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6" r:id="rId2"/>
    <p:sldId id="29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Lst>
  <p:sldSz cx="12192000" cy="6858000"/>
  <p:notesSz cx="12192000" cy="6858000"/>
  <p:custDataLst>
    <p:tags r:id="rId38"/>
  </p:custDataLst>
  <p:defaultText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6"/>
    <p:restoredTop sz="65036" autoAdjust="0"/>
  </p:normalViewPr>
  <p:slideViewPr>
    <p:cSldViewPr>
      <p:cViewPr varScale="1">
        <p:scale>
          <a:sx n="70" d="100"/>
          <a:sy n="70" d="100"/>
        </p:scale>
        <p:origin x="1168"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Kopfzeilenplatzhalt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de-DE"/>
          </a:p>
        </p:txBody>
      </p:sp>
      <p:sp>
        <p:nvSpPr>
          <p:cNvPr id="3" name="Datumsplatzhalt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DE7E3AB8-876E-1542-BA35-CC1AAFD17F71}" type="datetimeFigureOut">
              <a:rPr lang="de-DE"/>
              <a:t>24.02.23</a:t>
            </a:fld>
            <a:endParaRPr lang="de-DE"/>
          </a:p>
        </p:txBody>
      </p:sp>
      <p:sp>
        <p:nvSpPr>
          <p:cNvPr id="4" name="Folienbildplatzhalter 3"/>
          <p:cNvSpPr>
            <a:spLocks noGrp="1" noRot="1" noChangeAspect="1"/>
          </p:cNvSpPr>
          <p:nvPr>
            <p:ph type="sldImg" idx="2"/>
          </p:nvPr>
        </p:nvSpPr>
        <p:spPr bwMode="auto">
          <a:xfrm>
            <a:off x="685800" y="1143000"/>
            <a:ext cx="5486400" cy="3086100"/>
          </a:xfrm>
          <a:prstGeom prst="rect">
            <a:avLst/>
          </a:prstGeom>
          <a:noFill/>
          <a:ln w="12700">
            <a:solidFill>
              <a:prstClr val="black"/>
            </a:solidFill>
          </a:ln>
        </p:spPr>
        <p:txBody>
          <a:bodyPr vert="horz" lIns="91440" tIns="45720" rIns="91440" bIns="45720" rtlCol="0" anchor="ctr"/>
          <a:lstStyle/>
          <a:p>
            <a:pPr>
              <a:defRPr/>
            </a:pPr>
            <a:endParaRPr lang="de-DE"/>
          </a:p>
        </p:txBody>
      </p:sp>
      <p:sp>
        <p:nvSpPr>
          <p:cNvPr id="5" name="Notizenplatzhalt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6" name="Fußzeilenplatzhalt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de-DE"/>
          </a:p>
        </p:txBody>
      </p:sp>
      <p:sp>
        <p:nvSpPr>
          <p:cNvPr id="7" name="Foliennummernplatzhalt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F79C1C61-5747-1145-9454-DA5BFFD99B8B}" type="slidenum">
              <a:rPr lang="de-DE"/>
              <a:t>‹#›</a:t>
            </a:fld>
            <a:endParaRPr lang="de-DE"/>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endParaRPr dirty="0"/>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1</a:t>
            </a:fld>
            <a:endParaRPr lang="de-D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Im Rahmen des Zusatzstudiums Digital Skills sind Sie für einen Studierenden des ersten Semester Coach d.h. es findet ein Einzelcoaching statt. </a:t>
            </a:r>
            <a:endParaRPr/>
          </a:p>
          <a:p>
            <a:pPr>
              <a:defRPr/>
            </a:pPr>
            <a:endParaRPr lang="de-DE"/>
          </a:p>
          <a:p>
            <a:pPr>
              <a:defRPr/>
            </a:pPr>
            <a:r>
              <a:rPr lang="de-DE"/>
              <a:t>Dabei handelt es sich um ein Angebot von Studierenden für Studierenden, wobei die Methode KATA verwendet wird. </a:t>
            </a:r>
            <a:endParaRPr/>
          </a:p>
          <a:p>
            <a:pPr>
              <a:defRPr/>
            </a:pPr>
            <a:endParaRPr lang="de-DE"/>
          </a:p>
          <a:p>
            <a:pPr>
              <a:defRPr/>
            </a:pPr>
            <a:r>
              <a:rPr lang="de-DE"/>
              <a:t>Ziel dieses Coachings ist es u.a. dass der Mentee alle Challenges/Labs von Semester 1 erfolgreich besteht. </a:t>
            </a:r>
            <a:endParaRPr/>
          </a:p>
          <a:p>
            <a:pPr>
              <a:defRPr/>
            </a:pPr>
            <a:r>
              <a:rPr lang="de-DE"/>
              <a:t>Jede Challenge bzw. Lab stellt dabei einen Zielzustand dar. Wie würde ein beispielhaftes Coaching im Rahmen von Digital Skills unter Verwendung der KATA aussehen.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11</a:t>
            </a:fld>
            <a:endParaRPr lang="de-D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Die fünf Fragen sind gleich geblieben </a:t>
            </a:r>
            <a:endParaRPr/>
          </a:p>
          <a:p>
            <a:pPr>
              <a:defRPr/>
            </a:pPr>
            <a:endParaRPr lang="de-DE"/>
          </a:p>
          <a:p>
            <a:pPr marL="0" marR="0" lvl="0" indent="0" algn="l" defTabSz="914400">
              <a:lnSpc>
                <a:spcPct val="100000"/>
              </a:lnSpc>
              <a:spcBef>
                <a:spcPts val="0"/>
              </a:spcBef>
              <a:spcAft>
                <a:spcPts val="0"/>
              </a:spcAft>
              <a:buClrTx/>
              <a:buSzTx/>
              <a:buFontTx/>
              <a:buNone/>
              <a:defRPr/>
            </a:pPr>
            <a:r>
              <a:rPr lang="de-DE"/>
              <a:t>Die erste Frage ist „</a:t>
            </a:r>
            <a:r>
              <a:rPr lang="de-DE">
                <a:latin typeface="Lato Light"/>
              </a:rPr>
              <a:t>Was ist der Zielzustand </a:t>
            </a:r>
            <a:r>
              <a:rPr lang="de-DE"/>
              <a:t>“. </a:t>
            </a:r>
            <a:endParaRPr/>
          </a:p>
          <a:p>
            <a:pPr marL="0" marR="0" lvl="0" indent="0" algn="l" defTabSz="914400">
              <a:lnSpc>
                <a:spcPct val="100000"/>
              </a:lnSpc>
              <a:spcBef>
                <a:spcPts val="0"/>
              </a:spcBef>
              <a:spcAft>
                <a:spcPts val="0"/>
              </a:spcAft>
              <a:buClrTx/>
              <a:buSzTx/>
              <a:buFontTx/>
              <a:buNone/>
              <a:defRPr/>
            </a:pPr>
            <a:r>
              <a:rPr lang="de-DE"/>
              <a:t>Dies ist bei Challenge 6 zum Beispiel Sternformation abfahren: Programmieren Sie ein Programm so, dass der Roboter die bereits bekannte Sternformation abfährt</a:t>
            </a:r>
            <a:endParaRPr/>
          </a:p>
          <a:p>
            <a:pPr marL="0" marR="0" lvl="0" indent="0" algn="l" defTabSz="914400">
              <a:lnSpc>
                <a:spcPct val="100000"/>
              </a:lnSpc>
              <a:spcBef>
                <a:spcPts val="0"/>
              </a:spcBef>
              <a:spcAft>
                <a:spcPts val="0"/>
              </a:spcAft>
              <a:buClrTx/>
              <a:buSzTx/>
              <a:buFontTx/>
              <a:buNone/>
              <a:defRPr/>
            </a:pPr>
            <a:endParaRPr lang="de-DE"/>
          </a:p>
          <a:p>
            <a:pPr marL="0" marR="0" lvl="0" indent="0" algn="l" defTabSz="914400">
              <a:lnSpc>
                <a:spcPct val="100000"/>
              </a:lnSpc>
              <a:spcBef>
                <a:spcPts val="0"/>
              </a:spcBef>
              <a:spcAft>
                <a:spcPts val="0"/>
              </a:spcAft>
              <a:buClrTx/>
              <a:buSzTx/>
              <a:buFontTx/>
              <a:buNone/>
              <a:defRPr/>
            </a:pPr>
            <a:r>
              <a:rPr lang="de-DE"/>
              <a:t>Die zweite Frage ist „</a:t>
            </a:r>
            <a:r>
              <a:rPr lang="de-DE">
                <a:latin typeface="Lato Light"/>
              </a:rPr>
              <a:t>Was ist der jetzige (Ist)-Zustand?“ </a:t>
            </a:r>
            <a:br>
              <a:rPr lang="de-DE">
                <a:latin typeface="Lato Light"/>
              </a:rPr>
            </a:br>
            <a:r>
              <a:rPr lang="de-DE"/>
              <a:t>Der aktuelle Zustand ist z.B. das der Roboter eine gerade Strecke fahren kann aber unklar ist wie die Drehung funktionieren kann </a:t>
            </a:r>
            <a:endParaRPr/>
          </a:p>
          <a:p>
            <a:pPr marL="0" marR="0" lvl="0" indent="0" algn="l" defTabSz="914400">
              <a:lnSpc>
                <a:spcPct val="100000"/>
              </a:lnSpc>
              <a:spcBef>
                <a:spcPts val="0"/>
              </a:spcBef>
              <a:spcAft>
                <a:spcPts val="0"/>
              </a:spcAft>
              <a:buClrTx/>
              <a:buSzTx/>
              <a:buFontTx/>
              <a:buNone/>
              <a:defRPr/>
            </a:pPr>
            <a:endParaRPr lang="de-DE"/>
          </a:p>
          <a:p>
            <a:pPr marL="0" marR="0" lvl="0" indent="0" algn="l" defTabSz="914400">
              <a:lnSpc>
                <a:spcPct val="100000"/>
              </a:lnSpc>
              <a:spcBef>
                <a:spcPts val="0"/>
              </a:spcBef>
              <a:spcAft>
                <a:spcPts val="0"/>
              </a:spcAft>
              <a:buClrTx/>
              <a:buSzTx/>
              <a:buFontTx/>
              <a:buNone/>
              <a:defRPr/>
            </a:pPr>
            <a:r>
              <a:rPr lang="de-DE"/>
              <a:t>Die dritte Frage: </a:t>
            </a:r>
            <a:r>
              <a:rPr lang="de-DE">
                <a:latin typeface="Lato Light"/>
              </a:rPr>
              <a:t>Welche Hindernisse halten Sie aktuell davon ab, den Zielzustand zu erreichen? Welches eine davon gehen Sie jetzt an? </a:t>
            </a:r>
            <a:br>
              <a:rPr lang="de-DE">
                <a:latin typeface="Lato Light"/>
              </a:rPr>
            </a:br>
            <a:r>
              <a:rPr lang="de-DE"/>
              <a:t>In diesem Beispiel kann dies u.a. sein, dass unklar ist welche Gradzahl einzugeben ist </a:t>
            </a:r>
            <a:endParaRPr/>
          </a:p>
          <a:p>
            <a:pPr marL="0" marR="0" lvl="0" indent="0" algn="l" defTabSz="914400">
              <a:lnSpc>
                <a:spcPct val="100000"/>
              </a:lnSpc>
              <a:spcBef>
                <a:spcPts val="0"/>
              </a:spcBef>
              <a:spcAft>
                <a:spcPts val="0"/>
              </a:spcAft>
              <a:buClrTx/>
              <a:buSzTx/>
              <a:buFontTx/>
              <a:buNone/>
              <a:defRPr/>
            </a:pPr>
            <a:endParaRPr lang="de-DE"/>
          </a:p>
          <a:p>
            <a:pPr marL="0" marR="0" lvl="0" indent="0" algn="l" defTabSz="914400">
              <a:lnSpc>
                <a:spcPct val="100000"/>
              </a:lnSpc>
              <a:spcBef>
                <a:spcPts val="0"/>
              </a:spcBef>
              <a:spcAft>
                <a:spcPts val="0"/>
              </a:spcAft>
              <a:buClrTx/>
              <a:buSzTx/>
              <a:buFontTx/>
              <a:buNone/>
              <a:defRPr/>
            </a:pPr>
            <a:r>
              <a:rPr lang="de-DE"/>
              <a:t>Die vierte Frage lautet: </a:t>
            </a:r>
            <a:r>
              <a:rPr lang="de-DE">
                <a:latin typeface="Lato Light"/>
              </a:rPr>
              <a:t>Was ist Ihr nächster Schritt? </a:t>
            </a:r>
            <a:br>
              <a:rPr lang="de-DE">
                <a:latin typeface="Lato Light"/>
              </a:rPr>
            </a:br>
            <a:r>
              <a:rPr lang="de-DE"/>
              <a:t>In diesem Beispiel wäre, dass man einfach mal mit 90 Grad startet und schaut was passiert </a:t>
            </a:r>
            <a:endParaRPr/>
          </a:p>
          <a:p>
            <a:pPr marL="0" marR="0" lvl="0" indent="0" algn="l" defTabSz="914400">
              <a:lnSpc>
                <a:spcPct val="100000"/>
              </a:lnSpc>
              <a:spcBef>
                <a:spcPts val="0"/>
              </a:spcBef>
              <a:spcAft>
                <a:spcPts val="0"/>
              </a:spcAft>
              <a:buClrTx/>
              <a:buSzTx/>
              <a:buFontTx/>
              <a:buNone/>
              <a:defRPr/>
            </a:pPr>
            <a:endParaRPr lang="de-DE"/>
          </a:p>
          <a:p>
            <a:pPr marL="0" marR="0" lvl="0" indent="0" algn="l" defTabSz="914400">
              <a:lnSpc>
                <a:spcPct val="100000"/>
              </a:lnSpc>
              <a:spcBef>
                <a:spcPts val="0"/>
              </a:spcBef>
              <a:spcAft>
                <a:spcPts val="0"/>
              </a:spcAft>
              <a:buClrTx/>
              <a:buSzTx/>
              <a:buFontTx/>
              <a:buNone/>
              <a:defRPr/>
            </a:pPr>
            <a:r>
              <a:rPr lang="de-DE"/>
              <a:t>Die fünfte Frage lautet: </a:t>
            </a:r>
            <a:r>
              <a:rPr lang="de-DE">
                <a:latin typeface="Lato Light"/>
              </a:rPr>
              <a:t>Wie können wir uns ansehen, was wir aus diesem Schritt gelernt haben? </a:t>
            </a:r>
            <a:br>
              <a:rPr lang="de-DE">
                <a:latin typeface="Lato Light"/>
              </a:rPr>
            </a:br>
            <a:r>
              <a:rPr lang="de-DE"/>
              <a:t>In diesem Beispiel bedeutet, dass das nun ein neues Experiment gemacht wird und das die Ergebnisse innerhalb weniger Minuten vorliegen. </a:t>
            </a:r>
            <a:endParaRPr/>
          </a:p>
          <a:p>
            <a:pPr marL="0" marR="0" lvl="0" indent="0" algn="l" defTabSz="914400">
              <a:lnSpc>
                <a:spcPct val="100000"/>
              </a:lnSpc>
              <a:spcBef>
                <a:spcPts val="0"/>
              </a:spcBef>
              <a:spcAft>
                <a:spcPts val="0"/>
              </a:spcAft>
              <a:buClrTx/>
              <a:buSzTx/>
              <a:buFontTx/>
              <a:buNone/>
              <a:defRPr/>
            </a:pPr>
            <a:r>
              <a:rPr lang="de-DE"/>
              <a:t>Es kann somit in diesem Regeltermin ein weiteres Experiment durchgeführt werden und evtl. kann dann der Zielzustand gleich erreicht werden. </a:t>
            </a:r>
            <a:endParaRPr/>
          </a:p>
          <a:p>
            <a:pPr>
              <a:defRPr/>
            </a:pPr>
            <a:endParaRPr lang="de-DE"/>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12</a:t>
            </a:fld>
            <a:endParaRPr lang="de-D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In der KATA gibt es neben den Personen Mentee und Coach auch die Rolle des Coach-Coach. Welcher teilweise auch als 2nd Coach bezeichnet wird. </a:t>
            </a:r>
            <a:endParaRPr/>
          </a:p>
          <a:p>
            <a:pPr>
              <a:defRPr/>
            </a:pPr>
            <a:endParaRPr lang="de-DE"/>
          </a:p>
          <a:p>
            <a:pPr>
              <a:defRPr/>
            </a:pPr>
            <a:r>
              <a:rPr lang="de-DE"/>
              <a:t>Wenn Sie z.B. in der App auf Feedback klicken, sehen sie Fragen welche der Coach-Coach den Coach stellen könnte zur eigenen Reflexion. </a:t>
            </a:r>
            <a:endParaRPr/>
          </a:p>
          <a:p>
            <a:pPr>
              <a:defRPr/>
            </a:pPr>
            <a:endParaRPr lang="de-DE"/>
          </a:p>
          <a:p>
            <a:pPr>
              <a:defRPr/>
            </a:pPr>
            <a:endParaRPr lang="de-DE"/>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13</a:t>
            </a:fld>
            <a:endParaRPr lang="de-D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In dem Zusatzstudium Digital Skills gibt es keinen direkten Coach-Coach. Diese Rolle splittet sich auf die Professor*innen bzw. das Projektteam. Auch gibt es nun einen Hack-Instruktor*in welche kontaktiert werden kann, falls das Coaching aufgrund eines technischen Problems festgefahren ist d.h. wenn der Lösungsweg benötigt wird. Der / die Hackinstuktor*in kennen den Lösungsweg zu allen Challenges bzw. können bei weitergehenden IT Problemen unterstützen. </a:t>
            </a:r>
            <a:endParaRPr/>
          </a:p>
          <a:p>
            <a:pPr>
              <a:defRPr/>
            </a:pPr>
            <a:endParaRPr lang="de-DE"/>
          </a:p>
          <a:p>
            <a:pPr>
              <a:defRPr/>
            </a:pPr>
            <a:r>
              <a:rPr lang="de-DE"/>
              <a:t>Unser Fokus im nächsten Kapitel liegt auf der Rolle als Coach bzw. welche im Rahmen von Digital Skills als Studentischer Coach bezeichnet wird.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14</a:t>
            </a:fld>
            <a:endParaRPr lang="de-D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Der Hackinsturktur ist also eine Möglichkeit wenn Sie nicht mehr weiter wissen. Die andere Möglichkeit ist das Frageforum im jeweiligen ELO-Kurs.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15</a:t>
            </a:fld>
            <a:endParaRPr lang="de-D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Kommen wir nun zu Ihren Aufgaben als Coach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16</a:t>
            </a:fld>
            <a:endParaRPr lang="de-DE"/>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Häufig erleben wir es, dass sich Studierende Angst vor Programmierung habe bzw. sich es sich nicht zutrauen zu programmieren. </a:t>
            </a:r>
            <a:endParaRPr/>
          </a:p>
          <a:p>
            <a:pPr>
              <a:defRPr/>
            </a:pPr>
            <a:endParaRPr lang="de-DE"/>
          </a:p>
          <a:p>
            <a:pPr>
              <a:defRPr/>
            </a:pPr>
            <a:r>
              <a:rPr lang="de-DE"/>
              <a:t>Alle teilnehmenden Studierenden am Zusatzstudium Digital Skills sind stellen sich der Herausforderung sich aus Ihrer Komfort-zone (also bekannten Gebiet) zu bewegen und Ziel ist es, dass sie in eine Lernzone kommen; jedoch nicht in die Angstzone. </a:t>
            </a:r>
            <a:endParaRPr/>
          </a:p>
          <a:p>
            <a:pPr>
              <a:defRPr/>
            </a:pPr>
            <a:r>
              <a:rPr lang="de-DE"/>
              <a:t>Durch das Coaching sollen Studierende von der Angst in die Lernzone zurückgeholt werden bzw. von der Komfortzone in der Lernzone gebracht werden. </a:t>
            </a:r>
            <a:endParaRPr/>
          </a:p>
          <a:p>
            <a:pPr>
              <a:defRPr/>
            </a:pPr>
            <a:endParaRPr lang="de-DE"/>
          </a:p>
          <a:p>
            <a:pPr>
              <a:defRPr/>
            </a:pPr>
            <a:r>
              <a:rPr lang="de-DE"/>
              <a:t>Warum haben wir uns für den Einsatz von Coaching im Rahmen von Digital Skills entschieden. Wir denken, dass es ein sehr gutes Instrument ist die Abbrecherqote im Rahmen des Zusatzstudiums zu reduzieren.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17</a:t>
            </a:fld>
            <a:endParaRPr lang="de-DE"/>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Was sollten sie als Coach mitbringen? </a:t>
            </a:r>
            <a:endParaRPr/>
          </a:p>
          <a:p>
            <a:pPr>
              <a:defRPr/>
            </a:pPr>
            <a:endParaRPr lang="de-DE"/>
          </a:p>
          <a:p>
            <a:pPr>
              <a:defRPr/>
            </a:pPr>
            <a:r>
              <a:rPr lang="de-DE"/>
              <a:t>Für die erfolgreiche Anwendung der Methode KATA sollten Sie gut zuhören können und dann jeweils die richtige Frage stellen. Sie sollten Ihren Mentee zum Beispiel immer aussprechen lassen. </a:t>
            </a:r>
            <a:endParaRPr/>
          </a:p>
          <a:p>
            <a:pPr>
              <a:defRPr/>
            </a:pPr>
            <a:endParaRPr lang="de-DE"/>
          </a:p>
          <a:p>
            <a:pPr>
              <a:defRPr/>
            </a:pPr>
            <a:r>
              <a:rPr lang="de-DE"/>
              <a:t>Durch Ihre Fragen sollen Sie dem Mentee die richtigen Denkanstöße geben. Wichtig ist, dass Sie dem Mentee nicht die Lösung vorsagen. </a:t>
            </a:r>
            <a:endParaRPr/>
          </a:p>
          <a:p>
            <a:pPr>
              <a:defRPr/>
            </a:pPr>
            <a:endParaRPr lang="de-DE"/>
          </a:p>
          <a:p>
            <a:pPr>
              <a:defRPr/>
            </a:pPr>
            <a:r>
              <a:rPr lang="de-DE"/>
              <a:t>Sondern vertrauen Sie drauf, dass der Mentee – vielleicht mit Umwegen – auf die richtige Lösung kommen wird. </a:t>
            </a:r>
            <a:endParaRPr/>
          </a:p>
          <a:p>
            <a:pPr>
              <a:defRPr/>
            </a:pPr>
            <a:endParaRPr lang="de-DE"/>
          </a:p>
          <a:p>
            <a:pPr>
              <a:defRPr/>
            </a:pPr>
            <a:r>
              <a:rPr lang="de-DE"/>
              <a:t>Es wird Fehlschläge oder Irrwege des Mentees bei seinen Experimenten geben. Gehen Sie tolerant damit um. </a:t>
            </a:r>
            <a:endParaRPr/>
          </a:p>
          <a:p>
            <a:pPr>
              <a:defRPr/>
            </a:pPr>
            <a:endParaRPr lang="de-DE"/>
          </a:p>
          <a:p>
            <a:pPr>
              <a:defRPr/>
            </a:pPr>
            <a:r>
              <a:rPr lang="de-DE"/>
              <a:t>Und auch sollten Sie eine gewisse Portion Humor mitbringen. Lachen Sie z.B. gemeinsam darüber wenn der Lego®Roboter sich statt 90 Grad um 360 Grad dreht.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18</a:t>
            </a:fld>
            <a:endParaRPr lang="de-DE"/>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Von Ihrem Mentee dürfen Sie  folgendes erwarten</a:t>
            </a:r>
            <a:endParaRPr/>
          </a:p>
          <a:p>
            <a:pPr>
              <a:defRPr/>
            </a:pPr>
            <a:endParaRPr lang="de-DE"/>
          </a:p>
          <a:p>
            <a:pPr marL="171450" indent="-171450">
              <a:buFontTx/>
              <a:buChar char="-"/>
              <a:defRPr/>
            </a:pPr>
            <a:r>
              <a:rPr lang="de-DE"/>
              <a:t>Interesse und Motivation </a:t>
            </a:r>
            <a:endParaRPr/>
          </a:p>
          <a:p>
            <a:pPr marL="171450" indent="-171450">
              <a:buFontTx/>
              <a:buChar char="-"/>
              <a:defRPr/>
            </a:pPr>
            <a:r>
              <a:rPr lang="de-DE"/>
              <a:t>Vorbereitung auf die Coaching Session durch konkrete Fragen </a:t>
            </a:r>
            <a:endParaRPr/>
          </a:p>
          <a:p>
            <a:pPr marL="171450" indent="-171450">
              <a:buFontTx/>
              <a:buChar char="-"/>
              <a:defRPr/>
            </a:pPr>
            <a:r>
              <a:rPr lang="de-DE"/>
              <a:t>Einen freundlichen und respektvolle Kommunikation </a:t>
            </a:r>
            <a:endParaRPr/>
          </a:p>
          <a:p>
            <a:pPr marL="171450" indent="-171450">
              <a:buFontTx/>
              <a:buChar char="-"/>
              <a:defRPr/>
            </a:pPr>
            <a:r>
              <a:rPr lang="de-DE"/>
              <a:t>Und das der Menttee bereit ist Probleme selbstständig zu lösen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19</a:t>
            </a:fld>
            <a:endParaRPr lang="de-DE"/>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Auch soll ihr Mentee frühzeitig mit der Bearbeitung der Challenges beginnen. </a:t>
            </a:r>
            <a:endParaRPr/>
          </a:p>
          <a:p>
            <a:pPr>
              <a:defRPr/>
            </a:pPr>
            <a:r>
              <a:rPr lang="de-DE"/>
              <a:t>Und an den wöchentlichen vereinbarten Terminen teilnehmen. </a:t>
            </a:r>
            <a:endParaRPr/>
          </a:p>
          <a:p>
            <a:pPr>
              <a:defRPr/>
            </a:pPr>
            <a:r>
              <a:rPr lang="de-DE"/>
              <a:t>Dabei wird davon ausgegangen, dass der Mentee pünktlich ist.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20</a:t>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dirty="0"/>
              <a:t>Dieses Video gliedert sich in sechs Teile. </a:t>
            </a:r>
            <a:endParaRPr dirty="0"/>
          </a:p>
          <a:p>
            <a:pPr>
              <a:defRPr/>
            </a:pPr>
            <a:endParaRPr lang="de-DE" dirty="0"/>
          </a:p>
          <a:p>
            <a:pPr>
              <a:defRPr/>
            </a:pPr>
            <a:r>
              <a:rPr lang="de-DE" dirty="0"/>
              <a:t>In dem Kapitel Einführung gebe ich Ihnen anhand von zwei Beispielen eine praktische Einführung. </a:t>
            </a:r>
            <a:endParaRPr dirty="0"/>
          </a:p>
          <a:p>
            <a:pPr>
              <a:defRPr/>
            </a:pPr>
            <a:endParaRPr lang="de-DE" dirty="0"/>
          </a:p>
          <a:p>
            <a:pPr>
              <a:defRPr/>
            </a:pPr>
            <a:r>
              <a:rPr lang="de-DE" dirty="0"/>
              <a:t>Anschließend wird die Methode KATA, welche wir im Zusatzstudium verwenden kurz erläutert. </a:t>
            </a:r>
            <a:endParaRPr dirty="0"/>
          </a:p>
          <a:p>
            <a:pPr>
              <a:defRPr/>
            </a:pPr>
            <a:endParaRPr lang="de-DE" dirty="0"/>
          </a:p>
          <a:p>
            <a:pPr>
              <a:defRPr/>
            </a:pPr>
            <a:r>
              <a:rPr lang="de-DE" dirty="0"/>
              <a:t>Auf Ihre Aufgaben als Coach wird im 3 Kapitel im Detail eingegangen. </a:t>
            </a:r>
            <a:endParaRPr dirty="0"/>
          </a:p>
          <a:p>
            <a:pPr>
              <a:defRPr/>
            </a:pPr>
            <a:endParaRPr lang="de-DE" dirty="0"/>
          </a:p>
          <a:p>
            <a:pPr>
              <a:defRPr/>
            </a:pPr>
            <a:r>
              <a:rPr lang="de-DE" dirty="0"/>
              <a:t>Der Ablauf des Coachingprozess ist Thema von Kapitel 4. </a:t>
            </a:r>
            <a:endParaRPr dirty="0"/>
          </a:p>
          <a:p>
            <a:pPr>
              <a:defRPr/>
            </a:pPr>
            <a:endParaRPr lang="de-DE" dirty="0"/>
          </a:p>
          <a:p>
            <a:pPr>
              <a:defRPr/>
            </a:pPr>
            <a:r>
              <a:rPr lang="de-DE" dirty="0"/>
              <a:t>Die Inhalte dieses Videos werden in Kapitel 5 zusammengefasst. </a:t>
            </a:r>
            <a:endParaRPr dirty="0"/>
          </a:p>
          <a:p>
            <a:pPr>
              <a:defRPr/>
            </a:pPr>
            <a:endParaRPr lang="de-DE" dirty="0"/>
          </a:p>
          <a:p>
            <a:pPr>
              <a:defRPr/>
            </a:pPr>
            <a:r>
              <a:rPr lang="de-DE" dirty="0"/>
              <a:t>Die verwendete Literatur sowie weiterführende Links und Videos werden in Kapitel 6 angegeben. </a:t>
            </a:r>
            <a:endParaRPr dirty="0"/>
          </a:p>
          <a:p>
            <a:pPr>
              <a:defRPr/>
            </a:pPr>
            <a:endParaRPr lang="de-DE" dirty="0"/>
          </a:p>
          <a:p>
            <a:pPr marL="0" marR="0" lvl="0" indent="0" algn="l" defTabSz="914400">
              <a:lnSpc>
                <a:spcPct val="100000"/>
              </a:lnSpc>
              <a:spcBef>
                <a:spcPts val="0"/>
              </a:spcBef>
              <a:spcAft>
                <a:spcPts val="0"/>
              </a:spcAft>
              <a:buClrTx/>
              <a:buSzTx/>
              <a:buFontTx/>
              <a:buNone/>
              <a:defRPr/>
            </a:pPr>
            <a:r>
              <a:rPr lang="de-DE" dirty="0"/>
              <a:t>Nun starten wir mit dem Kapitel Einführung </a:t>
            </a:r>
            <a:endParaRPr dirty="0"/>
          </a:p>
          <a:p>
            <a:pPr>
              <a:defRPr/>
            </a:pPr>
            <a:endParaRPr lang="de-DE" dirty="0"/>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3</a:t>
            </a:fld>
            <a:endParaRPr lang="de-DE"/>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Wie läuft der Coaching Prozess ab?</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21</a:t>
            </a:fld>
            <a:endParaRPr lang="de-D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Coachingprozess gliedert sich in vier Phasen. </a:t>
            </a:r>
          </a:p>
          <a:p>
            <a:endParaRPr lang="de-DE" dirty="0"/>
          </a:p>
          <a:p>
            <a:r>
              <a:rPr lang="de-DE" dirty="0"/>
              <a:t>Die erste Phase ist die Vorphase, wo sich Coach und Mentee kennenlernen bzw. das </a:t>
            </a:r>
            <a:r>
              <a:rPr lang="de-DE" dirty="0" err="1"/>
              <a:t>Matching</a:t>
            </a:r>
            <a:r>
              <a:rPr lang="de-DE" dirty="0"/>
              <a:t> erfolgt. </a:t>
            </a:r>
          </a:p>
          <a:p>
            <a:endParaRPr lang="de-DE" dirty="0"/>
          </a:p>
          <a:p>
            <a:r>
              <a:rPr lang="de-DE" dirty="0"/>
              <a:t>In der Vereinbarungsphase wird u.a. der Vereinbarungsvertrag unterschrieben. </a:t>
            </a:r>
          </a:p>
          <a:p>
            <a:endParaRPr lang="de-DE" dirty="0"/>
          </a:p>
          <a:p>
            <a:r>
              <a:rPr lang="de-DE" dirty="0"/>
              <a:t>Im Anschluss an diese Phase kommt die tatsächliche Arbeitsphase. </a:t>
            </a:r>
          </a:p>
          <a:p>
            <a:endParaRPr lang="de-DE" dirty="0"/>
          </a:p>
          <a:p>
            <a:r>
              <a:rPr lang="de-DE" dirty="0"/>
              <a:t>Ist das Arbeitsergebnis also der Zielzustand erreicht, dann erfolgt der Abschluss und die Evaluation. </a:t>
            </a:r>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22</a:t>
            </a:fld>
            <a:endParaRPr lang="de-DE"/>
          </a:p>
        </p:txBody>
      </p:sp>
    </p:spTree>
    <p:extLst>
      <p:ext uri="{BB962C8B-B14F-4D97-AF65-F5344CB8AC3E}">
        <p14:creationId xmlns:p14="http://schemas.microsoft.com/office/powerpoint/2010/main" val="1884761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der Vorphase erfolgt ein </a:t>
            </a:r>
            <a:r>
              <a:rPr lang="de-DE" dirty="0" err="1"/>
              <a:t>Matching</a:t>
            </a:r>
            <a:r>
              <a:rPr lang="de-DE" dirty="0"/>
              <a:t> der Studierenden des 1 Semesters mit den Studierenden des 2 Semesters durch das Projektteam von Digital Skills. </a:t>
            </a:r>
          </a:p>
          <a:p>
            <a:endParaRPr lang="de-DE" dirty="0"/>
          </a:p>
          <a:p>
            <a:r>
              <a:rPr lang="de-DE" dirty="0"/>
              <a:t>Dabei ist zu beachten, dass die beiden Studierenden einen ganz unterschiedlichen Background haben können d.h. ein Studierenden kann z.B. Soziale Arbeit studieren und der andere Studierende Maschinenbau.</a:t>
            </a:r>
          </a:p>
          <a:p>
            <a:endParaRPr lang="de-DE" dirty="0"/>
          </a:p>
          <a:p>
            <a:r>
              <a:rPr lang="de-DE" dirty="0"/>
              <a:t>Im Rahmen von Challenge 13 lernen Sie Ihren Mentee kennen. Genaue Details erfahren Sie noch von dem Digital Skills Projektteam. Während des Treffen kommen bei der Vorstellung diese Coaching-Karten zum Einsatz, welche Teil der </a:t>
            </a:r>
            <a:r>
              <a:rPr lang="de-DE" dirty="0" err="1"/>
              <a:t>Lernbox</a:t>
            </a:r>
            <a:r>
              <a:rPr lang="de-DE" dirty="0"/>
              <a:t> vom zweiten Semester sind. </a:t>
            </a:r>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23</a:t>
            </a:fld>
            <a:endParaRPr lang="de-DE"/>
          </a:p>
        </p:txBody>
      </p:sp>
    </p:spTree>
    <p:extLst>
      <p:ext uri="{BB962C8B-B14F-4D97-AF65-F5344CB8AC3E}">
        <p14:creationId xmlns:p14="http://schemas.microsoft.com/office/powerpoint/2010/main" val="42134740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Bestandteil der Vorphase sind auch Fragen zur  Gestaltung der Beziehung. </a:t>
            </a:r>
          </a:p>
          <a:p>
            <a:endParaRPr lang="de-DE" dirty="0"/>
          </a:p>
          <a:p>
            <a:r>
              <a:rPr lang="de-DE" dirty="0"/>
              <a:t>Sie sprechen während des </a:t>
            </a:r>
            <a:r>
              <a:rPr lang="de-DE" dirty="0" err="1"/>
              <a:t>Kennlenernen</a:t>
            </a:r>
            <a:r>
              <a:rPr lang="de-DE" dirty="0"/>
              <a:t> darüber wie sie dem anderen ein guter Begleiter bzw. Gegenüber werden? </a:t>
            </a:r>
          </a:p>
          <a:p>
            <a:endParaRPr lang="de-DE" dirty="0"/>
          </a:p>
          <a:p>
            <a:r>
              <a:rPr lang="de-DE" dirty="0"/>
              <a:t>Auch sollen Sie darüber sprechen wie sie eine geschützte, vertrauensvolle und lernförderliche Arbeitsatmosphäre schaffen können. </a:t>
            </a:r>
          </a:p>
          <a:p>
            <a:endParaRPr lang="de-DE" dirty="0"/>
          </a:p>
          <a:p>
            <a:r>
              <a:rPr lang="de-DE" dirty="0"/>
              <a:t>Zudem sollten Sie kurz darüber sprechen ob es Besonderheiten gibt welche zu berücksichtigen sind, dies kann z.B. das pflegen eines Angehörigen, eine chronische Krankheit oder eine andere Herausforderung sein. </a:t>
            </a:r>
          </a:p>
          <a:p>
            <a:endParaRPr lang="de-DE" dirty="0"/>
          </a:p>
          <a:p>
            <a:r>
              <a:rPr lang="de-DE" dirty="0"/>
              <a:t>Ich empfehle Ihnen, dass Sie auch kurz darüber sprechen wie sie in schwierigen Situationen miteinander umgeben wollen. </a:t>
            </a:r>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24</a:t>
            </a:fld>
            <a:endParaRPr lang="de-DE"/>
          </a:p>
        </p:txBody>
      </p:sp>
    </p:spTree>
    <p:extLst>
      <p:ext uri="{BB962C8B-B14F-4D97-AF65-F5344CB8AC3E}">
        <p14:creationId xmlns:p14="http://schemas.microsoft.com/office/powerpoint/2010/main" val="1179567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dirty="0"/>
              <a:t>In der Vereinbarungsphase – im Rahmen von Challenge 13 - füllen Sie einen von Projektteam Digital Skills erstellten Vereinbarungsvertrag aus. </a:t>
            </a:r>
          </a:p>
          <a:p>
            <a:pPr>
              <a:defRPr/>
            </a:pPr>
            <a:endParaRPr lang="de-DE" dirty="0"/>
          </a:p>
          <a:p>
            <a:pPr>
              <a:defRPr/>
            </a:pPr>
            <a:r>
              <a:rPr lang="de-DE" dirty="0"/>
              <a:t>Bestandteil dieses Vertrages ist u.a. dass sie vereinbaren wann und wo sich Coach und Mentee regelmäßig treffen. </a:t>
            </a: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25</a:t>
            </a:fld>
            <a:endParaRPr lang="de-D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Nachdem alles organisatorische geklärt ist startet die Arbeitsphase. </a:t>
            </a:r>
          </a:p>
          <a:p>
            <a:endParaRPr lang="de-DE" dirty="0"/>
          </a:p>
          <a:p>
            <a:r>
              <a:rPr lang="de-DE" dirty="0"/>
              <a:t>Hier geht es darum eine gute Arbeitsbeziehung zu entwickeln und eine passende Arbeitsatmosphäre. </a:t>
            </a:r>
          </a:p>
          <a:p>
            <a:endParaRPr lang="de-DE" dirty="0"/>
          </a:p>
          <a:p>
            <a:r>
              <a:rPr lang="de-DE" dirty="0"/>
              <a:t>Sowohl der Mentee als auch der Coach sollen neue Erfahrungen machen und ihr Wissen erweitern. </a:t>
            </a:r>
          </a:p>
          <a:p>
            <a:endParaRPr lang="de-DE" dirty="0"/>
          </a:p>
          <a:p>
            <a:r>
              <a:rPr lang="de-DE" dirty="0"/>
              <a:t>Durch positive Erlebnisse soll der Mentee sein Selbstvertrauen steigern in dem der Mentee z.B. eine Challenge positiv abschließt. </a:t>
            </a:r>
          </a:p>
          <a:p>
            <a:endParaRPr lang="de-DE" dirty="0"/>
          </a:p>
          <a:p>
            <a:r>
              <a:rPr lang="de-DE" dirty="0"/>
              <a:t>Wichtig ist, dass Sie in dieser Phase die Methode KATA einsetzen. </a:t>
            </a:r>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26</a:t>
            </a:fld>
            <a:endParaRPr lang="de-DE"/>
          </a:p>
        </p:txBody>
      </p:sp>
    </p:spTree>
    <p:extLst>
      <p:ext uri="{BB962C8B-B14F-4D97-AF65-F5344CB8AC3E}">
        <p14:creationId xmlns:p14="http://schemas.microsoft.com/office/powerpoint/2010/main" val="34673352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dirty="0"/>
              <a:t>Ich möchte nochmals an die fünf Fragen </a:t>
            </a:r>
            <a:r>
              <a:rPr lang="de-DE" dirty="0" err="1"/>
              <a:t>errinnern</a:t>
            </a:r>
            <a:r>
              <a:rPr lang="de-DE" dirty="0"/>
              <a:t>. </a:t>
            </a:r>
            <a:endParaRPr dirty="0"/>
          </a:p>
          <a:p>
            <a:pPr>
              <a:defRPr/>
            </a:pPr>
            <a:endParaRPr lang="de-DE" dirty="0"/>
          </a:p>
          <a:p>
            <a:pPr marL="0" marR="0" lvl="0" indent="0" algn="l" defTabSz="914400">
              <a:lnSpc>
                <a:spcPct val="100000"/>
              </a:lnSpc>
              <a:spcBef>
                <a:spcPts val="0"/>
              </a:spcBef>
              <a:spcAft>
                <a:spcPts val="0"/>
              </a:spcAft>
              <a:buClrTx/>
              <a:buSzTx/>
              <a:buFontTx/>
              <a:buNone/>
              <a:defRPr/>
            </a:pPr>
            <a:r>
              <a:rPr lang="de-DE" dirty="0"/>
              <a:t>Die erste Frage ist „</a:t>
            </a:r>
            <a:r>
              <a:rPr lang="de-DE" dirty="0">
                <a:latin typeface="Lato Light"/>
              </a:rPr>
              <a:t>Was ist der Zielzustand? </a:t>
            </a:r>
            <a:r>
              <a:rPr lang="de-DE" dirty="0"/>
              <a:t>“. </a:t>
            </a:r>
            <a:endParaRPr dirty="0"/>
          </a:p>
          <a:p>
            <a:pPr marL="0" marR="0" lvl="0" indent="0" algn="l" defTabSz="914400">
              <a:lnSpc>
                <a:spcPct val="100000"/>
              </a:lnSpc>
              <a:spcBef>
                <a:spcPts val="0"/>
              </a:spcBef>
              <a:spcAft>
                <a:spcPts val="0"/>
              </a:spcAft>
              <a:buClrTx/>
              <a:buSzTx/>
              <a:buFontTx/>
              <a:buNone/>
              <a:defRPr/>
            </a:pPr>
            <a:endParaRPr lang="de-DE" dirty="0"/>
          </a:p>
          <a:p>
            <a:pPr marL="0" marR="0" lvl="0" indent="0" algn="l" defTabSz="914400">
              <a:lnSpc>
                <a:spcPct val="100000"/>
              </a:lnSpc>
              <a:spcBef>
                <a:spcPts val="0"/>
              </a:spcBef>
              <a:spcAft>
                <a:spcPts val="0"/>
              </a:spcAft>
              <a:buClrTx/>
              <a:buSzTx/>
              <a:buFontTx/>
              <a:buNone/>
              <a:defRPr/>
            </a:pPr>
            <a:r>
              <a:rPr lang="de-DE" dirty="0"/>
              <a:t>Die zweite Frage ist „</a:t>
            </a:r>
            <a:r>
              <a:rPr lang="de-DE" dirty="0">
                <a:latin typeface="Lato Light"/>
              </a:rPr>
              <a:t>Was ist der jetzige (Ist)-Zustand? </a:t>
            </a:r>
            <a:r>
              <a:rPr lang="de-DE" dirty="0"/>
              <a:t>“ </a:t>
            </a:r>
          </a:p>
          <a:p>
            <a:pPr marL="0" marR="0" lvl="0" indent="0" algn="l" defTabSz="914400">
              <a:lnSpc>
                <a:spcPct val="100000"/>
              </a:lnSpc>
              <a:spcBef>
                <a:spcPts val="0"/>
              </a:spcBef>
              <a:spcAft>
                <a:spcPts val="0"/>
              </a:spcAft>
              <a:buClrTx/>
              <a:buSzTx/>
              <a:buFontTx/>
              <a:buNone/>
              <a:defRPr/>
            </a:pPr>
            <a:endParaRPr lang="de-DE" dirty="0"/>
          </a:p>
          <a:p>
            <a:pPr marL="0" marR="0" lvl="0" indent="0" algn="l" defTabSz="914400">
              <a:lnSpc>
                <a:spcPct val="100000"/>
              </a:lnSpc>
              <a:spcBef>
                <a:spcPts val="0"/>
              </a:spcBef>
              <a:spcAft>
                <a:spcPts val="0"/>
              </a:spcAft>
              <a:buClrTx/>
              <a:buSzTx/>
              <a:buFontTx/>
              <a:buNone/>
              <a:defRPr/>
            </a:pPr>
            <a:r>
              <a:rPr lang="de-DE" dirty="0"/>
              <a:t>Die dritte Frage: </a:t>
            </a:r>
            <a:r>
              <a:rPr lang="de-DE" dirty="0">
                <a:latin typeface="Lato Light"/>
              </a:rPr>
              <a:t>Welche Hindernisse halten Sie aktuell davon ab, den Zielzustand zu erreichen? </a:t>
            </a:r>
            <a:endParaRPr lang="de-DE" dirty="0"/>
          </a:p>
          <a:p>
            <a:pPr marL="0" marR="0" lvl="0" indent="0" algn="l" defTabSz="914400">
              <a:lnSpc>
                <a:spcPct val="100000"/>
              </a:lnSpc>
              <a:spcBef>
                <a:spcPts val="0"/>
              </a:spcBef>
              <a:spcAft>
                <a:spcPts val="0"/>
              </a:spcAft>
              <a:buClrTx/>
              <a:buSzTx/>
              <a:buFontTx/>
              <a:buNone/>
              <a:defRPr/>
            </a:pPr>
            <a:endParaRPr lang="de-DE" dirty="0"/>
          </a:p>
          <a:p>
            <a:pPr marL="0" marR="0" lvl="0" indent="0" algn="l" defTabSz="914400">
              <a:lnSpc>
                <a:spcPct val="100000"/>
              </a:lnSpc>
              <a:spcBef>
                <a:spcPts val="0"/>
              </a:spcBef>
              <a:spcAft>
                <a:spcPts val="0"/>
              </a:spcAft>
              <a:buClrTx/>
              <a:buSzTx/>
              <a:buFontTx/>
              <a:buNone/>
              <a:defRPr/>
            </a:pPr>
            <a:r>
              <a:rPr lang="de-DE" dirty="0"/>
              <a:t>Die vierte Frage lautet: </a:t>
            </a:r>
            <a:r>
              <a:rPr lang="de-DE" dirty="0">
                <a:latin typeface="Lato Light"/>
              </a:rPr>
              <a:t>Was ist Ihr nächster Schritt? </a:t>
            </a:r>
            <a:endParaRPr dirty="0"/>
          </a:p>
          <a:p>
            <a:pPr marL="0" marR="0" lvl="0" indent="0" algn="l" defTabSz="914400">
              <a:lnSpc>
                <a:spcPct val="100000"/>
              </a:lnSpc>
              <a:spcBef>
                <a:spcPts val="0"/>
              </a:spcBef>
              <a:spcAft>
                <a:spcPts val="0"/>
              </a:spcAft>
              <a:buClrTx/>
              <a:buSzTx/>
              <a:buFontTx/>
              <a:buNone/>
              <a:defRPr/>
            </a:pPr>
            <a:endParaRPr lang="de-DE" dirty="0"/>
          </a:p>
          <a:p>
            <a:pPr marL="0" marR="0" lvl="0" indent="0" algn="l" defTabSz="914400">
              <a:lnSpc>
                <a:spcPct val="100000"/>
              </a:lnSpc>
              <a:spcBef>
                <a:spcPts val="0"/>
              </a:spcBef>
              <a:spcAft>
                <a:spcPts val="0"/>
              </a:spcAft>
              <a:buClrTx/>
              <a:buSzTx/>
              <a:buFontTx/>
              <a:buNone/>
              <a:defRPr/>
            </a:pPr>
            <a:r>
              <a:rPr lang="de-DE" dirty="0"/>
              <a:t>Die fünfte Frage lautet: </a:t>
            </a:r>
            <a:r>
              <a:rPr lang="de-DE" dirty="0">
                <a:latin typeface="Lato Light"/>
              </a:rPr>
              <a:t>Wie können wir uns ansehen, was wir aus diesem Schritt gelernt haben? </a:t>
            </a:r>
            <a:br>
              <a:rPr lang="de-DE" dirty="0">
                <a:latin typeface="Lato Light"/>
              </a:rPr>
            </a:br>
            <a:endParaRPr lang="de-DE" dirty="0"/>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27</a:t>
            </a:fld>
            <a:endParaRPr lang="de-D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der Abschlussphase ziehen sowohl Mentee als auch Coach ein Resümee über das Coaching. </a:t>
            </a:r>
          </a:p>
          <a:p>
            <a:endParaRPr lang="de-DE" dirty="0"/>
          </a:p>
          <a:p>
            <a:r>
              <a:rPr lang="de-DE" dirty="0"/>
              <a:t>Der Mentee konnte hoffentlich alle Challenges von Semester 1 erfolgreich absolvieren. </a:t>
            </a:r>
          </a:p>
          <a:p>
            <a:endParaRPr lang="de-DE" dirty="0"/>
          </a:p>
          <a:p>
            <a:r>
              <a:rPr lang="de-DE" dirty="0"/>
              <a:t>Gemeinsam blicken Sie zurück was positiv an unserem Coaching war. </a:t>
            </a:r>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28</a:t>
            </a:fld>
            <a:endParaRPr lang="de-DE"/>
          </a:p>
        </p:txBody>
      </p:sp>
    </p:spTree>
    <p:extLst>
      <p:ext uri="{BB962C8B-B14F-4D97-AF65-F5344CB8AC3E}">
        <p14:creationId xmlns:p14="http://schemas.microsoft.com/office/powerpoint/2010/main" val="26888605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 diesem Kapitel möchte ich die Inhalte des Lernvideos nochmals zusammen fassen.</a:t>
            </a:r>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29</a:t>
            </a:fld>
            <a:endParaRPr lang="de-DE"/>
          </a:p>
        </p:txBody>
      </p:sp>
    </p:spTree>
    <p:extLst>
      <p:ext uri="{BB962C8B-B14F-4D97-AF65-F5344CB8AC3E}">
        <p14:creationId xmlns:p14="http://schemas.microsoft.com/office/powerpoint/2010/main" val="1723502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Der Mentee profitiert durch das Coaching bei inhaltlichen Fragen. </a:t>
            </a:r>
          </a:p>
          <a:p>
            <a:endParaRPr lang="de-DE" dirty="0"/>
          </a:p>
          <a:p>
            <a:r>
              <a:rPr lang="de-DE" dirty="0"/>
              <a:t>Auch hat der Mentee die Möglichkeit seinen eigenen Arbeitsprozess zu reflektieren. </a:t>
            </a:r>
          </a:p>
          <a:p>
            <a:endParaRPr lang="de-DE" dirty="0"/>
          </a:p>
          <a:p>
            <a:r>
              <a:rPr lang="de-DE" dirty="0"/>
              <a:t>Ein weiterer Vorteil ist, dass der Mentee einen festen Ansprechpartner im Zusatzstudium hat sowie, dass es einen festen geplanten wöchentlichen Termin gibt. </a:t>
            </a:r>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30</a:t>
            </a:fld>
            <a:endParaRPr lang="de-DE"/>
          </a:p>
        </p:txBody>
      </p:sp>
    </p:spTree>
    <p:extLst>
      <p:ext uri="{BB962C8B-B14F-4D97-AF65-F5344CB8AC3E}">
        <p14:creationId xmlns:p14="http://schemas.microsoft.com/office/powerpoint/2010/main" val="5781924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Nehmen wir an Sie möchten alleine ein Schnitzel zubereiten – haben aber sehr wenig Erfahrung mit dem Kochen. </a:t>
            </a:r>
            <a:endParaRPr/>
          </a:p>
          <a:p>
            <a:pPr>
              <a:defRPr/>
            </a:pPr>
            <a:endParaRPr lang="de-DE"/>
          </a:p>
          <a:p>
            <a:pPr>
              <a:defRPr/>
            </a:pPr>
            <a:r>
              <a:rPr lang="de-DE"/>
              <a:t>Wie gehen Sie vor? </a:t>
            </a:r>
            <a:endParaRPr/>
          </a:p>
          <a:p>
            <a:pPr>
              <a:defRPr/>
            </a:pPr>
            <a:endParaRPr lang="de-DE"/>
          </a:p>
          <a:p>
            <a:pPr>
              <a:defRPr/>
            </a:pPr>
            <a:r>
              <a:rPr lang="de-DE"/>
              <a:t>Sie recherchieren wahrscheinlich nach Rezepten oder Fragen jemand der ein sehr guter Koch ist nach Tipps. Evtl. bitten Sie die erfahrene Person auch, dass Sie Ihnen über die Schulter schaut. </a:t>
            </a:r>
            <a:endParaRPr/>
          </a:p>
          <a:p>
            <a:pPr>
              <a:defRPr/>
            </a:pPr>
            <a:endParaRPr lang="de-DE"/>
          </a:p>
          <a:p>
            <a:pPr>
              <a:defRPr/>
            </a:pPr>
            <a:r>
              <a:rPr lang="de-DE"/>
              <a:t>Gemeinsam wird es Ihnen gelingen ein sehr gutes Schnitzel zu kochen.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4</a:t>
            </a:fld>
            <a:endParaRPr lang="de-DE"/>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Für Sie als Student des zweiten Semester ermöglicht das Coaching dass sie vom Lernenden zum Lehrenden wechseln können. </a:t>
            </a:r>
          </a:p>
          <a:p>
            <a:r>
              <a:rPr lang="de-DE" dirty="0"/>
              <a:t>Sie erlernen mit KATA eine in der Industrie </a:t>
            </a:r>
            <a:r>
              <a:rPr lang="de-DE" dirty="0" err="1"/>
              <a:t>establierte</a:t>
            </a:r>
            <a:r>
              <a:rPr lang="de-DE" dirty="0"/>
              <a:t> Coaching Methode und insbesondere wie es gelingt Leute zu </a:t>
            </a:r>
            <a:r>
              <a:rPr lang="de-DE" dirty="0" err="1"/>
              <a:t>befäigen</a:t>
            </a:r>
            <a:r>
              <a:rPr lang="de-DE" dirty="0"/>
              <a:t>. </a:t>
            </a:r>
          </a:p>
          <a:p>
            <a:r>
              <a:rPr lang="de-DE" dirty="0"/>
              <a:t>Auch haben Sie die Möglichkeit ihren eigenen Arbeitsprozess zu reflektieren. </a:t>
            </a:r>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31</a:t>
            </a:fld>
            <a:endParaRPr lang="de-DE"/>
          </a:p>
        </p:txBody>
      </p:sp>
    </p:spTree>
    <p:extLst>
      <p:ext uri="{BB962C8B-B14F-4D97-AF65-F5344CB8AC3E}">
        <p14:creationId xmlns:p14="http://schemas.microsoft.com/office/powerpoint/2010/main" val="11527046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Kommen wir nun noch zum weiterführenden Material bzw. Literatur. </a:t>
            </a:r>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32</a:t>
            </a:fld>
            <a:endParaRPr lang="de-DE"/>
          </a:p>
        </p:txBody>
      </p:sp>
    </p:spTree>
    <p:extLst>
      <p:ext uri="{BB962C8B-B14F-4D97-AF65-F5344CB8AC3E}">
        <p14:creationId xmlns:p14="http://schemas.microsoft.com/office/powerpoint/2010/main" val="3685462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Ich kann Ihnen folgende Bücher zum Thema KATA empfehlen wenn Sie sich noch weiter in die Thematik einlesen möchten. </a:t>
            </a:r>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33</a:t>
            </a:fld>
            <a:endParaRPr lang="de-DE"/>
          </a:p>
        </p:txBody>
      </p:sp>
    </p:spTree>
    <p:extLst>
      <p:ext uri="{BB962C8B-B14F-4D97-AF65-F5344CB8AC3E}">
        <p14:creationId xmlns:p14="http://schemas.microsoft.com/office/powerpoint/2010/main" val="18318653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Im Internet kann ich Ihnen folgende Webseiten bzw. Videos auf </a:t>
            </a:r>
            <a:r>
              <a:rPr lang="de-DE" dirty="0" err="1"/>
              <a:t>Youtube</a:t>
            </a:r>
            <a:r>
              <a:rPr lang="de-DE" dirty="0"/>
              <a:t> empfehlen </a:t>
            </a:r>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34</a:t>
            </a:fld>
            <a:endParaRPr lang="de-DE"/>
          </a:p>
        </p:txBody>
      </p:sp>
    </p:spTree>
    <p:extLst>
      <p:ext uri="{BB962C8B-B14F-4D97-AF65-F5344CB8AC3E}">
        <p14:creationId xmlns:p14="http://schemas.microsoft.com/office/powerpoint/2010/main" val="9920438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Zum Schluss hier noch die verwendete Literatur. Ich bedanke mich für ihre Aufmerksamkeit und wünsche Ihnen viel Spaß </a:t>
            </a:r>
            <a:r>
              <a:rPr lang="de-DE"/>
              <a:t>beim ausprobieren der Methode KATA. </a:t>
            </a:r>
            <a:endParaRPr lang="de-DE" dirty="0"/>
          </a:p>
        </p:txBody>
      </p:sp>
      <p:sp>
        <p:nvSpPr>
          <p:cNvPr id="4" name="Foliennummernplatzhalter 3"/>
          <p:cNvSpPr>
            <a:spLocks noGrp="1"/>
          </p:cNvSpPr>
          <p:nvPr>
            <p:ph type="sldNum" sz="quarter" idx="5"/>
          </p:nvPr>
        </p:nvSpPr>
        <p:spPr/>
        <p:txBody>
          <a:bodyPr/>
          <a:lstStyle/>
          <a:p>
            <a:pPr>
              <a:defRPr/>
            </a:pPr>
            <a:fld id="{F79C1C61-5747-1145-9454-DA5BFFD99B8B}" type="slidenum">
              <a:rPr lang="de-DE" smtClean="0"/>
              <a:t>35</a:t>
            </a:fld>
            <a:endParaRPr lang="de-DE"/>
          </a:p>
        </p:txBody>
      </p:sp>
    </p:spTree>
    <p:extLst>
      <p:ext uri="{BB962C8B-B14F-4D97-AF65-F5344CB8AC3E}">
        <p14:creationId xmlns:p14="http://schemas.microsoft.com/office/powerpoint/2010/main" val="2365075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Wie aber geht man vor wenn der Lösungsweg noch nicht klar ist d.h. wenn noch unklar ist ob es möglich ist einen gewissen Zielzustand zu erreichen. </a:t>
            </a:r>
            <a:endParaRPr/>
          </a:p>
          <a:p>
            <a:pPr>
              <a:defRPr/>
            </a:pPr>
            <a:endParaRPr lang="de-DE"/>
          </a:p>
          <a:p>
            <a:pPr>
              <a:defRPr/>
            </a:pPr>
            <a:r>
              <a:rPr lang="de-DE"/>
              <a:t>Vor dieser Herausforderung Stand ich 2015 mit meinem Team. Wir wollten einen neu auf dem Markt erschienen Collaborativen Roboter – d.h. einen Roboter der ohne Schutzzaun direkt mit einem Menschen zusammenarbeiten kann – in eine bestehende Fertigungslinie integrieren. Wir hatten zwar viel Erfahrung mit klassischen Roboter, mit Software Programmierung und grundsätzlich auch mit Schutzeinrichtungen aber diese konkrete Problemstellung einen collaborativen Roboter zu verwenden war uns neu. </a:t>
            </a:r>
            <a:endParaRPr/>
          </a:p>
          <a:p>
            <a:pPr>
              <a:defRPr/>
            </a:pPr>
            <a:endParaRPr lang="de-DE"/>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5</a:t>
            </a:fld>
            <a:endParaRPr lang="de-D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Wie sind wir damals vorgeganen. Zuerst haben wir unseren Zielzustand definiert. Dies war in diesem Beispiel, dass der collaborative Roboter zu einem bestimmten Zeitpunkt in der bestehenden Linie integriert werden soll, dass er bestimmte Arbeitsschritte übernehmen soll und dabei eng mit der Person in der Linie zusammenarbeitet ohne diese zu gefährden. Wichtig war natürlich auch, dass der Roboter eine hohe Qualität hat also, dass z.B. keine Teile runterfallen und beschädigt werden. </a:t>
            </a:r>
            <a:endParaRPr/>
          </a:p>
          <a:p>
            <a:pPr>
              <a:defRPr/>
            </a:pPr>
            <a:endParaRPr lang="de-DE"/>
          </a:p>
          <a:p>
            <a:pPr>
              <a:defRPr/>
            </a:pPr>
            <a:r>
              <a:rPr lang="de-DE"/>
              <a:t>Wir hatten somit unseren Zielzustand definiert und kannten auch unseren Ist-Zustand. Wir haben uns dann in kleinen Experimenten von einem Ist-Zustand mit einem nächsten Schritt (dem neuen Istzustand) den Zielzustand schrittweise angenährt. Dazu haben wir die Methode KATA verwendet und damit ist es uns gelungen den collaborativen Roboter in die Fertigungslinie unter Einhaltung von Qualität und Sicherheitsaspekten zu integrieren. Wir konnten also erstmalig für diese Firma zeigen, dass es möglich ist  </a:t>
            </a: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6</a:t>
            </a:fld>
            <a:endParaRPr lang="de-D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Nun kommen wir zur Methode KATA und betrachten diese detailliert.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7</a:t>
            </a:fld>
            <a:endParaRPr lang="de-D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marL="0" indent="0">
              <a:buFont typeface="Arial"/>
              <a:buNone/>
              <a:defRPr/>
            </a:pPr>
            <a:r>
              <a:rPr lang="de-DE">
                <a:latin typeface="Lato Light"/>
              </a:rPr>
              <a:t>Wie funktioniert die Methode KATA? </a:t>
            </a:r>
            <a:endParaRPr/>
          </a:p>
          <a:p>
            <a:pPr marL="0" indent="0">
              <a:buFont typeface="Arial"/>
              <a:buNone/>
              <a:defRPr/>
            </a:pPr>
            <a:endParaRPr lang="de-DE">
              <a:latin typeface="Lato Light"/>
            </a:endParaRPr>
          </a:p>
          <a:p>
            <a:pPr marL="0" indent="0">
              <a:buFont typeface="Arial"/>
              <a:buNone/>
              <a:defRPr/>
            </a:pPr>
            <a:r>
              <a:rPr lang="de-DE">
                <a:latin typeface="Lato Light"/>
              </a:rPr>
              <a:t>Ein Teilnehmer der Methode KATA ist ein Coach. Dies ist eine Person welche in der Methode geschult ist aber nicht zwingend den Lösungsweg zum Erreichen des Zielzustandes kennt. </a:t>
            </a:r>
            <a:endParaRPr/>
          </a:p>
          <a:p>
            <a:pPr marL="0" indent="0">
              <a:buFont typeface="Arial"/>
              <a:buNone/>
              <a:defRPr/>
            </a:pPr>
            <a:endParaRPr lang="de-DE">
              <a:latin typeface="Lato Light"/>
            </a:endParaRPr>
          </a:p>
          <a:p>
            <a:pPr marL="0" marR="0" lvl="0" indent="0" algn="l" defTabSz="914400">
              <a:lnSpc>
                <a:spcPct val="100000"/>
              </a:lnSpc>
              <a:spcBef>
                <a:spcPts val="0"/>
              </a:spcBef>
              <a:spcAft>
                <a:spcPts val="0"/>
              </a:spcAft>
              <a:buClrTx/>
              <a:buSzTx/>
              <a:buFont typeface="Arial"/>
              <a:buNone/>
              <a:defRPr/>
            </a:pPr>
            <a:r>
              <a:rPr lang="de-DE">
                <a:latin typeface="Lato Light"/>
              </a:rPr>
              <a:t>An dieser Stelle sei erwähnt, dass </a:t>
            </a:r>
            <a:r>
              <a:rPr lang="de-DE">
                <a:solidFill>
                  <a:schemeClr val="tx1"/>
                </a:solidFill>
                <a:latin typeface="Lato Light"/>
              </a:rPr>
              <a:t>aus Gründen der sprachlichen Vereinfachung im folgenden Video die männliche Form „Coach“ verwendet wird. Diese Bezeichnung bezieht sich gleichermaßen auf alle Geschlechter.</a:t>
            </a:r>
            <a:endParaRPr/>
          </a:p>
          <a:p>
            <a:pPr marL="0" indent="0">
              <a:buFont typeface="Arial"/>
              <a:buNone/>
              <a:defRPr/>
            </a:pPr>
            <a:endParaRPr lang="de-DE">
              <a:latin typeface="Lato Light"/>
            </a:endParaRPr>
          </a:p>
          <a:p>
            <a:pPr marL="0" indent="0">
              <a:buFont typeface="Arial"/>
              <a:buNone/>
              <a:defRPr/>
            </a:pPr>
            <a:r>
              <a:rPr lang="de-DE">
                <a:latin typeface="Lato Light"/>
              </a:rPr>
              <a:t>Zweiter Teilnehmer der Methode KATA ist die Person bzw. das Projektteam was den definierten Zielzustand erreichen möchte. In unserem Beispiel ist das der Mentee. Andere in der Literatur übliche Bezeichnungen sind Coachee / Trainee / oder Klient bzw. Klientin. </a:t>
            </a:r>
            <a:endParaRPr/>
          </a:p>
          <a:p>
            <a:pPr marL="0" indent="0">
              <a:buFont typeface="Arial"/>
              <a:buNone/>
              <a:defRPr/>
            </a:pPr>
            <a:endParaRPr lang="de-DE">
              <a:latin typeface="Lato Light"/>
            </a:endParaRPr>
          </a:p>
          <a:p>
            <a:pPr marL="0" indent="0">
              <a:buFont typeface="Arial"/>
              <a:buNone/>
              <a:defRPr/>
            </a:pPr>
            <a:r>
              <a:rPr lang="de-DE">
                <a:latin typeface="Lato Light"/>
              </a:rPr>
              <a:t>Im Rahmen der Methode KATA haben der Coach und der Mentee regelmäßige treffen. Diese Treffen laufen immer gleich ab und zwar stellt der Coach dem Mentee immer die gleichen fünf KATA Fragen. Welche dies sind -  drauf gehe ich gleich im Deteil – ei.  Durch die Antworten wird dem Mentee der nächste Schritt klar und er kann wieder ein Experiment ausführen – in unserem Beispiel des collaborativen Roboters zum Beispiel ob der an den Roboter angebaute Greifer geeigenet ist das Teil zu bewegen so, dass es nicht runterfällt – schrittweise nähert sich der Mentee dann dem Zielzustand an. Der Coach gibt dabei – falls er ihn kennt – den Lösungsweg nicht vor d.h. das Coaching ist lösungsoffen. </a:t>
            </a:r>
            <a:endParaRPr/>
          </a:p>
          <a:p>
            <a:pPr marL="0" indent="0">
              <a:buFont typeface="Arial"/>
              <a:buNone/>
              <a:defRPr/>
            </a:pPr>
            <a:endParaRPr lang="de-DE">
              <a:latin typeface="Lato Light"/>
            </a:endParaRPr>
          </a:p>
          <a:p>
            <a:pPr>
              <a:defRPr/>
            </a:pPr>
            <a:endParaRPr lang="de-DE"/>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8</a:t>
            </a:fld>
            <a:endParaRPr lang="de-D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Wie lauten die fünf KATA Fragen. </a:t>
            </a:r>
            <a:endParaRPr/>
          </a:p>
          <a:p>
            <a:pPr>
              <a:defRPr/>
            </a:pPr>
            <a:endParaRPr lang="de-DE"/>
          </a:p>
          <a:p>
            <a:pPr marL="0" marR="0" lvl="0" indent="0" algn="l" defTabSz="914400">
              <a:lnSpc>
                <a:spcPct val="100000"/>
              </a:lnSpc>
              <a:spcBef>
                <a:spcPts val="0"/>
              </a:spcBef>
              <a:spcAft>
                <a:spcPts val="0"/>
              </a:spcAft>
              <a:buClrTx/>
              <a:buSzTx/>
              <a:buFontTx/>
              <a:buNone/>
              <a:defRPr/>
            </a:pPr>
            <a:r>
              <a:rPr lang="de-DE"/>
              <a:t>Die erste Frage ist „</a:t>
            </a:r>
            <a:r>
              <a:rPr lang="de-DE">
                <a:latin typeface="Lato Light"/>
              </a:rPr>
              <a:t>Was ist der Zielzustand? </a:t>
            </a:r>
            <a:r>
              <a:rPr lang="de-DE"/>
              <a:t>“. </a:t>
            </a:r>
            <a:endParaRPr/>
          </a:p>
          <a:p>
            <a:pPr marL="0" marR="0" lvl="0" indent="0" algn="l" defTabSz="914400">
              <a:lnSpc>
                <a:spcPct val="100000"/>
              </a:lnSpc>
              <a:spcBef>
                <a:spcPts val="0"/>
              </a:spcBef>
              <a:spcAft>
                <a:spcPts val="0"/>
              </a:spcAft>
              <a:buClrTx/>
              <a:buSzTx/>
              <a:buFontTx/>
              <a:buNone/>
              <a:defRPr/>
            </a:pPr>
            <a:r>
              <a:rPr lang="de-DE"/>
              <a:t>In unserem Beispiel war dies, dass der collaborative Roboter zu einem bestimmten Zeitpunkt in der bestehenden Linie integriert werden soll, dass er bestimmte Arbeitsschritte übernehmen soll und dabei eng mit der Person in der Linie zusammenarbeitet ohne diese zu gefährden. Wichtig war natürlich auch, dass der Roboter eine hohe Qualität hat also, dass z.B. keine Teile runterfallen und beschädigt werden. </a:t>
            </a:r>
            <a:endParaRPr/>
          </a:p>
          <a:p>
            <a:pPr marL="0" marR="0" lvl="0" indent="0" algn="l" defTabSz="914400">
              <a:lnSpc>
                <a:spcPct val="100000"/>
              </a:lnSpc>
              <a:spcBef>
                <a:spcPts val="0"/>
              </a:spcBef>
              <a:spcAft>
                <a:spcPts val="0"/>
              </a:spcAft>
              <a:buClrTx/>
              <a:buSzTx/>
              <a:buFontTx/>
              <a:buNone/>
              <a:defRPr/>
            </a:pPr>
            <a:r>
              <a:rPr lang="de-DE"/>
              <a:t>&gt;&gt; Das besondere an der Frage 1 ist, dass die Antwort des Mentee immer die gleiche ist außer der Zielzustand würde sich verändern zum Beispiel wenn noch die Bedignung hinzukommt, dass die Integration nicht mehr als x Tausend eure Kosten darf. </a:t>
            </a:r>
            <a:endParaRPr/>
          </a:p>
          <a:p>
            <a:pPr marL="0" marR="0" lvl="0" indent="0" algn="l" defTabSz="914400">
              <a:lnSpc>
                <a:spcPct val="100000"/>
              </a:lnSpc>
              <a:spcBef>
                <a:spcPts val="0"/>
              </a:spcBef>
              <a:spcAft>
                <a:spcPts val="0"/>
              </a:spcAft>
              <a:buClrTx/>
              <a:buSzTx/>
              <a:buFontTx/>
              <a:buNone/>
              <a:defRPr/>
            </a:pPr>
            <a:endParaRPr lang="de-DE"/>
          </a:p>
          <a:p>
            <a:pPr marL="0" marR="0" lvl="0" indent="0" algn="l" defTabSz="914400">
              <a:lnSpc>
                <a:spcPct val="100000"/>
              </a:lnSpc>
              <a:spcBef>
                <a:spcPts val="0"/>
              </a:spcBef>
              <a:spcAft>
                <a:spcPts val="0"/>
              </a:spcAft>
              <a:buClrTx/>
              <a:buSzTx/>
              <a:buFontTx/>
              <a:buNone/>
              <a:defRPr/>
            </a:pPr>
            <a:r>
              <a:rPr lang="de-DE"/>
              <a:t>Die zweite Frage ist „</a:t>
            </a:r>
            <a:r>
              <a:rPr lang="de-DE">
                <a:latin typeface="Lato Light"/>
              </a:rPr>
              <a:t>Was ist der jetzige (Ist)-Zustand? </a:t>
            </a:r>
            <a:r>
              <a:rPr lang="de-DE"/>
              <a:t>“ und was hast du bei dem letzten Schritt herausgefunden. </a:t>
            </a:r>
            <a:endParaRPr/>
          </a:p>
          <a:p>
            <a:pPr marL="0" marR="0" lvl="0" indent="0" algn="l" defTabSz="914400">
              <a:lnSpc>
                <a:spcPct val="100000"/>
              </a:lnSpc>
              <a:spcBef>
                <a:spcPts val="0"/>
              </a:spcBef>
              <a:spcAft>
                <a:spcPts val="0"/>
              </a:spcAft>
              <a:buClrTx/>
              <a:buSzTx/>
              <a:buFontTx/>
              <a:buNone/>
              <a:defRPr/>
            </a:pPr>
            <a:r>
              <a:rPr lang="de-DE"/>
              <a:t>Der aktuelle Zustand ist z.B. das man einen Greifer entworfen hat welche die Teile am Roboter aufnimmt und das man diesen getestet hat aber die aufgenommenen Teile bei der Bewegung des Roboters  runterfallen </a:t>
            </a:r>
            <a:endParaRPr/>
          </a:p>
          <a:p>
            <a:pPr marL="0" marR="0" lvl="0" indent="0" algn="l" defTabSz="914400">
              <a:lnSpc>
                <a:spcPct val="100000"/>
              </a:lnSpc>
              <a:spcBef>
                <a:spcPts val="0"/>
              </a:spcBef>
              <a:spcAft>
                <a:spcPts val="0"/>
              </a:spcAft>
              <a:buClrTx/>
              <a:buSzTx/>
              <a:buFontTx/>
              <a:buNone/>
              <a:defRPr/>
            </a:pPr>
            <a:endParaRPr lang="de-DE"/>
          </a:p>
          <a:p>
            <a:pPr marL="0" marR="0" lvl="0" indent="0" algn="l" defTabSz="914400">
              <a:lnSpc>
                <a:spcPct val="100000"/>
              </a:lnSpc>
              <a:spcBef>
                <a:spcPts val="0"/>
              </a:spcBef>
              <a:spcAft>
                <a:spcPts val="0"/>
              </a:spcAft>
              <a:buClrTx/>
              <a:buSzTx/>
              <a:buFontTx/>
              <a:buNone/>
              <a:defRPr/>
            </a:pPr>
            <a:r>
              <a:rPr lang="de-DE"/>
              <a:t>Die dritte Frage: </a:t>
            </a:r>
            <a:r>
              <a:rPr lang="de-DE">
                <a:latin typeface="Lato Light"/>
              </a:rPr>
              <a:t>Welche Hindernisse halten Sie aktuell davon ab, den Zielzustand zu erreichen? Welches eine davon gehen Sie jetzt an? </a:t>
            </a:r>
            <a:br>
              <a:rPr lang="de-DE">
                <a:latin typeface="Lato Light"/>
              </a:rPr>
            </a:br>
            <a:r>
              <a:rPr lang="de-DE"/>
              <a:t>In diesem Beispiel hält der Greifer einem vom Erreichen des Zielstzustandes ab, da wie bereits gesagt die Teile runterfallen </a:t>
            </a:r>
            <a:endParaRPr/>
          </a:p>
          <a:p>
            <a:pPr marL="0" marR="0" lvl="0" indent="0" algn="l" defTabSz="914400">
              <a:lnSpc>
                <a:spcPct val="100000"/>
              </a:lnSpc>
              <a:spcBef>
                <a:spcPts val="0"/>
              </a:spcBef>
              <a:spcAft>
                <a:spcPts val="0"/>
              </a:spcAft>
              <a:buClrTx/>
              <a:buSzTx/>
              <a:buFontTx/>
              <a:buNone/>
              <a:defRPr/>
            </a:pPr>
            <a:endParaRPr lang="de-DE"/>
          </a:p>
          <a:p>
            <a:pPr marL="0" marR="0" lvl="0" indent="0" algn="l" defTabSz="914400">
              <a:lnSpc>
                <a:spcPct val="100000"/>
              </a:lnSpc>
              <a:spcBef>
                <a:spcPts val="0"/>
              </a:spcBef>
              <a:spcAft>
                <a:spcPts val="0"/>
              </a:spcAft>
              <a:buClrTx/>
              <a:buSzTx/>
              <a:buFontTx/>
              <a:buNone/>
              <a:defRPr/>
            </a:pPr>
            <a:r>
              <a:rPr lang="de-DE"/>
              <a:t>Die vierte Frage lautet: </a:t>
            </a:r>
            <a:r>
              <a:rPr lang="de-DE">
                <a:latin typeface="Lato Light"/>
              </a:rPr>
              <a:t>Was ist Ihr nächster Schritt?</a:t>
            </a:r>
            <a:endParaRPr lang="de-DE"/>
          </a:p>
          <a:p>
            <a:pPr marL="0" marR="0" lvl="0" indent="0" algn="l" defTabSz="914400">
              <a:lnSpc>
                <a:spcPct val="100000"/>
              </a:lnSpc>
              <a:spcBef>
                <a:spcPts val="0"/>
              </a:spcBef>
              <a:spcAft>
                <a:spcPts val="0"/>
              </a:spcAft>
              <a:buClrTx/>
              <a:buSzTx/>
              <a:buFontTx/>
              <a:buNone/>
              <a:defRPr/>
            </a:pPr>
            <a:r>
              <a:rPr lang="de-DE"/>
              <a:t>In diesem Beispiel wäre, dass das man eine stärkere Ansaugung des Teils vornimmt </a:t>
            </a:r>
            <a:endParaRPr/>
          </a:p>
          <a:p>
            <a:pPr marL="0" marR="0" lvl="0" indent="0" algn="l" defTabSz="914400">
              <a:lnSpc>
                <a:spcPct val="100000"/>
              </a:lnSpc>
              <a:spcBef>
                <a:spcPts val="0"/>
              </a:spcBef>
              <a:spcAft>
                <a:spcPts val="0"/>
              </a:spcAft>
              <a:buClrTx/>
              <a:buSzTx/>
              <a:buFontTx/>
              <a:buNone/>
              <a:defRPr/>
            </a:pPr>
            <a:endParaRPr lang="de-DE"/>
          </a:p>
          <a:p>
            <a:pPr marL="0" marR="0" lvl="0" indent="0" algn="l" defTabSz="914400">
              <a:lnSpc>
                <a:spcPct val="100000"/>
              </a:lnSpc>
              <a:spcBef>
                <a:spcPts val="0"/>
              </a:spcBef>
              <a:spcAft>
                <a:spcPts val="0"/>
              </a:spcAft>
              <a:buClrTx/>
              <a:buSzTx/>
              <a:buFontTx/>
              <a:buNone/>
              <a:defRPr/>
            </a:pPr>
            <a:r>
              <a:rPr lang="de-DE"/>
              <a:t>Die fünfte Frage lautet: </a:t>
            </a:r>
            <a:r>
              <a:rPr lang="de-DE">
                <a:latin typeface="Lato Light"/>
              </a:rPr>
              <a:t>Wie können wir uns ansehen, was wir aus diesem Schritt gelernt haben? </a:t>
            </a:r>
            <a:br>
              <a:rPr lang="de-DE">
                <a:latin typeface="Lato Light"/>
              </a:rPr>
            </a:br>
            <a:r>
              <a:rPr lang="de-DE"/>
              <a:t>In diesem Beispiel bedeutet, dass das nun ein neues Experiment gemacht wird und das die Ergebnisse bis zum nächsten Regeltermin vorliegen sollen. </a:t>
            </a:r>
            <a:endParaRPr/>
          </a:p>
          <a:p>
            <a:pPr>
              <a:defRPr/>
            </a:pPr>
            <a:endParaRPr lang="de-DE"/>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9</a:t>
            </a:fld>
            <a:endParaRPr lang="de-D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Folienbildplatzhalter 1"/>
          <p:cNvSpPr>
            <a:spLocks noGrp="1" noRot="1" noChangeAspect="1"/>
          </p:cNvSpPr>
          <p:nvPr>
            <p:ph type="sldImg"/>
          </p:nvPr>
        </p:nvSpPr>
        <p:spPr bwMode="auto"/>
      </p:sp>
      <p:sp>
        <p:nvSpPr>
          <p:cNvPr id="3" name="Notizenplatzhalter 2"/>
          <p:cNvSpPr>
            <a:spLocks noGrp="1"/>
          </p:cNvSpPr>
          <p:nvPr>
            <p:ph type="body" idx="1"/>
          </p:nvPr>
        </p:nvSpPr>
        <p:spPr bwMode="auto"/>
        <p:txBody>
          <a:bodyPr/>
          <a:lstStyle/>
          <a:p>
            <a:pPr>
              <a:defRPr/>
            </a:pPr>
            <a:r>
              <a:rPr lang="de-DE"/>
              <a:t>Das besondere bei der KATA ist, dass immer die gleichen fünf Fragen gestellt werden unabhängig davon welches Problem gelöst werden soll. Die Methode KATA kann problemunabhängig verwendet werden und ist somit sehr flexibel. </a:t>
            </a:r>
            <a:endParaRPr/>
          </a:p>
          <a:p>
            <a:pPr>
              <a:defRPr/>
            </a:pPr>
            <a:endParaRPr lang="de-DE"/>
          </a:p>
          <a:p>
            <a:pPr>
              <a:defRPr/>
            </a:pPr>
            <a:r>
              <a:rPr lang="de-DE"/>
              <a:t>Die Methode KATA stammt übrigens aus Japan von Toyota. Mike Roter hat sie erstmals in seinem Buch „Die KATA des Weltmarktfürhers“ beschrieben. </a:t>
            </a:r>
            <a:endParaRPr/>
          </a:p>
          <a:p>
            <a:pPr>
              <a:defRPr/>
            </a:pPr>
            <a:endParaRPr lang="de-DE"/>
          </a:p>
          <a:p>
            <a:pPr>
              <a:defRPr/>
            </a:pPr>
            <a:r>
              <a:rPr lang="de-DE"/>
              <a:t>Die Fragen der KATA sind auch in einer App enthalten. Diese App haben wir auf ihr ipad geladen. Die App sieht so aus und wenn Sie drauf klicken werden die Fragen der App angezeigt. </a:t>
            </a:r>
            <a:endParaRPr/>
          </a:p>
        </p:txBody>
      </p:sp>
      <p:sp>
        <p:nvSpPr>
          <p:cNvPr id="4" name="Foliennummernplatzhalter 3"/>
          <p:cNvSpPr>
            <a:spLocks noGrp="1"/>
          </p:cNvSpPr>
          <p:nvPr>
            <p:ph type="sldNum" sz="quarter" idx="5"/>
          </p:nvPr>
        </p:nvSpPr>
        <p:spPr bwMode="auto"/>
        <p:txBody>
          <a:bodyPr/>
          <a:lstStyle/>
          <a:p>
            <a:pPr>
              <a:defRPr/>
            </a:pPr>
            <a:fld id="{F79C1C61-5747-1145-9454-DA5BFFD99B8B}" type="slidenum">
              <a:rPr lang="de-DE"/>
              <a:t>10</a:t>
            </a:fld>
            <a:endParaRPr lang="de-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5" Type="http://schemas.openxmlformats.org/officeDocument/2006/relationships/image" Target="../media/image12.png"/><Relationship Id="rId4" Type="http://schemas.openxmlformats.org/officeDocument/2006/relationships/image" Target="../media/image13.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3.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4.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5.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6.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5" Type="http://schemas.openxmlformats.org/officeDocument/2006/relationships/image" Target="../media/image8.png"/><Relationship Id="rId4" Type="http://schemas.openxmlformats.org/officeDocument/2006/relationships/image" Target="../media/image7.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10.png"/><Relationship Id="rId4" Type="http://schemas.openxmlformats.org/officeDocument/2006/relationships/image" Target="../media/image9.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12.png"/><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elfolie">
    <p:bg>
      <p:bgRef idx="1002">
        <a:schemeClr val="bg2"/>
      </p:bgRef>
    </p:bg>
    <p:spTree>
      <p:nvGrpSpPr>
        <p:cNvPr id="1" name=""/>
        <p:cNvGrpSpPr/>
        <p:nvPr/>
      </p:nvGrpSpPr>
      <p:grpSpPr bwMode="auto">
        <a:xfrm>
          <a:off x="0" y="0"/>
          <a:ext cx="0" cy="0"/>
          <a:chOff x="0" y="0"/>
          <a:chExt cx="0" cy="0"/>
        </a:xfrm>
      </p:grpSpPr>
      <p:sp>
        <p:nvSpPr>
          <p:cNvPr id="9" name="Rechteck 8"/>
          <p:cNvSpPr/>
          <p:nvPr userDrawn="1"/>
        </p:nvSpPr>
        <p:spPr bwMode="auto">
          <a:xfrm>
            <a:off x="-1" y="0"/>
            <a:ext cx="12189349" cy="6858000"/>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ctrTitle" hasCustomPrompt="1"/>
          </p:nvPr>
        </p:nvSpPr>
        <p:spPr bwMode="auto">
          <a:xfrm>
            <a:off x="764447" y="648393"/>
            <a:ext cx="5331553" cy="1936627"/>
          </a:xfrm>
        </p:spPr>
        <p:txBody>
          <a:bodyPr anchor="b">
            <a:normAutofit/>
          </a:bodyPr>
          <a:lstStyle>
            <a:lvl1pPr algn="l">
              <a:defRPr sz="4400" b="1" i="0">
                <a:solidFill>
                  <a:srgbClr val="FCFCFC"/>
                </a:solidFill>
                <a:latin typeface="Chakra Petch SemiBold"/>
                <a:ea typeface="Helvetica Neue Light"/>
                <a:cs typeface="Chakra Petch SemiBold"/>
              </a:defRPr>
            </a:lvl1pPr>
          </a:lstStyle>
          <a:p>
            <a:pPr>
              <a:defRPr/>
            </a:pPr>
            <a:r>
              <a:rPr lang="de-DE"/>
              <a:t>Challenge XX:</a:t>
            </a:r>
            <a:br>
              <a:rPr lang="de-DE"/>
            </a:br>
            <a:r>
              <a:rPr lang="de-DE"/>
              <a:t>Name der Challenge</a:t>
            </a:r>
            <a:endParaRPr/>
          </a:p>
        </p:txBody>
      </p:sp>
      <p:sp>
        <p:nvSpPr>
          <p:cNvPr id="3" name="Untertitel 2"/>
          <p:cNvSpPr>
            <a:spLocks noGrp="1"/>
          </p:cNvSpPr>
          <p:nvPr>
            <p:ph type="subTitle" idx="1" hasCustomPrompt="1"/>
          </p:nvPr>
        </p:nvSpPr>
        <p:spPr bwMode="auto">
          <a:xfrm>
            <a:off x="764447" y="2678233"/>
            <a:ext cx="5331553" cy="1366825"/>
          </a:xfrm>
        </p:spPr>
        <p:txBody>
          <a:bodyPr/>
          <a:lstStyle>
            <a:lvl1pPr marL="0" indent="0" algn="l">
              <a:buNone/>
              <a:defRPr sz="2000" b="0" i="0">
                <a:solidFill>
                  <a:srgbClr val="FCFCFC"/>
                </a:solidFill>
                <a:latin typeface="Lato Light"/>
                <a:ea typeface="Helvetica Neue Ligh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de-DE"/>
              <a:t>Inhalt der Challenge &amp; Zuständige*r Professor*in </a:t>
            </a:r>
            <a:endParaRPr/>
          </a:p>
        </p:txBody>
      </p:sp>
      <p:sp>
        <p:nvSpPr>
          <p:cNvPr id="8" name="Rechteck 7"/>
          <p:cNvSpPr/>
          <p:nvPr userDrawn="1"/>
        </p:nvSpPr>
        <p:spPr bwMode="auto">
          <a:xfrm>
            <a:off x="265043" y="6592956"/>
            <a:ext cx="265044" cy="265044"/>
          </a:xfrm>
          <a:prstGeom prst="rect">
            <a:avLst/>
          </a:prstGeom>
          <a:solidFill>
            <a:schemeClr val="accent3">
              <a:alpha val="8091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0" name="Rechteck 9"/>
          <p:cNvSpPr/>
          <p:nvPr userDrawn="1"/>
        </p:nvSpPr>
        <p:spPr bwMode="auto">
          <a:xfrm>
            <a:off x="-1" y="6327912"/>
            <a:ext cx="265044" cy="265044"/>
          </a:xfrm>
          <a:prstGeom prst="rect">
            <a:avLst/>
          </a:prstGeom>
          <a:solidFill>
            <a:schemeClr val="accent3">
              <a:alpha val="8091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preserve="1" userDrawn="1">
  <p:cSld name="2_Iphone Template">
    <p:spTree>
      <p:nvGrpSpPr>
        <p:cNvPr id="1" name=""/>
        <p:cNvGrpSpPr/>
        <p:nvPr/>
      </p:nvGrpSpPr>
      <p:grpSpPr bwMode="auto">
        <a:xfrm>
          <a:off x="0" y="0"/>
          <a:ext cx="0" cy="0"/>
          <a:chOff x="0" y="0"/>
          <a:chExt cx="0" cy="0"/>
        </a:xfrm>
      </p:grpSpPr>
      <p:graphicFrame>
        <p:nvGraphicFramePr>
          <p:cNvPr id="4" name="Object 3" hidden="1">
            <a:extLst>
              <a:ext uri="{FF2B5EF4-FFF2-40B4-BE49-F238E27FC236}">
                <a16:creationId xmlns:a16="http://schemas.microsoft.com/office/drawing/2014/main" id="{B9532A48-467C-56B2-2FE0-6FA032D268A7}"/>
              </a:ext>
            </a:extLst>
          </p:cNvPr>
          <p:cNvGraphicFramePr>
            <a:graphicFrameLocks noChangeAspect="1"/>
          </p:cNvGraphicFramePr>
          <p:nvPr userDrawn="1">
            <p:custDataLst>
              <p:tags r:id="rId1"/>
            </p:custDataLst>
            <p:extLst>
              <p:ext uri="{D42A27DB-BD31-4B8C-83A1-F6EECF244321}">
                <p14:modId xmlns:p14="http://schemas.microsoft.com/office/powerpoint/2010/main" val="241689344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Rechteck 8"/>
          <p:cNvSpPr/>
          <p:nvPr userDrawn="1"/>
        </p:nvSpPr>
        <p:spPr bwMode="auto">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hasCustomPrompt="1"/>
          </p:nvPr>
        </p:nvSpPr>
        <p:spPr bwMode="auto">
          <a:xfrm>
            <a:off x="517748" y="394313"/>
            <a:ext cx="10515600" cy="410729"/>
          </a:xfrm>
        </p:spPr>
        <p:txBody>
          <a:bodyPr vert="horz" anchor="t">
            <a:noAutofit/>
          </a:bodyPr>
          <a:lstStyle>
            <a:lvl1pPr>
              <a:defRPr sz="3500" b="0" i="0">
                <a:latin typeface="Lato Light"/>
              </a:defRPr>
            </a:lvl1pPr>
          </a:lstStyle>
          <a:p>
            <a:pPr>
              <a:defRPr/>
            </a:pPr>
            <a:r>
              <a:rPr lang="de-DE" dirty="0"/>
              <a:t>0X Headline </a:t>
            </a:r>
            <a:endParaRPr dirty="0"/>
          </a:p>
        </p:txBody>
      </p:sp>
      <p:sp>
        <p:nvSpPr>
          <p:cNvPr id="14" name="Inhaltsplatzhalter 2"/>
          <p:cNvSpPr>
            <a:spLocks noGrp="1"/>
          </p:cNvSpPr>
          <p:nvPr>
            <p:ph idx="1" hasCustomPrompt="1"/>
          </p:nvPr>
        </p:nvSpPr>
        <p:spPr bwMode="auto">
          <a:xfrm>
            <a:off x="1281658" y="1545899"/>
            <a:ext cx="3110459" cy="4112888"/>
          </a:xfrm>
        </p:spPr>
        <p:txBody>
          <a:bodyPr>
            <a:normAutofit/>
          </a:bodyPr>
          <a:lstStyle>
            <a:lvl1pPr marL="0" indent="0">
              <a:buNone/>
              <a:defRPr sz="2400" b="0" i="0">
                <a:latin typeface="Lato Light"/>
              </a:defRPr>
            </a:lvl1pPr>
            <a:lvl2pPr>
              <a:defRPr sz="2000" b="0" i="0">
                <a:latin typeface="Lato Light"/>
              </a:defRPr>
            </a:lvl2pPr>
            <a:lvl3pPr>
              <a:defRPr sz="1800" b="0" i="0">
                <a:latin typeface="Lato Light"/>
              </a:defRPr>
            </a:lvl3pPr>
            <a:lvl4pPr>
              <a:defRPr sz="1600" b="0" i="0">
                <a:latin typeface="Lato Light"/>
              </a:defRPr>
            </a:lvl4pPr>
            <a:lvl5pPr>
              <a:defRPr sz="1600" b="0" i="0">
                <a:latin typeface="Lato Light"/>
              </a:defRPr>
            </a:lvl5pPr>
          </a:lstStyle>
          <a:p>
            <a:pPr lvl="0">
              <a:defRPr/>
            </a:pPr>
            <a:r>
              <a:rPr lang="de-DE"/>
              <a:t>Bild/Grafik </a:t>
            </a:r>
            <a:endParaRPr/>
          </a:p>
        </p:txBody>
      </p:sp>
      <p:pic>
        <p:nvPicPr>
          <p:cNvPr id="8" name="Grafik 7" descr="Ein Bild, das Text, Monitor, Elektronik, Bildschirm enthält.&#10;&#10;Automatisch generierte Beschreibung"/>
          <p:cNvPicPr>
            <a:picLocks noChangeAspect="1"/>
          </p:cNvPicPr>
          <p:nvPr userDrawn="1"/>
        </p:nvPicPr>
        <p:blipFill>
          <a:blip r:embed="rId5"/>
          <a:stretch/>
        </p:blipFill>
        <p:spPr bwMode="auto">
          <a:xfrm rot="5400000">
            <a:off x="255414" y="1871068"/>
            <a:ext cx="5126031" cy="3447178"/>
          </a:xfrm>
          <a:prstGeom prst="rect">
            <a:avLst/>
          </a:prstGeom>
        </p:spPr>
      </p:pic>
      <p:sp>
        <p:nvSpPr>
          <p:cNvPr id="10" name="Rechteck 9"/>
          <p:cNvSpPr/>
          <p:nvPr userDrawn="1"/>
        </p:nvSpPr>
        <p:spPr bwMode="auto">
          <a:xfrm>
            <a:off x="265043" y="6592956"/>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1" name="Rechteck 10"/>
          <p:cNvSpPr/>
          <p:nvPr userDrawn="1"/>
        </p:nvSpPr>
        <p:spPr bwMode="auto">
          <a:xfrm>
            <a:off x="-1" y="6327912"/>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Folie mit Inhalten">
    <p:spTree>
      <p:nvGrpSpPr>
        <p:cNvPr id="1" name=""/>
        <p:cNvGrpSpPr/>
        <p:nvPr/>
      </p:nvGrpSpPr>
      <p:grpSpPr bwMode="auto">
        <a:xfrm>
          <a:off x="0" y="0"/>
          <a:ext cx="0" cy="0"/>
          <a:chOff x="0" y="0"/>
          <a:chExt cx="0" cy="0"/>
        </a:xfrm>
      </p:grpSpPr>
      <p:graphicFrame>
        <p:nvGraphicFramePr>
          <p:cNvPr id="5" name="Object 4" hidden="1">
            <a:extLst>
              <a:ext uri="{FF2B5EF4-FFF2-40B4-BE49-F238E27FC236}">
                <a16:creationId xmlns:a16="http://schemas.microsoft.com/office/drawing/2014/main" id="{8A174F3E-253C-DB48-41B1-53826F96738C}"/>
              </a:ext>
            </a:extLst>
          </p:cNvPr>
          <p:cNvGraphicFramePr>
            <a:graphicFrameLocks noChangeAspect="1"/>
          </p:cNvGraphicFramePr>
          <p:nvPr userDrawn="1">
            <p:custDataLst>
              <p:tags r:id="rId1"/>
            </p:custDataLst>
            <p:extLst>
              <p:ext uri="{D42A27DB-BD31-4B8C-83A1-F6EECF244321}">
                <p14:modId xmlns:p14="http://schemas.microsoft.com/office/powerpoint/2010/main" val="293147206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7" name="Rechteck 6"/>
          <p:cNvSpPr/>
          <p:nvPr userDrawn="1"/>
        </p:nvSpPr>
        <p:spPr bwMode="auto">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hasCustomPrompt="1"/>
          </p:nvPr>
        </p:nvSpPr>
        <p:spPr bwMode="auto">
          <a:xfrm>
            <a:off x="517748" y="394313"/>
            <a:ext cx="10515600" cy="410729"/>
          </a:xfrm>
        </p:spPr>
        <p:txBody>
          <a:bodyPr vert="horz" anchor="t">
            <a:noAutofit/>
          </a:bodyPr>
          <a:lstStyle>
            <a:lvl1pPr>
              <a:defRPr sz="3500" b="0" i="0">
                <a:latin typeface="Lato Light"/>
              </a:defRPr>
            </a:lvl1pPr>
          </a:lstStyle>
          <a:p>
            <a:pPr>
              <a:defRPr/>
            </a:pPr>
            <a:r>
              <a:rPr lang="de-DE" dirty="0"/>
              <a:t>0X Headline </a:t>
            </a:r>
            <a:endParaRPr dirty="0"/>
          </a:p>
        </p:txBody>
      </p:sp>
      <p:sp>
        <p:nvSpPr>
          <p:cNvPr id="3" name="Inhaltsplatzhalter 2"/>
          <p:cNvSpPr>
            <a:spLocks noGrp="1"/>
          </p:cNvSpPr>
          <p:nvPr>
            <p:ph idx="1"/>
          </p:nvPr>
        </p:nvSpPr>
        <p:spPr bwMode="auto">
          <a:xfrm>
            <a:off x="517748" y="1111184"/>
            <a:ext cx="5578252" cy="4351338"/>
          </a:xfrm>
        </p:spPr>
        <p:txBody>
          <a:bodyPr>
            <a:normAutofit/>
          </a:bodyPr>
          <a:lstStyle>
            <a:lvl1pPr marL="228600" indent="-228600">
              <a:lnSpc>
                <a:spcPct val="100000"/>
              </a:lnSpc>
              <a:buFont typeface="Wingdings"/>
              <a:buChar char="§"/>
              <a:defRPr sz="2400" b="0" i="0">
                <a:latin typeface="Lato Light"/>
              </a:defRPr>
            </a:lvl1pPr>
            <a:lvl2pPr marL="685800" indent="-228600">
              <a:lnSpc>
                <a:spcPct val="100000"/>
              </a:lnSpc>
              <a:buFont typeface="Wingdings"/>
              <a:buChar char="§"/>
              <a:defRPr sz="2000" b="0" i="0">
                <a:latin typeface="Lato Light"/>
              </a:defRPr>
            </a:lvl2pPr>
            <a:lvl3pPr marL="1143000" indent="-228600">
              <a:lnSpc>
                <a:spcPct val="100000"/>
              </a:lnSpc>
              <a:buFont typeface="Wingdings"/>
              <a:buChar char="§"/>
              <a:defRPr sz="1800" b="0" i="0">
                <a:latin typeface="Lato Light"/>
              </a:defRPr>
            </a:lvl3pPr>
            <a:lvl4pPr marL="1600200" indent="-228600">
              <a:lnSpc>
                <a:spcPct val="100000"/>
              </a:lnSpc>
              <a:buFont typeface="Wingdings"/>
              <a:buChar char="§"/>
              <a:defRPr sz="1600" b="0" i="0">
                <a:latin typeface="Lato Light"/>
              </a:defRPr>
            </a:lvl4pPr>
            <a:lvl5pPr marL="2057400" indent="-228600">
              <a:lnSpc>
                <a:spcPct val="100000"/>
              </a:lnSpc>
              <a:buFont typeface="Wingdings"/>
              <a:buChar char="§"/>
              <a:defRPr sz="1600" b="0" i="0">
                <a:latin typeface="Lato Light"/>
              </a:defRPr>
            </a:lvl5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8" name="Rechteck 7"/>
          <p:cNvSpPr/>
          <p:nvPr userDrawn="1"/>
        </p:nvSpPr>
        <p:spPr bwMode="auto">
          <a:xfrm>
            <a:off x="265043" y="6592956"/>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9" name="Rechteck 8"/>
          <p:cNvSpPr/>
          <p:nvPr userDrawn="1"/>
        </p:nvSpPr>
        <p:spPr bwMode="auto">
          <a:xfrm>
            <a:off x="-1" y="6327912"/>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obj" preserve="1" userDrawn="1">
  <p:cSld name="1_Folie mit Inhalten">
    <p:spTree>
      <p:nvGrpSpPr>
        <p:cNvPr id="1" name=""/>
        <p:cNvGrpSpPr/>
        <p:nvPr/>
      </p:nvGrpSpPr>
      <p:grpSpPr bwMode="auto">
        <a:xfrm>
          <a:off x="0" y="0"/>
          <a:ext cx="0" cy="0"/>
          <a:chOff x="0" y="0"/>
          <a:chExt cx="0" cy="0"/>
        </a:xfrm>
      </p:grpSpPr>
      <p:graphicFrame>
        <p:nvGraphicFramePr>
          <p:cNvPr id="8" name="Object 7" hidden="1">
            <a:extLst>
              <a:ext uri="{FF2B5EF4-FFF2-40B4-BE49-F238E27FC236}">
                <a16:creationId xmlns:a16="http://schemas.microsoft.com/office/drawing/2014/main" id="{CF9049C3-95A3-BF23-BB46-284527D4A63E}"/>
              </a:ext>
            </a:extLst>
          </p:cNvPr>
          <p:cNvGraphicFramePr>
            <a:graphicFrameLocks noChangeAspect="1"/>
          </p:cNvGraphicFramePr>
          <p:nvPr userDrawn="1">
            <p:custDataLst>
              <p:tags r:id="rId1"/>
            </p:custDataLst>
            <p:extLst>
              <p:ext uri="{D42A27DB-BD31-4B8C-83A1-F6EECF244321}">
                <p14:modId xmlns:p14="http://schemas.microsoft.com/office/powerpoint/2010/main" val="19960192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7" name="Rechteck 6"/>
          <p:cNvSpPr/>
          <p:nvPr userDrawn="1"/>
        </p:nvSpPr>
        <p:spPr bwMode="auto">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hasCustomPrompt="1"/>
          </p:nvPr>
        </p:nvSpPr>
        <p:spPr bwMode="auto">
          <a:xfrm>
            <a:off x="517748" y="394313"/>
            <a:ext cx="10515600" cy="410729"/>
          </a:xfrm>
        </p:spPr>
        <p:txBody>
          <a:bodyPr vert="horz" anchor="t">
            <a:noAutofit/>
          </a:bodyPr>
          <a:lstStyle>
            <a:lvl1pPr>
              <a:defRPr sz="3500" b="0" i="0">
                <a:latin typeface="Lato Light"/>
              </a:defRPr>
            </a:lvl1pPr>
          </a:lstStyle>
          <a:p>
            <a:pPr>
              <a:defRPr/>
            </a:pPr>
            <a:r>
              <a:rPr lang="de-DE" dirty="0"/>
              <a:t>0X Headline </a:t>
            </a:r>
            <a:endParaRPr dirty="0"/>
          </a:p>
        </p:txBody>
      </p:sp>
      <p:sp>
        <p:nvSpPr>
          <p:cNvPr id="3" name="Inhaltsplatzhalter 2"/>
          <p:cNvSpPr>
            <a:spLocks noGrp="1"/>
          </p:cNvSpPr>
          <p:nvPr>
            <p:ph idx="1"/>
          </p:nvPr>
        </p:nvSpPr>
        <p:spPr bwMode="auto">
          <a:xfrm>
            <a:off x="517748" y="1111184"/>
            <a:ext cx="5578252" cy="4351338"/>
          </a:xfrm>
        </p:spPr>
        <p:txBody>
          <a:bodyPr>
            <a:normAutofit/>
          </a:bodyPr>
          <a:lstStyle>
            <a:lvl1pPr marL="228600" indent="-228600">
              <a:lnSpc>
                <a:spcPct val="100000"/>
              </a:lnSpc>
              <a:buFont typeface="Wingdings"/>
              <a:buChar char="§"/>
              <a:defRPr sz="2400" b="0" i="0">
                <a:latin typeface="Lato Light"/>
              </a:defRPr>
            </a:lvl1pPr>
            <a:lvl2pPr marL="685800" indent="-228600">
              <a:lnSpc>
                <a:spcPct val="100000"/>
              </a:lnSpc>
              <a:buFont typeface="Wingdings"/>
              <a:buChar char="§"/>
              <a:defRPr sz="2000" b="0" i="0">
                <a:latin typeface="Lato Light"/>
              </a:defRPr>
            </a:lvl2pPr>
            <a:lvl3pPr marL="1143000" indent="-228600">
              <a:lnSpc>
                <a:spcPct val="100000"/>
              </a:lnSpc>
              <a:buFont typeface="Wingdings"/>
              <a:buChar char="§"/>
              <a:defRPr sz="1800" b="0" i="0">
                <a:latin typeface="Lato Light"/>
              </a:defRPr>
            </a:lvl3pPr>
            <a:lvl4pPr marL="1600200" indent="-228600">
              <a:lnSpc>
                <a:spcPct val="100000"/>
              </a:lnSpc>
              <a:buFont typeface="Wingdings"/>
              <a:buChar char="§"/>
              <a:defRPr sz="1600" b="0" i="0">
                <a:latin typeface="Lato Light"/>
              </a:defRPr>
            </a:lvl4pPr>
            <a:lvl5pPr marL="2057400" indent="-228600">
              <a:lnSpc>
                <a:spcPct val="100000"/>
              </a:lnSpc>
              <a:buFont typeface="Wingdings"/>
              <a:buChar char="§"/>
              <a:defRPr sz="1600" b="0" i="0">
                <a:latin typeface="Lato Light"/>
              </a:defRPr>
            </a:lvl5p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5" name="Rechteck 4"/>
          <p:cNvSpPr/>
          <p:nvPr userDrawn="1"/>
        </p:nvSpPr>
        <p:spPr bwMode="auto">
          <a:xfrm>
            <a:off x="265043" y="6592956"/>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6" name="Rechteck 5"/>
          <p:cNvSpPr/>
          <p:nvPr userDrawn="1"/>
        </p:nvSpPr>
        <p:spPr bwMode="auto">
          <a:xfrm>
            <a:off x="-1" y="6327912"/>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preserve="1" userDrawn="1">
  <p:cSld name="Folie mit Code">
    <p:spTree>
      <p:nvGrpSpPr>
        <p:cNvPr id="1" name=""/>
        <p:cNvGrpSpPr/>
        <p:nvPr/>
      </p:nvGrpSpPr>
      <p:grpSpPr bwMode="auto">
        <a:xfrm>
          <a:off x="0" y="0"/>
          <a:ext cx="0" cy="0"/>
          <a:chOff x="0" y="0"/>
          <a:chExt cx="0" cy="0"/>
        </a:xfrm>
      </p:grpSpPr>
      <p:graphicFrame>
        <p:nvGraphicFramePr>
          <p:cNvPr id="3" name="Object 2" hidden="1">
            <a:extLst>
              <a:ext uri="{FF2B5EF4-FFF2-40B4-BE49-F238E27FC236}">
                <a16:creationId xmlns:a16="http://schemas.microsoft.com/office/drawing/2014/main" id="{5991824A-7600-74A5-C9AA-ACB0F764CEC1}"/>
              </a:ext>
            </a:extLst>
          </p:cNvPr>
          <p:cNvGraphicFramePr>
            <a:graphicFrameLocks noChangeAspect="1"/>
          </p:cNvGraphicFramePr>
          <p:nvPr userDrawn="1">
            <p:custDataLst>
              <p:tags r:id="rId1"/>
            </p:custDataLst>
            <p:extLst>
              <p:ext uri="{D42A27DB-BD31-4B8C-83A1-F6EECF244321}">
                <p14:modId xmlns:p14="http://schemas.microsoft.com/office/powerpoint/2010/main" val="23570356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Rechteck 10"/>
          <p:cNvSpPr/>
          <p:nvPr userDrawn="1"/>
        </p:nvSpPr>
        <p:spPr bwMode="auto">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7" name="Titel 1"/>
          <p:cNvSpPr>
            <a:spLocks noGrp="1"/>
          </p:cNvSpPr>
          <p:nvPr>
            <p:ph type="title" hasCustomPrompt="1"/>
          </p:nvPr>
        </p:nvSpPr>
        <p:spPr bwMode="auto">
          <a:xfrm>
            <a:off x="517748" y="394313"/>
            <a:ext cx="10515600" cy="410729"/>
          </a:xfrm>
        </p:spPr>
        <p:txBody>
          <a:bodyPr vert="horz" anchor="t">
            <a:noAutofit/>
          </a:bodyPr>
          <a:lstStyle>
            <a:lvl1pPr>
              <a:defRPr sz="3500" b="0" i="0">
                <a:solidFill>
                  <a:srgbClr val="000000"/>
                </a:solidFill>
                <a:latin typeface="Lato Light"/>
              </a:defRPr>
            </a:lvl1pPr>
          </a:lstStyle>
          <a:p>
            <a:pPr>
              <a:defRPr/>
            </a:pPr>
            <a:r>
              <a:rPr lang="de-DE" dirty="0"/>
              <a:t>0X Headline </a:t>
            </a:r>
            <a:endParaRPr dirty="0"/>
          </a:p>
        </p:txBody>
      </p:sp>
      <p:sp>
        <p:nvSpPr>
          <p:cNvPr id="4" name="Textplatzhalter 3"/>
          <p:cNvSpPr>
            <a:spLocks noGrp="1"/>
          </p:cNvSpPr>
          <p:nvPr>
            <p:ph type="body" sz="half" idx="2" hasCustomPrompt="1"/>
          </p:nvPr>
        </p:nvSpPr>
        <p:spPr bwMode="auto">
          <a:xfrm>
            <a:off x="517748" y="1121866"/>
            <a:ext cx="5578252" cy="3811588"/>
          </a:xfrm>
        </p:spPr>
        <p:txBody>
          <a:bodyPr/>
          <a:lstStyle>
            <a:lvl1pPr marL="0" marR="0" indent="0" algn="l" defTabSz="914400">
              <a:lnSpc>
                <a:spcPct val="90000"/>
              </a:lnSpc>
              <a:spcBef>
                <a:spcPts val="1000"/>
              </a:spcBef>
              <a:spcAft>
                <a:spcPts val="0"/>
              </a:spcAft>
              <a:buClrTx/>
              <a:buSzTx/>
              <a:buFont typeface="Arial"/>
              <a:buNone/>
              <a:defRPr sz="1600">
                <a:latin typeface="Source Code Pro"/>
                <a:ea typeface="Source Code Pro"/>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lvl="0">
              <a:defRPr/>
            </a:pPr>
            <a:endParaRPr lang="de-DE"/>
          </a:p>
        </p:txBody>
      </p:sp>
      <p:sp>
        <p:nvSpPr>
          <p:cNvPr id="10" name="Rechteck 9"/>
          <p:cNvSpPr/>
          <p:nvPr userDrawn="1"/>
        </p:nvSpPr>
        <p:spPr bwMode="auto">
          <a:xfrm>
            <a:off x="265043" y="6592956"/>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2" name="Rechteck 11"/>
          <p:cNvSpPr/>
          <p:nvPr userDrawn="1"/>
        </p:nvSpPr>
        <p:spPr bwMode="auto">
          <a:xfrm>
            <a:off x="-1" y="6327912"/>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preserve="1" userDrawn="1">
  <p:cSld name="Folie mit Code_Ausnahmekomplettfüllend">
    <p:spTree>
      <p:nvGrpSpPr>
        <p:cNvPr id="1" name=""/>
        <p:cNvGrpSpPr/>
        <p:nvPr/>
      </p:nvGrpSpPr>
      <p:grpSpPr bwMode="auto">
        <a:xfrm>
          <a:off x="0" y="0"/>
          <a:ext cx="0" cy="0"/>
          <a:chOff x="0" y="0"/>
          <a:chExt cx="0" cy="0"/>
        </a:xfrm>
      </p:grpSpPr>
      <p:graphicFrame>
        <p:nvGraphicFramePr>
          <p:cNvPr id="3" name="Object 2" hidden="1">
            <a:extLst>
              <a:ext uri="{FF2B5EF4-FFF2-40B4-BE49-F238E27FC236}">
                <a16:creationId xmlns:a16="http://schemas.microsoft.com/office/drawing/2014/main" id="{DDB3B170-C8D4-6CD8-C2C6-F5D7831CAAED}"/>
              </a:ext>
            </a:extLst>
          </p:cNvPr>
          <p:cNvGraphicFramePr>
            <a:graphicFrameLocks noChangeAspect="1"/>
          </p:cNvGraphicFramePr>
          <p:nvPr userDrawn="1">
            <p:custDataLst>
              <p:tags r:id="rId1"/>
            </p:custDataLst>
            <p:extLst>
              <p:ext uri="{D42A27DB-BD31-4B8C-83A1-F6EECF244321}">
                <p14:modId xmlns:p14="http://schemas.microsoft.com/office/powerpoint/2010/main" val="304956801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0" name="Rechteck 9"/>
          <p:cNvSpPr/>
          <p:nvPr userDrawn="1"/>
        </p:nvSpPr>
        <p:spPr bwMode="auto">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7" name="Titel 1"/>
          <p:cNvSpPr>
            <a:spLocks noGrp="1"/>
          </p:cNvSpPr>
          <p:nvPr>
            <p:ph type="title" hasCustomPrompt="1"/>
          </p:nvPr>
        </p:nvSpPr>
        <p:spPr bwMode="auto">
          <a:xfrm>
            <a:off x="517748" y="394313"/>
            <a:ext cx="10515600" cy="410729"/>
          </a:xfrm>
        </p:spPr>
        <p:txBody>
          <a:bodyPr vert="horz" anchor="t">
            <a:noAutofit/>
          </a:bodyPr>
          <a:lstStyle>
            <a:lvl1pPr>
              <a:defRPr sz="3500" b="0" i="0">
                <a:latin typeface="Lato Light"/>
              </a:defRPr>
            </a:lvl1pPr>
          </a:lstStyle>
          <a:p>
            <a:pPr>
              <a:defRPr/>
            </a:pPr>
            <a:r>
              <a:rPr lang="de-DE" dirty="0"/>
              <a:t>0X Headline </a:t>
            </a:r>
            <a:endParaRPr dirty="0"/>
          </a:p>
        </p:txBody>
      </p:sp>
      <p:sp>
        <p:nvSpPr>
          <p:cNvPr id="4" name="Textplatzhalter 3"/>
          <p:cNvSpPr>
            <a:spLocks noGrp="1"/>
          </p:cNvSpPr>
          <p:nvPr>
            <p:ph type="body" sz="half" idx="2" hasCustomPrompt="1"/>
          </p:nvPr>
        </p:nvSpPr>
        <p:spPr bwMode="auto">
          <a:xfrm>
            <a:off x="517748" y="1056501"/>
            <a:ext cx="10515599" cy="5076311"/>
          </a:xfrm>
        </p:spPr>
        <p:txBody>
          <a:bodyPr/>
          <a:lstStyle>
            <a:lvl1pPr marL="0" marR="0" indent="0" algn="l" defTabSz="914400">
              <a:lnSpc>
                <a:spcPct val="90000"/>
              </a:lnSpc>
              <a:spcBef>
                <a:spcPts val="1000"/>
              </a:spcBef>
              <a:spcAft>
                <a:spcPts val="0"/>
              </a:spcAft>
              <a:buClrTx/>
              <a:buSzTx/>
              <a:buFont typeface="Arial"/>
              <a:buNone/>
              <a:defRPr sz="1600">
                <a:latin typeface="Source Code Pro"/>
                <a:ea typeface="Source Code Pro"/>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lvl="0">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r>
              <a:rPr lang="de-DE"/>
              <a:t>CODE CODE CODE CODE CODE </a:t>
            </a:r>
            <a:endParaRPr/>
          </a:p>
          <a:p>
            <a:pPr lvl="0">
              <a:defRPr/>
            </a:pPr>
            <a:r>
              <a:rPr lang="de-DE"/>
              <a:t>CODE CODE CODE CODE CODE </a:t>
            </a:r>
            <a:endParaRPr/>
          </a:p>
          <a:p>
            <a:pPr marL="0" marR="0" lvl="0" indent="0" algn="l" defTabSz="914400">
              <a:lnSpc>
                <a:spcPct val="90000"/>
              </a:lnSpc>
              <a:spcBef>
                <a:spcPts val="1000"/>
              </a:spcBef>
              <a:spcAft>
                <a:spcPts val="0"/>
              </a:spcAft>
              <a:buClrTx/>
              <a:buSzTx/>
              <a:buFont typeface="Arial"/>
              <a:buNone/>
              <a:defRPr/>
            </a:pPr>
            <a:endParaRPr lang="de-DE"/>
          </a:p>
          <a:p>
            <a:pPr lvl="0">
              <a:defRPr/>
            </a:pPr>
            <a:endParaRPr lang="de-DE"/>
          </a:p>
        </p:txBody>
      </p:sp>
      <p:sp>
        <p:nvSpPr>
          <p:cNvPr id="11" name="Rechteck 10"/>
          <p:cNvSpPr/>
          <p:nvPr userDrawn="1"/>
        </p:nvSpPr>
        <p:spPr bwMode="auto">
          <a:xfrm>
            <a:off x="265043" y="6592956"/>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2" name="Rechteck 11"/>
          <p:cNvSpPr/>
          <p:nvPr userDrawn="1"/>
        </p:nvSpPr>
        <p:spPr bwMode="auto">
          <a:xfrm>
            <a:off x="-1" y="6327912"/>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preserve="1" userDrawn="1">
  <p:cSld name="1_Titel und Inhalt">
    <p:spTree>
      <p:nvGrpSpPr>
        <p:cNvPr id="1" name=""/>
        <p:cNvGrpSpPr/>
        <p:nvPr/>
      </p:nvGrpSpPr>
      <p:grpSpPr bwMode="auto">
        <a:xfrm>
          <a:off x="0" y="0"/>
          <a:ext cx="0" cy="0"/>
          <a:chOff x="0" y="0"/>
          <a:chExt cx="0" cy="0"/>
        </a:xfrm>
      </p:grpSpPr>
      <p:graphicFrame>
        <p:nvGraphicFramePr>
          <p:cNvPr id="5" name="Object 4" hidden="1">
            <a:extLst>
              <a:ext uri="{FF2B5EF4-FFF2-40B4-BE49-F238E27FC236}">
                <a16:creationId xmlns:a16="http://schemas.microsoft.com/office/drawing/2014/main" id="{DCDAE088-FF36-7AEF-DB69-0A1946A021AD}"/>
              </a:ext>
            </a:extLst>
          </p:cNvPr>
          <p:cNvGraphicFramePr>
            <a:graphicFrameLocks noChangeAspect="1"/>
          </p:cNvGraphicFramePr>
          <p:nvPr userDrawn="1">
            <p:custDataLst>
              <p:tags r:id="rId1"/>
            </p:custDataLst>
            <p:extLst>
              <p:ext uri="{D42A27DB-BD31-4B8C-83A1-F6EECF244321}">
                <p14:modId xmlns:p14="http://schemas.microsoft.com/office/powerpoint/2010/main" val="63955379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Rechteck 8"/>
          <p:cNvSpPr/>
          <p:nvPr userDrawn="1"/>
        </p:nvSpPr>
        <p:spPr bwMode="auto">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hasCustomPrompt="1"/>
          </p:nvPr>
        </p:nvSpPr>
        <p:spPr bwMode="auto">
          <a:xfrm>
            <a:off x="517748" y="394313"/>
            <a:ext cx="10515600" cy="410729"/>
          </a:xfrm>
        </p:spPr>
        <p:txBody>
          <a:bodyPr vert="horz" anchor="t">
            <a:noAutofit/>
          </a:bodyPr>
          <a:lstStyle>
            <a:lvl1pPr>
              <a:defRPr sz="3500" b="0" i="0">
                <a:latin typeface="Lato Light"/>
              </a:defRPr>
            </a:lvl1pPr>
          </a:lstStyle>
          <a:p>
            <a:pPr>
              <a:defRPr/>
            </a:pPr>
            <a:r>
              <a:rPr lang="de-DE" dirty="0"/>
              <a:t>0X Headline </a:t>
            </a:r>
            <a:endParaRPr dirty="0"/>
          </a:p>
        </p:txBody>
      </p:sp>
      <p:sp>
        <p:nvSpPr>
          <p:cNvPr id="4" name="Rechteck 3"/>
          <p:cNvSpPr/>
          <p:nvPr userDrawn="1"/>
        </p:nvSpPr>
        <p:spPr bwMode="auto">
          <a:xfrm>
            <a:off x="517748" y="1293593"/>
            <a:ext cx="5578252" cy="4541519"/>
          </a:xfrm>
          <a:prstGeom prst="rect">
            <a:avLst/>
          </a:prstGeom>
          <a:solidFill>
            <a:srgbClr val="F1F1F1">
              <a:alpha val="4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8" name="Inhaltsplatzhalter 2"/>
          <p:cNvSpPr>
            <a:spLocks noGrp="1"/>
          </p:cNvSpPr>
          <p:nvPr>
            <p:ph idx="1" hasCustomPrompt="1"/>
          </p:nvPr>
        </p:nvSpPr>
        <p:spPr bwMode="auto">
          <a:xfrm>
            <a:off x="644061" y="1539581"/>
            <a:ext cx="5325626" cy="4049539"/>
          </a:xfrm>
        </p:spPr>
        <p:txBody>
          <a:bodyPr>
            <a:normAutofit/>
          </a:bodyPr>
          <a:lstStyle>
            <a:lvl1pPr marL="0" indent="0">
              <a:buNone/>
              <a:defRPr sz="2400" b="0" i="0">
                <a:latin typeface="Lato Light"/>
              </a:defRPr>
            </a:lvl1pPr>
            <a:lvl2pPr>
              <a:defRPr sz="2000" b="0" i="0">
                <a:latin typeface="Lato Light"/>
              </a:defRPr>
            </a:lvl2pPr>
            <a:lvl3pPr>
              <a:defRPr sz="1800" b="0" i="0">
                <a:latin typeface="Lato Light"/>
              </a:defRPr>
            </a:lvl3pPr>
            <a:lvl4pPr>
              <a:defRPr sz="1600" b="0" i="0">
                <a:latin typeface="Lato Light"/>
              </a:defRPr>
            </a:lvl4pPr>
            <a:lvl5pPr>
              <a:defRPr sz="1600" b="0" i="0">
                <a:latin typeface="Lato Light"/>
              </a:defRPr>
            </a:lvl5pPr>
          </a:lstStyle>
          <a:p>
            <a:pPr lvl="0">
              <a:defRPr/>
            </a:pPr>
            <a:r>
              <a:rPr lang="de-DE"/>
              <a:t>Bild/Grafik </a:t>
            </a:r>
            <a:endParaRPr/>
          </a:p>
        </p:txBody>
      </p:sp>
      <p:sp>
        <p:nvSpPr>
          <p:cNvPr id="10" name="Rechteck 9"/>
          <p:cNvSpPr/>
          <p:nvPr userDrawn="1"/>
        </p:nvSpPr>
        <p:spPr bwMode="auto">
          <a:xfrm>
            <a:off x="265043" y="6592956"/>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1" name="Rechteck 10"/>
          <p:cNvSpPr/>
          <p:nvPr userDrawn="1"/>
        </p:nvSpPr>
        <p:spPr bwMode="auto">
          <a:xfrm>
            <a:off x="-1" y="6327912"/>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preserve="1" userDrawn="1">
  <p:cSld name="Macbook Template">
    <p:spTree>
      <p:nvGrpSpPr>
        <p:cNvPr id="1" name=""/>
        <p:cNvGrpSpPr/>
        <p:nvPr/>
      </p:nvGrpSpPr>
      <p:grpSpPr bwMode="auto">
        <a:xfrm>
          <a:off x="0" y="0"/>
          <a:ext cx="0" cy="0"/>
          <a:chOff x="0" y="0"/>
          <a:chExt cx="0" cy="0"/>
        </a:xfrm>
      </p:grpSpPr>
      <p:graphicFrame>
        <p:nvGraphicFramePr>
          <p:cNvPr id="4" name="Object 3" hidden="1">
            <a:extLst>
              <a:ext uri="{FF2B5EF4-FFF2-40B4-BE49-F238E27FC236}">
                <a16:creationId xmlns:a16="http://schemas.microsoft.com/office/drawing/2014/main" id="{5B7F283E-D662-3DCD-3E38-085AD94CA244}"/>
              </a:ext>
            </a:extLst>
          </p:cNvPr>
          <p:cNvGraphicFramePr>
            <a:graphicFrameLocks noChangeAspect="1"/>
          </p:cNvGraphicFramePr>
          <p:nvPr userDrawn="1">
            <p:custDataLst>
              <p:tags r:id="rId1"/>
            </p:custDataLst>
            <p:extLst>
              <p:ext uri="{D42A27DB-BD31-4B8C-83A1-F6EECF244321}">
                <p14:modId xmlns:p14="http://schemas.microsoft.com/office/powerpoint/2010/main" val="296864707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Rechteck 8"/>
          <p:cNvSpPr/>
          <p:nvPr userDrawn="1"/>
        </p:nvSpPr>
        <p:spPr bwMode="auto">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hasCustomPrompt="1"/>
          </p:nvPr>
        </p:nvSpPr>
        <p:spPr bwMode="auto">
          <a:xfrm>
            <a:off x="517748" y="394313"/>
            <a:ext cx="10515600" cy="410729"/>
          </a:xfrm>
        </p:spPr>
        <p:txBody>
          <a:bodyPr vert="horz" anchor="t">
            <a:noAutofit/>
          </a:bodyPr>
          <a:lstStyle>
            <a:lvl1pPr>
              <a:defRPr sz="3500" b="0" i="0">
                <a:latin typeface="Lato Light"/>
              </a:defRPr>
            </a:lvl1pPr>
          </a:lstStyle>
          <a:p>
            <a:pPr>
              <a:defRPr/>
            </a:pPr>
            <a:r>
              <a:rPr lang="de-DE" dirty="0"/>
              <a:t>0X Headline </a:t>
            </a:r>
            <a:endParaRPr dirty="0"/>
          </a:p>
        </p:txBody>
      </p:sp>
      <p:sp>
        <p:nvSpPr>
          <p:cNvPr id="14" name="Inhaltsplatzhalter 2"/>
          <p:cNvSpPr>
            <a:spLocks noGrp="1"/>
          </p:cNvSpPr>
          <p:nvPr>
            <p:ph idx="1" hasCustomPrompt="1"/>
          </p:nvPr>
        </p:nvSpPr>
        <p:spPr bwMode="auto">
          <a:xfrm>
            <a:off x="1" y="1667152"/>
            <a:ext cx="5778708" cy="3631871"/>
          </a:xfrm>
        </p:spPr>
        <p:txBody>
          <a:bodyPr>
            <a:normAutofit/>
          </a:bodyPr>
          <a:lstStyle>
            <a:lvl1pPr marL="0" indent="0">
              <a:buNone/>
              <a:defRPr sz="2400" b="0" i="0">
                <a:latin typeface="Lato Light"/>
              </a:defRPr>
            </a:lvl1pPr>
            <a:lvl2pPr>
              <a:defRPr sz="2000" b="0" i="0">
                <a:latin typeface="Lato Light"/>
              </a:defRPr>
            </a:lvl2pPr>
            <a:lvl3pPr>
              <a:defRPr sz="1800" b="0" i="0">
                <a:latin typeface="Lato Light"/>
              </a:defRPr>
            </a:lvl3pPr>
            <a:lvl4pPr>
              <a:defRPr sz="1600" b="0" i="0">
                <a:latin typeface="Lato Light"/>
              </a:defRPr>
            </a:lvl4pPr>
            <a:lvl5pPr>
              <a:defRPr sz="1600" b="0" i="0">
                <a:latin typeface="Lato Light"/>
              </a:defRPr>
            </a:lvl5pPr>
          </a:lstStyle>
          <a:p>
            <a:pPr lvl="0">
              <a:defRPr/>
            </a:pPr>
            <a:r>
              <a:rPr lang="de-DE"/>
              <a:t>Bild/Grafik </a:t>
            </a:r>
            <a:endParaRPr/>
          </a:p>
        </p:txBody>
      </p:sp>
      <p:pic>
        <p:nvPicPr>
          <p:cNvPr id="16" name="Grafik 15" descr="Ein Bild, das Text, Monitor, Elektronik, Computer enthält.&#10;&#10;Automatisch generierte Beschreibung"/>
          <p:cNvPicPr>
            <a:picLocks noChangeAspect="1"/>
          </p:cNvPicPr>
          <p:nvPr userDrawn="1"/>
        </p:nvPicPr>
        <p:blipFill>
          <a:blip r:embed="rId5"/>
          <a:srcRect l="17792" b="8537"/>
          <a:stretch/>
        </p:blipFill>
        <p:spPr bwMode="auto">
          <a:xfrm>
            <a:off x="-1" y="1290252"/>
            <a:ext cx="7348451" cy="4720804"/>
          </a:xfrm>
          <a:prstGeom prst="rect">
            <a:avLst/>
          </a:prstGeom>
        </p:spPr>
      </p:pic>
      <p:sp>
        <p:nvSpPr>
          <p:cNvPr id="8" name="Rechteck 7"/>
          <p:cNvSpPr/>
          <p:nvPr userDrawn="1"/>
        </p:nvSpPr>
        <p:spPr bwMode="auto">
          <a:xfrm>
            <a:off x="265043" y="6592956"/>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0" name="Rechteck 9"/>
          <p:cNvSpPr/>
          <p:nvPr userDrawn="1"/>
        </p:nvSpPr>
        <p:spPr bwMode="auto">
          <a:xfrm>
            <a:off x="-1" y="6327912"/>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preserve="1" userDrawn="1">
  <p:cSld name="Iphone Template">
    <p:spTree>
      <p:nvGrpSpPr>
        <p:cNvPr id="1" name=""/>
        <p:cNvGrpSpPr/>
        <p:nvPr/>
      </p:nvGrpSpPr>
      <p:grpSpPr bwMode="auto">
        <a:xfrm>
          <a:off x="0" y="0"/>
          <a:ext cx="0" cy="0"/>
          <a:chOff x="0" y="0"/>
          <a:chExt cx="0" cy="0"/>
        </a:xfrm>
      </p:grpSpPr>
      <p:graphicFrame>
        <p:nvGraphicFramePr>
          <p:cNvPr id="4" name="Object 3" hidden="1">
            <a:extLst>
              <a:ext uri="{FF2B5EF4-FFF2-40B4-BE49-F238E27FC236}">
                <a16:creationId xmlns:a16="http://schemas.microsoft.com/office/drawing/2014/main" id="{CD99CEA8-6D3B-98DE-2E1F-89F84940037B}"/>
              </a:ext>
            </a:extLst>
          </p:cNvPr>
          <p:cNvGraphicFramePr>
            <a:graphicFrameLocks noChangeAspect="1"/>
          </p:cNvGraphicFramePr>
          <p:nvPr userDrawn="1">
            <p:custDataLst>
              <p:tags r:id="rId1"/>
            </p:custDataLst>
            <p:extLst>
              <p:ext uri="{D42A27DB-BD31-4B8C-83A1-F6EECF244321}">
                <p14:modId xmlns:p14="http://schemas.microsoft.com/office/powerpoint/2010/main" val="71953494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Rechteck 8"/>
          <p:cNvSpPr/>
          <p:nvPr userDrawn="1"/>
        </p:nvSpPr>
        <p:spPr bwMode="auto">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hasCustomPrompt="1"/>
          </p:nvPr>
        </p:nvSpPr>
        <p:spPr bwMode="auto">
          <a:xfrm>
            <a:off x="517748" y="394313"/>
            <a:ext cx="10515600" cy="410729"/>
          </a:xfrm>
        </p:spPr>
        <p:txBody>
          <a:bodyPr vert="horz" anchor="t">
            <a:noAutofit/>
          </a:bodyPr>
          <a:lstStyle>
            <a:lvl1pPr>
              <a:defRPr sz="3500" b="0" i="0">
                <a:latin typeface="Lato Light"/>
              </a:defRPr>
            </a:lvl1pPr>
          </a:lstStyle>
          <a:p>
            <a:pPr>
              <a:defRPr/>
            </a:pPr>
            <a:r>
              <a:rPr lang="de-DE" dirty="0"/>
              <a:t>0X Headline </a:t>
            </a:r>
            <a:endParaRPr dirty="0"/>
          </a:p>
        </p:txBody>
      </p:sp>
      <p:sp>
        <p:nvSpPr>
          <p:cNvPr id="14" name="Inhaltsplatzhalter 2"/>
          <p:cNvSpPr>
            <a:spLocks noGrp="1"/>
          </p:cNvSpPr>
          <p:nvPr>
            <p:ph idx="1" hasCustomPrompt="1"/>
          </p:nvPr>
        </p:nvSpPr>
        <p:spPr bwMode="auto">
          <a:xfrm>
            <a:off x="1656414" y="1174534"/>
            <a:ext cx="2323476" cy="4896481"/>
          </a:xfrm>
        </p:spPr>
        <p:txBody>
          <a:bodyPr>
            <a:normAutofit/>
          </a:bodyPr>
          <a:lstStyle>
            <a:lvl1pPr marL="0" indent="0">
              <a:buNone/>
              <a:defRPr sz="2400" b="0" i="0">
                <a:latin typeface="Lato Light"/>
              </a:defRPr>
            </a:lvl1pPr>
            <a:lvl2pPr>
              <a:defRPr sz="2000" b="0" i="0">
                <a:latin typeface="Lato Light"/>
              </a:defRPr>
            </a:lvl2pPr>
            <a:lvl3pPr>
              <a:defRPr sz="1800" b="0" i="0">
                <a:latin typeface="Lato Light"/>
              </a:defRPr>
            </a:lvl3pPr>
            <a:lvl4pPr>
              <a:defRPr sz="1600" b="0" i="0">
                <a:latin typeface="Lato Light"/>
              </a:defRPr>
            </a:lvl4pPr>
            <a:lvl5pPr>
              <a:defRPr sz="1600" b="0" i="0">
                <a:latin typeface="Lato Light"/>
              </a:defRPr>
            </a:lvl5pPr>
          </a:lstStyle>
          <a:p>
            <a:pPr lvl="0">
              <a:defRPr/>
            </a:pPr>
            <a:r>
              <a:rPr lang="de-DE"/>
              <a:t>Bild/Grafik </a:t>
            </a:r>
            <a:endParaRPr/>
          </a:p>
        </p:txBody>
      </p:sp>
      <p:pic>
        <p:nvPicPr>
          <p:cNvPr id="7" name="Grafik 6"/>
          <p:cNvPicPr>
            <a:picLocks noChangeAspect="1"/>
          </p:cNvPicPr>
          <p:nvPr userDrawn="1"/>
        </p:nvPicPr>
        <p:blipFill>
          <a:blip r:embed="rId5"/>
          <a:stretch/>
        </p:blipFill>
        <p:spPr bwMode="auto">
          <a:xfrm>
            <a:off x="1502212" y="1015120"/>
            <a:ext cx="2646865" cy="5209082"/>
          </a:xfrm>
          <a:prstGeom prst="rect">
            <a:avLst/>
          </a:prstGeom>
        </p:spPr>
      </p:pic>
      <p:sp>
        <p:nvSpPr>
          <p:cNvPr id="8" name="Rechteck 7"/>
          <p:cNvSpPr/>
          <p:nvPr userDrawn="1"/>
        </p:nvSpPr>
        <p:spPr bwMode="auto">
          <a:xfrm>
            <a:off x="265043" y="6592956"/>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0" name="Rechteck 9"/>
          <p:cNvSpPr/>
          <p:nvPr userDrawn="1"/>
        </p:nvSpPr>
        <p:spPr bwMode="auto">
          <a:xfrm>
            <a:off x="-1" y="6327912"/>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preserve="1" userDrawn="1">
  <p:cSld name="1_Iphone Template">
    <p:spTree>
      <p:nvGrpSpPr>
        <p:cNvPr id="1" name=""/>
        <p:cNvGrpSpPr/>
        <p:nvPr/>
      </p:nvGrpSpPr>
      <p:grpSpPr bwMode="auto">
        <a:xfrm>
          <a:off x="0" y="0"/>
          <a:ext cx="0" cy="0"/>
          <a:chOff x="0" y="0"/>
          <a:chExt cx="0" cy="0"/>
        </a:xfrm>
      </p:grpSpPr>
      <p:graphicFrame>
        <p:nvGraphicFramePr>
          <p:cNvPr id="4" name="Object 3" hidden="1">
            <a:extLst>
              <a:ext uri="{FF2B5EF4-FFF2-40B4-BE49-F238E27FC236}">
                <a16:creationId xmlns:a16="http://schemas.microsoft.com/office/drawing/2014/main" id="{5C28D747-21F3-24D2-C6B4-60A10577AEE6}"/>
              </a:ext>
            </a:extLst>
          </p:cNvPr>
          <p:cNvGraphicFramePr>
            <a:graphicFrameLocks noChangeAspect="1"/>
          </p:cNvGraphicFramePr>
          <p:nvPr userDrawn="1">
            <p:custDataLst>
              <p:tags r:id="rId1"/>
            </p:custDataLst>
            <p:extLst>
              <p:ext uri="{D42A27DB-BD31-4B8C-83A1-F6EECF244321}">
                <p14:modId xmlns:p14="http://schemas.microsoft.com/office/powerpoint/2010/main" val="321402729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0" name=""/>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Rechteck 8"/>
          <p:cNvSpPr/>
          <p:nvPr userDrawn="1"/>
        </p:nvSpPr>
        <p:spPr bwMode="auto">
          <a:xfrm>
            <a:off x="0" y="0"/>
            <a:ext cx="12192000" cy="685800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hasCustomPrompt="1"/>
          </p:nvPr>
        </p:nvSpPr>
        <p:spPr bwMode="auto">
          <a:xfrm>
            <a:off x="517748" y="394313"/>
            <a:ext cx="10515600" cy="410729"/>
          </a:xfrm>
        </p:spPr>
        <p:txBody>
          <a:bodyPr vert="horz" anchor="t">
            <a:noAutofit/>
          </a:bodyPr>
          <a:lstStyle>
            <a:lvl1pPr>
              <a:defRPr sz="3500" b="0" i="0">
                <a:latin typeface="Lato Light"/>
              </a:defRPr>
            </a:lvl1pPr>
          </a:lstStyle>
          <a:p>
            <a:pPr>
              <a:defRPr/>
            </a:pPr>
            <a:r>
              <a:rPr lang="de-DE" dirty="0"/>
              <a:t>0X Headline </a:t>
            </a:r>
            <a:endParaRPr dirty="0"/>
          </a:p>
        </p:txBody>
      </p:sp>
      <p:sp>
        <p:nvSpPr>
          <p:cNvPr id="14" name="Inhaltsplatzhalter 2"/>
          <p:cNvSpPr>
            <a:spLocks noGrp="1"/>
          </p:cNvSpPr>
          <p:nvPr>
            <p:ph idx="1" hasCustomPrompt="1"/>
          </p:nvPr>
        </p:nvSpPr>
        <p:spPr bwMode="auto">
          <a:xfrm>
            <a:off x="1026826" y="1710791"/>
            <a:ext cx="4542019" cy="3438330"/>
          </a:xfrm>
        </p:spPr>
        <p:txBody>
          <a:bodyPr>
            <a:normAutofit/>
          </a:bodyPr>
          <a:lstStyle>
            <a:lvl1pPr marL="0" indent="0">
              <a:buNone/>
              <a:defRPr sz="2400" b="0" i="0">
                <a:latin typeface="Lato Light"/>
              </a:defRPr>
            </a:lvl1pPr>
            <a:lvl2pPr>
              <a:defRPr sz="2000" b="0" i="0">
                <a:latin typeface="Lato Light"/>
              </a:defRPr>
            </a:lvl2pPr>
            <a:lvl3pPr>
              <a:defRPr sz="1800" b="0" i="0">
                <a:latin typeface="Lato Light"/>
              </a:defRPr>
            </a:lvl3pPr>
            <a:lvl4pPr>
              <a:defRPr sz="1600" b="0" i="0">
                <a:latin typeface="Lato Light"/>
              </a:defRPr>
            </a:lvl4pPr>
            <a:lvl5pPr>
              <a:defRPr sz="1600" b="0" i="0">
                <a:latin typeface="Lato Light"/>
              </a:defRPr>
            </a:lvl5pPr>
          </a:lstStyle>
          <a:p>
            <a:pPr lvl="0">
              <a:defRPr/>
            </a:pPr>
            <a:r>
              <a:rPr lang="de-DE"/>
              <a:t>Bild/Grafik </a:t>
            </a:r>
            <a:endParaRPr/>
          </a:p>
        </p:txBody>
      </p:sp>
      <p:pic>
        <p:nvPicPr>
          <p:cNvPr id="8" name="Grafik 7" descr="Ein Bild, das Text, Monitor, Elektronik, Bildschirm enthält.&#10;&#10;Automatisch generierte Beschreibung"/>
          <p:cNvPicPr>
            <a:picLocks noChangeAspect="1"/>
          </p:cNvPicPr>
          <p:nvPr userDrawn="1"/>
        </p:nvPicPr>
        <p:blipFill>
          <a:blip r:embed="rId5"/>
          <a:stretch/>
        </p:blipFill>
        <p:spPr bwMode="auto">
          <a:xfrm>
            <a:off x="474491" y="1524265"/>
            <a:ext cx="5664765" cy="3809469"/>
          </a:xfrm>
          <a:prstGeom prst="rect">
            <a:avLst/>
          </a:prstGeom>
        </p:spPr>
      </p:pic>
      <p:sp>
        <p:nvSpPr>
          <p:cNvPr id="10" name="Rechteck 9"/>
          <p:cNvSpPr/>
          <p:nvPr userDrawn="1"/>
        </p:nvSpPr>
        <p:spPr bwMode="auto">
          <a:xfrm>
            <a:off x="265043" y="6592956"/>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1" name="Rechteck 10"/>
          <p:cNvSpPr/>
          <p:nvPr userDrawn="1"/>
        </p:nvSpPr>
        <p:spPr bwMode="auto">
          <a:xfrm>
            <a:off x="-1" y="6327912"/>
            <a:ext cx="265044" cy="265044"/>
          </a:xfrm>
          <a:prstGeom prst="rect">
            <a:avLst/>
          </a:prstGeom>
          <a:solidFill>
            <a:srgbClr val="3A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graphicFrame>
        <p:nvGraphicFramePr>
          <p:cNvPr id="7" name="Objekt 6" hidden="1"/>
          <p:cNvGraphicFramePr>
            <a:graphicFrameLocks noChangeAspect="1"/>
          </p:cNvGraphicFramePr>
          <p:nvPr>
            <p:extLst>
              <p:ext uri="{D42A27DB-BD31-4B8C-83A1-F6EECF244321}">
                <p14:modId xmlns:p14="http://schemas.microsoft.com/office/powerpoint/2010/main" val="4196033704"/>
              </p:ext>
            </p:extLst>
          </p:nvPr>
        </p:nvGraphicFramePr>
        <p:xfrm>
          <a:off x="1587" y="1587"/>
          <a:ext cx="1227" cy="1587"/>
        </p:xfrm>
        <a:graphic>
          <a:graphicData uri="http://schemas.openxmlformats.org/presentationml/2006/ole">
            <mc:AlternateContent xmlns:mc="http://schemas.openxmlformats.org/markup-compatibility/2006">
              <mc:Choice xmlns:v="urn:schemas-microsoft-com:vml" Requires="v">
                <p:oleObj name="think-cell Slide" r:id="rId12" imgW="7772400" imgH="10058400" progId="TCLayout.ActiveDocument.1">
                  <p:embed/>
                </p:oleObj>
              </mc:Choice>
              <mc:Fallback>
                <p:oleObj name="think-cell Slide" r:id="rId12" imgW="7772400" imgH="10058400" progId="TCLayout.ActiveDocument.1">
                  <p:embed/>
                  <p:pic>
                    <p:nvPicPr>
                      <p:cNvPr id="2" name=""/>
                      <p:cNvPicPr/>
                      <p:nvPr/>
                    </p:nvPicPr>
                    <p:blipFill>
                      <a:blip r:embed="rId13"/>
                      <a:stretch/>
                    </p:blipFill>
                    <p:spPr bwMode="auto">
                      <a:xfrm>
                        <a:off x="1587" y="1587"/>
                        <a:ext cx="1227" cy="1587"/>
                      </a:xfrm>
                      <a:prstGeom prst="rect">
                        <a:avLst/>
                      </a:prstGeom>
                    </p:spPr>
                  </p:pic>
                </p:oleObj>
              </mc:Fallback>
            </mc:AlternateContent>
          </a:graphicData>
        </a:graphic>
      </p:graphicFrame>
      <p:sp>
        <p:nvSpPr>
          <p:cNvPr id="2" name="Titelplatzhalt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de-DE"/>
              <a:t>Mastertitelformat bearbeiten</a:t>
            </a:r>
            <a:endParaRPr/>
          </a:p>
        </p:txBody>
      </p:sp>
      <p:sp>
        <p:nvSpPr>
          <p:cNvPr id="3" name="Textplatzhalt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de-DE"/>
              <a:t>Mastertextformat bearbeiten</a:t>
            </a:r>
            <a:endParaRPr/>
          </a:p>
          <a:p>
            <a:pPr lvl="1">
              <a:defRPr/>
            </a:pPr>
            <a:r>
              <a:rPr lang="de-DE"/>
              <a:t>Zweite Ebene</a:t>
            </a:r>
            <a:endParaRPr/>
          </a:p>
          <a:p>
            <a:pPr lvl="2">
              <a:defRPr/>
            </a:pPr>
            <a:r>
              <a:rPr lang="de-DE"/>
              <a:t>Dritte Ebene</a:t>
            </a:r>
            <a:endParaRPr/>
          </a:p>
          <a:p>
            <a:pPr lvl="3">
              <a:defRPr/>
            </a:pPr>
            <a:r>
              <a:rPr lang="de-DE"/>
              <a:t>Vierte Ebene</a:t>
            </a:r>
            <a:endParaRPr/>
          </a:p>
          <a:p>
            <a:pPr lvl="4">
              <a:defRPr/>
            </a:pPr>
            <a:r>
              <a:rPr lang="de-DE"/>
              <a:t>Fünfte Ebene</a:t>
            </a:r>
            <a:endParaRPr/>
          </a:p>
        </p:txBody>
      </p:sp>
      <p:sp>
        <p:nvSpPr>
          <p:cNvPr id="4" name="Datumsplatzhalt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C445101-65EE-0048-9A14-29E3837D9AD2}" type="datetimeFigureOut">
              <a:rPr lang="de-DE"/>
              <a:t>24.02.23</a:t>
            </a:fld>
            <a:endParaRPr lang="de-DE"/>
          </a:p>
        </p:txBody>
      </p:sp>
      <p:sp>
        <p:nvSpPr>
          <p:cNvPr id="5" name="Fußzeilenplatzhalt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de-DE"/>
          </a:p>
        </p:txBody>
      </p:sp>
      <p:sp>
        <p:nvSpPr>
          <p:cNvPr id="6" name="Foliennummernplatzhalt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BA70E1B9-DFD7-0A42-890A-819B1ED8E014}" type="slidenum">
              <a:rPr lang="de-DE"/>
              <a:t>‹#›</a:t>
            </a:fld>
            <a:endParaRPr lang="de-D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de-DE"/>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0.bin"/><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5.png"/><Relationship Id="rId4" Type="http://schemas.openxmlformats.org/officeDocument/2006/relationships/image" Target="../media/image14.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oleObject" Target="../embeddings/oleObject22.bin"/><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oleObject" Target="../embeddings/oleObject23.bin"/><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25.png"/><Relationship Id="rId11" Type="http://schemas.openxmlformats.org/officeDocument/2006/relationships/image" Target="../media/image32.png"/><Relationship Id="rId5" Type="http://schemas.openxmlformats.org/officeDocument/2006/relationships/image" Target="../media/image24.png"/><Relationship Id="rId10" Type="http://schemas.openxmlformats.org/officeDocument/2006/relationships/image" Target="../media/image31.png"/><Relationship Id="rId4" Type="http://schemas.openxmlformats.org/officeDocument/2006/relationships/image" Target="../media/image14.emf"/><Relationship Id="rId9" Type="http://schemas.openxmlformats.org/officeDocument/2006/relationships/image" Target="../media/image30.png"/></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14.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oleObject" Target="../embeddings/oleObject27.bin"/><Relationship Id="rId7"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14.emf"/><Relationship Id="rId9" Type="http://schemas.openxmlformats.org/officeDocument/2006/relationships/image" Target="../media/image41.png"/></Relationships>
</file>

<file path=ppt/slides/_rels/slide1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oleObject" Target="../embeddings/oleObject28.bin"/><Relationship Id="rId7" Type="http://schemas.openxmlformats.org/officeDocument/2006/relationships/image" Target="../media/image45.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1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9.bin"/><Relationship Id="rId7" Type="http://schemas.openxmlformats.org/officeDocument/2006/relationships/image" Target="../media/image49.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14.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4.emf"/></Relationships>
</file>

<file path=ppt/slides/_rels/slide2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55.png"/><Relationship Id="rId3" Type="http://schemas.openxmlformats.org/officeDocument/2006/relationships/oleObject" Target="../embeddings/oleObject32.bin"/><Relationship Id="rId7" Type="http://schemas.openxmlformats.org/officeDocument/2006/relationships/image" Target="../media/image25.png"/><Relationship Id="rId12" Type="http://schemas.openxmlformats.org/officeDocument/2006/relationships/image" Target="../media/image54.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4.png"/><Relationship Id="rId11" Type="http://schemas.openxmlformats.org/officeDocument/2006/relationships/image" Target="../media/image53.png"/><Relationship Id="rId5" Type="http://schemas.openxmlformats.org/officeDocument/2006/relationships/image" Target="../media/image50.png"/><Relationship Id="rId10" Type="http://schemas.openxmlformats.org/officeDocument/2006/relationships/image" Target="../media/image52.png"/><Relationship Id="rId4" Type="http://schemas.openxmlformats.org/officeDocument/2006/relationships/image" Target="../media/image14.emf"/><Relationship Id="rId9" Type="http://schemas.openxmlformats.org/officeDocument/2006/relationships/image" Target="../media/image51.png"/><Relationship Id="rId1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57.png"/><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58.png"/><Relationship Id="rId4" Type="http://schemas.openxmlformats.org/officeDocument/2006/relationships/image" Target="../media/image14.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4.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notesSlide" Target="../notesSlides/notesSlide27.xml"/><Relationship Id="rId1" Type="http://schemas.openxmlformats.org/officeDocument/2006/relationships/slideLayout" Target="../slideLayouts/slideLayout4.xml"/><Relationship Id="rId5" Type="http://schemas.openxmlformats.org/officeDocument/2006/relationships/image" Target="../media/image59.jpg"/><Relationship Id="rId4" Type="http://schemas.openxmlformats.org/officeDocument/2006/relationships/image" Target="../media/image14.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0.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oleObject" Target="../embeddings/oleObject39.bin"/><Relationship Id="rId7" Type="http://schemas.openxmlformats.org/officeDocument/2006/relationships/image" Target="../media/image62.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14.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0.bin"/><Relationship Id="rId7" Type="http://schemas.openxmlformats.org/officeDocument/2006/relationships/image" Target="../media/image61.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14.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2.bin"/><Relationship Id="rId7" Type="http://schemas.openxmlformats.org/officeDocument/2006/relationships/image" Target="../media/image6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17.emf"/></Relationships>
</file>

<file path=ppt/slides/_rels/slide34.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hyperlink" Target="https://youtu.be/uNWLcI_HsHE" TargetMode="External"/><Relationship Id="rId3" Type="http://schemas.openxmlformats.org/officeDocument/2006/relationships/oleObject" Target="../embeddings/oleObject43.bin"/><Relationship Id="rId7" Type="http://schemas.openxmlformats.org/officeDocument/2006/relationships/hyperlink" Target="https://refa.de/service/refa-lexikon/kata" TargetMode="External"/><Relationship Id="rId12" Type="http://schemas.openxmlformats.org/officeDocument/2006/relationships/hyperlink" Target="https://youtu.be/b0QWeUgd86k"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hyperlink" Target="http://verbesserungskata.de/" TargetMode="External"/><Relationship Id="rId11" Type="http://schemas.openxmlformats.org/officeDocument/2006/relationships/hyperlink" Target="https://youtu.be/TS9KuUx4QCI" TargetMode="External"/><Relationship Id="rId5" Type="http://schemas.openxmlformats.org/officeDocument/2006/relationships/hyperlink" Target="https://www.lernzone.de/kata" TargetMode="External"/><Relationship Id="rId10" Type="http://schemas.openxmlformats.org/officeDocument/2006/relationships/image" Target="../media/image71.png"/><Relationship Id="rId4" Type="http://schemas.openxmlformats.org/officeDocument/2006/relationships/image" Target="../media/image17.emf"/><Relationship Id="rId9" Type="http://schemas.openxmlformats.org/officeDocument/2006/relationships/image" Target="../media/image70.png"/><Relationship Id="rId14" Type="http://schemas.openxmlformats.org/officeDocument/2006/relationships/hyperlink" Target="https://youtu.be/4cgQw2ZV1AU" TargetMode="Externa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image" Target="../media/image14.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emf"/><Relationship Id="rId10" Type="http://schemas.openxmlformats.org/officeDocument/2006/relationships/image" Target="../media/image22.png"/><Relationship Id="rId4" Type="http://schemas.openxmlformats.org/officeDocument/2006/relationships/oleObject" Target="../embeddings/oleObject15.bin"/><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4.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Objekt 3" hidden="1"/>
          <p:cNvGraphicFramePr>
            <a:graphicFrameLocks noChangeAspect="1"/>
          </p:cNvGraphicFramePr>
          <p:nvPr>
            <p:extLst>
              <p:ext uri="{D42A27DB-BD31-4B8C-83A1-F6EECF244321}">
                <p14:modId xmlns:p14="http://schemas.microsoft.com/office/powerpoint/2010/main" val="29942676"/>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7"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ctrTitle"/>
          </p:nvPr>
        </p:nvSpPr>
        <p:spPr bwMode="auto">
          <a:xfrm>
            <a:off x="764447" y="2040732"/>
            <a:ext cx="7347777" cy="812204"/>
          </a:xfrm>
        </p:spPr>
        <p:txBody>
          <a:bodyPr vert="horz" anchor="t">
            <a:normAutofit fontScale="90000"/>
          </a:bodyPr>
          <a:lstStyle/>
          <a:p>
            <a:pPr>
              <a:defRPr/>
            </a:pPr>
            <a:r>
              <a:rPr lang="de-DE" dirty="0">
                <a:latin typeface="Chakra Petch"/>
                <a:cs typeface="Chakra Petch"/>
              </a:rPr>
              <a:t>Digital Innovation – Einführung und Überblick</a:t>
            </a:r>
            <a:endParaRPr dirty="0">
              <a:latin typeface="Chakra Petch"/>
              <a:cs typeface="Chakra Petch"/>
            </a:endParaRPr>
          </a:p>
        </p:txBody>
      </p:sp>
      <p:sp>
        <p:nvSpPr>
          <p:cNvPr id="3" name="Untertitel 2"/>
          <p:cNvSpPr>
            <a:spLocks noGrp="1"/>
          </p:cNvSpPr>
          <p:nvPr>
            <p:ph type="subTitle" idx="1"/>
          </p:nvPr>
        </p:nvSpPr>
        <p:spPr bwMode="auto">
          <a:xfrm>
            <a:off x="764447" y="2678233"/>
            <a:ext cx="4114851" cy="1366825"/>
          </a:xfrm>
        </p:spPr>
        <p:txBody>
          <a:bodyPr>
            <a:normAutofit/>
          </a:bodyPr>
          <a:lstStyle/>
          <a:p>
            <a:pPr>
              <a:defRPr/>
            </a:pPr>
            <a:endParaRPr lang="de-DE" dirty="0">
              <a:latin typeface="Lato Light"/>
              <a:ea typeface="Roboto Light"/>
              <a:cs typeface="Helvetica Neue Condensed Black"/>
            </a:endParaRPr>
          </a:p>
          <a:p>
            <a:pPr>
              <a:defRPr/>
            </a:pPr>
            <a:endParaRPr lang="de-DE" dirty="0">
              <a:latin typeface="Lato Light"/>
              <a:ea typeface="Roboto Light"/>
              <a:cs typeface="Helvetica Neue Condensed Black"/>
            </a:endParaRPr>
          </a:p>
          <a:p>
            <a:pPr>
              <a:defRPr/>
            </a:pPr>
            <a:r>
              <a:rPr lang="de-DE" dirty="0">
                <a:latin typeface="Lato Light"/>
                <a:ea typeface="Roboto Light"/>
                <a:cs typeface="Helvetica Neue Condensed Black"/>
              </a:rPr>
              <a:t>Prof. Dr</a:t>
            </a:r>
            <a:r>
              <a:rPr lang="de-DE">
                <a:latin typeface="Lato Light"/>
                <a:ea typeface="Roboto Light"/>
                <a:cs typeface="Helvetica Neue Condensed Black"/>
              </a:rPr>
              <a:t>. Ulrike Plach </a:t>
            </a:r>
            <a:endParaRPr lang="de-DE" dirty="0">
              <a:latin typeface="Lato Light"/>
              <a:ea typeface="Roboto Light"/>
              <a:cs typeface="HELVETICA NEUE CONDENSED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1414909490"/>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05"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8" name="Rechteck 7"/>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1" name="Rechteck 10"/>
          <p:cNvSpPr/>
          <p:nvPr/>
        </p:nvSpPr>
        <p:spPr bwMode="auto">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Objekt 3" hidden="1"/>
          <p:cNvGraphicFramePr>
            <a:graphicFrameLocks noChangeAspect="1"/>
          </p:cNvGraphicFramePr>
          <p:nvPr>
            <p:extLst>
              <p:ext uri="{D42A27DB-BD31-4B8C-83A1-F6EECF244321}">
                <p14:modId xmlns:p14="http://schemas.microsoft.com/office/powerpoint/2010/main" val="1189827364"/>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06"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7" name="Rechteck 6"/>
          <p:cNvSpPr/>
          <p:nvPr/>
        </p:nvSpPr>
        <p:spPr bwMode="auto">
          <a:xfrm>
            <a:off x="263352" y="1637227"/>
            <a:ext cx="4320480" cy="3303941"/>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p:nvPr>
        </p:nvSpPr>
        <p:spPr bwMode="auto">
          <a:xfrm>
            <a:off x="623391" y="364723"/>
            <a:ext cx="7632848" cy="410729"/>
          </a:xfrm>
        </p:spPr>
        <p:txBody>
          <a:bodyPr vert="horz"/>
          <a:lstStyle/>
          <a:p>
            <a:pPr>
              <a:defRPr/>
            </a:pPr>
            <a:r>
              <a:rPr lang="de-DE">
                <a:latin typeface="Lato Light"/>
              </a:rPr>
              <a:t>Coaching in Rahmen von Digital Skills </a:t>
            </a:r>
            <a:endParaRPr>
              <a:latin typeface="Lato Light"/>
            </a:endParaRPr>
          </a:p>
        </p:txBody>
      </p:sp>
      <p:sp>
        <p:nvSpPr>
          <p:cNvPr id="3" name="Inhaltsplatzhalter 2"/>
          <p:cNvSpPr>
            <a:spLocks noGrp="1"/>
          </p:cNvSpPr>
          <p:nvPr>
            <p:ph idx="1"/>
          </p:nvPr>
        </p:nvSpPr>
        <p:spPr bwMode="auto">
          <a:xfrm>
            <a:off x="451892" y="1933678"/>
            <a:ext cx="4210101" cy="3007490"/>
          </a:xfrm>
          <a:prstGeom prst="rect">
            <a:avLst/>
          </a:prstGeom>
          <a:noFill/>
        </p:spPr>
        <p:txBody>
          <a:bodyPr wrap="square">
            <a:spAutoFit/>
          </a:bodyPr>
          <a:lstStyle/>
          <a:p>
            <a:pPr marL="457200" indent="-457200">
              <a:lnSpc>
                <a:spcPct val="107000"/>
              </a:lnSpc>
              <a:spcAft>
                <a:spcPts val="1200"/>
              </a:spcAft>
              <a:buChar char="ü"/>
              <a:defRPr/>
            </a:pPr>
            <a:r>
              <a:rPr lang="de-DE" sz="1800">
                <a:latin typeface="Lato Light"/>
                <a:cs typeface="Open Sans"/>
              </a:rPr>
              <a:t>Einzelcoaching </a:t>
            </a:r>
            <a:endParaRPr/>
          </a:p>
          <a:p>
            <a:pPr marL="457200" indent="-457200">
              <a:lnSpc>
                <a:spcPct val="107000"/>
              </a:lnSpc>
              <a:spcAft>
                <a:spcPts val="1200"/>
              </a:spcAft>
              <a:buChar char="ü"/>
              <a:defRPr/>
            </a:pPr>
            <a:r>
              <a:rPr lang="de-DE" sz="1800">
                <a:latin typeface="Lato Light"/>
                <a:cs typeface="Open Sans"/>
              </a:rPr>
              <a:t>Förderung/Unterstützung eines Mentees bei der Bewältigung der Challenges/Labs von Semester 1</a:t>
            </a:r>
            <a:endParaRPr sz="1800">
              <a:latin typeface="Lato Light"/>
            </a:endParaRPr>
          </a:p>
          <a:p>
            <a:pPr marL="457200" indent="-457200">
              <a:lnSpc>
                <a:spcPct val="107000"/>
              </a:lnSpc>
              <a:spcAft>
                <a:spcPts val="1200"/>
              </a:spcAft>
              <a:buChar char="ü"/>
              <a:defRPr/>
            </a:pPr>
            <a:endParaRPr lang="de-DE" sz="2800">
              <a:latin typeface="Lato Light"/>
              <a:cs typeface="Open Sans"/>
            </a:endParaRPr>
          </a:p>
          <a:p>
            <a:pPr marL="457200" indent="-457200">
              <a:lnSpc>
                <a:spcPct val="107000"/>
              </a:lnSpc>
              <a:spcAft>
                <a:spcPts val="1200"/>
              </a:spcAft>
              <a:buChar char="ü"/>
              <a:defRPr/>
            </a:pPr>
            <a:endParaRPr lang="de-DE" sz="2800" b="1">
              <a:latin typeface="Lato Light"/>
              <a:cs typeface="Open Sans"/>
            </a:endParaRPr>
          </a:p>
        </p:txBody>
      </p:sp>
      <p:sp>
        <p:nvSpPr>
          <p:cNvPr id="5" name="Rechteck 4"/>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11" name="Grafik 10" descr="Mann mit einfarbiger Füllung"/>
          <p:cNvPicPr>
            <a:picLocks noChangeAspect="1"/>
          </p:cNvPicPr>
          <p:nvPr/>
        </p:nvPicPr>
        <p:blipFill>
          <a:blip r:embed="rId5"/>
          <a:stretch/>
        </p:blipFill>
        <p:spPr bwMode="auto">
          <a:xfrm>
            <a:off x="3105232" y="3846359"/>
            <a:ext cx="576064" cy="576064"/>
          </a:xfrm>
          <a:prstGeom prst="rect">
            <a:avLst/>
          </a:prstGeom>
        </p:spPr>
      </p:pic>
      <p:pic>
        <p:nvPicPr>
          <p:cNvPr id="20" name="Grafik 19" descr="Mann mit einfarbiger Füllung"/>
          <p:cNvPicPr>
            <a:picLocks noChangeAspect="1"/>
          </p:cNvPicPr>
          <p:nvPr/>
        </p:nvPicPr>
        <p:blipFill>
          <a:blip r:embed="rId6"/>
          <a:stretch/>
        </p:blipFill>
        <p:spPr bwMode="auto">
          <a:xfrm>
            <a:off x="1127448" y="3869787"/>
            <a:ext cx="576064" cy="576064"/>
          </a:xfrm>
          <a:prstGeom prst="rect">
            <a:avLst/>
          </a:prstGeom>
        </p:spPr>
      </p:pic>
      <p:pic>
        <p:nvPicPr>
          <p:cNvPr id="22" name="Grafik 21" descr="Pfeil: Gerade Silhouette"/>
          <p:cNvPicPr>
            <a:picLocks noChangeAspect="1"/>
          </p:cNvPicPr>
          <p:nvPr/>
        </p:nvPicPr>
        <p:blipFill>
          <a:blip r:embed="rId7"/>
          <a:stretch/>
        </p:blipFill>
        <p:spPr bwMode="auto">
          <a:xfrm>
            <a:off x="2114464" y="3869787"/>
            <a:ext cx="529208" cy="5292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3" name="Objekt 2" hidden="1"/>
          <p:cNvGraphicFramePr>
            <a:graphicFrameLocks noChangeAspect="1"/>
          </p:cNvGraphicFramePr>
          <p:nvPr>
            <p:extLst>
              <p:ext uri="{D42A27DB-BD31-4B8C-83A1-F6EECF244321}">
                <p14:modId xmlns:p14="http://schemas.microsoft.com/office/powerpoint/2010/main" val="1295686460"/>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07"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title"/>
          </p:nvPr>
        </p:nvSpPr>
        <p:spPr bwMode="auto"/>
        <p:txBody>
          <a:bodyPr vert="horz"/>
          <a:lstStyle/>
          <a:p>
            <a:pPr>
              <a:defRPr/>
            </a:pPr>
            <a:r>
              <a:rPr lang="de-DE"/>
              <a:t>Die fünf Fragen der Coaching-KATA </a:t>
            </a:r>
            <a:endParaRPr/>
          </a:p>
        </p:txBody>
      </p:sp>
      <p:sp>
        <p:nvSpPr>
          <p:cNvPr id="8" name="Rechteck 7"/>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2" name="Textfeld 21"/>
          <p:cNvSpPr txBox="1"/>
          <p:nvPr/>
        </p:nvSpPr>
        <p:spPr bwMode="auto">
          <a:xfrm>
            <a:off x="517748" y="1611973"/>
            <a:ext cx="2697932" cy="369332"/>
          </a:xfrm>
          <a:prstGeom prst="rect">
            <a:avLst/>
          </a:prstGeom>
          <a:noFill/>
        </p:spPr>
        <p:txBody>
          <a:bodyPr wrap="square" rtlCol="0">
            <a:spAutoFit/>
          </a:bodyPr>
          <a:lstStyle/>
          <a:p>
            <a:pPr>
              <a:defRPr/>
            </a:pPr>
            <a:r>
              <a:rPr lang="de-DE" b="1">
                <a:latin typeface="Lato Light"/>
              </a:rPr>
              <a:t>Die Coaching-Kata</a:t>
            </a:r>
            <a:endParaRPr/>
          </a:p>
        </p:txBody>
      </p:sp>
      <p:sp>
        <p:nvSpPr>
          <p:cNvPr id="23" name="Textfeld 22"/>
          <p:cNvSpPr txBox="1"/>
          <p:nvPr/>
        </p:nvSpPr>
        <p:spPr bwMode="auto">
          <a:xfrm>
            <a:off x="541754" y="2036646"/>
            <a:ext cx="5986294" cy="369332"/>
          </a:xfrm>
          <a:prstGeom prst="rect">
            <a:avLst/>
          </a:prstGeom>
          <a:noFill/>
        </p:spPr>
        <p:txBody>
          <a:bodyPr wrap="square" rtlCol="0">
            <a:spAutoFit/>
          </a:bodyPr>
          <a:lstStyle/>
          <a:p>
            <a:pPr>
              <a:defRPr/>
            </a:pPr>
            <a:r>
              <a:rPr lang="de-DE">
                <a:latin typeface="Lato Light"/>
              </a:rPr>
              <a:t>1. Was ist der Zielzustand? </a:t>
            </a:r>
            <a:endParaRPr/>
          </a:p>
        </p:txBody>
      </p:sp>
      <p:sp>
        <p:nvSpPr>
          <p:cNvPr id="24" name="Textfeld 23"/>
          <p:cNvSpPr txBox="1"/>
          <p:nvPr/>
        </p:nvSpPr>
        <p:spPr bwMode="auto">
          <a:xfrm>
            <a:off x="541754" y="2406428"/>
            <a:ext cx="6274326" cy="369332"/>
          </a:xfrm>
          <a:prstGeom prst="rect">
            <a:avLst/>
          </a:prstGeom>
          <a:noFill/>
        </p:spPr>
        <p:txBody>
          <a:bodyPr wrap="square" rtlCol="0">
            <a:spAutoFit/>
          </a:bodyPr>
          <a:lstStyle/>
          <a:p>
            <a:pPr>
              <a:defRPr/>
            </a:pPr>
            <a:r>
              <a:rPr lang="de-DE">
                <a:latin typeface="Lato Light"/>
              </a:rPr>
              <a:t>2. Was ist der jetzige (Ist)-Zustand? </a:t>
            </a:r>
            <a:endParaRPr/>
          </a:p>
        </p:txBody>
      </p:sp>
      <p:sp>
        <p:nvSpPr>
          <p:cNvPr id="25" name="Textfeld 24"/>
          <p:cNvSpPr txBox="1"/>
          <p:nvPr/>
        </p:nvSpPr>
        <p:spPr bwMode="auto">
          <a:xfrm>
            <a:off x="530012" y="2775760"/>
            <a:ext cx="8098532" cy="646331"/>
          </a:xfrm>
          <a:prstGeom prst="rect">
            <a:avLst/>
          </a:prstGeom>
          <a:noFill/>
        </p:spPr>
        <p:txBody>
          <a:bodyPr wrap="square" rtlCol="0">
            <a:spAutoFit/>
          </a:bodyPr>
          <a:lstStyle/>
          <a:p>
            <a:pPr>
              <a:defRPr/>
            </a:pPr>
            <a:r>
              <a:rPr lang="de-DE">
                <a:latin typeface="Lato Light"/>
              </a:rPr>
              <a:t>3. Welche Hindernisse halten Sie aktuell davon ab, den Zielzustand zu erreichen? </a:t>
            </a:r>
            <a:br>
              <a:rPr lang="de-DE">
                <a:latin typeface="Lato Light"/>
              </a:rPr>
            </a:br>
            <a:r>
              <a:rPr lang="de-DE">
                <a:latin typeface="Lato Light"/>
              </a:rPr>
              <a:t>     Welches eine davon gehen Sie jetzt an? </a:t>
            </a:r>
            <a:endParaRPr/>
          </a:p>
        </p:txBody>
      </p:sp>
      <p:sp>
        <p:nvSpPr>
          <p:cNvPr id="26" name="Textfeld 25"/>
          <p:cNvSpPr txBox="1"/>
          <p:nvPr/>
        </p:nvSpPr>
        <p:spPr bwMode="auto">
          <a:xfrm>
            <a:off x="565965" y="3385099"/>
            <a:ext cx="8098532" cy="369332"/>
          </a:xfrm>
          <a:prstGeom prst="rect">
            <a:avLst/>
          </a:prstGeom>
          <a:noFill/>
        </p:spPr>
        <p:txBody>
          <a:bodyPr wrap="square" rtlCol="0">
            <a:spAutoFit/>
          </a:bodyPr>
          <a:lstStyle/>
          <a:p>
            <a:pPr>
              <a:defRPr/>
            </a:pPr>
            <a:r>
              <a:rPr lang="de-DE">
                <a:latin typeface="Lato Light"/>
              </a:rPr>
              <a:t>4. Was ist Ihr nächster Schritt? </a:t>
            </a:r>
            <a:endParaRPr/>
          </a:p>
        </p:txBody>
      </p:sp>
      <p:sp>
        <p:nvSpPr>
          <p:cNvPr id="28" name="Textfeld 27"/>
          <p:cNvSpPr txBox="1"/>
          <p:nvPr/>
        </p:nvSpPr>
        <p:spPr bwMode="auto">
          <a:xfrm>
            <a:off x="565964" y="3791423"/>
            <a:ext cx="7762284" cy="369332"/>
          </a:xfrm>
          <a:prstGeom prst="rect">
            <a:avLst/>
          </a:prstGeom>
          <a:noFill/>
        </p:spPr>
        <p:txBody>
          <a:bodyPr wrap="square" rtlCol="0">
            <a:spAutoFit/>
          </a:bodyPr>
          <a:lstStyle/>
          <a:p>
            <a:pPr>
              <a:defRPr/>
            </a:pPr>
            <a:r>
              <a:rPr lang="de-DE">
                <a:latin typeface="Lato Light"/>
              </a:rPr>
              <a:t>5. Wie können wir uns ansehen, was wir aus diesem Schritt gelernt haben? </a:t>
            </a:r>
            <a:endParaRPr/>
          </a:p>
        </p:txBody>
      </p:sp>
      <p:sp>
        <p:nvSpPr>
          <p:cNvPr id="13" name="Textfeld 12"/>
          <p:cNvSpPr txBox="1"/>
          <p:nvPr/>
        </p:nvSpPr>
        <p:spPr bwMode="auto">
          <a:xfrm>
            <a:off x="612461" y="4305432"/>
            <a:ext cx="3627448" cy="261610"/>
          </a:xfrm>
          <a:prstGeom prst="rect">
            <a:avLst/>
          </a:prstGeom>
          <a:noFill/>
        </p:spPr>
        <p:txBody>
          <a:bodyPr wrap="square" rtlCol="0">
            <a:spAutoFit/>
          </a:bodyPr>
          <a:lstStyle>
            <a:defPPr>
              <a:defRPr lang="de-DE"/>
            </a:defPPr>
            <a:lvl1pPr>
              <a:defRPr sz="1100">
                <a:latin typeface="Lato Light"/>
              </a:defRPr>
            </a:lvl1pPr>
          </a:lstStyle>
          <a:p>
            <a:pPr>
              <a:defRPr/>
            </a:pPr>
            <a:r>
              <a:rPr lang="de-DE"/>
              <a:t>(in Anlehnung an [Ro13] S. 163)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2335836939"/>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08"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3" name="Rechteck 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7" name="Ellipse 6"/>
          <p:cNvSpPr/>
          <p:nvPr/>
        </p:nvSpPr>
        <p:spPr bwMode="auto">
          <a:xfrm>
            <a:off x="0" y="4078547"/>
            <a:ext cx="2063552" cy="1872208"/>
          </a:xfrm>
          <a:prstGeom prst="ellipse">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5" name="Grafik 4" descr="Mann mit einfarbiger Füllung"/>
          <p:cNvPicPr>
            <a:picLocks noChangeAspect="1"/>
          </p:cNvPicPr>
          <p:nvPr/>
        </p:nvPicPr>
        <p:blipFill>
          <a:blip r:embed="rId5"/>
          <a:stretch/>
        </p:blipFill>
        <p:spPr bwMode="auto">
          <a:xfrm>
            <a:off x="237728" y="4319378"/>
            <a:ext cx="986408" cy="986408"/>
          </a:xfrm>
          <a:prstGeom prst="rect">
            <a:avLst/>
          </a:prstGeom>
        </p:spPr>
      </p:pic>
      <p:pic>
        <p:nvPicPr>
          <p:cNvPr id="9" name="Grafik 8" descr="Mann mit einfarbiger Füllung"/>
          <p:cNvPicPr>
            <a:picLocks noChangeAspect="1"/>
          </p:cNvPicPr>
          <p:nvPr/>
        </p:nvPicPr>
        <p:blipFill>
          <a:blip r:embed="rId6"/>
          <a:stretch/>
        </p:blipFill>
        <p:spPr bwMode="auto">
          <a:xfrm>
            <a:off x="1940303" y="3078510"/>
            <a:ext cx="986408" cy="986408"/>
          </a:xfrm>
          <a:prstGeom prst="rect">
            <a:avLst/>
          </a:prstGeom>
        </p:spPr>
      </p:pic>
      <p:pic>
        <p:nvPicPr>
          <p:cNvPr id="10" name="Grafik 9" descr="Mann mit einfarbiger Füllung"/>
          <p:cNvPicPr>
            <a:picLocks noChangeAspect="1"/>
          </p:cNvPicPr>
          <p:nvPr/>
        </p:nvPicPr>
        <p:blipFill>
          <a:blip r:embed="rId7"/>
          <a:stretch/>
        </p:blipFill>
        <p:spPr bwMode="auto">
          <a:xfrm>
            <a:off x="3403451" y="1572518"/>
            <a:ext cx="986408" cy="986408"/>
          </a:xfrm>
          <a:prstGeom prst="rect">
            <a:avLst/>
          </a:prstGeom>
        </p:spPr>
      </p:pic>
      <p:pic>
        <p:nvPicPr>
          <p:cNvPr id="12" name="Grafik 11" descr="Sortieren Silhouette"/>
          <p:cNvPicPr>
            <a:picLocks noChangeAspect="1"/>
          </p:cNvPicPr>
          <p:nvPr/>
        </p:nvPicPr>
        <p:blipFill>
          <a:blip r:embed="rId8"/>
          <a:stretch/>
        </p:blipFill>
        <p:spPr bwMode="auto">
          <a:xfrm rot="2661593">
            <a:off x="1210049" y="3750264"/>
            <a:ext cx="698895" cy="914400"/>
          </a:xfrm>
          <a:prstGeom prst="rect">
            <a:avLst/>
          </a:prstGeom>
        </p:spPr>
      </p:pic>
      <p:pic>
        <p:nvPicPr>
          <p:cNvPr id="13" name="Grafik 12" descr="Sortieren Silhouette"/>
          <p:cNvPicPr>
            <a:picLocks noChangeAspect="1"/>
          </p:cNvPicPr>
          <p:nvPr/>
        </p:nvPicPr>
        <p:blipFill>
          <a:blip r:embed="rId8"/>
          <a:stretch/>
        </p:blipFill>
        <p:spPr bwMode="auto">
          <a:xfrm rot="2661593">
            <a:off x="2732391" y="2400168"/>
            <a:ext cx="698895" cy="914400"/>
          </a:xfrm>
          <a:prstGeom prst="rect">
            <a:avLst/>
          </a:prstGeom>
        </p:spPr>
      </p:pic>
      <p:sp>
        <p:nvSpPr>
          <p:cNvPr id="14" name="Textfeld 13"/>
          <p:cNvSpPr txBox="1"/>
          <p:nvPr/>
        </p:nvSpPr>
        <p:spPr bwMode="auto">
          <a:xfrm>
            <a:off x="237728" y="5393947"/>
            <a:ext cx="1584175" cy="369332"/>
          </a:xfrm>
          <a:prstGeom prst="rect">
            <a:avLst/>
          </a:prstGeom>
          <a:noFill/>
        </p:spPr>
        <p:txBody>
          <a:bodyPr wrap="square" rtlCol="0">
            <a:spAutoFit/>
          </a:bodyPr>
          <a:lstStyle/>
          <a:p>
            <a:pPr>
              <a:defRPr/>
            </a:pPr>
            <a:r>
              <a:rPr lang="de-DE">
                <a:latin typeface="Lato Light"/>
              </a:rPr>
              <a:t>Mentee</a:t>
            </a:r>
            <a:endParaRPr/>
          </a:p>
        </p:txBody>
      </p:sp>
      <p:sp>
        <p:nvSpPr>
          <p:cNvPr id="15" name="Textfeld 14"/>
          <p:cNvSpPr txBox="1"/>
          <p:nvPr/>
        </p:nvSpPr>
        <p:spPr bwMode="auto">
          <a:xfrm>
            <a:off x="1559496" y="4078547"/>
            <a:ext cx="2077331" cy="369332"/>
          </a:xfrm>
          <a:prstGeom prst="rect">
            <a:avLst/>
          </a:prstGeom>
          <a:noFill/>
        </p:spPr>
        <p:txBody>
          <a:bodyPr wrap="square" rtlCol="0">
            <a:spAutoFit/>
          </a:bodyPr>
          <a:lstStyle/>
          <a:p>
            <a:pPr algn="ctr">
              <a:defRPr/>
            </a:pPr>
            <a:r>
              <a:rPr lang="de-DE">
                <a:latin typeface="Lato Light"/>
              </a:rPr>
              <a:t>Coach </a:t>
            </a:r>
            <a:endParaRPr>
              <a:latin typeface="Lato Light"/>
            </a:endParaRPr>
          </a:p>
        </p:txBody>
      </p:sp>
      <p:sp>
        <p:nvSpPr>
          <p:cNvPr id="17" name="Textfeld 16"/>
          <p:cNvSpPr txBox="1"/>
          <p:nvPr/>
        </p:nvSpPr>
        <p:spPr bwMode="auto">
          <a:xfrm>
            <a:off x="3204144" y="2626243"/>
            <a:ext cx="1595712" cy="369332"/>
          </a:xfrm>
          <a:prstGeom prst="rect">
            <a:avLst/>
          </a:prstGeom>
          <a:noFill/>
        </p:spPr>
        <p:txBody>
          <a:bodyPr wrap="square" rtlCol="0">
            <a:spAutoFit/>
          </a:bodyPr>
          <a:lstStyle/>
          <a:p>
            <a:pPr algn="ctr">
              <a:defRPr/>
            </a:pPr>
            <a:r>
              <a:rPr lang="de-DE">
                <a:latin typeface="Lato Light"/>
              </a:rPr>
              <a:t>Coach-Coach </a:t>
            </a:r>
            <a:endParaRPr>
              <a:latin typeface="Lato Light"/>
            </a:endParaRPr>
          </a:p>
        </p:txBody>
      </p:sp>
      <p:sp>
        <p:nvSpPr>
          <p:cNvPr id="20" name="Titel 1"/>
          <p:cNvSpPr>
            <a:spLocks noGrp="1"/>
          </p:cNvSpPr>
          <p:nvPr>
            <p:ph type="title"/>
          </p:nvPr>
        </p:nvSpPr>
        <p:spPr bwMode="auto">
          <a:xfrm>
            <a:off x="517748" y="394313"/>
            <a:ext cx="10515600" cy="410729"/>
          </a:xfrm>
        </p:spPr>
        <p:txBody>
          <a:bodyPr vert="horz"/>
          <a:lstStyle/>
          <a:p>
            <a:pPr>
              <a:defRPr/>
            </a:pPr>
            <a:r>
              <a:rPr lang="de-DE"/>
              <a:t>Die Rolle bei der Coaching-KATA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3589112637"/>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09"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3" name="Rechteck 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7" name="Ellipse 6"/>
          <p:cNvSpPr/>
          <p:nvPr/>
        </p:nvSpPr>
        <p:spPr bwMode="auto">
          <a:xfrm>
            <a:off x="0" y="4078547"/>
            <a:ext cx="2063552" cy="1872208"/>
          </a:xfrm>
          <a:prstGeom prst="ellipse">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5" name="Grafik 4" descr="Mann mit einfarbiger Füllung"/>
          <p:cNvPicPr>
            <a:picLocks noChangeAspect="1"/>
          </p:cNvPicPr>
          <p:nvPr/>
        </p:nvPicPr>
        <p:blipFill>
          <a:blip r:embed="rId5"/>
          <a:stretch/>
        </p:blipFill>
        <p:spPr bwMode="auto">
          <a:xfrm>
            <a:off x="93712" y="4389911"/>
            <a:ext cx="986408" cy="986408"/>
          </a:xfrm>
          <a:prstGeom prst="rect">
            <a:avLst/>
          </a:prstGeom>
        </p:spPr>
      </p:pic>
      <p:pic>
        <p:nvPicPr>
          <p:cNvPr id="9" name="Grafik 8" descr="Mann mit einfarbiger Füllung"/>
          <p:cNvPicPr>
            <a:picLocks noChangeAspect="1"/>
          </p:cNvPicPr>
          <p:nvPr/>
        </p:nvPicPr>
        <p:blipFill>
          <a:blip r:embed="rId6"/>
          <a:stretch/>
        </p:blipFill>
        <p:spPr bwMode="auto">
          <a:xfrm>
            <a:off x="1796287" y="3149043"/>
            <a:ext cx="986408" cy="986408"/>
          </a:xfrm>
          <a:prstGeom prst="rect">
            <a:avLst/>
          </a:prstGeom>
        </p:spPr>
      </p:pic>
      <p:pic>
        <p:nvPicPr>
          <p:cNvPr id="12" name="Grafik 11" descr="Sortieren Silhouette"/>
          <p:cNvPicPr>
            <a:picLocks noChangeAspect="1"/>
          </p:cNvPicPr>
          <p:nvPr/>
        </p:nvPicPr>
        <p:blipFill>
          <a:blip r:embed="rId7"/>
          <a:stretch/>
        </p:blipFill>
        <p:spPr bwMode="auto">
          <a:xfrm rot="2661593">
            <a:off x="1066033" y="3820797"/>
            <a:ext cx="698895" cy="914400"/>
          </a:xfrm>
          <a:prstGeom prst="rect">
            <a:avLst/>
          </a:prstGeom>
        </p:spPr>
      </p:pic>
      <p:pic>
        <p:nvPicPr>
          <p:cNvPr id="13" name="Grafik 12" descr="Sortieren Silhouette"/>
          <p:cNvPicPr>
            <a:picLocks noChangeAspect="1"/>
          </p:cNvPicPr>
          <p:nvPr/>
        </p:nvPicPr>
        <p:blipFill>
          <a:blip r:embed="rId7"/>
          <a:stretch/>
        </p:blipFill>
        <p:spPr bwMode="auto">
          <a:xfrm rot="2661593">
            <a:off x="2588375" y="2470701"/>
            <a:ext cx="698895" cy="914400"/>
          </a:xfrm>
          <a:prstGeom prst="rect">
            <a:avLst/>
          </a:prstGeom>
        </p:spPr>
      </p:pic>
      <p:sp>
        <p:nvSpPr>
          <p:cNvPr id="14" name="Textfeld 13"/>
          <p:cNvSpPr txBox="1"/>
          <p:nvPr/>
        </p:nvSpPr>
        <p:spPr bwMode="auto">
          <a:xfrm>
            <a:off x="93712" y="5464480"/>
            <a:ext cx="1584175" cy="369332"/>
          </a:xfrm>
          <a:prstGeom prst="rect">
            <a:avLst/>
          </a:prstGeom>
          <a:noFill/>
        </p:spPr>
        <p:txBody>
          <a:bodyPr wrap="square" rtlCol="0">
            <a:spAutoFit/>
          </a:bodyPr>
          <a:lstStyle/>
          <a:p>
            <a:pPr>
              <a:defRPr/>
            </a:pPr>
            <a:r>
              <a:rPr lang="de-DE">
                <a:latin typeface="Lato Light"/>
              </a:rPr>
              <a:t>Mentee</a:t>
            </a:r>
            <a:endParaRPr/>
          </a:p>
        </p:txBody>
      </p:sp>
      <p:sp>
        <p:nvSpPr>
          <p:cNvPr id="15" name="Textfeld 14"/>
          <p:cNvSpPr txBox="1"/>
          <p:nvPr/>
        </p:nvSpPr>
        <p:spPr bwMode="auto">
          <a:xfrm>
            <a:off x="1415479" y="4149079"/>
            <a:ext cx="2077331" cy="646331"/>
          </a:xfrm>
          <a:prstGeom prst="rect">
            <a:avLst/>
          </a:prstGeom>
          <a:noFill/>
        </p:spPr>
        <p:txBody>
          <a:bodyPr wrap="square" rtlCol="0">
            <a:spAutoFit/>
          </a:bodyPr>
          <a:lstStyle/>
          <a:p>
            <a:pPr algn="ctr">
              <a:defRPr/>
            </a:pPr>
            <a:r>
              <a:rPr lang="de-DE">
                <a:latin typeface="Lato Light"/>
              </a:rPr>
              <a:t>Studentischer</a:t>
            </a:r>
            <a:endParaRPr/>
          </a:p>
          <a:p>
            <a:pPr algn="ctr">
              <a:defRPr/>
            </a:pPr>
            <a:r>
              <a:rPr lang="de-DE">
                <a:latin typeface="Lato Light"/>
              </a:rPr>
              <a:t>Coach </a:t>
            </a:r>
            <a:endParaRPr>
              <a:latin typeface="Lato Light"/>
            </a:endParaRPr>
          </a:p>
        </p:txBody>
      </p:sp>
      <p:sp>
        <p:nvSpPr>
          <p:cNvPr id="27" name="Ellipse 26"/>
          <p:cNvSpPr/>
          <p:nvPr/>
        </p:nvSpPr>
        <p:spPr bwMode="auto">
          <a:xfrm>
            <a:off x="3785961" y="1533400"/>
            <a:ext cx="2063552" cy="32312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solidFill>
                <a:schemeClr val="bg1"/>
              </a:solidFill>
            </a:endParaRPr>
          </a:p>
        </p:txBody>
      </p:sp>
      <p:sp>
        <p:nvSpPr>
          <p:cNvPr id="17" name="Textfeld 16"/>
          <p:cNvSpPr txBox="1"/>
          <p:nvPr/>
        </p:nvSpPr>
        <p:spPr bwMode="auto">
          <a:xfrm>
            <a:off x="3507322" y="2921721"/>
            <a:ext cx="1385022" cy="923330"/>
          </a:xfrm>
          <a:prstGeom prst="rect">
            <a:avLst/>
          </a:prstGeom>
          <a:noFill/>
        </p:spPr>
        <p:txBody>
          <a:bodyPr wrap="square" rtlCol="0">
            <a:spAutoFit/>
          </a:bodyPr>
          <a:lstStyle/>
          <a:p>
            <a:pPr algn="ctr">
              <a:defRPr/>
            </a:pPr>
            <a:r>
              <a:rPr lang="de-DE">
                <a:latin typeface="Lato Light"/>
              </a:rPr>
              <a:t>Lern-</a:t>
            </a:r>
            <a:endParaRPr/>
          </a:p>
          <a:p>
            <a:pPr algn="ctr">
              <a:defRPr/>
            </a:pPr>
            <a:r>
              <a:rPr lang="de-DE">
                <a:latin typeface="Lato Light"/>
              </a:rPr>
              <a:t>tagebuch</a:t>
            </a:r>
          </a:p>
          <a:p>
            <a:pPr algn="ctr">
              <a:defRPr/>
            </a:pPr>
            <a:endParaRPr>
              <a:latin typeface="Lato Light"/>
            </a:endParaRPr>
          </a:p>
        </p:txBody>
      </p:sp>
      <p:sp>
        <p:nvSpPr>
          <p:cNvPr id="20" name="Titel 1"/>
          <p:cNvSpPr>
            <a:spLocks noGrp="1"/>
          </p:cNvSpPr>
          <p:nvPr>
            <p:ph type="title"/>
          </p:nvPr>
        </p:nvSpPr>
        <p:spPr bwMode="auto">
          <a:xfrm>
            <a:off x="517748" y="394313"/>
            <a:ext cx="10515600" cy="410729"/>
          </a:xfrm>
        </p:spPr>
        <p:txBody>
          <a:bodyPr vert="horz"/>
          <a:lstStyle/>
          <a:p>
            <a:pPr>
              <a:defRPr/>
            </a:pPr>
            <a:r>
              <a:rPr lang="de-DE"/>
              <a:t>Die Rolle im Zusatztstudium Digital Skills   </a:t>
            </a:r>
            <a:endParaRPr/>
          </a:p>
        </p:txBody>
      </p:sp>
      <p:pic>
        <p:nvPicPr>
          <p:cNvPr id="11" name="Grafik 10" descr="Benutzer mit einfarbiger Füllung"/>
          <p:cNvPicPr>
            <a:picLocks noChangeAspect="1"/>
          </p:cNvPicPr>
          <p:nvPr/>
        </p:nvPicPr>
        <p:blipFill>
          <a:blip r:embed="rId8"/>
          <a:stretch/>
        </p:blipFill>
        <p:spPr bwMode="auto">
          <a:xfrm>
            <a:off x="4497058" y="881707"/>
            <a:ext cx="914400" cy="914400"/>
          </a:xfrm>
          <a:prstGeom prst="rect">
            <a:avLst/>
          </a:prstGeom>
        </p:spPr>
      </p:pic>
      <p:pic>
        <p:nvPicPr>
          <p:cNvPr id="21" name="Grafik 20" descr="Geschlossenes Buch mit einfarbiger Füllung"/>
          <p:cNvPicPr>
            <a:picLocks noChangeAspect="1"/>
          </p:cNvPicPr>
          <p:nvPr/>
        </p:nvPicPr>
        <p:blipFill>
          <a:blip r:embed="rId9"/>
          <a:stretch/>
        </p:blipFill>
        <p:spPr bwMode="auto">
          <a:xfrm>
            <a:off x="3711813" y="2098550"/>
            <a:ext cx="914400" cy="914400"/>
          </a:xfrm>
          <a:prstGeom prst="rect">
            <a:avLst/>
          </a:prstGeom>
        </p:spPr>
      </p:pic>
      <p:sp>
        <p:nvSpPr>
          <p:cNvPr id="22" name="Textfeld 21"/>
          <p:cNvSpPr txBox="1"/>
          <p:nvPr/>
        </p:nvSpPr>
        <p:spPr bwMode="auto">
          <a:xfrm>
            <a:off x="4295800" y="1711624"/>
            <a:ext cx="1385022" cy="646331"/>
          </a:xfrm>
          <a:prstGeom prst="rect">
            <a:avLst/>
          </a:prstGeom>
          <a:noFill/>
        </p:spPr>
        <p:txBody>
          <a:bodyPr wrap="square" rtlCol="0">
            <a:spAutoFit/>
          </a:bodyPr>
          <a:lstStyle/>
          <a:p>
            <a:pPr algn="ctr">
              <a:defRPr/>
            </a:pPr>
            <a:r>
              <a:rPr lang="de-DE">
                <a:latin typeface="Lato Light"/>
              </a:rPr>
              <a:t>Professor*</a:t>
            </a:r>
            <a:endParaRPr/>
          </a:p>
          <a:p>
            <a:pPr algn="ctr">
              <a:defRPr/>
            </a:pPr>
            <a:r>
              <a:rPr lang="de-DE">
                <a:latin typeface="Lato Light"/>
              </a:rPr>
              <a:t>innnen</a:t>
            </a:r>
            <a:endParaRPr>
              <a:latin typeface="Lato Light"/>
            </a:endParaRPr>
          </a:p>
        </p:txBody>
      </p:sp>
      <p:pic>
        <p:nvPicPr>
          <p:cNvPr id="23" name="Grafik 22" descr="Mann mit einfarbiger Füllung"/>
          <p:cNvPicPr>
            <a:picLocks noChangeAspect="1"/>
          </p:cNvPicPr>
          <p:nvPr/>
        </p:nvPicPr>
        <p:blipFill>
          <a:blip r:embed="rId10"/>
          <a:stretch/>
        </p:blipFill>
        <p:spPr bwMode="auto">
          <a:xfrm>
            <a:off x="4927360" y="2655839"/>
            <a:ext cx="986408" cy="986408"/>
          </a:xfrm>
          <a:prstGeom prst="rect">
            <a:avLst/>
          </a:prstGeom>
        </p:spPr>
      </p:pic>
      <p:sp>
        <p:nvSpPr>
          <p:cNvPr id="24" name="Textfeld 23"/>
          <p:cNvSpPr txBox="1"/>
          <p:nvPr/>
        </p:nvSpPr>
        <p:spPr bwMode="auto">
          <a:xfrm>
            <a:off x="4793655" y="3673786"/>
            <a:ext cx="1711490" cy="923330"/>
          </a:xfrm>
          <a:prstGeom prst="rect">
            <a:avLst/>
          </a:prstGeom>
          <a:noFill/>
        </p:spPr>
        <p:txBody>
          <a:bodyPr wrap="square" rtlCol="0">
            <a:spAutoFit/>
          </a:bodyPr>
          <a:lstStyle/>
          <a:p>
            <a:pPr algn="ctr">
              <a:defRPr/>
            </a:pPr>
            <a:r>
              <a:rPr lang="de-DE">
                <a:latin typeface="Lato Light"/>
              </a:rPr>
              <a:t>Hack-Instruktor*in</a:t>
            </a:r>
            <a:endParaRPr/>
          </a:p>
          <a:p>
            <a:pPr algn="ctr">
              <a:defRPr/>
            </a:pPr>
            <a:endParaRPr>
              <a:latin typeface="Lato Light"/>
            </a:endParaRPr>
          </a:p>
        </p:txBody>
      </p:sp>
      <p:pic>
        <p:nvPicPr>
          <p:cNvPr id="25" name="Grafik 24" descr="Gruppe von Männern mit einfarbiger Füllung"/>
          <p:cNvPicPr>
            <a:picLocks noChangeAspect="1"/>
          </p:cNvPicPr>
          <p:nvPr/>
        </p:nvPicPr>
        <p:blipFill>
          <a:blip r:embed="rId11"/>
          <a:stretch/>
        </p:blipFill>
        <p:spPr bwMode="auto">
          <a:xfrm>
            <a:off x="3879255" y="3863732"/>
            <a:ext cx="914400" cy="914400"/>
          </a:xfrm>
          <a:prstGeom prst="rect">
            <a:avLst/>
          </a:prstGeom>
        </p:spPr>
      </p:pic>
      <p:sp>
        <p:nvSpPr>
          <p:cNvPr id="26" name="Textfeld 25"/>
          <p:cNvSpPr txBox="1"/>
          <p:nvPr/>
        </p:nvSpPr>
        <p:spPr bwMode="auto">
          <a:xfrm>
            <a:off x="3507322" y="4795411"/>
            <a:ext cx="1711491" cy="923330"/>
          </a:xfrm>
          <a:prstGeom prst="rect">
            <a:avLst/>
          </a:prstGeom>
          <a:noFill/>
        </p:spPr>
        <p:txBody>
          <a:bodyPr wrap="square" rtlCol="0">
            <a:spAutoFit/>
          </a:bodyPr>
          <a:lstStyle/>
          <a:p>
            <a:pPr algn="ctr">
              <a:defRPr/>
            </a:pPr>
            <a:r>
              <a:rPr lang="de-DE">
                <a:latin typeface="Lato Light"/>
              </a:rPr>
              <a:t>Digital Skills - Projektteam</a:t>
            </a:r>
            <a:endParaRPr/>
          </a:p>
          <a:p>
            <a:pPr algn="ctr">
              <a:defRPr/>
            </a:pPr>
            <a:endParaRPr>
              <a:latin typeface="Lat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1956957900"/>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10"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3" name="Rechteck 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7" name="Ellipse 6"/>
          <p:cNvSpPr/>
          <p:nvPr/>
        </p:nvSpPr>
        <p:spPr bwMode="auto">
          <a:xfrm>
            <a:off x="0" y="4078547"/>
            <a:ext cx="2063552" cy="1872208"/>
          </a:xfrm>
          <a:prstGeom prst="ellipse">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0" name="Titel 1"/>
          <p:cNvSpPr>
            <a:spLocks noGrp="1"/>
          </p:cNvSpPr>
          <p:nvPr>
            <p:ph type="title"/>
          </p:nvPr>
        </p:nvSpPr>
        <p:spPr bwMode="auto">
          <a:xfrm>
            <a:off x="517748" y="394313"/>
            <a:ext cx="10515600" cy="410729"/>
          </a:xfrm>
        </p:spPr>
        <p:txBody>
          <a:bodyPr vert="horz"/>
          <a:lstStyle/>
          <a:p>
            <a:pPr>
              <a:defRPr/>
            </a:pPr>
            <a:r>
              <a:rPr lang="de-DE"/>
              <a:t>Wenn Sie nicht mehr weiter wissen bei IT-Problemen…</a:t>
            </a:r>
            <a:endParaRPr/>
          </a:p>
        </p:txBody>
      </p:sp>
      <p:sp>
        <p:nvSpPr>
          <p:cNvPr id="4" name="Rechteck 3"/>
          <p:cNvSpPr/>
          <p:nvPr/>
        </p:nvSpPr>
        <p:spPr bwMode="auto">
          <a:xfrm>
            <a:off x="516284" y="1199355"/>
            <a:ext cx="5003652" cy="4461893"/>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6" name="Textfeld 5"/>
          <p:cNvSpPr txBox="1"/>
          <p:nvPr/>
        </p:nvSpPr>
        <p:spPr bwMode="auto">
          <a:xfrm>
            <a:off x="623391" y="1412776"/>
            <a:ext cx="3419475" cy="369332"/>
          </a:xfrm>
          <a:prstGeom prst="rect">
            <a:avLst/>
          </a:prstGeom>
          <a:noFill/>
        </p:spPr>
        <p:txBody>
          <a:bodyPr wrap="square" rtlCol="0">
            <a:spAutoFit/>
          </a:bodyPr>
          <a:lstStyle/>
          <a:p>
            <a:pPr>
              <a:defRPr/>
            </a:pPr>
            <a:r>
              <a:rPr lang="de-DE">
                <a:latin typeface="Lato Light"/>
              </a:rPr>
              <a:t>Verweisen Sie den Mentee…</a:t>
            </a:r>
            <a:endParaRPr/>
          </a:p>
        </p:txBody>
      </p:sp>
      <p:sp>
        <p:nvSpPr>
          <p:cNvPr id="10" name="Textfeld 9"/>
          <p:cNvSpPr txBox="1"/>
          <p:nvPr/>
        </p:nvSpPr>
        <p:spPr bwMode="auto">
          <a:xfrm>
            <a:off x="271103" y="2253073"/>
            <a:ext cx="3696072" cy="2862322"/>
          </a:xfrm>
          <a:prstGeom prst="rect">
            <a:avLst/>
          </a:prstGeom>
          <a:noFill/>
        </p:spPr>
        <p:txBody>
          <a:bodyPr wrap="square">
            <a:spAutoFit/>
          </a:bodyPr>
          <a:lstStyle/>
          <a:p>
            <a:pPr marL="742950" lvl="1" indent="-285750">
              <a:buFont typeface="Arial"/>
              <a:buChar char="•"/>
              <a:defRPr/>
            </a:pPr>
            <a:r>
              <a:rPr lang="de-DE">
                <a:latin typeface="Lato Light"/>
              </a:rPr>
              <a:t>auf die Coaching-Sessions mit den Hack-Instruktoren – Nähere Informationen dazu sind in ELO verfügbar </a:t>
            </a:r>
            <a:endParaRPr/>
          </a:p>
          <a:p>
            <a:pPr marL="742950" lvl="1" indent="-285750">
              <a:buFont typeface="Arial"/>
              <a:buChar char="•"/>
              <a:defRPr/>
            </a:pPr>
            <a:endParaRPr lang="de-DE">
              <a:latin typeface="Lato Light"/>
            </a:endParaRPr>
          </a:p>
          <a:p>
            <a:pPr marL="742950" lvl="1" indent="-285750">
              <a:buFont typeface="Arial"/>
              <a:buChar char="•"/>
              <a:defRPr/>
            </a:pPr>
            <a:endParaRPr lang="de-DE">
              <a:latin typeface="Lato Light"/>
            </a:endParaRPr>
          </a:p>
          <a:p>
            <a:pPr marL="742950" lvl="1" indent="-285750">
              <a:buFont typeface="Arial"/>
              <a:buChar char="•"/>
              <a:defRPr/>
            </a:pPr>
            <a:endParaRPr lang="de-DE">
              <a:latin typeface="Lato Light"/>
            </a:endParaRPr>
          </a:p>
          <a:p>
            <a:pPr marL="742950" lvl="1" indent="-285750">
              <a:buFont typeface="Arial"/>
              <a:buChar char="•"/>
              <a:defRPr/>
            </a:pPr>
            <a:r>
              <a:rPr lang="de-DE">
                <a:latin typeface="Lato Light"/>
              </a:rPr>
              <a:t>auf das Frageforum im jeweiligen ELO-Kurs</a:t>
            </a:r>
            <a:endParaRPr/>
          </a:p>
          <a:p>
            <a:pPr marL="742950" lvl="1" indent="-285750">
              <a:buFont typeface="Arial"/>
              <a:buChar char="•"/>
              <a:defRPr/>
            </a:pPr>
            <a:endParaRPr lang="de-DE">
              <a:latin typeface="Lato Light"/>
            </a:endParaRPr>
          </a:p>
        </p:txBody>
      </p:sp>
      <p:pic>
        <p:nvPicPr>
          <p:cNvPr id="18" name="Grafik 17" descr="Callcenter mit einfarbiger Füllung"/>
          <p:cNvPicPr>
            <a:picLocks noChangeAspect="1"/>
          </p:cNvPicPr>
          <p:nvPr/>
        </p:nvPicPr>
        <p:blipFill>
          <a:blip r:embed="rId5"/>
          <a:stretch/>
        </p:blipFill>
        <p:spPr bwMode="auto">
          <a:xfrm>
            <a:off x="3967175" y="2203504"/>
            <a:ext cx="1082215" cy="1082215"/>
          </a:xfrm>
          <a:prstGeom prst="rect">
            <a:avLst/>
          </a:prstGeom>
        </p:spPr>
      </p:pic>
      <p:pic>
        <p:nvPicPr>
          <p:cNvPr id="28" name="Grafik 27" descr="Laptop mit einfarbiger Füllung"/>
          <p:cNvPicPr>
            <a:picLocks noChangeAspect="1"/>
          </p:cNvPicPr>
          <p:nvPr/>
        </p:nvPicPr>
        <p:blipFill>
          <a:blip r:embed="rId6"/>
          <a:stretch/>
        </p:blipFill>
        <p:spPr bwMode="auto">
          <a:xfrm>
            <a:off x="4047456" y="3940424"/>
            <a:ext cx="1082214" cy="108221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Objekt 3" hidden="1"/>
          <p:cNvGraphicFramePr>
            <a:graphicFrameLocks noChangeAspect="1"/>
          </p:cNvGraphicFramePr>
          <p:nvPr>
            <p:extLst>
              <p:ext uri="{D42A27DB-BD31-4B8C-83A1-F6EECF244321}">
                <p14:modId xmlns:p14="http://schemas.microsoft.com/office/powerpoint/2010/main" val="345038271"/>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11"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7" name="Rechteck 6"/>
          <p:cNvSpPr/>
          <p:nvPr/>
        </p:nvSpPr>
        <p:spPr bwMode="auto">
          <a:xfrm>
            <a:off x="0" y="2708920"/>
            <a:ext cx="4248472" cy="576064"/>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p:nvPr>
        </p:nvSpPr>
        <p:spPr bwMode="auto"/>
        <p:txBody>
          <a:bodyPr vert="horz"/>
          <a:lstStyle/>
          <a:p>
            <a:pPr>
              <a:defRPr/>
            </a:pPr>
            <a:r>
              <a:rPr lang="de-DE"/>
              <a:t>Agenda </a:t>
            </a:r>
            <a:endParaRPr/>
          </a:p>
        </p:txBody>
      </p:sp>
      <p:sp>
        <p:nvSpPr>
          <p:cNvPr id="3" name="Inhaltsplatzhalter 2"/>
          <p:cNvSpPr>
            <a:spLocks noGrp="1"/>
          </p:cNvSpPr>
          <p:nvPr>
            <p:ph idx="1"/>
          </p:nvPr>
        </p:nvSpPr>
        <p:spPr bwMode="auto">
          <a:xfrm>
            <a:off x="517747" y="1111183"/>
            <a:ext cx="6700737" cy="4911547"/>
          </a:xfrm>
        </p:spPr>
        <p:txBody>
          <a:bodyPr>
            <a:normAutofit fontScale="92500" lnSpcReduction="10000"/>
          </a:bodyPr>
          <a:lstStyle/>
          <a:p>
            <a:pPr>
              <a:defRPr/>
            </a:pPr>
            <a:r>
              <a:rPr lang="de-DE"/>
              <a:t>Einführung</a:t>
            </a:r>
            <a:endParaRPr/>
          </a:p>
          <a:p>
            <a:pPr>
              <a:defRPr/>
            </a:pPr>
            <a:endParaRPr lang="de-DE"/>
          </a:p>
          <a:p>
            <a:pPr>
              <a:defRPr/>
            </a:pPr>
            <a:r>
              <a:rPr lang="de-DE"/>
              <a:t>Die Methode KATA</a:t>
            </a:r>
            <a:endParaRPr/>
          </a:p>
          <a:p>
            <a:pPr>
              <a:defRPr/>
            </a:pPr>
            <a:endParaRPr lang="de-DE"/>
          </a:p>
          <a:p>
            <a:pPr>
              <a:defRPr/>
            </a:pPr>
            <a:r>
              <a:rPr lang="de-DE"/>
              <a:t>Ihre Aufgabe als Coach </a:t>
            </a:r>
            <a:endParaRPr/>
          </a:p>
          <a:p>
            <a:pPr>
              <a:defRPr/>
            </a:pPr>
            <a:endParaRPr lang="de-DE"/>
          </a:p>
          <a:p>
            <a:pPr>
              <a:defRPr/>
            </a:pPr>
            <a:r>
              <a:rPr lang="de-DE"/>
              <a:t>Ablauf Coachingprozess </a:t>
            </a:r>
            <a:endParaRPr/>
          </a:p>
          <a:p>
            <a:pPr marL="0" indent="0">
              <a:buNone/>
              <a:defRPr/>
            </a:pPr>
            <a:endParaRPr lang="de-DE"/>
          </a:p>
          <a:p>
            <a:pPr>
              <a:defRPr/>
            </a:pPr>
            <a:r>
              <a:rPr lang="de-DE"/>
              <a:t>Zusammenfassung</a:t>
            </a:r>
            <a:endParaRPr/>
          </a:p>
          <a:p>
            <a:pPr>
              <a:defRPr/>
            </a:pPr>
            <a:endParaRPr lang="de-DE" b="1"/>
          </a:p>
          <a:p>
            <a:pPr>
              <a:defRPr/>
            </a:pPr>
            <a:r>
              <a:rPr lang="de-DE"/>
              <a:t>Weiterführendes Material / Literatur </a:t>
            </a:r>
            <a:endParaRPr/>
          </a:p>
          <a:p>
            <a:pPr>
              <a:defRPr/>
            </a:pPr>
            <a:endParaRPr lang="de-DE"/>
          </a:p>
          <a:p>
            <a:pPr>
              <a:defRPr/>
            </a:pPr>
            <a:endParaRPr lang="de-DE"/>
          </a:p>
          <a:p>
            <a:pPr>
              <a:defRPr/>
            </a:pPr>
            <a:endParaRPr lang="de-DE"/>
          </a:p>
        </p:txBody>
      </p:sp>
      <p:cxnSp>
        <p:nvCxnSpPr>
          <p:cNvPr id="6" name="Gerader Verbinder 5"/>
          <p:cNvCxnSpPr>
            <a:cxnSpLocks/>
          </p:cNvCxnSpPr>
          <p:nvPr/>
        </p:nvCxnSpPr>
        <p:spPr bwMode="auto">
          <a:xfrm>
            <a:off x="263352" y="-27384"/>
            <a:ext cx="0" cy="6957392"/>
          </a:xfrm>
          <a:prstGeom prst="line">
            <a:avLst/>
          </a:prstGeom>
          <a:ln w="57150">
            <a:solidFill>
              <a:srgbClr val="3B9CE8"/>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3" name="Objekt 2" hidden="1"/>
          <p:cNvGraphicFramePr>
            <a:graphicFrameLocks noChangeAspect="1"/>
          </p:cNvGraphicFramePr>
          <p:nvPr>
            <p:extLst>
              <p:ext uri="{D42A27DB-BD31-4B8C-83A1-F6EECF244321}">
                <p14:modId xmlns:p14="http://schemas.microsoft.com/office/powerpoint/2010/main" val="2000630379"/>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12"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title"/>
          </p:nvPr>
        </p:nvSpPr>
        <p:spPr bwMode="auto">
          <a:xfrm>
            <a:off x="623391" y="364723"/>
            <a:ext cx="9433048" cy="410729"/>
          </a:xfrm>
        </p:spPr>
        <p:txBody>
          <a:bodyPr vert="horz"/>
          <a:lstStyle/>
          <a:p>
            <a:pPr>
              <a:defRPr/>
            </a:pPr>
            <a:r>
              <a:rPr lang="de-DE">
                <a:latin typeface="Lato Light"/>
              </a:rPr>
              <a:t>Warum Coaching im Rahmen von Digital Skills? </a:t>
            </a:r>
            <a:endParaRPr>
              <a:latin typeface="Lato Light"/>
            </a:endParaRPr>
          </a:p>
        </p:txBody>
      </p:sp>
      <p:sp>
        <p:nvSpPr>
          <p:cNvPr id="5" name="Rechteck 4"/>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2" name="Rechteck 11"/>
          <p:cNvSpPr/>
          <p:nvPr/>
        </p:nvSpPr>
        <p:spPr bwMode="auto">
          <a:xfrm>
            <a:off x="335360" y="1124743"/>
            <a:ext cx="5544616" cy="4752529"/>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4" name="Textfeld 23"/>
          <p:cNvSpPr txBox="1"/>
          <p:nvPr/>
        </p:nvSpPr>
        <p:spPr bwMode="auto">
          <a:xfrm>
            <a:off x="494084" y="1408537"/>
            <a:ext cx="5097860" cy="3065326"/>
          </a:xfrm>
          <a:prstGeom prst="rect">
            <a:avLst/>
          </a:prstGeom>
          <a:noFill/>
        </p:spPr>
        <p:txBody>
          <a:bodyPr wrap="square">
            <a:spAutoFit/>
          </a:bodyPr>
          <a:lstStyle/>
          <a:p>
            <a:pPr marL="457200" indent="-457200">
              <a:lnSpc>
                <a:spcPct val="107000"/>
              </a:lnSpc>
              <a:spcAft>
                <a:spcPts val="1200"/>
              </a:spcAft>
              <a:buFont typeface="Wingdings"/>
              <a:buChar char="ü"/>
              <a:defRPr/>
            </a:pPr>
            <a:r>
              <a:rPr lang="de-DE">
                <a:latin typeface="Lato Light"/>
                <a:cs typeface="Open Sans"/>
              </a:rPr>
              <a:t>Mentee befindet sich in der Lernzone</a:t>
            </a:r>
            <a:endParaRPr lang="de-DE">
              <a:latin typeface="Lato Light"/>
            </a:endParaRPr>
          </a:p>
          <a:p>
            <a:pPr marL="457200" indent="-457200">
              <a:lnSpc>
                <a:spcPct val="107000"/>
              </a:lnSpc>
              <a:spcAft>
                <a:spcPts val="1200"/>
              </a:spcAft>
              <a:buFont typeface="Wingdings"/>
              <a:buChar char="ü"/>
              <a:defRPr/>
            </a:pPr>
            <a:endParaRPr lang="de-DE">
              <a:latin typeface="Lato Light"/>
              <a:cs typeface="Open Sans"/>
            </a:endParaRPr>
          </a:p>
          <a:p>
            <a:pPr marL="457200" indent="-457200">
              <a:lnSpc>
                <a:spcPct val="107000"/>
              </a:lnSpc>
              <a:spcAft>
                <a:spcPts val="1200"/>
              </a:spcAft>
              <a:buFont typeface="Wingdings"/>
              <a:buChar char="ü"/>
              <a:defRPr/>
            </a:pPr>
            <a:endParaRPr lang="de-DE">
              <a:latin typeface="Lato Light"/>
              <a:cs typeface="Open Sans"/>
            </a:endParaRPr>
          </a:p>
          <a:p>
            <a:pPr marL="285750" indent="-285750">
              <a:lnSpc>
                <a:spcPct val="107000"/>
              </a:lnSpc>
              <a:spcAft>
                <a:spcPts val="1200"/>
              </a:spcAft>
              <a:buFont typeface="Wingdings"/>
              <a:buChar char="ü"/>
              <a:defRPr/>
            </a:pPr>
            <a:endParaRPr lang="de-DE">
              <a:latin typeface="Lato Light"/>
              <a:cs typeface="Open Sans"/>
            </a:endParaRPr>
          </a:p>
          <a:p>
            <a:pPr marL="285750" indent="-285750">
              <a:lnSpc>
                <a:spcPct val="107000"/>
              </a:lnSpc>
              <a:spcAft>
                <a:spcPts val="1200"/>
              </a:spcAft>
              <a:buFont typeface="Wingdings"/>
              <a:buChar char="ü"/>
              <a:defRPr/>
            </a:pPr>
            <a:endParaRPr lang="de-DE">
              <a:latin typeface="Lato Light"/>
              <a:cs typeface="Open Sans"/>
            </a:endParaRPr>
          </a:p>
          <a:p>
            <a:pPr marL="457200" indent="-457200">
              <a:lnSpc>
                <a:spcPct val="107000"/>
              </a:lnSpc>
              <a:spcAft>
                <a:spcPts val="1200"/>
              </a:spcAft>
              <a:buFont typeface="Wingdings"/>
              <a:buChar char="ü"/>
              <a:defRPr/>
            </a:pPr>
            <a:endParaRPr lang="de-DE">
              <a:latin typeface="Lato Light"/>
              <a:cs typeface="Open Sans"/>
            </a:endParaRPr>
          </a:p>
          <a:p>
            <a:pPr>
              <a:lnSpc>
                <a:spcPct val="107000"/>
              </a:lnSpc>
              <a:spcAft>
                <a:spcPts val="1200"/>
              </a:spcAft>
              <a:defRPr/>
            </a:pPr>
            <a:endParaRPr lang="de-DE">
              <a:latin typeface="Lato Light"/>
              <a:cs typeface="Open Sans"/>
            </a:endParaRPr>
          </a:p>
        </p:txBody>
      </p:sp>
      <p:sp>
        <p:nvSpPr>
          <p:cNvPr id="27" name="Rechteck 26"/>
          <p:cNvSpPr/>
          <p:nvPr/>
        </p:nvSpPr>
        <p:spPr bwMode="auto">
          <a:xfrm>
            <a:off x="911424" y="1871374"/>
            <a:ext cx="4541240" cy="2951780"/>
          </a:xfrm>
          <a:prstGeom prst="rect">
            <a:avLst/>
          </a:prstGeom>
          <a:solidFill>
            <a:srgbClr val="FCFC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6" name="Ellipse 25"/>
          <p:cNvSpPr/>
          <p:nvPr/>
        </p:nvSpPr>
        <p:spPr bwMode="auto">
          <a:xfrm>
            <a:off x="1919536" y="2221335"/>
            <a:ext cx="2422301" cy="2479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8" name="Ellipse 27"/>
          <p:cNvSpPr/>
          <p:nvPr/>
        </p:nvSpPr>
        <p:spPr bwMode="auto">
          <a:xfrm>
            <a:off x="2209817" y="2566471"/>
            <a:ext cx="1724201" cy="1771163"/>
          </a:xfrm>
          <a:prstGeom prst="ellipse">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solidFill>
                <a:schemeClr val="accent2"/>
              </a:solidFill>
            </a:endParaRPr>
          </a:p>
        </p:txBody>
      </p:sp>
      <p:pic>
        <p:nvPicPr>
          <p:cNvPr id="30" name="Grafik 29" descr="Mann mit einfarbiger Füllung"/>
          <p:cNvPicPr>
            <a:picLocks noChangeAspect="1"/>
          </p:cNvPicPr>
          <p:nvPr/>
        </p:nvPicPr>
        <p:blipFill>
          <a:blip r:embed="rId5"/>
          <a:stretch/>
        </p:blipFill>
        <p:spPr bwMode="auto">
          <a:xfrm>
            <a:off x="2279575" y="3056600"/>
            <a:ext cx="710129" cy="710129"/>
          </a:xfrm>
          <a:prstGeom prst="rect">
            <a:avLst/>
          </a:prstGeom>
        </p:spPr>
      </p:pic>
      <p:sp>
        <p:nvSpPr>
          <p:cNvPr id="31" name="Textfeld 30"/>
          <p:cNvSpPr txBox="1"/>
          <p:nvPr/>
        </p:nvSpPr>
        <p:spPr bwMode="auto">
          <a:xfrm>
            <a:off x="2798595" y="3127799"/>
            <a:ext cx="1216898" cy="461665"/>
          </a:xfrm>
          <a:prstGeom prst="rect">
            <a:avLst/>
          </a:prstGeom>
          <a:noFill/>
        </p:spPr>
        <p:txBody>
          <a:bodyPr wrap="square" rtlCol="0">
            <a:spAutoFit/>
          </a:bodyPr>
          <a:lstStyle/>
          <a:p>
            <a:pPr>
              <a:defRPr/>
            </a:pPr>
            <a:r>
              <a:rPr lang="de-DE" sz="1200" b="1">
                <a:solidFill>
                  <a:schemeClr val="bg1"/>
                </a:solidFill>
                <a:latin typeface="Lato Light"/>
              </a:rPr>
              <a:t>KOMFORT-ZONE</a:t>
            </a:r>
            <a:endParaRPr/>
          </a:p>
        </p:txBody>
      </p:sp>
      <p:sp>
        <p:nvSpPr>
          <p:cNvPr id="32" name="Textfeld 31"/>
          <p:cNvSpPr txBox="1"/>
          <p:nvPr/>
        </p:nvSpPr>
        <p:spPr bwMode="auto">
          <a:xfrm>
            <a:off x="2538557" y="3749951"/>
            <a:ext cx="1444882" cy="253916"/>
          </a:xfrm>
          <a:prstGeom prst="rect">
            <a:avLst/>
          </a:prstGeom>
          <a:noFill/>
        </p:spPr>
        <p:txBody>
          <a:bodyPr wrap="square" rtlCol="0">
            <a:spAutoFit/>
          </a:bodyPr>
          <a:lstStyle/>
          <a:p>
            <a:pPr>
              <a:defRPr/>
            </a:pPr>
            <a:r>
              <a:rPr lang="de-DE" sz="1050">
                <a:solidFill>
                  <a:schemeClr val="bg1"/>
                </a:solidFill>
                <a:latin typeface="Lato Light"/>
              </a:rPr>
              <a:t>Bekanntes Gebiet </a:t>
            </a:r>
            <a:endParaRPr/>
          </a:p>
        </p:txBody>
      </p:sp>
      <p:sp>
        <p:nvSpPr>
          <p:cNvPr id="33" name="Textfeld 32"/>
          <p:cNvSpPr txBox="1"/>
          <p:nvPr/>
        </p:nvSpPr>
        <p:spPr bwMode="auto">
          <a:xfrm rot="272464">
            <a:off x="2706591" y="2481274"/>
            <a:ext cx="1235194" cy="340664"/>
          </a:xfrm>
          <a:prstGeom prst="rect">
            <a:avLst/>
          </a:prstGeom>
          <a:noFill/>
        </p:spPr>
        <p:txBody>
          <a:bodyPr wrap="square" rtlCol="0">
            <a:prstTxWarp prst="textArchUp">
              <a:avLst>
                <a:gd name="adj" fmla="val 10800000"/>
              </a:avLst>
            </a:prstTxWarp>
            <a:spAutoFit/>
          </a:bodyPr>
          <a:lstStyle/>
          <a:p>
            <a:pPr>
              <a:defRPr/>
            </a:pPr>
            <a:r>
              <a:rPr lang="de-DE" sz="1200" b="1">
                <a:solidFill>
                  <a:srgbClr val="FCFCFC"/>
                </a:solidFill>
                <a:latin typeface="Lato Light"/>
              </a:rPr>
              <a:t>LERNZONE</a:t>
            </a:r>
            <a:endParaRPr/>
          </a:p>
        </p:txBody>
      </p:sp>
      <p:sp>
        <p:nvSpPr>
          <p:cNvPr id="7" name="Textfeld 6"/>
          <p:cNvSpPr txBox="1"/>
          <p:nvPr/>
        </p:nvSpPr>
        <p:spPr bwMode="auto">
          <a:xfrm rot="287472">
            <a:off x="2670674" y="2141543"/>
            <a:ext cx="1235194" cy="340664"/>
          </a:xfrm>
          <a:prstGeom prst="rect">
            <a:avLst/>
          </a:prstGeom>
          <a:noFill/>
        </p:spPr>
        <p:txBody>
          <a:bodyPr wrap="square" rtlCol="0">
            <a:prstTxWarp prst="textArchUp">
              <a:avLst>
                <a:gd name="adj" fmla="val 10800000"/>
              </a:avLst>
            </a:prstTxWarp>
            <a:spAutoFit/>
          </a:bodyPr>
          <a:lstStyle/>
          <a:p>
            <a:pPr>
              <a:defRPr/>
            </a:pPr>
            <a:r>
              <a:rPr lang="de-DE" sz="1200" b="1">
                <a:latin typeface="Lato Light"/>
              </a:rPr>
              <a:t>ANGSTZONE</a:t>
            </a:r>
            <a:endParaRPr/>
          </a:p>
        </p:txBody>
      </p:sp>
      <p:sp>
        <p:nvSpPr>
          <p:cNvPr id="36" name="Textfeld 35"/>
          <p:cNvSpPr txBox="1"/>
          <p:nvPr/>
        </p:nvSpPr>
        <p:spPr bwMode="auto">
          <a:xfrm>
            <a:off x="933962" y="4917509"/>
            <a:ext cx="4541240" cy="707886"/>
          </a:xfrm>
          <a:prstGeom prst="rect">
            <a:avLst/>
          </a:prstGeom>
          <a:noFill/>
        </p:spPr>
        <p:txBody>
          <a:bodyPr wrap="square" rtlCol="0">
            <a:spAutoFit/>
          </a:bodyPr>
          <a:lstStyle/>
          <a:p>
            <a:pPr>
              <a:defRPr/>
            </a:pPr>
            <a:r>
              <a:rPr lang="de-DE" sz="1100">
                <a:latin typeface="Lato Light"/>
              </a:rPr>
              <a:t>(in Anlehnung an https://www.kata.de/allgemein/prozessverbesserung-mit-hilfe-des-kata-coachings/)</a:t>
            </a:r>
            <a:endParaRPr/>
          </a:p>
          <a:p>
            <a:pPr>
              <a:defRPr/>
            </a:pPr>
            <a:endParaRPr lang="de-DE"/>
          </a:p>
        </p:txBody>
      </p:sp>
      <p:cxnSp>
        <p:nvCxnSpPr>
          <p:cNvPr id="6" name="Gerade Verbindung mit Pfeil 5"/>
          <p:cNvCxnSpPr>
            <a:cxnSpLocks/>
          </p:cNvCxnSpPr>
          <p:nvPr/>
        </p:nvCxnSpPr>
        <p:spPr bwMode="auto">
          <a:xfrm flipH="1">
            <a:off x="3810271" y="2262890"/>
            <a:ext cx="379691" cy="475570"/>
          </a:xfrm>
          <a:prstGeom prst="straightConnector1">
            <a:avLst/>
          </a:prstGeom>
          <a:ln w="38100">
            <a:solidFill>
              <a:srgbClr val="F46036"/>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 Verbindung mit Pfeil 28"/>
          <p:cNvCxnSpPr>
            <a:cxnSpLocks/>
          </p:cNvCxnSpPr>
          <p:nvPr/>
        </p:nvCxnSpPr>
        <p:spPr bwMode="auto">
          <a:xfrm flipV="1">
            <a:off x="3396046" y="2503492"/>
            <a:ext cx="370017" cy="565468"/>
          </a:xfrm>
          <a:prstGeom prst="straightConnector1">
            <a:avLst/>
          </a:prstGeom>
          <a:ln w="38100">
            <a:solidFill>
              <a:srgbClr val="F46036"/>
            </a:solidFill>
            <a:tailEnd type="triangle"/>
          </a:ln>
        </p:spPr>
        <p:style>
          <a:lnRef idx="1">
            <a:schemeClr val="accent1"/>
          </a:lnRef>
          <a:fillRef idx="0">
            <a:schemeClr val="accent1"/>
          </a:fillRef>
          <a:effectRef idx="0">
            <a:schemeClr val="accent1"/>
          </a:effectRef>
          <a:fontRef idx="minor">
            <a:schemeClr val="tx1"/>
          </a:fontRef>
        </p:style>
      </p:cxnSp>
      <p:pic>
        <p:nvPicPr>
          <p:cNvPr id="38" name="Grafik 37" descr="Kennzeichen mit einfarbiger Füllung"/>
          <p:cNvPicPr>
            <a:picLocks noChangeAspect="1"/>
          </p:cNvPicPr>
          <p:nvPr/>
        </p:nvPicPr>
        <p:blipFill>
          <a:blip r:embed="rId6"/>
          <a:stretch/>
        </p:blipFill>
        <p:spPr bwMode="auto">
          <a:xfrm>
            <a:off x="3503712" y="1988840"/>
            <a:ext cx="555297" cy="55529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3" name="Objekt 2" hidden="1"/>
          <p:cNvGraphicFramePr>
            <a:graphicFrameLocks noChangeAspect="1"/>
          </p:cNvGraphicFramePr>
          <p:nvPr>
            <p:extLst>
              <p:ext uri="{D42A27DB-BD31-4B8C-83A1-F6EECF244321}">
                <p14:modId xmlns:p14="http://schemas.microsoft.com/office/powerpoint/2010/main" val="1836136189"/>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13"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title"/>
          </p:nvPr>
        </p:nvSpPr>
        <p:spPr bwMode="auto">
          <a:xfrm>
            <a:off x="623391" y="394313"/>
            <a:ext cx="10409956" cy="410729"/>
          </a:xfrm>
        </p:spPr>
        <p:txBody>
          <a:bodyPr vert="horz"/>
          <a:lstStyle/>
          <a:p>
            <a:pPr>
              <a:defRPr/>
            </a:pPr>
            <a:r>
              <a:rPr lang="de-DE"/>
              <a:t>Was Sie als Coach mitbringen sollten:  </a:t>
            </a:r>
            <a:endParaRPr/>
          </a:p>
        </p:txBody>
      </p:sp>
      <p:sp>
        <p:nvSpPr>
          <p:cNvPr id="5" name="Rechteck 4"/>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0" name="Rechteck: gefaltete Ecke 19"/>
          <p:cNvSpPr/>
          <p:nvPr/>
        </p:nvSpPr>
        <p:spPr bwMode="auto">
          <a:xfrm>
            <a:off x="623391" y="1389167"/>
            <a:ext cx="5472608" cy="4473877"/>
          </a:xfrm>
          <a:prstGeom prst="foldedCorner">
            <a:avLst>
              <a:gd name="adj" fmla="val 8938"/>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3" name="Textfeld 22"/>
          <p:cNvSpPr txBox="1"/>
          <p:nvPr/>
        </p:nvSpPr>
        <p:spPr bwMode="auto">
          <a:xfrm>
            <a:off x="1127448" y="1546914"/>
            <a:ext cx="4118874" cy="4247317"/>
          </a:xfrm>
          <a:prstGeom prst="rect">
            <a:avLst/>
          </a:prstGeom>
          <a:noFill/>
        </p:spPr>
        <p:txBody>
          <a:bodyPr wrap="square" rtlCol="0">
            <a:spAutoFit/>
          </a:bodyPr>
          <a:lstStyle/>
          <a:p>
            <a:pPr>
              <a:defRPr/>
            </a:pPr>
            <a:r>
              <a:rPr lang="de-DE">
                <a:latin typeface="Lato Light"/>
              </a:rPr>
              <a:t>Die Bereitschaft zum Zuhören </a:t>
            </a:r>
            <a:endParaRPr/>
          </a:p>
          <a:p>
            <a:pPr>
              <a:defRPr/>
            </a:pPr>
            <a:endParaRPr lang="de-DE">
              <a:latin typeface="Lato Light"/>
            </a:endParaRPr>
          </a:p>
          <a:p>
            <a:pPr>
              <a:defRPr/>
            </a:pPr>
            <a:endParaRPr lang="de-DE">
              <a:latin typeface="Lato Light"/>
            </a:endParaRPr>
          </a:p>
          <a:p>
            <a:pPr>
              <a:defRPr/>
            </a:pPr>
            <a:r>
              <a:rPr lang="de-DE">
                <a:latin typeface="Lato Light"/>
              </a:rPr>
              <a:t>Die Motivation, Denkanstöße zu geben </a:t>
            </a:r>
            <a:endParaRPr/>
          </a:p>
          <a:p>
            <a:pPr>
              <a:defRPr/>
            </a:pPr>
            <a:endParaRPr lang="de-DE">
              <a:latin typeface="Lato Light"/>
            </a:endParaRPr>
          </a:p>
          <a:p>
            <a:pPr>
              <a:defRPr/>
            </a:pPr>
            <a:endParaRPr lang="de-DE">
              <a:latin typeface="Lato Light"/>
            </a:endParaRPr>
          </a:p>
          <a:p>
            <a:pPr>
              <a:defRPr/>
            </a:pPr>
            <a:r>
              <a:rPr lang="de-DE">
                <a:latin typeface="Lato Light"/>
              </a:rPr>
              <a:t>Vertrauen in die Lösungskompetenz des Mentees haben</a:t>
            </a:r>
            <a:endParaRPr/>
          </a:p>
          <a:p>
            <a:pPr>
              <a:defRPr/>
            </a:pPr>
            <a:endParaRPr lang="de-DE">
              <a:latin typeface="Lato Light"/>
            </a:endParaRPr>
          </a:p>
          <a:p>
            <a:pPr>
              <a:defRPr/>
            </a:pPr>
            <a:endParaRPr lang="de-DE">
              <a:latin typeface="Lato Light"/>
            </a:endParaRPr>
          </a:p>
          <a:p>
            <a:pPr>
              <a:defRPr/>
            </a:pPr>
            <a:r>
              <a:rPr lang="de-DE">
                <a:latin typeface="Lato Light"/>
              </a:rPr>
              <a:t>Toleranz gegenüber den Fehlschlägen des Mentees</a:t>
            </a:r>
            <a:endParaRPr/>
          </a:p>
          <a:p>
            <a:pPr>
              <a:defRPr/>
            </a:pPr>
            <a:endParaRPr lang="de-DE">
              <a:latin typeface="Lato Light"/>
            </a:endParaRPr>
          </a:p>
          <a:p>
            <a:pPr>
              <a:defRPr/>
            </a:pPr>
            <a:endParaRPr lang="de-DE">
              <a:latin typeface="Lato Light"/>
            </a:endParaRPr>
          </a:p>
          <a:p>
            <a:pPr>
              <a:defRPr/>
            </a:pPr>
            <a:r>
              <a:rPr lang="de-DE">
                <a:latin typeface="Lato Light"/>
              </a:rPr>
              <a:t>Eine Portion Humor</a:t>
            </a:r>
            <a:endParaRPr/>
          </a:p>
        </p:txBody>
      </p:sp>
      <p:pic>
        <p:nvPicPr>
          <p:cNvPr id="29" name="Grafik 28" descr="Ohr Silhouette"/>
          <p:cNvPicPr>
            <a:picLocks noChangeAspect="1"/>
          </p:cNvPicPr>
          <p:nvPr/>
        </p:nvPicPr>
        <p:blipFill>
          <a:blip r:embed="rId5"/>
          <a:stretch/>
        </p:blipFill>
        <p:spPr bwMode="auto">
          <a:xfrm>
            <a:off x="5230112" y="1501284"/>
            <a:ext cx="576064" cy="576064"/>
          </a:xfrm>
          <a:prstGeom prst="rect">
            <a:avLst/>
          </a:prstGeom>
        </p:spPr>
      </p:pic>
      <p:pic>
        <p:nvPicPr>
          <p:cNvPr id="33" name="Grafik 32" descr="Gedankenblase Silhouette"/>
          <p:cNvPicPr>
            <a:picLocks noChangeAspect="1"/>
          </p:cNvPicPr>
          <p:nvPr/>
        </p:nvPicPr>
        <p:blipFill>
          <a:blip r:embed="rId6"/>
          <a:stretch/>
        </p:blipFill>
        <p:spPr bwMode="auto">
          <a:xfrm>
            <a:off x="5246322" y="2325170"/>
            <a:ext cx="543644" cy="543644"/>
          </a:xfrm>
          <a:prstGeom prst="rect">
            <a:avLst/>
          </a:prstGeom>
        </p:spPr>
      </p:pic>
      <p:pic>
        <p:nvPicPr>
          <p:cNvPr id="39" name="Grafik 38" descr="Seilknoten Silhouette"/>
          <p:cNvPicPr>
            <a:picLocks noChangeAspect="1"/>
          </p:cNvPicPr>
          <p:nvPr/>
        </p:nvPicPr>
        <p:blipFill>
          <a:blip r:embed="rId7"/>
          <a:stretch/>
        </p:blipFill>
        <p:spPr bwMode="auto">
          <a:xfrm>
            <a:off x="5289544" y="3290851"/>
            <a:ext cx="457200" cy="457200"/>
          </a:xfrm>
          <a:prstGeom prst="rect">
            <a:avLst/>
          </a:prstGeom>
        </p:spPr>
      </p:pic>
      <p:pic>
        <p:nvPicPr>
          <p:cNvPr id="42" name="Grafik 41" descr="Marke Häkchen Silhouette"/>
          <p:cNvPicPr>
            <a:picLocks noChangeAspect="1"/>
          </p:cNvPicPr>
          <p:nvPr/>
        </p:nvPicPr>
        <p:blipFill>
          <a:blip r:embed="rId8"/>
          <a:stretch/>
        </p:blipFill>
        <p:spPr bwMode="auto">
          <a:xfrm>
            <a:off x="5289544" y="4096396"/>
            <a:ext cx="457200" cy="457200"/>
          </a:xfrm>
          <a:prstGeom prst="rect">
            <a:avLst/>
          </a:prstGeom>
        </p:spPr>
      </p:pic>
      <p:pic>
        <p:nvPicPr>
          <p:cNvPr id="46" name="Grafik 45" descr="Zwinkernde Gesichtskontur Silhouette"/>
          <p:cNvPicPr>
            <a:picLocks noChangeAspect="1"/>
          </p:cNvPicPr>
          <p:nvPr/>
        </p:nvPicPr>
        <p:blipFill>
          <a:blip r:embed="rId9"/>
          <a:stretch/>
        </p:blipFill>
        <p:spPr bwMode="auto">
          <a:xfrm>
            <a:off x="5289544" y="5059636"/>
            <a:ext cx="457200" cy="457200"/>
          </a:xfrm>
          <a:prstGeom prst="rect">
            <a:avLst/>
          </a:prstGeom>
        </p:spPr>
      </p:pic>
      <p:sp>
        <p:nvSpPr>
          <p:cNvPr id="47" name="Rechteck 46"/>
          <p:cNvSpPr/>
          <p:nvPr/>
        </p:nvSpPr>
        <p:spPr bwMode="auto">
          <a:xfrm>
            <a:off x="767408" y="1610376"/>
            <a:ext cx="288032" cy="28803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49" name="Grafik 48" descr="Häkchen mit einfarbiger Füllung"/>
          <p:cNvPicPr>
            <a:picLocks noChangeAspect="1"/>
          </p:cNvPicPr>
          <p:nvPr/>
        </p:nvPicPr>
        <p:blipFill>
          <a:blip r:embed="rId10"/>
          <a:stretch/>
        </p:blipFill>
        <p:spPr bwMode="auto">
          <a:xfrm>
            <a:off x="708112" y="1478101"/>
            <a:ext cx="457200" cy="457200"/>
          </a:xfrm>
          <a:prstGeom prst="rect">
            <a:avLst/>
          </a:prstGeom>
        </p:spPr>
      </p:pic>
      <p:sp>
        <p:nvSpPr>
          <p:cNvPr id="50" name="Rechteck 49"/>
          <p:cNvSpPr/>
          <p:nvPr/>
        </p:nvSpPr>
        <p:spPr bwMode="auto">
          <a:xfrm>
            <a:off x="767408" y="2449587"/>
            <a:ext cx="288032" cy="28803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51" name="Grafik 50" descr="Häkchen mit einfarbiger Füllung"/>
          <p:cNvPicPr>
            <a:picLocks noChangeAspect="1"/>
          </p:cNvPicPr>
          <p:nvPr/>
        </p:nvPicPr>
        <p:blipFill>
          <a:blip r:embed="rId10"/>
          <a:stretch/>
        </p:blipFill>
        <p:spPr bwMode="auto">
          <a:xfrm>
            <a:off x="708112" y="2317312"/>
            <a:ext cx="457200" cy="457200"/>
          </a:xfrm>
          <a:prstGeom prst="rect">
            <a:avLst/>
          </a:prstGeom>
        </p:spPr>
      </p:pic>
      <p:sp>
        <p:nvSpPr>
          <p:cNvPr id="52" name="Rechteck 51"/>
          <p:cNvSpPr/>
          <p:nvPr/>
        </p:nvSpPr>
        <p:spPr bwMode="auto">
          <a:xfrm>
            <a:off x="786769" y="3327540"/>
            <a:ext cx="288032" cy="28803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53" name="Grafik 52" descr="Häkchen mit einfarbiger Füllung"/>
          <p:cNvPicPr>
            <a:picLocks noChangeAspect="1"/>
          </p:cNvPicPr>
          <p:nvPr/>
        </p:nvPicPr>
        <p:blipFill>
          <a:blip r:embed="rId10"/>
          <a:stretch/>
        </p:blipFill>
        <p:spPr bwMode="auto">
          <a:xfrm>
            <a:off x="727473" y="3195265"/>
            <a:ext cx="457200" cy="457200"/>
          </a:xfrm>
          <a:prstGeom prst="rect">
            <a:avLst/>
          </a:prstGeom>
        </p:spPr>
      </p:pic>
      <p:sp>
        <p:nvSpPr>
          <p:cNvPr id="56" name="Rechteck 55"/>
          <p:cNvSpPr/>
          <p:nvPr/>
        </p:nvSpPr>
        <p:spPr bwMode="auto">
          <a:xfrm>
            <a:off x="767408" y="4472227"/>
            <a:ext cx="288032" cy="28803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57" name="Grafik 56" descr="Häkchen mit einfarbiger Füllung"/>
          <p:cNvPicPr>
            <a:picLocks noChangeAspect="1"/>
          </p:cNvPicPr>
          <p:nvPr/>
        </p:nvPicPr>
        <p:blipFill>
          <a:blip r:embed="rId10"/>
          <a:stretch/>
        </p:blipFill>
        <p:spPr bwMode="auto">
          <a:xfrm>
            <a:off x="708112" y="4339952"/>
            <a:ext cx="457200" cy="457200"/>
          </a:xfrm>
          <a:prstGeom prst="rect">
            <a:avLst/>
          </a:prstGeom>
        </p:spPr>
      </p:pic>
      <p:sp>
        <p:nvSpPr>
          <p:cNvPr id="58" name="Rechteck 57"/>
          <p:cNvSpPr/>
          <p:nvPr/>
        </p:nvSpPr>
        <p:spPr bwMode="auto">
          <a:xfrm>
            <a:off x="756166" y="5480339"/>
            <a:ext cx="288032" cy="288032"/>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59" name="Grafik 58" descr="Häkchen mit einfarbiger Füllung"/>
          <p:cNvPicPr>
            <a:picLocks noChangeAspect="1"/>
          </p:cNvPicPr>
          <p:nvPr/>
        </p:nvPicPr>
        <p:blipFill>
          <a:blip r:embed="rId10"/>
          <a:stretch/>
        </p:blipFill>
        <p:spPr bwMode="auto">
          <a:xfrm>
            <a:off x="696870" y="5348064"/>
            <a:ext cx="457200" cy="457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 name="Rechteck 15"/>
          <p:cNvSpPr/>
          <p:nvPr/>
        </p:nvSpPr>
        <p:spPr bwMode="auto">
          <a:xfrm>
            <a:off x="493436" y="1547762"/>
            <a:ext cx="4196040" cy="3897461"/>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graphicFrame>
        <p:nvGraphicFramePr>
          <p:cNvPr id="2" name="Objekt 1" hidden="1"/>
          <p:cNvGraphicFramePr>
            <a:graphicFrameLocks noChangeAspect="1"/>
          </p:cNvGraphicFramePr>
          <p:nvPr>
            <p:extLst>
              <p:ext uri="{D42A27DB-BD31-4B8C-83A1-F6EECF244321}">
                <p14:modId xmlns:p14="http://schemas.microsoft.com/office/powerpoint/2010/main" val="213767677"/>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14"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3" name="Rechteck 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0" name="Titel 1"/>
          <p:cNvSpPr>
            <a:spLocks noGrp="1"/>
          </p:cNvSpPr>
          <p:nvPr>
            <p:ph type="title"/>
          </p:nvPr>
        </p:nvSpPr>
        <p:spPr bwMode="auto">
          <a:xfrm>
            <a:off x="517748" y="394313"/>
            <a:ext cx="10515600" cy="410729"/>
          </a:xfrm>
        </p:spPr>
        <p:txBody>
          <a:bodyPr vert="horz"/>
          <a:lstStyle/>
          <a:p>
            <a:pPr>
              <a:defRPr/>
            </a:pPr>
            <a:r>
              <a:rPr lang="de-DE">
                <a:solidFill>
                  <a:schemeClr val="tx1"/>
                </a:solidFill>
                <a:latin typeface="Lato Light"/>
              </a:rPr>
              <a:t>Was Sie von Ihrem Mentee erwarten dürfen I/II</a:t>
            </a:r>
            <a:endParaRPr>
              <a:solidFill>
                <a:schemeClr val="tx1"/>
              </a:solidFill>
              <a:latin typeface="Lato Light"/>
            </a:endParaRPr>
          </a:p>
        </p:txBody>
      </p:sp>
      <p:sp>
        <p:nvSpPr>
          <p:cNvPr id="5" name="Oval 31"/>
          <p:cNvSpPr/>
          <p:nvPr/>
        </p:nvSpPr>
        <p:spPr bwMode="auto">
          <a:xfrm>
            <a:off x="191344" y="1268760"/>
            <a:ext cx="1977852" cy="1872208"/>
          </a:xfrm>
          <a:prstGeom prst="ellipse">
            <a:avLst/>
          </a:prstGeom>
          <a:solidFill>
            <a:srgbClr val="002B6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8" name="Oval 31"/>
          <p:cNvSpPr/>
          <p:nvPr/>
        </p:nvSpPr>
        <p:spPr bwMode="auto">
          <a:xfrm>
            <a:off x="222064" y="3923734"/>
            <a:ext cx="1977852" cy="1872208"/>
          </a:xfrm>
          <a:prstGeom prst="ellipse">
            <a:avLst/>
          </a:prstGeom>
          <a:solidFill>
            <a:srgbClr val="002B6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9" name="Oval 31"/>
          <p:cNvSpPr/>
          <p:nvPr/>
        </p:nvSpPr>
        <p:spPr bwMode="auto">
          <a:xfrm>
            <a:off x="3038028" y="1279108"/>
            <a:ext cx="1977852" cy="1872208"/>
          </a:xfrm>
          <a:prstGeom prst="ellipse">
            <a:avLst/>
          </a:prstGeom>
          <a:solidFill>
            <a:srgbClr val="002B6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1" name="Oval 31"/>
          <p:cNvSpPr/>
          <p:nvPr/>
        </p:nvSpPr>
        <p:spPr bwMode="auto">
          <a:xfrm>
            <a:off x="3033988" y="3956048"/>
            <a:ext cx="1977852" cy="1872208"/>
          </a:xfrm>
          <a:prstGeom prst="ellipse">
            <a:avLst/>
          </a:prstGeom>
          <a:solidFill>
            <a:srgbClr val="002B6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12" name="Grafik 11" descr="Muskulöser Arm mit einfarbiger Füllung"/>
          <p:cNvPicPr>
            <a:picLocks noChangeAspect="1"/>
          </p:cNvPicPr>
          <p:nvPr/>
        </p:nvPicPr>
        <p:blipFill>
          <a:blip r:embed="rId5"/>
          <a:stretch/>
        </p:blipFill>
        <p:spPr bwMode="auto">
          <a:xfrm>
            <a:off x="481096" y="1419323"/>
            <a:ext cx="1398347" cy="1398347"/>
          </a:xfrm>
          <a:prstGeom prst="rect">
            <a:avLst/>
          </a:prstGeom>
          <a:effectLst>
            <a:outerShdw blurRad="50800" dist="38100" algn="l" rotWithShape="0">
              <a:prstClr val="black">
                <a:alpha val="40000"/>
              </a:prstClr>
            </a:outerShdw>
          </a:effectLst>
        </p:spPr>
      </p:pic>
      <p:pic>
        <p:nvPicPr>
          <p:cNvPr id="13" name="Grafik 12" descr="Glühbirne und Zahnrad mit einfarbiger Füllung"/>
          <p:cNvPicPr>
            <a:picLocks noChangeAspect="1"/>
          </p:cNvPicPr>
          <p:nvPr/>
        </p:nvPicPr>
        <p:blipFill>
          <a:blip r:embed="rId6"/>
          <a:stretch/>
        </p:blipFill>
        <p:spPr bwMode="auto">
          <a:xfrm>
            <a:off x="3367873" y="1484784"/>
            <a:ext cx="1398347" cy="1398347"/>
          </a:xfrm>
          <a:prstGeom prst="rect">
            <a:avLst/>
          </a:prstGeom>
          <a:effectLst>
            <a:outerShdw blurRad="50800" dist="38100" algn="l" rotWithShape="0">
              <a:prstClr val="black">
                <a:alpha val="40000"/>
              </a:prstClr>
            </a:outerShdw>
          </a:effectLst>
        </p:spPr>
      </p:pic>
      <p:pic>
        <p:nvPicPr>
          <p:cNvPr id="14" name="Grafik 13" descr="Prost mit einfarbiger Füllung"/>
          <p:cNvPicPr>
            <a:picLocks noChangeAspect="1"/>
          </p:cNvPicPr>
          <p:nvPr/>
        </p:nvPicPr>
        <p:blipFill>
          <a:blip r:embed="rId7"/>
          <a:stretch/>
        </p:blipFill>
        <p:spPr bwMode="auto">
          <a:xfrm>
            <a:off x="416692" y="4164680"/>
            <a:ext cx="1537922" cy="1537922"/>
          </a:xfrm>
          <a:prstGeom prst="rect">
            <a:avLst/>
          </a:prstGeom>
          <a:effectLst>
            <a:outerShdw blurRad="50800" dist="38100" algn="l" rotWithShape="0">
              <a:prstClr val="black">
                <a:alpha val="40000"/>
              </a:prstClr>
            </a:outerShdw>
          </a:effectLst>
        </p:spPr>
      </p:pic>
      <p:pic>
        <p:nvPicPr>
          <p:cNvPr id="15" name="Grafik 14" descr="Programmierer mit einfarbiger Füllung"/>
          <p:cNvPicPr>
            <a:picLocks noChangeAspect="1"/>
          </p:cNvPicPr>
          <p:nvPr/>
        </p:nvPicPr>
        <p:blipFill>
          <a:blip r:embed="rId8"/>
          <a:stretch/>
        </p:blipFill>
        <p:spPr bwMode="auto">
          <a:xfrm>
            <a:off x="3344012" y="4099882"/>
            <a:ext cx="1357804" cy="1357804"/>
          </a:xfrm>
          <a:prstGeom prst="rect">
            <a:avLst/>
          </a:prstGeom>
          <a:effectLst>
            <a:outerShdw blurRad="50800" dist="38100" algn="l" rotWithShape="0">
              <a:prstClr val="black">
                <a:alpha val="40000"/>
              </a:prstClr>
            </a:outerShdw>
          </a:effectLst>
        </p:spPr>
      </p:pic>
      <p:sp>
        <p:nvSpPr>
          <p:cNvPr id="17" name="Textfeld 16"/>
          <p:cNvSpPr txBox="1"/>
          <p:nvPr/>
        </p:nvSpPr>
        <p:spPr bwMode="auto">
          <a:xfrm>
            <a:off x="23135" y="3140968"/>
            <a:ext cx="2907863" cy="363818"/>
          </a:xfrm>
          <a:prstGeom prst="rect">
            <a:avLst/>
          </a:prstGeom>
          <a:noFill/>
        </p:spPr>
        <p:txBody>
          <a:bodyPr wrap="square">
            <a:spAutoFit/>
          </a:bodyPr>
          <a:lstStyle/>
          <a:p>
            <a:pPr>
              <a:lnSpc>
                <a:spcPct val="107000"/>
              </a:lnSpc>
              <a:spcAft>
                <a:spcPts val="600"/>
              </a:spcAft>
              <a:defRPr/>
            </a:pPr>
            <a:r>
              <a:rPr lang="de-DE" b="1">
                <a:solidFill>
                  <a:srgbClr val="002B6F"/>
                </a:solidFill>
                <a:latin typeface="Lato Light"/>
                <a:ea typeface="Calibri"/>
                <a:cs typeface="Open Sans"/>
              </a:rPr>
              <a:t>Interesse und Motivation</a:t>
            </a:r>
            <a:endParaRPr/>
          </a:p>
        </p:txBody>
      </p:sp>
      <p:sp>
        <p:nvSpPr>
          <p:cNvPr id="19" name="Textfeld 18"/>
          <p:cNvSpPr txBox="1"/>
          <p:nvPr/>
        </p:nvSpPr>
        <p:spPr bwMode="auto">
          <a:xfrm>
            <a:off x="2639616" y="3153431"/>
            <a:ext cx="2907863" cy="660181"/>
          </a:xfrm>
          <a:prstGeom prst="rect">
            <a:avLst/>
          </a:prstGeom>
          <a:noFill/>
        </p:spPr>
        <p:txBody>
          <a:bodyPr wrap="square">
            <a:spAutoFit/>
          </a:bodyPr>
          <a:lstStyle/>
          <a:p>
            <a:pPr algn="ctr">
              <a:lnSpc>
                <a:spcPct val="107000"/>
              </a:lnSpc>
              <a:spcAft>
                <a:spcPts val="600"/>
              </a:spcAft>
              <a:defRPr/>
            </a:pPr>
            <a:r>
              <a:rPr lang="de-DE" b="1">
                <a:solidFill>
                  <a:srgbClr val="002B6F"/>
                </a:solidFill>
                <a:latin typeface="Lato Light"/>
                <a:ea typeface="Calibri"/>
                <a:cs typeface="Open Sans"/>
              </a:rPr>
              <a:t>Vorbereitung / konkrete Fragen</a:t>
            </a:r>
            <a:endParaRPr/>
          </a:p>
        </p:txBody>
      </p:sp>
      <p:sp>
        <p:nvSpPr>
          <p:cNvPr id="21" name="Textfeld 20"/>
          <p:cNvSpPr txBox="1"/>
          <p:nvPr/>
        </p:nvSpPr>
        <p:spPr bwMode="auto">
          <a:xfrm>
            <a:off x="0" y="5803505"/>
            <a:ext cx="3033988" cy="660181"/>
          </a:xfrm>
          <a:prstGeom prst="rect">
            <a:avLst/>
          </a:prstGeom>
          <a:noFill/>
        </p:spPr>
        <p:txBody>
          <a:bodyPr wrap="square">
            <a:spAutoFit/>
          </a:bodyPr>
          <a:lstStyle/>
          <a:p>
            <a:pPr algn="ctr">
              <a:lnSpc>
                <a:spcPct val="107000"/>
              </a:lnSpc>
              <a:spcAft>
                <a:spcPts val="600"/>
              </a:spcAft>
              <a:defRPr/>
            </a:pPr>
            <a:r>
              <a:rPr lang="de-DE" b="1">
                <a:solidFill>
                  <a:srgbClr val="002B6F"/>
                </a:solidFill>
                <a:latin typeface="Lato Light"/>
                <a:ea typeface="Calibri"/>
                <a:cs typeface="Open Sans"/>
              </a:rPr>
              <a:t>Freundliche und respektvolle Kommunikation </a:t>
            </a:r>
            <a:endParaRPr/>
          </a:p>
        </p:txBody>
      </p:sp>
      <p:sp>
        <p:nvSpPr>
          <p:cNvPr id="22" name="Textfeld 21"/>
          <p:cNvSpPr txBox="1"/>
          <p:nvPr/>
        </p:nvSpPr>
        <p:spPr bwMode="auto">
          <a:xfrm>
            <a:off x="2711624" y="5831910"/>
            <a:ext cx="2907864" cy="956544"/>
          </a:xfrm>
          <a:prstGeom prst="rect">
            <a:avLst/>
          </a:prstGeom>
          <a:noFill/>
        </p:spPr>
        <p:txBody>
          <a:bodyPr wrap="square">
            <a:spAutoFit/>
          </a:bodyPr>
          <a:lstStyle/>
          <a:p>
            <a:pPr algn="ctr">
              <a:lnSpc>
                <a:spcPct val="107000"/>
              </a:lnSpc>
              <a:spcAft>
                <a:spcPts val="600"/>
              </a:spcAft>
              <a:defRPr/>
            </a:pPr>
            <a:r>
              <a:rPr lang="de-DE" b="1">
                <a:solidFill>
                  <a:srgbClr val="002B6F"/>
                </a:solidFill>
                <a:latin typeface="Lato Light"/>
                <a:ea typeface="Calibri"/>
                <a:cs typeface="Open Sans"/>
              </a:rPr>
              <a:t>Bereitschaft zur selbstständigen </a:t>
            </a:r>
            <a:br>
              <a:rPr lang="de-DE" b="1">
                <a:solidFill>
                  <a:srgbClr val="002B6F"/>
                </a:solidFill>
                <a:latin typeface="Lato Light"/>
                <a:ea typeface="Calibri"/>
                <a:cs typeface="Open Sans"/>
              </a:rPr>
            </a:br>
            <a:r>
              <a:rPr lang="de-DE" b="1">
                <a:solidFill>
                  <a:srgbClr val="002B6F"/>
                </a:solidFill>
                <a:latin typeface="Lato Light"/>
                <a:ea typeface="Calibri"/>
                <a:cs typeface="Open Sans"/>
              </a:rPr>
              <a:t>Problemlösung</a:t>
            </a:r>
            <a:endParaRPr lang="de-DE">
              <a:solidFill>
                <a:srgbClr val="000000"/>
              </a:solidFill>
              <a:latin typeface="Lato Light"/>
              <a:ea typeface="Calibri"/>
              <a:cs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0567-4151-856A-BB7E-CDFF87F9B4D3}"/>
              </a:ext>
            </a:extLst>
          </p:cNvPr>
          <p:cNvSpPr>
            <a:spLocks noGrp="1"/>
          </p:cNvSpPr>
          <p:nvPr>
            <p:ph type="title"/>
          </p:nvPr>
        </p:nvSpPr>
        <p:spPr/>
        <p:txBody>
          <a:bodyPr/>
          <a:lstStyle/>
          <a:p>
            <a:endParaRPr lang="de-DE"/>
          </a:p>
        </p:txBody>
      </p:sp>
      <p:sp>
        <p:nvSpPr>
          <p:cNvPr id="3" name="Content Placeholder 2">
            <a:extLst>
              <a:ext uri="{FF2B5EF4-FFF2-40B4-BE49-F238E27FC236}">
                <a16:creationId xmlns:a16="http://schemas.microsoft.com/office/drawing/2014/main" id="{91333D93-980E-436F-9C8D-93BE394ECCE1}"/>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9239414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1447383099"/>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15"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3" name="Rechteck 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0" name="Titel 1"/>
          <p:cNvSpPr>
            <a:spLocks noGrp="1"/>
          </p:cNvSpPr>
          <p:nvPr>
            <p:ph type="title"/>
          </p:nvPr>
        </p:nvSpPr>
        <p:spPr bwMode="auto">
          <a:xfrm>
            <a:off x="517748" y="394313"/>
            <a:ext cx="10515600" cy="410729"/>
          </a:xfrm>
        </p:spPr>
        <p:txBody>
          <a:bodyPr vert="horz"/>
          <a:lstStyle/>
          <a:p>
            <a:pPr>
              <a:defRPr/>
            </a:pPr>
            <a:r>
              <a:rPr lang="de-DE">
                <a:solidFill>
                  <a:schemeClr val="tx1"/>
                </a:solidFill>
                <a:latin typeface="Lato Light"/>
              </a:rPr>
              <a:t>Was Sie von Ihrem Mentee erwarten dürfen II/II</a:t>
            </a:r>
            <a:endParaRPr>
              <a:solidFill>
                <a:schemeClr val="tx1"/>
              </a:solidFill>
              <a:latin typeface="Lato Light"/>
            </a:endParaRPr>
          </a:p>
        </p:txBody>
      </p:sp>
      <p:sp>
        <p:nvSpPr>
          <p:cNvPr id="4" name="Gleichschenkliges Dreieck 3"/>
          <p:cNvSpPr/>
          <p:nvPr/>
        </p:nvSpPr>
        <p:spPr bwMode="auto">
          <a:xfrm rot="10800000">
            <a:off x="312228" y="1772816"/>
            <a:ext cx="5135700" cy="3384376"/>
          </a:xfrm>
          <a:prstGeom prst="triangle">
            <a:avLst>
              <a:gd name="adj" fmla="val 50000"/>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5" name="Oval 31"/>
          <p:cNvSpPr/>
          <p:nvPr/>
        </p:nvSpPr>
        <p:spPr bwMode="auto">
          <a:xfrm>
            <a:off x="191344" y="1268760"/>
            <a:ext cx="1977852" cy="1872208"/>
          </a:xfrm>
          <a:prstGeom prst="ellipse">
            <a:avLst/>
          </a:prstGeom>
          <a:solidFill>
            <a:srgbClr val="002B6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8" name="Oval 31"/>
          <p:cNvSpPr/>
          <p:nvPr/>
        </p:nvSpPr>
        <p:spPr bwMode="auto">
          <a:xfrm>
            <a:off x="1813891" y="4005064"/>
            <a:ext cx="1977852" cy="1872208"/>
          </a:xfrm>
          <a:prstGeom prst="ellipse">
            <a:avLst/>
          </a:prstGeom>
          <a:solidFill>
            <a:srgbClr val="002B6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9" name="Oval 31"/>
          <p:cNvSpPr/>
          <p:nvPr/>
        </p:nvSpPr>
        <p:spPr bwMode="auto">
          <a:xfrm>
            <a:off x="3614092" y="1279108"/>
            <a:ext cx="1977852" cy="1872208"/>
          </a:xfrm>
          <a:prstGeom prst="ellipse">
            <a:avLst/>
          </a:prstGeom>
          <a:solidFill>
            <a:srgbClr val="002B6F"/>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6" name="Grafik 5" descr="Rakete mit einfarbiger Füllung"/>
          <p:cNvPicPr>
            <a:picLocks noChangeAspect="1"/>
          </p:cNvPicPr>
          <p:nvPr/>
        </p:nvPicPr>
        <p:blipFill>
          <a:blip r:embed="rId5"/>
          <a:stretch/>
        </p:blipFill>
        <p:spPr bwMode="auto">
          <a:xfrm>
            <a:off x="346582" y="1531019"/>
            <a:ext cx="1368386" cy="1368386"/>
          </a:xfrm>
          <a:prstGeom prst="rect">
            <a:avLst/>
          </a:prstGeom>
          <a:effectLst>
            <a:outerShdw blurRad="50800" dist="38100" algn="l" rotWithShape="0">
              <a:prstClr val="black">
                <a:alpha val="40000"/>
              </a:prstClr>
            </a:outerShdw>
          </a:effectLst>
        </p:spPr>
      </p:pic>
      <p:pic>
        <p:nvPicPr>
          <p:cNvPr id="7" name="Grafik 6" descr="Tageskalender mit einfarbiger Füllung"/>
          <p:cNvPicPr>
            <a:picLocks noChangeAspect="1"/>
          </p:cNvPicPr>
          <p:nvPr/>
        </p:nvPicPr>
        <p:blipFill>
          <a:blip r:embed="rId6"/>
          <a:stretch/>
        </p:blipFill>
        <p:spPr bwMode="auto">
          <a:xfrm>
            <a:off x="3885468" y="1497662"/>
            <a:ext cx="1435099" cy="1435099"/>
          </a:xfrm>
          <a:prstGeom prst="rect">
            <a:avLst/>
          </a:prstGeom>
          <a:effectLst>
            <a:outerShdw blurRad="50800" dist="38100" algn="l" rotWithShape="0">
              <a:prstClr val="black">
                <a:alpha val="40000"/>
              </a:prstClr>
            </a:outerShdw>
          </a:effectLst>
        </p:spPr>
      </p:pic>
      <p:pic>
        <p:nvPicPr>
          <p:cNvPr id="10" name="Grafik 9" descr="klingelnder Wecker mit einfarbiger Füllung"/>
          <p:cNvPicPr>
            <a:picLocks noChangeAspect="1"/>
          </p:cNvPicPr>
          <p:nvPr/>
        </p:nvPicPr>
        <p:blipFill>
          <a:blip r:embed="rId7"/>
          <a:stretch/>
        </p:blipFill>
        <p:spPr bwMode="auto">
          <a:xfrm>
            <a:off x="2100938" y="4257488"/>
            <a:ext cx="1403760" cy="1403760"/>
          </a:xfrm>
          <a:prstGeom prst="rect">
            <a:avLst/>
          </a:prstGeom>
          <a:effectLst>
            <a:outerShdw blurRad="50800" dist="38100" algn="l" rotWithShape="0">
              <a:prstClr val="black">
                <a:alpha val="40000"/>
              </a:prstClr>
            </a:outerShdw>
          </a:effectLst>
        </p:spPr>
      </p:pic>
      <p:sp>
        <p:nvSpPr>
          <p:cNvPr id="18" name="Textfeld 17"/>
          <p:cNvSpPr txBox="1"/>
          <p:nvPr/>
        </p:nvSpPr>
        <p:spPr bwMode="auto">
          <a:xfrm>
            <a:off x="-110460" y="3186218"/>
            <a:ext cx="2907863" cy="660181"/>
          </a:xfrm>
          <a:prstGeom prst="rect">
            <a:avLst/>
          </a:prstGeom>
          <a:noFill/>
        </p:spPr>
        <p:txBody>
          <a:bodyPr wrap="square">
            <a:spAutoFit/>
          </a:bodyPr>
          <a:lstStyle/>
          <a:p>
            <a:pPr algn="ctr">
              <a:lnSpc>
                <a:spcPct val="107000"/>
              </a:lnSpc>
              <a:spcAft>
                <a:spcPts val="600"/>
              </a:spcAft>
              <a:defRPr/>
            </a:pPr>
            <a:r>
              <a:rPr lang="de-DE" b="1">
                <a:solidFill>
                  <a:srgbClr val="002B6F"/>
                </a:solidFill>
                <a:latin typeface="Lato Light"/>
                <a:ea typeface="Calibri"/>
                <a:cs typeface="Open Sans"/>
              </a:rPr>
              <a:t>Frühzeitige Bearbeitung der Challenges</a:t>
            </a:r>
            <a:endParaRPr/>
          </a:p>
        </p:txBody>
      </p:sp>
      <p:sp>
        <p:nvSpPr>
          <p:cNvPr id="23" name="Textfeld 22"/>
          <p:cNvSpPr txBox="1"/>
          <p:nvPr/>
        </p:nvSpPr>
        <p:spPr bwMode="auto">
          <a:xfrm>
            <a:off x="3225707" y="3191087"/>
            <a:ext cx="2907863" cy="660181"/>
          </a:xfrm>
          <a:prstGeom prst="rect">
            <a:avLst/>
          </a:prstGeom>
          <a:noFill/>
        </p:spPr>
        <p:txBody>
          <a:bodyPr wrap="square">
            <a:spAutoFit/>
          </a:bodyPr>
          <a:lstStyle/>
          <a:p>
            <a:pPr algn="ctr">
              <a:lnSpc>
                <a:spcPct val="107000"/>
              </a:lnSpc>
              <a:spcAft>
                <a:spcPts val="600"/>
              </a:spcAft>
              <a:defRPr/>
            </a:pPr>
            <a:r>
              <a:rPr lang="de-DE" b="1">
                <a:solidFill>
                  <a:srgbClr val="002B6F"/>
                </a:solidFill>
                <a:latin typeface="Lato Light"/>
                <a:ea typeface="Calibri"/>
                <a:cs typeface="Open Sans"/>
              </a:rPr>
              <a:t>(Wöchentliche) Teilnahme an vereinbarten Meetings</a:t>
            </a:r>
            <a:endParaRPr/>
          </a:p>
        </p:txBody>
      </p:sp>
      <p:sp>
        <p:nvSpPr>
          <p:cNvPr id="24" name="Textfeld 23"/>
          <p:cNvSpPr txBox="1"/>
          <p:nvPr/>
        </p:nvSpPr>
        <p:spPr bwMode="auto">
          <a:xfrm>
            <a:off x="1271464" y="5933896"/>
            <a:ext cx="2907863" cy="363818"/>
          </a:xfrm>
          <a:prstGeom prst="rect">
            <a:avLst/>
          </a:prstGeom>
          <a:noFill/>
        </p:spPr>
        <p:txBody>
          <a:bodyPr wrap="square">
            <a:spAutoFit/>
          </a:bodyPr>
          <a:lstStyle/>
          <a:p>
            <a:pPr algn="ctr">
              <a:lnSpc>
                <a:spcPct val="107000"/>
              </a:lnSpc>
              <a:spcAft>
                <a:spcPts val="600"/>
              </a:spcAft>
              <a:defRPr/>
            </a:pPr>
            <a:r>
              <a:rPr lang="de-DE" b="1">
                <a:solidFill>
                  <a:srgbClr val="002B6F"/>
                </a:solidFill>
                <a:latin typeface="Lato Light"/>
                <a:ea typeface="Calibri"/>
                <a:cs typeface="Open Sans"/>
              </a:rPr>
              <a:t>Pünktlichkeit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cxnSp>
        <p:nvCxnSpPr>
          <p:cNvPr id="6" name="Gerader Verbinder 5"/>
          <p:cNvCxnSpPr>
            <a:cxnSpLocks/>
          </p:cNvCxnSpPr>
          <p:nvPr/>
        </p:nvCxnSpPr>
        <p:spPr bwMode="auto">
          <a:xfrm>
            <a:off x="263352" y="-27384"/>
            <a:ext cx="0" cy="6957392"/>
          </a:xfrm>
          <a:prstGeom prst="line">
            <a:avLst/>
          </a:prstGeom>
          <a:ln w="57150">
            <a:solidFill>
              <a:srgbClr val="3B9CE8"/>
            </a:solidFill>
          </a:ln>
        </p:spPr>
        <p:style>
          <a:lnRef idx="1">
            <a:schemeClr val="accent1"/>
          </a:lnRef>
          <a:fillRef idx="0">
            <a:schemeClr val="accent1"/>
          </a:fillRef>
          <a:effectRef idx="0">
            <a:schemeClr val="accent1"/>
          </a:effectRef>
          <a:fontRef idx="minor">
            <a:schemeClr val="tx1"/>
          </a:fontRef>
        </p:style>
      </p:cxnSp>
      <p:sp>
        <p:nvSpPr>
          <p:cNvPr id="5" name="Rechteck 4"/>
          <p:cNvSpPr/>
          <p:nvPr/>
        </p:nvSpPr>
        <p:spPr bwMode="auto">
          <a:xfrm>
            <a:off x="-96688" y="2852936"/>
            <a:ext cx="4248472" cy="576064"/>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graphicFrame>
        <p:nvGraphicFramePr>
          <p:cNvPr id="4" name="Objekt 3" hidden="1"/>
          <p:cNvGraphicFramePr>
            <a:graphicFrameLocks noChangeAspect="1"/>
          </p:cNvGraphicFramePr>
          <p:nvPr>
            <p:extLst>
              <p:ext uri="{D42A27DB-BD31-4B8C-83A1-F6EECF244321}">
                <p14:modId xmlns:p14="http://schemas.microsoft.com/office/powerpoint/2010/main" val="2623581373"/>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16"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title"/>
          </p:nvPr>
        </p:nvSpPr>
        <p:spPr bwMode="auto"/>
        <p:txBody>
          <a:bodyPr vert="horz"/>
          <a:lstStyle/>
          <a:p>
            <a:pPr>
              <a:defRPr/>
            </a:pPr>
            <a:r>
              <a:rPr lang="de-DE"/>
              <a:t>Agenda </a:t>
            </a:r>
            <a:endParaRPr/>
          </a:p>
        </p:txBody>
      </p:sp>
      <p:sp>
        <p:nvSpPr>
          <p:cNvPr id="3" name="Inhaltsplatzhalter 2"/>
          <p:cNvSpPr>
            <a:spLocks noGrp="1"/>
          </p:cNvSpPr>
          <p:nvPr>
            <p:ph idx="1"/>
          </p:nvPr>
        </p:nvSpPr>
        <p:spPr bwMode="auto"/>
        <p:txBody>
          <a:bodyPr>
            <a:normAutofit lnSpcReduction="10000"/>
          </a:bodyPr>
          <a:lstStyle/>
          <a:p>
            <a:pPr>
              <a:defRPr/>
            </a:pPr>
            <a:r>
              <a:rPr lang="de-DE"/>
              <a:t>Coaching – Einführung</a:t>
            </a:r>
            <a:endParaRPr/>
          </a:p>
          <a:p>
            <a:pPr>
              <a:defRPr/>
            </a:pPr>
            <a:endParaRPr lang="de-DE"/>
          </a:p>
          <a:p>
            <a:pPr>
              <a:defRPr/>
            </a:pPr>
            <a:r>
              <a:rPr lang="de-DE"/>
              <a:t>Ihre Aufgabe als Coach </a:t>
            </a:r>
            <a:endParaRPr/>
          </a:p>
          <a:p>
            <a:pPr>
              <a:defRPr/>
            </a:pPr>
            <a:endParaRPr lang="de-DE"/>
          </a:p>
          <a:p>
            <a:pPr>
              <a:defRPr/>
            </a:pPr>
            <a:r>
              <a:rPr lang="de-DE" b="1"/>
              <a:t>Ablauf Coachingprozess </a:t>
            </a:r>
            <a:endParaRPr/>
          </a:p>
          <a:p>
            <a:pPr marL="0" indent="0">
              <a:buNone/>
              <a:defRPr/>
            </a:pPr>
            <a:endParaRPr lang="de-DE"/>
          </a:p>
          <a:p>
            <a:pPr>
              <a:defRPr/>
            </a:pPr>
            <a:r>
              <a:rPr lang="de-DE"/>
              <a:t>Zusammenfassung</a:t>
            </a:r>
            <a:endParaRPr/>
          </a:p>
          <a:p>
            <a:pPr>
              <a:defRPr/>
            </a:pPr>
            <a:endParaRPr lang="de-DE" b="1"/>
          </a:p>
          <a:p>
            <a:pPr>
              <a:defRPr/>
            </a:pPr>
            <a:r>
              <a:rPr lang="de-DE"/>
              <a:t>Weiterführendes Material / Literatur </a:t>
            </a:r>
            <a:endParaRPr/>
          </a:p>
          <a:p>
            <a:pPr>
              <a:defRPr/>
            </a:pPr>
            <a:endParaRPr lang="de-DE"/>
          </a:p>
          <a:p>
            <a:pPr>
              <a:defRPr/>
            </a:pPr>
            <a:endParaRPr lang="de-D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614311384"/>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17"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0" name="Titel 1"/>
          <p:cNvSpPr>
            <a:spLocks noGrp="1"/>
          </p:cNvSpPr>
          <p:nvPr>
            <p:ph type="title"/>
          </p:nvPr>
        </p:nvSpPr>
        <p:spPr bwMode="auto">
          <a:xfrm>
            <a:off x="517748" y="394313"/>
            <a:ext cx="10515600" cy="410729"/>
          </a:xfrm>
        </p:spPr>
        <p:txBody>
          <a:bodyPr vert="horz"/>
          <a:lstStyle/>
          <a:p>
            <a:pPr>
              <a:defRPr/>
            </a:pPr>
            <a:r>
              <a:rPr lang="de-DE">
                <a:solidFill>
                  <a:schemeClr val="tx1"/>
                </a:solidFill>
                <a:latin typeface="Lato Light"/>
              </a:rPr>
              <a:t>Der Coachingprozess</a:t>
            </a:r>
            <a:endParaRPr>
              <a:solidFill>
                <a:schemeClr val="tx1"/>
              </a:solidFill>
              <a:latin typeface="Lato Light"/>
            </a:endParaRPr>
          </a:p>
        </p:txBody>
      </p:sp>
      <p:sp>
        <p:nvSpPr>
          <p:cNvPr id="11" name="Pfeil: nach rechts 10"/>
          <p:cNvSpPr/>
          <p:nvPr/>
        </p:nvSpPr>
        <p:spPr bwMode="auto">
          <a:xfrm>
            <a:off x="0" y="1533873"/>
            <a:ext cx="4938930" cy="3402954"/>
          </a:xfrm>
          <a:prstGeom prst="rightArrow">
            <a:avLst>
              <a:gd name="adj1" fmla="val 50000"/>
              <a:gd name="adj2" fmla="val 50000"/>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2" name="Rechteck: abgerundete Ecken 11"/>
          <p:cNvSpPr/>
          <p:nvPr/>
        </p:nvSpPr>
        <p:spPr bwMode="auto">
          <a:xfrm>
            <a:off x="119336" y="2528900"/>
            <a:ext cx="1224136" cy="1440160"/>
          </a:xfrm>
          <a:prstGeom prst="roundRect">
            <a:avLst>
              <a:gd name="adj" fmla="val 16667"/>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3" name="Rechteck: abgerundete Ecken 12"/>
          <p:cNvSpPr/>
          <p:nvPr/>
        </p:nvSpPr>
        <p:spPr bwMode="auto">
          <a:xfrm>
            <a:off x="1462808" y="2552688"/>
            <a:ext cx="1224136" cy="1440160"/>
          </a:xfrm>
          <a:prstGeom prst="roundRect">
            <a:avLst>
              <a:gd name="adj" fmla="val 16667"/>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4" name="Rechteck: abgerundete Ecken 13"/>
          <p:cNvSpPr/>
          <p:nvPr/>
        </p:nvSpPr>
        <p:spPr bwMode="auto">
          <a:xfrm>
            <a:off x="2806280" y="2554796"/>
            <a:ext cx="1361951" cy="1440160"/>
          </a:xfrm>
          <a:prstGeom prst="roundRect">
            <a:avLst>
              <a:gd name="adj" fmla="val 16667"/>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5" name="Rechteck: abgerundete Ecken 14"/>
          <p:cNvSpPr/>
          <p:nvPr/>
        </p:nvSpPr>
        <p:spPr bwMode="auto">
          <a:xfrm>
            <a:off x="4287567" y="2552688"/>
            <a:ext cx="1224136" cy="1440160"/>
          </a:xfrm>
          <a:prstGeom prst="roundRect">
            <a:avLst>
              <a:gd name="adj" fmla="val 16667"/>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9" name="Textfeld 18"/>
          <p:cNvSpPr txBox="1"/>
          <p:nvPr/>
        </p:nvSpPr>
        <p:spPr bwMode="auto">
          <a:xfrm>
            <a:off x="120130" y="2996952"/>
            <a:ext cx="1440160" cy="369332"/>
          </a:xfrm>
          <a:prstGeom prst="rect">
            <a:avLst/>
          </a:prstGeom>
          <a:noFill/>
        </p:spPr>
        <p:txBody>
          <a:bodyPr wrap="square">
            <a:spAutoFit/>
          </a:bodyPr>
          <a:lstStyle/>
          <a:p>
            <a:pPr>
              <a:defRPr/>
            </a:pPr>
            <a:r>
              <a:rPr lang="de-DE">
                <a:latin typeface="Lato Light"/>
              </a:rPr>
              <a:t>Vorphase </a:t>
            </a:r>
            <a:endParaRPr/>
          </a:p>
        </p:txBody>
      </p:sp>
      <p:sp>
        <p:nvSpPr>
          <p:cNvPr id="21" name="Textfeld 20"/>
          <p:cNvSpPr txBox="1"/>
          <p:nvPr/>
        </p:nvSpPr>
        <p:spPr bwMode="auto">
          <a:xfrm>
            <a:off x="1415479" y="2858452"/>
            <a:ext cx="1330585" cy="646331"/>
          </a:xfrm>
          <a:prstGeom prst="rect">
            <a:avLst/>
          </a:prstGeom>
          <a:noFill/>
        </p:spPr>
        <p:txBody>
          <a:bodyPr wrap="square" rtlCol="0">
            <a:spAutoFit/>
          </a:bodyPr>
          <a:lstStyle/>
          <a:p>
            <a:pPr algn="ctr">
              <a:defRPr/>
            </a:pPr>
            <a:r>
              <a:rPr lang="de-DE">
                <a:latin typeface="Lato Light"/>
              </a:rPr>
              <a:t>Vereinba-</a:t>
            </a:r>
            <a:endParaRPr/>
          </a:p>
          <a:p>
            <a:pPr algn="ctr">
              <a:defRPr/>
            </a:pPr>
            <a:r>
              <a:rPr lang="de-DE">
                <a:latin typeface="Lato Light"/>
              </a:rPr>
              <a:t>rungsphase</a:t>
            </a:r>
          </a:p>
        </p:txBody>
      </p:sp>
      <p:sp>
        <p:nvSpPr>
          <p:cNvPr id="25" name="Textfeld 24"/>
          <p:cNvSpPr txBox="1"/>
          <p:nvPr/>
        </p:nvSpPr>
        <p:spPr bwMode="auto">
          <a:xfrm>
            <a:off x="2711624" y="2773685"/>
            <a:ext cx="1512169" cy="923330"/>
          </a:xfrm>
          <a:prstGeom prst="rect">
            <a:avLst/>
          </a:prstGeom>
          <a:noFill/>
        </p:spPr>
        <p:txBody>
          <a:bodyPr wrap="square">
            <a:spAutoFit/>
          </a:bodyPr>
          <a:lstStyle/>
          <a:p>
            <a:pPr lvl="0" algn="ctr">
              <a:defRPr/>
            </a:pPr>
            <a:r>
              <a:rPr lang="de-DE">
                <a:latin typeface="Lato Light"/>
              </a:rPr>
              <a:t>Einlassungs- und Arbeitsphase</a:t>
            </a:r>
            <a:endParaRPr/>
          </a:p>
        </p:txBody>
      </p:sp>
      <p:sp>
        <p:nvSpPr>
          <p:cNvPr id="27" name="Textfeld 26"/>
          <p:cNvSpPr txBox="1"/>
          <p:nvPr/>
        </p:nvSpPr>
        <p:spPr bwMode="auto">
          <a:xfrm>
            <a:off x="4179555" y="2753848"/>
            <a:ext cx="1440160" cy="1200329"/>
          </a:xfrm>
          <a:prstGeom prst="rect">
            <a:avLst/>
          </a:prstGeom>
          <a:noFill/>
        </p:spPr>
        <p:txBody>
          <a:bodyPr wrap="square">
            <a:spAutoFit/>
          </a:bodyPr>
          <a:lstStyle/>
          <a:p>
            <a:pPr lvl="0" algn="ctr">
              <a:defRPr/>
            </a:pPr>
            <a:r>
              <a:rPr lang="de-DE">
                <a:latin typeface="Lato Light"/>
              </a:rPr>
              <a:t>Abschluss- und Evaluations-phase</a:t>
            </a:r>
            <a:endParaRPr/>
          </a:p>
        </p:txBody>
      </p:sp>
      <p:sp>
        <p:nvSpPr>
          <p:cNvPr id="28" name="Textfeld 27"/>
          <p:cNvSpPr txBox="1"/>
          <p:nvPr/>
        </p:nvSpPr>
        <p:spPr bwMode="auto">
          <a:xfrm>
            <a:off x="88454" y="4155337"/>
            <a:ext cx="4703884" cy="261610"/>
          </a:xfrm>
          <a:prstGeom prst="rect">
            <a:avLst/>
          </a:prstGeom>
          <a:noFill/>
        </p:spPr>
        <p:txBody>
          <a:bodyPr wrap="square" rtlCol="0">
            <a:spAutoFit/>
          </a:bodyPr>
          <a:lstStyle/>
          <a:p>
            <a:pPr>
              <a:defRPr/>
            </a:pPr>
            <a:r>
              <a:rPr lang="de-DE" sz="1100">
                <a:latin typeface="Lato Light"/>
              </a:rPr>
              <a:t>(In Anlehnung an [Ri15] S. 51) </a:t>
            </a:r>
            <a:endParaRPr sz="1100">
              <a:latin typeface="Lato Light"/>
            </a:endParaRPr>
          </a:p>
        </p:txBody>
      </p:sp>
      <p:sp>
        <p:nvSpPr>
          <p:cNvPr id="16" name="Rechteck 15"/>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1168844239"/>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18"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3" name="Rechteck 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0" name="Titel 1"/>
          <p:cNvSpPr>
            <a:spLocks noGrp="1"/>
          </p:cNvSpPr>
          <p:nvPr>
            <p:ph type="title"/>
          </p:nvPr>
        </p:nvSpPr>
        <p:spPr bwMode="auto">
          <a:xfrm>
            <a:off x="517748" y="394313"/>
            <a:ext cx="10515600" cy="410729"/>
          </a:xfrm>
        </p:spPr>
        <p:txBody>
          <a:bodyPr vert="horz"/>
          <a:lstStyle/>
          <a:p>
            <a:pPr>
              <a:defRPr/>
            </a:pPr>
            <a:r>
              <a:rPr lang="de-DE">
                <a:solidFill>
                  <a:schemeClr val="tx1"/>
                </a:solidFill>
                <a:latin typeface="Lato Light"/>
              </a:rPr>
              <a:t>Vorphase </a:t>
            </a:r>
            <a:endParaRPr>
              <a:solidFill>
                <a:schemeClr val="tx1"/>
              </a:solidFill>
              <a:latin typeface="Lato Light"/>
            </a:endParaRPr>
          </a:p>
        </p:txBody>
      </p:sp>
      <p:sp>
        <p:nvSpPr>
          <p:cNvPr id="4" name="Rechteck 3"/>
          <p:cNvSpPr/>
          <p:nvPr/>
        </p:nvSpPr>
        <p:spPr bwMode="auto">
          <a:xfrm>
            <a:off x="510330" y="1268760"/>
            <a:ext cx="5153620" cy="5112568"/>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5" name="Inhaltsplatzhalter 2"/>
          <p:cNvSpPr txBox="1"/>
          <p:nvPr/>
        </p:nvSpPr>
        <p:spPr bwMode="auto">
          <a:xfrm>
            <a:off x="623391" y="980728"/>
            <a:ext cx="4752528" cy="4680520"/>
          </a:xfrm>
          <a:prstGeom prst="rect">
            <a:avLst/>
          </a:prstGeom>
        </p:spPr>
        <p:txBody>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defRPr/>
            </a:pPr>
            <a:endParaRPr lang="de-DE"/>
          </a:p>
          <a:p>
            <a:pPr>
              <a:defRPr/>
            </a:pPr>
            <a:r>
              <a:rPr lang="de-DE" sz="1800">
                <a:latin typeface="Lato Light"/>
              </a:rPr>
              <a:t>Matching durch Digital Skills Projektteam </a:t>
            </a:r>
            <a:endParaRPr/>
          </a:p>
          <a:p>
            <a:pPr>
              <a:defRPr/>
            </a:pPr>
            <a:endParaRPr lang="de-DE" sz="1800">
              <a:latin typeface="Lato Light"/>
            </a:endParaRPr>
          </a:p>
          <a:p>
            <a:pPr>
              <a:defRPr/>
            </a:pPr>
            <a:endParaRPr lang="de-DE" sz="1800">
              <a:latin typeface="Lato Light"/>
            </a:endParaRPr>
          </a:p>
          <a:p>
            <a:pPr>
              <a:defRPr/>
            </a:pPr>
            <a:endParaRPr lang="de-DE" sz="1800">
              <a:latin typeface="Lato Light"/>
            </a:endParaRPr>
          </a:p>
          <a:p>
            <a:pPr>
              <a:defRPr/>
            </a:pPr>
            <a:r>
              <a:rPr lang="de-DE" sz="1800">
                <a:latin typeface="Lato Light"/>
              </a:rPr>
              <a:t>Mentee kann ganz anderen Background haben </a:t>
            </a:r>
            <a:endParaRPr/>
          </a:p>
          <a:p>
            <a:pPr>
              <a:defRPr/>
            </a:pPr>
            <a:endParaRPr lang="de-DE" sz="1800">
              <a:latin typeface="Lato Light"/>
            </a:endParaRPr>
          </a:p>
          <a:p>
            <a:pPr>
              <a:defRPr/>
            </a:pPr>
            <a:endParaRPr lang="de-DE" sz="1800">
              <a:latin typeface="Lato Light"/>
            </a:endParaRPr>
          </a:p>
          <a:p>
            <a:pPr>
              <a:defRPr/>
            </a:pPr>
            <a:endParaRPr lang="de-DE" sz="1800">
              <a:latin typeface="Lato Light"/>
            </a:endParaRPr>
          </a:p>
          <a:p>
            <a:pPr>
              <a:defRPr/>
            </a:pPr>
            <a:r>
              <a:rPr lang="de-DE" sz="1800">
                <a:latin typeface="Lato Light"/>
              </a:rPr>
              <a:t>Kennenlernen im Rahmen von Challenge 13</a:t>
            </a:r>
            <a:endParaRPr/>
          </a:p>
          <a:p>
            <a:pPr>
              <a:defRPr/>
            </a:pPr>
            <a:endParaRPr lang="de-DE"/>
          </a:p>
        </p:txBody>
      </p:sp>
      <p:pic>
        <p:nvPicPr>
          <p:cNvPr id="7" name="Grafik 6" descr="Gruppe von Männern mit einfarbiger Füllung"/>
          <p:cNvPicPr>
            <a:picLocks noChangeAspect="1"/>
          </p:cNvPicPr>
          <p:nvPr/>
        </p:nvPicPr>
        <p:blipFill>
          <a:blip r:embed="rId5"/>
          <a:stretch/>
        </p:blipFill>
        <p:spPr bwMode="auto">
          <a:xfrm>
            <a:off x="3287688" y="1988840"/>
            <a:ext cx="914400" cy="914400"/>
          </a:xfrm>
          <a:prstGeom prst="rect">
            <a:avLst/>
          </a:prstGeom>
        </p:spPr>
      </p:pic>
      <p:sp>
        <p:nvSpPr>
          <p:cNvPr id="8" name="Textfeld 7"/>
          <p:cNvSpPr txBox="1"/>
          <p:nvPr/>
        </p:nvSpPr>
        <p:spPr bwMode="auto">
          <a:xfrm>
            <a:off x="3604109" y="2232694"/>
            <a:ext cx="489967" cy="215444"/>
          </a:xfrm>
          <a:prstGeom prst="rect">
            <a:avLst/>
          </a:prstGeom>
          <a:noFill/>
        </p:spPr>
        <p:txBody>
          <a:bodyPr wrap="square" rtlCol="0">
            <a:spAutoFit/>
          </a:bodyPr>
          <a:lstStyle/>
          <a:p>
            <a:pPr>
              <a:defRPr/>
            </a:pPr>
            <a:r>
              <a:rPr lang="de-DE" sz="800"/>
              <a:t>DS</a:t>
            </a:r>
            <a:endParaRPr/>
          </a:p>
        </p:txBody>
      </p:sp>
      <p:pic>
        <p:nvPicPr>
          <p:cNvPr id="10" name="Grafik 9" descr="Mann mit einfarbiger Füllung"/>
          <p:cNvPicPr>
            <a:picLocks noChangeAspect="1"/>
          </p:cNvPicPr>
          <p:nvPr/>
        </p:nvPicPr>
        <p:blipFill>
          <a:blip r:embed="rId6"/>
          <a:stretch/>
        </p:blipFill>
        <p:spPr bwMode="auto">
          <a:xfrm>
            <a:off x="695400" y="1988840"/>
            <a:ext cx="792087" cy="792087"/>
          </a:xfrm>
          <a:prstGeom prst="rect">
            <a:avLst/>
          </a:prstGeom>
        </p:spPr>
      </p:pic>
      <p:pic>
        <p:nvPicPr>
          <p:cNvPr id="16" name="Grafik 15" descr="Mann mit einfarbiger Füllung"/>
          <p:cNvPicPr>
            <a:picLocks noChangeAspect="1"/>
          </p:cNvPicPr>
          <p:nvPr/>
        </p:nvPicPr>
        <p:blipFill>
          <a:blip r:embed="rId7"/>
          <a:stretch/>
        </p:blipFill>
        <p:spPr bwMode="auto">
          <a:xfrm>
            <a:off x="1631157" y="1988840"/>
            <a:ext cx="792087" cy="792087"/>
          </a:xfrm>
          <a:prstGeom prst="rect">
            <a:avLst/>
          </a:prstGeom>
        </p:spPr>
      </p:pic>
      <p:pic>
        <p:nvPicPr>
          <p:cNvPr id="23" name="Grafik 22" descr="Pfeil: Gerade Silhouette"/>
          <p:cNvPicPr>
            <a:picLocks noChangeAspect="1"/>
          </p:cNvPicPr>
          <p:nvPr/>
        </p:nvPicPr>
        <p:blipFill>
          <a:blip r:embed="rId8"/>
          <a:stretch/>
        </p:blipFill>
        <p:spPr bwMode="auto">
          <a:xfrm>
            <a:off x="2508909" y="2145432"/>
            <a:ext cx="601216" cy="601216"/>
          </a:xfrm>
          <a:prstGeom prst="rect">
            <a:avLst/>
          </a:prstGeom>
        </p:spPr>
      </p:pic>
      <p:pic>
        <p:nvPicPr>
          <p:cNvPr id="26" name="Grafik 25" descr="Hinzufügen Silhouette"/>
          <p:cNvPicPr>
            <a:picLocks noChangeAspect="1"/>
          </p:cNvPicPr>
          <p:nvPr/>
        </p:nvPicPr>
        <p:blipFill>
          <a:blip r:embed="rId9"/>
          <a:stretch/>
        </p:blipFill>
        <p:spPr bwMode="auto">
          <a:xfrm>
            <a:off x="1373728" y="2255277"/>
            <a:ext cx="313184" cy="313184"/>
          </a:xfrm>
          <a:prstGeom prst="rect">
            <a:avLst/>
          </a:prstGeom>
        </p:spPr>
      </p:pic>
      <p:sp>
        <p:nvSpPr>
          <p:cNvPr id="30" name="Ellipse 29"/>
          <p:cNvSpPr/>
          <p:nvPr/>
        </p:nvSpPr>
        <p:spPr bwMode="auto">
          <a:xfrm>
            <a:off x="1127448" y="3593886"/>
            <a:ext cx="1661436" cy="966373"/>
          </a:xfrm>
          <a:prstGeom prst="ellipse">
            <a:avLst/>
          </a:prstGeom>
          <a:solidFill>
            <a:srgbClr val="EBF5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29" name="Grafik 28" descr="Mann mit einfarbiger Füllung"/>
          <p:cNvPicPr>
            <a:picLocks noChangeAspect="1"/>
          </p:cNvPicPr>
          <p:nvPr/>
        </p:nvPicPr>
        <p:blipFill>
          <a:blip r:embed="rId6"/>
          <a:stretch/>
        </p:blipFill>
        <p:spPr bwMode="auto">
          <a:xfrm>
            <a:off x="1559496" y="3681029"/>
            <a:ext cx="792087" cy="792087"/>
          </a:xfrm>
          <a:prstGeom prst="rect">
            <a:avLst/>
          </a:prstGeom>
        </p:spPr>
      </p:pic>
      <p:pic>
        <p:nvPicPr>
          <p:cNvPr id="32" name="Grafik 31" descr="Smartphone mit einfarbiger Füllung"/>
          <p:cNvPicPr>
            <a:picLocks noChangeAspect="1"/>
          </p:cNvPicPr>
          <p:nvPr/>
        </p:nvPicPr>
        <p:blipFill>
          <a:blip r:embed="rId10"/>
          <a:stretch/>
        </p:blipFill>
        <p:spPr bwMode="auto">
          <a:xfrm>
            <a:off x="1469312" y="3700463"/>
            <a:ext cx="323689" cy="323689"/>
          </a:xfrm>
          <a:prstGeom prst="rect">
            <a:avLst/>
          </a:prstGeom>
        </p:spPr>
      </p:pic>
      <p:pic>
        <p:nvPicPr>
          <p:cNvPr id="34" name="Grafik 33" descr="Nadel mit einfarbiger Füllung"/>
          <p:cNvPicPr>
            <a:picLocks noChangeAspect="1"/>
          </p:cNvPicPr>
          <p:nvPr/>
        </p:nvPicPr>
        <p:blipFill>
          <a:blip r:embed="rId11"/>
          <a:stretch/>
        </p:blipFill>
        <p:spPr bwMode="auto">
          <a:xfrm>
            <a:off x="1197314" y="3871304"/>
            <a:ext cx="323689" cy="323689"/>
          </a:xfrm>
          <a:prstGeom prst="rect">
            <a:avLst/>
          </a:prstGeom>
        </p:spPr>
      </p:pic>
      <p:pic>
        <p:nvPicPr>
          <p:cNvPr id="38" name="Grafik 37" descr="Laubbaum mit einfarbiger Füllung"/>
          <p:cNvPicPr>
            <a:picLocks noChangeAspect="1"/>
          </p:cNvPicPr>
          <p:nvPr/>
        </p:nvPicPr>
        <p:blipFill>
          <a:blip r:embed="rId12"/>
          <a:stretch/>
        </p:blipFill>
        <p:spPr bwMode="auto">
          <a:xfrm>
            <a:off x="2140955" y="4124901"/>
            <a:ext cx="323690" cy="323690"/>
          </a:xfrm>
          <a:prstGeom prst="rect">
            <a:avLst/>
          </a:prstGeom>
        </p:spPr>
      </p:pic>
      <p:pic>
        <p:nvPicPr>
          <p:cNvPr id="40" name="Grafik 39" descr="GMO mit einfarbiger Füllung"/>
          <p:cNvPicPr>
            <a:picLocks noChangeAspect="1"/>
          </p:cNvPicPr>
          <p:nvPr/>
        </p:nvPicPr>
        <p:blipFill>
          <a:blip r:embed="rId13"/>
          <a:stretch/>
        </p:blipFill>
        <p:spPr bwMode="auto">
          <a:xfrm>
            <a:off x="2338355" y="3746373"/>
            <a:ext cx="313184" cy="313184"/>
          </a:xfrm>
          <a:prstGeom prst="rect">
            <a:avLst/>
          </a:prstGeom>
        </p:spPr>
      </p:pic>
      <p:pic>
        <p:nvPicPr>
          <p:cNvPr id="42" name="Grafik 41" descr="Zahnrad mit einfarbiger Füllung"/>
          <p:cNvPicPr>
            <a:picLocks noChangeAspect="1"/>
          </p:cNvPicPr>
          <p:nvPr/>
        </p:nvPicPr>
        <p:blipFill>
          <a:blip r:embed="rId14"/>
          <a:stretch/>
        </p:blipFill>
        <p:spPr bwMode="auto">
          <a:xfrm>
            <a:off x="1437861" y="4124901"/>
            <a:ext cx="292314" cy="292314"/>
          </a:xfrm>
          <a:prstGeom prst="rect">
            <a:avLst/>
          </a:prstGeom>
        </p:spPr>
      </p:pic>
      <p:sp>
        <p:nvSpPr>
          <p:cNvPr id="43" name="Rechteck: abgerundete Ecken 42"/>
          <p:cNvSpPr/>
          <p:nvPr/>
        </p:nvSpPr>
        <p:spPr bwMode="auto">
          <a:xfrm>
            <a:off x="1551167" y="5220868"/>
            <a:ext cx="656401" cy="1016444"/>
          </a:xfrm>
          <a:prstGeom prst="roundRect">
            <a:avLst>
              <a:gd name="adj" fmla="val 16667"/>
            </a:avLst>
          </a:prstGeom>
          <a:solidFill>
            <a:srgbClr val="002C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44" name="Rechteck: abgerundete Ecken 43"/>
          <p:cNvSpPr/>
          <p:nvPr/>
        </p:nvSpPr>
        <p:spPr bwMode="auto">
          <a:xfrm>
            <a:off x="1555331" y="5296361"/>
            <a:ext cx="652237" cy="881480"/>
          </a:xfrm>
          <a:prstGeom prst="roundRect">
            <a:avLst>
              <a:gd name="adj" fmla="val 16667"/>
            </a:avLst>
          </a:prstGeom>
          <a:solidFill>
            <a:srgbClr val="EBF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45" name="Textfeld 44"/>
          <p:cNvSpPr txBox="1"/>
          <p:nvPr/>
        </p:nvSpPr>
        <p:spPr bwMode="auto">
          <a:xfrm>
            <a:off x="1479078" y="5301208"/>
            <a:ext cx="1304473" cy="230832"/>
          </a:xfrm>
          <a:prstGeom prst="rect">
            <a:avLst/>
          </a:prstGeom>
          <a:noFill/>
        </p:spPr>
        <p:txBody>
          <a:bodyPr wrap="square" rtlCol="0">
            <a:spAutoFit/>
          </a:bodyPr>
          <a:lstStyle/>
          <a:p>
            <a:pPr>
              <a:defRPr/>
            </a:pPr>
            <a:r>
              <a:rPr lang="de-DE" sz="900" b="1">
                <a:latin typeface="Lato Light"/>
              </a:rPr>
              <a:t>Challenge 13</a:t>
            </a:r>
            <a:endParaRPr/>
          </a:p>
        </p:txBody>
      </p:sp>
      <p:sp>
        <p:nvSpPr>
          <p:cNvPr id="46" name="Rechteck: abgerundete Ecken 45"/>
          <p:cNvSpPr/>
          <p:nvPr/>
        </p:nvSpPr>
        <p:spPr bwMode="auto">
          <a:xfrm>
            <a:off x="1606578" y="5583855"/>
            <a:ext cx="545656" cy="356283"/>
          </a:xfrm>
          <a:prstGeom prst="roundRect">
            <a:avLst>
              <a:gd name="adj" fmla="val 16667"/>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1664511311"/>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19"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0" name="Titel 1"/>
          <p:cNvSpPr>
            <a:spLocks noGrp="1"/>
          </p:cNvSpPr>
          <p:nvPr>
            <p:ph type="title"/>
          </p:nvPr>
        </p:nvSpPr>
        <p:spPr bwMode="auto">
          <a:xfrm>
            <a:off x="517748" y="394313"/>
            <a:ext cx="10515600" cy="410729"/>
          </a:xfrm>
        </p:spPr>
        <p:txBody>
          <a:bodyPr vert="horz"/>
          <a:lstStyle/>
          <a:p>
            <a:pPr>
              <a:defRPr/>
            </a:pPr>
            <a:r>
              <a:rPr lang="de-DE">
                <a:solidFill>
                  <a:schemeClr val="tx1"/>
                </a:solidFill>
                <a:latin typeface="Lato Light"/>
              </a:rPr>
              <a:t>Vorphase </a:t>
            </a:r>
            <a:endParaRPr>
              <a:solidFill>
                <a:schemeClr val="tx1"/>
              </a:solidFill>
              <a:latin typeface="Lato Light"/>
            </a:endParaRPr>
          </a:p>
        </p:txBody>
      </p:sp>
      <p:sp>
        <p:nvSpPr>
          <p:cNvPr id="15" name="Rechteck: gefaltete Ecke 14"/>
          <p:cNvSpPr/>
          <p:nvPr/>
        </p:nvSpPr>
        <p:spPr bwMode="auto">
          <a:xfrm>
            <a:off x="335360" y="1199355"/>
            <a:ext cx="4824536" cy="4608512"/>
          </a:xfrm>
          <a:prstGeom prst="foldedCorner">
            <a:avLst>
              <a:gd name="adj" fmla="val 16667"/>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14" name="Grafik 13" descr="Fragezeichen mit einfarbiger Füllung"/>
          <p:cNvPicPr>
            <a:picLocks noChangeAspect="1"/>
          </p:cNvPicPr>
          <p:nvPr/>
        </p:nvPicPr>
        <p:blipFill>
          <a:blip r:embed="rId5"/>
          <a:stretch/>
        </p:blipFill>
        <p:spPr bwMode="auto">
          <a:xfrm>
            <a:off x="4024212" y="489113"/>
            <a:ext cx="1640906" cy="1640906"/>
          </a:xfrm>
          <a:prstGeom prst="rect">
            <a:avLst/>
          </a:prstGeom>
        </p:spPr>
      </p:pic>
      <p:sp>
        <p:nvSpPr>
          <p:cNvPr id="17" name="Inhaltsplatzhalter 2"/>
          <p:cNvSpPr txBox="1"/>
          <p:nvPr/>
        </p:nvSpPr>
        <p:spPr bwMode="auto">
          <a:xfrm>
            <a:off x="500633" y="865756"/>
            <a:ext cx="4354116" cy="4351338"/>
          </a:xfrm>
          <a:prstGeom prst="rect">
            <a:avLst/>
          </a:prstGeom>
        </p:spPr>
        <p:txBody>
          <a:bodyPr>
            <a:normAutofit fontScale="92500" lnSpcReduction="20000"/>
          </a:bodyPr>
          <a:lst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marL="0" indent="0">
              <a:buFont typeface="Arial"/>
              <a:buNone/>
              <a:defRPr/>
            </a:pPr>
            <a:endParaRPr lang="de-DE" sz="1800">
              <a:latin typeface="Lato Light"/>
            </a:endParaRPr>
          </a:p>
          <a:p>
            <a:pPr marL="0" indent="0">
              <a:buFont typeface="Arial"/>
              <a:buNone/>
              <a:defRPr/>
            </a:pPr>
            <a:endParaRPr lang="de-DE" sz="1800">
              <a:latin typeface="Lato Light"/>
            </a:endParaRPr>
          </a:p>
          <a:p>
            <a:pPr marL="0" indent="0">
              <a:buFont typeface="Arial"/>
              <a:buNone/>
              <a:defRPr/>
            </a:pPr>
            <a:r>
              <a:rPr lang="de-DE" sz="1800">
                <a:latin typeface="Lato Light"/>
              </a:rPr>
              <a:t>Mögliche Fragen zur Gestaltung der Beziehung:</a:t>
            </a:r>
            <a:endParaRPr/>
          </a:p>
          <a:p>
            <a:pPr>
              <a:defRPr/>
            </a:pPr>
            <a:endParaRPr lang="de-DE" sz="1800">
              <a:latin typeface="Lato Light"/>
            </a:endParaRPr>
          </a:p>
          <a:p>
            <a:pPr lvl="1">
              <a:defRPr/>
            </a:pPr>
            <a:r>
              <a:rPr lang="de-DE" sz="1800">
                <a:latin typeface="Lato Light"/>
              </a:rPr>
              <a:t>Wie werde ich ein guter Begleiter / Gegenüber?</a:t>
            </a:r>
            <a:endParaRPr/>
          </a:p>
          <a:p>
            <a:pPr marL="457200" lvl="1" indent="0">
              <a:buNone/>
              <a:defRPr/>
            </a:pPr>
            <a:r>
              <a:rPr lang="de-DE" sz="1800">
                <a:latin typeface="Lato Light"/>
              </a:rPr>
              <a:t> </a:t>
            </a:r>
            <a:endParaRPr/>
          </a:p>
          <a:p>
            <a:pPr lvl="1">
              <a:defRPr/>
            </a:pPr>
            <a:r>
              <a:rPr lang="de-DE" sz="1800">
                <a:latin typeface="Lato Light"/>
              </a:rPr>
              <a:t>Wie schaffen wir es, dass eine geschützte, vertrauensvolle, kreative und lernförderliche Arbeits-atmosphäre entsteht? </a:t>
            </a:r>
            <a:endParaRPr/>
          </a:p>
          <a:p>
            <a:pPr marL="457200" lvl="1" indent="0">
              <a:buNone/>
              <a:defRPr/>
            </a:pPr>
            <a:endParaRPr lang="de-DE" sz="1800">
              <a:latin typeface="Lato Light"/>
            </a:endParaRPr>
          </a:p>
          <a:p>
            <a:pPr lvl="1">
              <a:defRPr/>
            </a:pPr>
            <a:r>
              <a:rPr lang="de-DE" sz="1800">
                <a:latin typeface="Lato Light"/>
              </a:rPr>
              <a:t>Was muss seitens des Coaches / Mentees berücksichtigt werden? </a:t>
            </a:r>
            <a:endParaRPr/>
          </a:p>
          <a:p>
            <a:pPr marL="457200" lvl="1" indent="0">
              <a:buNone/>
              <a:defRPr/>
            </a:pPr>
            <a:endParaRPr lang="de-DE" sz="1800">
              <a:latin typeface="Lato Light"/>
            </a:endParaRPr>
          </a:p>
          <a:p>
            <a:pPr lvl="1">
              <a:defRPr/>
            </a:pPr>
            <a:r>
              <a:rPr lang="de-DE" sz="1800">
                <a:latin typeface="Lato Light"/>
              </a:rPr>
              <a:t>Wie gehen wir in schwierigen Situationen miteinander um? </a:t>
            </a:r>
            <a:endParaRPr/>
          </a:p>
        </p:txBody>
      </p:sp>
      <p:sp>
        <p:nvSpPr>
          <p:cNvPr id="21" name="Textfeld 20"/>
          <p:cNvSpPr txBox="1"/>
          <p:nvPr/>
        </p:nvSpPr>
        <p:spPr bwMode="auto">
          <a:xfrm>
            <a:off x="335360" y="5843808"/>
            <a:ext cx="6110286" cy="261610"/>
          </a:xfrm>
          <a:prstGeom prst="rect">
            <a:avLst/>
          </a:prstGeom>
          <a:noFill/>
        </p:spPr>
        <p:txBody>
          <a:bodyPr wrap="square">
            <a:spAutoFit/>
          </a:bodyPr>
          <a:lstStyle/>
          <a:p>
            <a:pPr>
              <a:defRPr/>
            </a:pPr>
            <a:r>
              <a:rPr lang="de-DE" sz="1100">
                <a:latin typeface="Lato Light"/>
              </a:rPr>
              <a:t>(In Anlehnung an [Ri15] S. 95)</a:t>
            </a:r>
            <a:endParaRPr/>
          </a:p>
        </p:txBody>
      </p:sp>
      <p:sp>
        <p:nvSpPr>
          <p:cNvPr id="13" name="Rechteck 1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964726298"/>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20"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6" name="Rechteck 5"/>
          <p:cNvSpPr/>
          <p:nvPr/>
        </p:nvSpPr>
        <p:spPr bwMode="auto">
          <a:xfrm>
            <a:off x="1271464" y="1988840"/>
            <a:ext cx="2016224" cy="2545432"/>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5" name="Grafik 4" descr="Vertrag Silhouette"/>
          <p:cNvPicPr>
            <a:picLocks noChangeAspect="1"/>
          </p:cNvPicPr>
          <p:nvPr/>
        </p:nvPicPr>
        <p:blipFill>
          <a:blip r:embed="rId5"/>
          <a:stretch/>
        </p:blipFill>
        <p:spPr bwMode="auto">
          <a:xfrm>
            <a:off x="1055440" y="1245332"/>
            <a:ext cx="4032448" cy="4032448"/>
          </a:xfrm>
          <a:prstGeom prst="rect">
            <a:avLst/>
          </a:prstGeom>
        </p:spPr>
      </p:pic>
      <p:sp>
        <p:nvSpPr>
          <p:cNvPr id="20" name="Titel 1"/>
          <p:cNvSpPr>
            <a:spLocks noGrp="1"/>
          </p:cNvSpPr>
          <p:nvPr>
            <p:ph type="title"/>
          </p:nvPr>
        </p:nvSpPr>
        <p:spPr bwMode="auto">
          <a:xfrm>
            <a:off x="517748" y="394313"/>
            <a:ext cx="10515600" cy="410729"/>
          </a:xfrm>
        </p:spPr>
        <p:txBody>
          <a:bodyPr vert="horz"/>
          <a:lstStyle/>
          <a:p>
            <a:pPr>
              <a:defRPr/>
            </a:pPr>
            <a:r>
              <a:rPr lang="de-DE">
                <a:solidFill>
                  <a:schemeClr val="tx1"/>
                </a:solidFill>
                <a:latin typeface="Lato Light"/>
              </a:rPr>
              <a:t>Vereinbarungsvertrag  </a:t>
            </a:r>
            <a:endParaRPr>
              <a:solidFill>
                <a:schemeClr val="tx1"/>
              </a:solidFill>
              <a:latin typeface="Lato Light"/>
            </a:endParaRPr>
          </a:p>
        </p:txBody>
      </p:sp>
      <p:sp>
        <p:nvSpPr>
          <p:cNvPr id="13" name="Rechteck 1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1128738489"/>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21"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0" name="Titel 1"/>
          <p:cNvSpPr>
            <a:spLocks noGrp="1"/>
          </p:cNvSpPr>
          <p:nvPr>
            <p:ph type="title"/>
          </p:nvPr>
        </p:nvSpPr>
        <p:spPr bwMode="auto">
          <a:xfrm>
            <a:off x="517748" y="394313"/>
            <a:ext cx="10515600" cy="410729"/>
          </a:xfrm>
        </p:spPr>
        <p:txBody>
          <a:bodyPr vert="horz"/>
          <a:lstStyle/>
          <a:p>
            <a:pPr>
              <a:defRPr/>
            </a:pPr>
            <a:r>
              <a:rPr lang="de-DE">
                <a:solidFill>
                  <a:schemeClr val="tx1"/>
                </a:solidFill>
                <a:latin typeface="Lato Light"/>
              </a:rPr>
              <a:t>Einlassungsphase / Arbeitsphase   </a:t>
            </a:r>
            <a:endParaRPr>
              <a:solidFill>
                <a:schemeClr val="tx1"/>
              </a:solidFill>
              <a:latin typeface="Lato Light"/>
            </a:endParaRPr>
          </a:p>
        </p:txBody>
      </p:sp>
      <p:sp>
        <p:nvSpPr>
          <p:cNvPr id="7" name="Textfeld 6"/>
          <p:cNvSpPr txBox="1"/>
          <p:nvPr/>
        </p:nvSpPr>
        <p:spPr bwMode="auto">
          <a:xfrm>
            <a:off x="497582" y="1859339"/>
            <a:ext cx="5688632" cy="3139321"/>
          </a:xfrm>
          <a:prstGeom prst="rect">
            <a:avLst/>
          </a:prstGeom>
          <a:noFill/>
        </p:spPr>
        <p:txBody>
          <a:bodyPr wrap="square">
            <a:spAutoFit/>
          </a:bodyPr>
          <a:lstStyle/>
          <a:p>
            <a:pPr marL="285750" indent="-285750">
              <a:buFont typeface="Arial"/>
              <a:buChar char="•"/>
              <a:defRPr/>
            </a:pPr>
            <a:r>
              <a:rPr lang="de-DE">
                <a:latin typeface="Lato Light"/>
              </a:rPr>
              <a:t>Entwickeln einer Arbeitsbeziehung und einer guten Arbeitsatmosphäre</a:t>
            </a:r>
            <a:endParaRPr/>
          </a:p>
          <a:p>
            <a:pPr marL="285750" indent="-285750">
              <a:buFont typeface="Arial"/>
              <a:buChar char="•"/>
              <a:defRPr/>
            </a:pPr>
            <a:endParaRPr lang="de-DE">
              <a:latin typeface="Lato Light"/>
            </a:endParaRPr>
          </a:p>
          <a:p>
            <a:pPr marL="285750" indent="-285750">
              <a:buFont typeface="Arial"/>
              <a:buChar char="•"/>
              <a:defRPr/>
            </a:pPr>
            <a:r>
              <a:rPr lang="de-DE">
                <a:latin typeface="Lato Light"/>
              </a:rPr>
              <a:t>Abgleichen und Vernetzen der neuen Erfahrungen</a:t>
            </a:r>
            <a:endParaRPr/>
          </a:p>
          <a:p>
            <a:pPr marL="285750" indent="-285750">
              <a:buFont typeface="Arial"/>
              <a:buChar char="•"/>
              <a:defRPr/>
            </a:pPr>
            <a:endParaRPr lang="de-DE">
              <a:latin typeface="Lato Light"/>
            </a:endParaRPr>
          </a:p>
          <a:p>
            <a:pPr marL="285750" indent="-285750">
              <a:buFont typeface="Arial"/>
              <a:buChar char="•"/>
              <a:defRPr/>
            </a:pPr>
            <a:r>
              <a:rPr lang="de-DE">
                <a:latin typeface="Lato Light"/>
              </a:rPr>
              <a:t>Wissenserweiterung</a:t>
            </a:r>
            <a:endParaRPr/>
          </a:p>
          <a:p>
            <a:pPr marL="285750" indent="-285750">
              <a:buFont typeface="Arial"/>
              <a:buChar char="•"/>
              <a:defRPr/>
            </a:pPr>
            <a:endParaRPr lang="de-DE">
              <a:latin typeface="Lato Light"/>
            </a:endParaRPr>
          </a:p>
          <a:p>
            <a:pPr marL="285750" indent="-285750">
              <a:buFont typeface="Arial"/>
              <a:buChar char="•"/>
              <a:defRPr/>
            </a:pPr>
            <a:r>
              <a:rPr lang="de-DE">
                <a:latin typeface="Lato Light"/>
              </a:rPr>
              <a:t>Aufbau von Selbstvertrauen beim Mentee durch positive Erfahrungen</a:t>
            </a:r>
            <a:endParaRPr/>
          </a:p>
          <a:p>
            <a:pPr marL="285750" indent="-285750">
              <a:buFont typeface="Arial"/>
              <a:buChar char="•"/>
              <a:defRPr/>
            </a:pPr>
            <a:endParaRPr lang="de-DE">
              <a:latin typeface="Lato Light"/>
            </a:endParaRPr>
          </a:p>
          <a:p>
            <a:pPr marL="285750" indent="-285750">
              <a:buFont typeface="Arial"/>
              <a:buChar char="•"/>
              <a:defRPr/>
            </a:pPr>
            <a:r>
              <a:rPr lang="de-DE">
                <a:latin typeface="Lato Light"/>
              </a:rPr>
              <a:t>Verwendung von der Methode KATA   </a:t>
            </a:r>
            <a:endParaRPr/>
          </a:p>
        </p:txBody>
      </p:sp>
      <p:sp>
        <p:nvSpPr>
          <p:cNvPr id="13" name="Rechteck 1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3" name="Objekt 2" hidden="1"/>
          <p:cNvGraphicFramePr>
            <a:graphicFrameLocks noChangeAspect="1"/>
          </p:cNvGraphicFramePr>
          <p:nvPr>
            <p:extLst>
              <p:ext uri="{D42A27DB-BD31-4B8C-83A1-F6EECF244321}">
                <p14:modId xmlns:p14="http://schemas.microsoft.com/office/powerpoint/2010/main" val="3008835238"/>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22"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title"/>
          </p:nvPr>
        </p:nvSpPr>
        <p:spPr bwMode="auto"/>
        <p:txBody>
          <a:bodyPr vert="horz"/>
          <a:lstStyle/>
          <a:p>
            <a:pPr>
              <a:defRPr/>
            </a:pPr>
            <a:r>
              <a:rPr lang="de-DE"/>
              <a:t>Die fünf Fragen der Coaching-KATA </a:t>
            </a:r>
            <a:endParaRPr/>
          </a:p>
        </p:txBody>
      </p:sp>
      <p:sp>
        <p:nvSpPr>
          <p:cNvPr id="8" name="Rechteck 7"/>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5" name="Textfeld 14"/>
          <p:cNvSpPr txBox="1"/>
          <p:nvPr/>
        </p:nvSpPr>
        <p:spPr bwMode="auto">
          <a:xfrm>
            <a:off x="517748" y="1611973"/>
            <a:ext cx="2697932" cy="369332"/>
          </a:xfrm>
          <a:prstGeom prst="rect">
            <a:avLst/>
          </a:prstGeom>
          <a:noFill/>
        </p:spPr>
        <p:txBody>
          <a:bodyPr wrap="square" rtlCol="0">
            <a:spAutoFit/>
          </a:bodyPr>
          <a:lstStyle/>
          <a:p>
            <a:pPr>
              <a:defRPr/>
            </a:pPr>
            <a:r>
              <a:rPr lang="de-DE" b="1">
                <a:latin typeface="Lato Light"/>
              </a:rPr>
              <a:t>Die Coaching-Kata</a:t>
            </a:r>
            <a:endParaRPr/>
          </a:p>
        </p:txBody>
      </p:sp>
      <p:sp>
        <p:nvSpPr>
          <p:cNvPr id="16" name="Textfeld 15"/>
          <p:cNvSpPr txBox="1"/>
          <p:nvPr/>
        </p:nvSpPr>
        <p:spPr bwMode="auto">
          <a:xfrm>
            <a:off x="541754" y="2036646"/>
            <a:ext cx="5986294" cy="369332"/>
          </a:xfrm>
          <a:prstGeom prst="rect">
            <a:avLst/>
          </a:prstGeom>
          <a:noFill/>
        </p:spPr>
        <p:txBody>
          <a:bodyPr wrap="square" rtlCol="0">
            <a:spAutoFit/>
          </a:bodyPr>
          <a:lstStyle/>
          <a:p>
            <a:pPr>
              <a:defRPr/>
            </a:pPr>
            <a:r>
              <a:rPr lang="de-DE">
                <a:latin typeface="Lato Light"/>
              </a:rPr>
              <a:t>1. Was ist der Zielzustand? </a:t>
            </a:r>
            <a:endParaRPr/>
          </a:p>
        </p:txBody>
      </p:sp>
      <p:sp>
        <p:nvSpPr>
          <p:cNvPr id="17" name="Textfeld 16"/>
          <p:cNvSpPr txBox="1"/>
          <p:nvPr/>
        </p:nvSpPr>
        <p:spPr bwMode="auto">
          <a:xfrm>
            <a:off x="541754" y="2406428"/>
            <a:ext cx="6274326" cy="369332"/>
          </a:xfrm>
          <a:prstGeom prst="rect">
            <a:avLst/>
          </a:prstGeom>
          <a:noFill/>
        </p:spPr>
        <p:txBody>
          <a:bodyPr wrap="square" rtlCol="0">
            <a:spAutoFit/>
          </a:bodyPr>
          <a:lstStyle/>
          <a:p>
            <a:pPr>
              <a:defRPr/>
            </a:pPr>
            <a:r>
              <a:rPr lang="de-DE">
                <a:latin typeface="Lato Light"/>
              </a:rPr>
              <a:t>2. Was ist der jetzige (Ist)-Zustand? </a:t>
            </a:r>
            <a:endParaRPr/>
          </a:p>
        </p:txBody>
      </p:sp>
      <p:sp>
        <p:nvSpPr>
          <p:cNvPr id="18" name="Textfeld 17"/>
          <p:cNvSpPr txBox="1"/>
          <p:nvPr/>
        </p:nvSpPr>
        <p:spPr bwMode="auto">
          <a:xfrm>
            <a:off x="530012" y="2775760"/>
            <a:ext cx="8098532" cy="646331"/>
          </a:xfrm>
          <a:prstGeom prst="rect">
            <a:avLst/>
          </a:prstGeom>
          <a:noFill/>
        </p:spPr>
        <p:txBody>
          <a:bodyPr wrap="square" rtlCol="0">
            <a:spAutoFit/>
          </a:bodyPr>
          <a:lstStyle/>
          <a:p>
            <a:pPr>
              <a:defRPr/>
            </a:pPr>
            <a:r>
              <a:rPr lang="de-DE">
                <a:latin typeface="Lato Light"/>
              </a:rPr>
              <a:t>3. Welche Hindernisse halten Sie aktuell davon ab, den Zielzustand zu erreichen? </a:t>
            </a:r>
            <a:br>
              <a:rPr lang="de-DE">
                <a:latin typeface="Lato Light"/>
              </a:rPr>
            </a:br>
            <a:r>
              <a:rPr lang="de-DE">
                <a:latin typeface="Lato Light"/>
              </a:rPr>
              <a:t>     Welches eine davon gehen Sie jetzt an? </a:t>
            </a:r>
            <a:endParaRPr/>
          </a:p>
        </p:txBody>
      </p:sp>
      <p:sp>
        <p:nvSpPr>
          <p:cNvPr id="19" name="Textfeld 18"/>
          <p:cNvSpPr txBox="1"/>
          <p:nvPr/>
        </p:nvSpPr>
        <p:spPr bwMode="auto">
          <a:xfrm>
            <a:off x="565965" y="3385099"/>
            <a:ext cx="8098532" cy="369332"/>
          </a:xfrm>
          <a:prstGeom prst="rect">
            <a:avLst/>
          </a:prstGeom>
          <a:noFill/>
        </p:spPr>
        <p:txBody>
          <a:bodyPr wrap="square" rtlCol="0">
            <a:spAutoFit/>
          </a:bodyPr>
          <a:lstStyle/>
          <a:p>
            <a:pPr>
              <a:defRPr/>
            </a:pPr>
            <a:r>
              <a:rPr lang="de-DE">
                <a:latin typeface="Lato Light"/>
              </a:rPr>
              <a:t>4. Was ist Ihr nächster Schritt? </a:t>
            </a:r>
            <a:endParaRPr/>
          </a:p>
        </p:txBody>
      </p:sp>
      <p:sp>
        <p:nvSpPr>
          <p:cNvPr id="21" name="Textfeld 20"/>
          <p:cNvSpPr txBox="1"/>
          <p:nvPr/>
        </p:nvSpPr>
        <p:spPr bwMode="auto">
          <a:xfrm>
            <a:off x="565964" y="3791423"/>
            <a:ext cx="7762284" cy="369332"/>
          </a:xfrm>
          <a:prstGeom prst="rect">
            <a:avLst/>
          </a:prstGeom>
          <a:noFill/>
        </p:spPr>
        <p:txBody>
          <a:bodyPr wrap="square" rtlCol="0">
            <a:spAutoFit/>
          </a:bodyPr>
          <a:lstStyle/>
          <a:p>
            <a:pPr>
              <a:defRPr/>
            </a:pPr>
            <a:r>
              <a:rPr lang="de-DE">
                <a:latin typeface="Lato Light"/>
              </a:rPr>
              <a:t>5. Wie können wir uns ansehen, was wir aus diesem Schritt gelernt haben? </a:t>
            </a:r>
            <a:endParaRPr/>
          </a:p>
        </p:txBody>
      </p:sp>
      <p:sp>
        <p:nvSpPr>
          <p:cNvPr id="12" name="Textfeld 11"/>
          <p:cNvSpPr txBox="1"/>
          <p:nvPr/>
        </p:nvSpPr>
        <p:spPr bwMode="auto">
          <a:xfrm>
            <a:off x="612461" y="4305432"/>
            <a:ext cx="3627448" cy="261610"/>
          </a:xfrm>
          <a:prstGeom prst="rect">
            <a:avLst/>
          </a:prstGeom>
          <a:noFill/>
        </p:spPr>
        <p:txBody>
          <a:bodyPr wrap="square" rtlCol="0">
            <a:spAutoFit/>
          </a:bodyPr>
          <a:lstStyle>
            <a:defPPr>
              <a:defRPr lang="de-DE"/>
            </a:defPPr>
            <a:lvl1pPr>
              <a:defRPr sz="1100">
                <a:latin typeface="Lato Light"/>
              </a:defRPr>
            </a:lvl1pPr>
          </a:lstStyle>
          <a:p>
            <a:pPr>
              <a:defRPr/>
            </a:pPr>
            <a:r>
              <a:rPr lang="de-DE"/>
              <a:t>(in Anlehnung an [Ro13] S. 163)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667615030"/>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23"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3" name="Rechteck 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0" name="Titel 1"/>
          <p:cNvSpPr>
            <a:spLocks noGrp="1"/>
          </p:cNvSpPr>
          <p:nvPr>
            <p:ph type="title"/>
          </p:nvPr>
        </p:nvSpPr>
        <p:spPr bwMode="auto">
          <a:xfrm>
            <a:off x="517748" y="394313"/>
            <a:ext cx="10515600" cy="410729"/>
          </a:xfrm>
        </p:spPr>
        <p:txBody>
          <a:bodyPr vert="horz"/>
          <a:lstStyle/>
          <a:p>
            <a:pPr>
              <a:defRPr/>
            </a:pPr>
            <a:r>
              <a:rPr lang="de-DE">
                <a:solidFill>
                  <a:schemeClr val="tx1"/>
                </a:solidFill>
                <a:latin typeface="Lato Light"/>
              </a:rPr>
              <a:t>Abschluss- / Evaluationsphase  </a:t>
            </a:r>
            <a:endParaRPr>
              <a:solidFill>
                <a:schemeClr val="tx1"/>
              </a:solidFill>
              <a:latin typeface="Lato Light"/>
            </a:endParaRPr>
          </a:p>
        </p:txBody>
      </p:sp>
      <p:sp>
        <p:nvSpPr>
          <p:cNvPr id="7" name="Textfeld 6"/>
          <p:cNvSpPr txBox="1"/>
          <p:nvPr/>
        </p:nvSpPr>
        <p:spPr bwMode="auto">
          <a:xfrm>
            <a:off x="274128" y="1340768"/>
            <a:ext cx="4237695" cy="2585323"/>
          </a:xfrm>
          <a:prstGeom prst="rect">
            <a:avLst/>
          </a:prstGeom>
          <a:noFill/>
        </p:spPr>
        <p:txBody>
          <a:bodyPr wrap="square">
            <a:spAutoFit/>
          </a:bodyPr>
          <a:lstStyle/>
          <a:p>
            <a:pPr marL="285750" indent="-285750">
              <a:buFont typeface="Arial"/>
              <a:buChar char="•"/>
              <a:defRPr/>
            </a:pPr>
            <a:r>
              <a:rPr lang="de-DE">
                <a:latin typeface="Lato Light"/>
              </a:rPr>
              <a:t>Persönliche Weiterentwicklung von Mentee und Coach </a:t>
            </a:r>
            <a:endParaRPr/>
          </a:p>
          <a:p>
            <a:pPr marL="285750" indent="-285750">
              <a:buFont typeface="Arial"/>
              <a:buChar char="•"/>
              <a:defRPr/>
            </a:pPr>
            <a:endParaRPr lang="de-DE">
              <a:latin typeface="Lato Light"/>
            </a:endParaRPr>
          </a:p>
          <a:p>
            <a:pPr marL="285750" indent="-285750">
              <a:buFont typeface="Arial"/>
              <a:buChar char="•"/>
              <a:defRPr/>
            </a:pPr>
            <a:r>
              <a:rPr lang="de-DE">
                <a:latin typeface="Lato Light"/>
              </a:rPr>
              <a:t>Erfolgreiche Absolvierung aller Challenges von Semester 1 durch den Mentee</a:t>
            </a:r>
            <a:endParaRPr/>
          </a:p>
          <a:p>
            <a:pPr marL="285750" indent="-285750">
              <a:buFont typeface="Arial"/>
              <a:buChar char="•"/>
              <a:defRPr/>
            </a:pPr>
            <a:endParaRPr lang="de-DE">
              <a:latin typeface="Lato Light"/>
            </a:endParaRPr>
          </a:p>
          <a:p>
            <a:pPr marL="285750" indent="-285750">
              <a:buFont typeface="Arial"/>
              <a:buChar char="•"/>
              <a:defRPr/>
            </a:pPr>
            <a:r>
              <a:rPr lang="de-DE">
                <a:latin typeface="Lato Light"/>
              </a:rPr>
              <a:t>Positiver Rückblick: „Was war positiv an unserem Coaching“? </a:t>
            </a:r>
            <a:endParaRPr/>
          </a:p>
        </p:txBody>
      </p:sp>
      <p:pic>
        <p:nvPicPr>
          <p:cNvPr id="8" name="Grafik 7" descr="Gruppe junger Menschen, die sich in der Turnhalle drängeln"/>
          <p:cNvPicPr>
            <a:picLocks noChangeAspect="1"/>
          </p:cNvPicPr>
          <p:nvPr/>
        </p:nvPicPr>
        <p:blipFill>
          <a:blip r:embed="rId5"/>
          <a:stretch/>
        </p:blipFill>
        <p:spPr bwMode="auto">
          <a:xfrm>
            <a:off x="695400" y="4437112"/>
            <a:ext cx="2736304" cy="1823758"/>
          </a:xfrm>
          <a:prstGeom prst="rect">
            <a:avLst/>
          </a:prstGeom>
          <a:effectLst>
            <a:outerShdw blurRad="50800" dist="38100" dir="2700000" algn="tl" rotWithShape="0">
              <a:prstClr val="black">
                <a:alpha val="40000"/>
              </a:prstClr>
            </a:outerShdw>
          </a:effectLst>
        </p:spPr>
      </p:pic>
      <p:sp>
        <p:nvSpPr>
          <p:cNvPr id="4" name="Textfeld 3"/>
          <p:cNvSpPr txBox="1"/>
          <p:nvPr/>
        </p:nvSpPr>
        <p:spPr bwMode="auto">
          <a:xfrm>
            <a:off x="664783" y="6325187"/>
            <a:ext cx="3456384" cy="276999"/>
          </a:xfrm>
          <a:prstGeom prst="rect">
            <a:avLst/>
          </a:prstGeom>
          <a:noFill/>
        </p:spPr>
        <p:txBody>
          <a:bodyPr wrap="square" rtlCol="0">
            <a:spAutoFit/>
          </a:bodyPr>
          <a:lstStyle/>
          <a:p>
            <a:pPr>
              <a:defRPr/>
            </a:pPr>
            <a:r>
              <a:rPr lang="de-DE" sz="1100">
                <a:latin typeface="Lato Light"/>
              </a:rPr>
              <a:t>(Photo: Westend61 / Getty Images</a:t>
            </a:r>
            <a:r>
              <a:rPr lang="de-DE" sz="1200">
                <a:latin typeface="Lato Light"/>
              </a:rPr>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Objekt 3" hidden="1"/>
          <p:cNvGraphicFramePr>
            <a:graphicFrameLocks noChangeAspect="1"/>
          </p:cNvGraphicFramePr>
          <p:nvPr>
            <p:extLst>
              <p:ext uri="{D42A27DB-BD31-4B8C-83A1-F6EECF244321}">
                <p14:modId xmlns:p14="http://schemas.microsoft.com/office/powerpoint/2010/main" val="273731786"/>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24"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7" name="Rechteck 6"/>
          <p:cNvSpPr/>
          <p:nvPr/>
        </p:nvSpPr>
        <p:spPr bwMode="auto">
          <a:xfrm>
            <a:off x="0" y="4437112"/>
            <a:ext cx="4248472" cy="576064"/>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p:nvPr>
        </p:nvSpPr>
        <p:spPr bwMode="auto"/>
        <p:txBody>
          <a:bodyPr vert="horz"/>
          <a:lstStyle/>
          <a:p>
            <a:pPr>
              <a:defRPr/>
            </a:pPr>
            <a:r>
              <a:rPr lang="de-DE"/>
              <a:t>Agenda </a:t>
            </a:r>
            <a:endParaRPr/>
          </a:p>
        </p:txBody>
      </p:sp>
      <p:sp>
        <p:nvSpPr>
          <p:cNvPr id="3" name="Inhaltsplatzhalter 2"/>
          <p:cNvSpPr>
            <a:spLocks noGrp="1"/>
          </p:cNvSpPr>
          <p:nvPr>
            <p:ph idx="1"/>
          </p:nvPr>
        </p:nvSpPr>
        <p:spPr bwMode="auto">
          <a:xfrm>
            <a:off x="517747" y="1111183"/>
            <a:ext cx="6700737" cy="4911547"/>
          </a:xfrm>
        </p:spPr>
        <p:txBody>
          <a:bodyPr>
            <a:normAutofit fontScale="92500" lnSpcReduction="10000"/>
          </a:bodyPr>
          <a:lstStyle/>
          <a:p>
            <a:pPr>
              <a:defRPr/>
            </a:pPr>
            <a:r>
              <a:rPr lang="de-DE"/>
              <a:t>Einführung</a:t>
            </a:r>
            <a:endParaRPr/>
          </a:p>
          <a:p>
            <a:pPr>
              <a:defRPr/>
            </a:pPr>
            <a:endParaRPr lang="de-DE"/>
          </a:p>
          <a:p>
            <a:pPr>
              <a:defRPr/>
            </a:pPr>
            <a:r>
              <a:rPr lang="de-DE"/>
              <a:t>Die Methode KATA</a:t>
            </a:r>
            <a:endParaRPr/>
          </a:p>
          <a:p>
            <a:pPr>
              <a:defRPr/>
            </a:pPr>
            <a:endParaRPr lang="de-DE"/>
          </a:p>
          <a:p>
            <a:pPr>
              <a:defRPr/>
            </a:pPr>
            <a:r>
              <a:rPr lang="de-DE"/>
              <a:t>Ihre Aufgabe als Coach </a:t>
            </a:r>
            <a:endParaRPr/>
          </a:p>
          <a:p>
            <a:pPr>
              <a:defRPr/>
            </a:pPr>
            <a:endParaRPr lang="de-DE"/>
          </a:p>
          <a:p>
            <a:pPr>
              <a:defRPr/>
            </a:pPr>
            <a:r>
              <a:rPr lang="de-DE"/>
              <a:t>Ablauf Coachingprozess </a:t>
            </a:r>
            <a:endParaRPr/>
          </a:p>
          <a:p>
            <a:pPr marL="0" indent="0">
              <a:buNone/>
              <a:defRPr/>
            </a:pPr>
            <a:endParaRPr lang="de-DE"/>
          </a:p>
          <a:p>
            <a:pPr>
              <a:defRPr/>
            </a:pPr>
            <a:r>
              <a:rPr lang="de-DE"/>
              <a:t>Zusammenfassung</a:t>
            </a:r>
            <a:endParaRPr/>
          </a:p>
          <a:p>
            <a:pPr>
              <a:defRPr/>
            </a:pPr>
            <a:endParaRPr lang="de-DE" b="1"/>
          </a:p>
          <a:p>
            <a:pPr>
              <a:defRPr/>
            </a:pPr>
            <a:r>
              <a:rPr lang="de-DE"/>
              <a:t>Weiterführendes Material / Literatur </a:t>
            </a:r>
            <a:endParaRPr/>
          </a:p>
          <a:p>
            <a:pPr>
              <a:defRPr/>
            </a:pPr>
            <a:endParaRPr lang="de-DE"/>
          </a:p>
          <a:p>
            <a:pPr>
              <a:defRPr/>
            </a:pPr>
            <a:endParaRPr lang="de-DE"/>
          </a:p>
          <a:p>
            <a:pPr>
              <a:defRPr/>
            </a:pPr>
            <a:endParaRPr lang="de-DE"/>
          </a:p>
        </p:txBody>
      </p:sp>
      <p:cxnSp>
        <p:nvCxnSpPr>
          <p:cNvPr id="6" name="Gerader Verbinder 5"/>
          <p:cNvCxnSpPr>
            <a:cxnSpLocks/>
          </p:cNvCxnSpPr>
          <p:nvPr/>
        </p:nvCxnSpPr>
        <p:spPr bwMode="auto">
          <a:xfrm>
            <a:off x="263352" y="-27384"/>
            <a:ext cx="0" cy="6957392"/>
          </a:xfrm>
          <a:prstGeom prst="line">
            <a:avLst/>
          </a:prstGeom>
          <a:ln w="57150">
            <a:solidFill>
              <a:srgbClr val="3B9CE8"/>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Objekt 3" hidden="1"/>
          <p:cNvGraphicFramePr>
            <a:graphicFrameLocks noChangeAspect="1"/>
          </p:cNvGraphicFramePr>
          <p:nvPr>
            <p:extLst>
              <p:ext uri="{D42A27DB-BD31-4B8C-83A1-F6EECF244321}">
                <p14:modId xmlns:p14="http://schemas.microsoft.com/office/powerpoint/2010/main" val="3237409407"/>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8"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7" name="Rechteck 6"/>
          <p:cNvSpPr/>
          <p:nvPr/>
        </p:nvSpPr>
        <p:spPr bwMode="auto">
          <a:xfrm>
            <a:off x="-96688" y="1052736"/>
            <a:ext cx="4248472" cy="576064"/>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p:nvPr>
        </p:nvSpPr>
        <p:spPr bwMode="auto"/>
        <p:txBody>
          <a:bodyPr vert="horz"/>
          <a:lstStyle/>
          <a:p>
            <a:pPr>
              <a:defRPr/>
            </a:pPr>
            <a:r>
              <a:rPr lang="de-DE"/>
              <a:t>Agenda </a:t>
            </a:r>
            <a:endParaRPr/>
          </a:p>
        </p:txBody>
      </p:sp>
      <p:sp>
        <p:nvSpPr>
          <p:cNvPr id="3" name="Inhaltsplatzhalter 2"/>
          <p:cNvSpPr>
            <a:spLocks noGrp="1"/>
          </p:cNvSpPr>
          <p:nvPr>
            <p:ph idx="1"/>
          </p:nvPr>
        </p:nvSpPr>
        <p:spPr bwMode="auto">
          <a:xfrm>
            <a:off x="517747" y="1111183"/>
            <a:ext cx="6700737" cy="4911547"/>
          </a:xfrm>
        </p:spPr>
        <p:txBody>
          <a:bodyPr>
            <a:normAutofit fontScale="92500" lnSpcReduction="10000"/>
          </a:bodyPr>
          <a:lstStyle/>
          <a:p>
            <a:pPr>
              <a:defRPr/>
            </a:pPr>
            <a:r>
              <a:rPr lang="de-DE"/>
              <a:t>Einführung</a:t>
            </a:r>
            <a:endParaRPr/>
          </a:p>
          <a:p>
            <a:pPr>
              <a:defRPr/>
            </a:pPr>
            <a:endParaRPr lang="de-DE"/>
          </a:p>
          <a:p>
            <a:pPr>
              <a:defRPr/>
            </a:pPr>
            <a:r>
              <a:rPr lang="de-DE"/>
              <a:t>Die Methode KATA</a:t>
            </a:r>
            <a:endParaRPr/>
          </a:p>
          <a:p>
            <a:pPr>
              <a:defRPr/>
            </a:pPr>
            <a:endParaRPr lang="de-DE"/>
          </a:p>
          <a:p>
            <a:pPr>
              <a:defRPr/>
            </a:pPr>
            <a:r>
              <a:rPr lang="de-DE"/>
              <a:t>Ihre Aufgabe als Coach </a:t>
            </a:r>
            <a:endParaRPr/>
          </a:p>
          <a:p>
            <a:pPr>
              <a:defRPr/>
            </a:pPr>
            <a:endParaRPr lang="de-DE"/>
          </a:p>
          <a:p>
            <a:pPr>
              <a:defRPr/>
            </a:pPr>
            <a:r>
              <a:rPr lang="de-DE"/>
              <a:t>Ablauf Coachingprozess </a:t>
            </a:r>
            <a:endParaRPr/>
          </a:p>
          <a:p>
            <a:pPr marL="0" indent="0">
              <a:buNone/>
              <a:defRPr/>
            </a:pPr>
            <a:endParaRPr lang="de-DE"/>
          </a:p>
          <a:p>
            <a:pPr>
              <a:defRPr/>
            </a:pPr>
            <a:r>
              <a:rPr lang="de-DE"/>
              <a:t>Zusammenfassung</a:t>
            </a:r>
            <a:endParaRPr/>
          </a:p>
          <a:p>
            <a:pPr>
              <a:defRPr/>
            </a:pPr>
            <a:endParaRPr lang="de-DE" b="1"/>
          </a:p>
          <a:p>
            <a:pPr>
              <a:defRPr/>
            </a:pPr>
            <a:r>
              <a:rPr lang="de-DE"/>
              <a:t>Weiterführendes Material / Literatur </a:t>
            </a:r>
            <a:endParaRPr/>
          </a:p>
          <a:p>
            <a:pPr>
              <a:defRPr/>
            </a:pPr>
            <a:endParaRPr lang="de-DE"/>
          </a:p>
          <a:p>
            <a:pPr>
              <a:defRPr/>
            </a:pPr>
            <a:endParaRPr lang="de-DE"/>
          </a:p>
          <a:p>
            <a:pPr>
              <a:defRPr/>
            </a:pPr>
            <a:endParaRPr lang="de-DE"/>
          </a:p>
        </p:txBody>
      </p:sp>
      <p:cxnSp>
        <p:nvCxnSpPr>
          <p:cNvPr id="6" name="Gerader Verbinder 5"/>
          <p:cNvCxnSpPr>
            <a:cxnSpLocks/>
          </p:cNvCxnSpPr>
          <p:nvPr/>
        </p:nvCxnSpPr>
        <p:spPr bwMode="auto">
          <a:xfrm>
            <a:off x="263352" y="-27384"/>
            <a:ext cx="0" cy="6957392"/>
          </a:xfrm>
          <a:prstGeom prst="line">
            <a:avLst/>
          </a:prstGeom>
          <a:ln w="57150">
            <a:solidFill>
              <a:srgbClr val="3B9CE8"/>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2844654048"/>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25"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3" name="Rechteck 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0" name="Titel 1"/>
          <p:cNvSpPr>
            <a:spLocks noGrp="1"/>
          </p:cNvSpPr>
          <p:nvPr>
            <p:ph type="title"/>
          </p:nvPr>
        </p:nvSpPr>
        <p:spPr bwMode="auto">
          <a:xfrm>
            <a:off x="517748" y="394313"/>
            <a:ext cx="10515600" cy="410729"/>
          </a:xfrm>
        </p:spPr>
        <p:txBody>
          <a:bodyPr vert="horz"/>
          <a:lstStyle/>
          <a:p>
            <a:pPr>
              <a:defRPr/>
            </a:pPr>
            <a:r>
              <a:rPr lang="de-DE">
                <a:solidFill>
                  <a:schemeClr val="tx1"/>
                </a:solidFill>
              </a:rPr>
              <a:t>Inwiefern profitiert </a:t>
            </a:r>
            <a:r>
              <a:rPr lang="de-DE" b="1">
                <a:solidFill>
                  <a:schemeClr val="tx1"/>
                </a:solidFill>
              </a:rPr>
              <a:t>der Mentee </a:t>
            </a:r>
            <a:r>
              <a:rPr lang="de-DE">
                <a:solidFill>
                  <a:schemeClr val="tx1"/>
                </a:solidFill>
              </a:rPr>
              <a:t>vom Coaching?</a:t>
            </a:r>
            <a:endParaRPr>
              <a:solidFill>
                <a:schemeClr val="tx1"/>
              </a:solidFill>
              <a:latin typeface="Lato Light"/>
            </a:endParaRPr>
          </a:p>
        </p:txBody>
      </p:sp>
      <p:sp>
        <p:nvSpPr>
          <p:cNvPr id="4" name="Rechteck 3"/>
          <p:cNvSpPr/>
          <p:nvPr/>
        </p:nvSpPr>
        <p:spPr bwMode="auto">
          <a:xfrm>
            <a:off x="335360" y="1340768"/>
            <a:ext cx="5544616" cy="3789114"/>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5" name="Grafik 4" descr="Flip-Kalender mit einfarbiger Füllung"/>
          <p:cNvPicPr>
            <a:picLocks noChangeAspect="1"/>
          </p:cNvPicPr>
          <p:nvPr/>
        </p:nvPicPr>
        <p:blipFill>
          <a:blip r:embed="rId5"/>
          <a:stretch/>
        </p:blipFill>
        <p:spPr bwMode="auto">
          <a:xfrm>
            <a:off x="353595" y="4221088"/>
            <a:ext cx="797054" cy="797054"/>
          </a:xfrm>
          <a:prstGeom prst="rect">
            <a:avLst/>
          </a:prstGeom>
        </p:spPr>
      </p:pic>
      <p:pic>
        <p:nvPicPr>
          <p:cNvPr id="6" name="Grafik 5" descr="Kopf mit Zahnrädern mit einfarbiger Füllung"/>
          <p:cNvPicPr>
            <a:picLocks noChangeAspect="1"/>
          </p:cNvPicPr>
          <p:nvPr/>
        </p:nvPicPr>
        <p:blipFill>
          <a:blip r:embed="rId6"/>
          <a:stretch/>
        </p:blipFill>
        <p:spPr bwMode="auto">
          <a:xfrm>
            <a:off x="452914" y="2262089"/>
            <a:ext cx="614903" cy="614903"/>
          </a:xfrm>
          <a:prstGeom prst="rect">
            <a:avLst/>
          </a:prstGeom>
        </p:spPr>
      </p:pic>
      <p:pic>
        <p:nvPicPr>
          <p:cNvPr id="9" name="Grafik 8" descr="Medizin mit einfarbiger Füllung"/>
          <p:cNvPicPr>
            <a:picLocks noChangeAspect="1"/>
          </p:cNvPicPr>
          <p:nvPr/>
        </p:nvPicPr>
        <p:blipFill>
          <a:blip r:embed="rId7"/>
          <a:stretch/>
        </p:blipFill>
        <p:spPr bwMode="auto">
          <a:xfrm>
            <a:off x="431301" y="1484784"/>
            <a:ext cx="648000" cy="648000"/>
          </a:xfrm>
          <a:prstGeom prst="rect">
            <a:avLst/>
          </a:prstGeom>
        </p:spPr>
      </p:pic>
      <p:sp>
        <p:nvSpPr>
          <p:cNvPr id="13" name="Textfeld 12"/>
          <p:cNvSpPr txBox="1"/>
          <p:nvPr/>
        </p:nvSpPr>
        <p:spPr bwMode="auto">
          <a:xfrm>
            <a:off x="578264" y="4417948"/>
            <a:ext cx="364202" cy="523220"/>
          </a:xfrm>
          <a:prstGeom prst="rect">
            <a:avLst/>
          </a:prstGeom>
          <a:noFill/>
        </p:spPr>
        <p:txBody>
          <a:bodyPr wrap="none" rtlCol="0">
            <a:spAutoFit/>
          </a:bodyPr>
          <a:lstStyle/>
          <a:p>
            <a:pPr>
              <a:defRPr/>
            </a:pPr>
            <a:r>
              <a:rPr lang="de-DE" sz="2800">
                <a:solidFill>
                  <a:srgbClr val="002B6F"/>
                </a:solidFill>
              </a:rPr>
              <a:t>x</a:t>
            </a:r>
            <a:endParaRPr/>
          </a:p>
        </p:txBody>
      </p:sp>
      <p:sp>
        <p:nvSpPr>
          <p:cNvPr id="14" name="Textfeld 13"/>
          <p:cNvSpPr txBox="1"/>
          <p:nvPr/>
        </p:nvSpPr>
        <p:spPr bwMode="auto">
          <a:xfrm>
            <a:off x="1079301" y="1543233"/>
            <a:ext cx="4800675" cy="3943002"/>
          </a:xfrm>
          <a:prstGeom prst="rect">
            <a:avLst/>
          </a:prstGeom>
          <a:noFill/>
        </p:spPr>
        <p:txBody>
          <a:bodyPr wrap="square">
            <a:spAutoFit/>
          </a:bodyPr>
          <a:lstStyle>
            <a:defPPr>
              <a:defRPr lang="de-DE"/>
            </a:defPPr>
            <a:lvl1pPr algn="just">
              <a:lnSpc>
                <a:spcPct val="107000"/>
              </a:lnSpc>
              <a:spcAft>
                <a:spcPts val="600"/>
              </a:spcAft>
              <a:defRPr sz="3200">
                <a:solidFill>
                  <a:srgbClr val="000000"/>
                </a:solidFill>
                <a:latin typeface="Lato Light"/>
                <a:ea typeface="Calibri"/>
                <a:cs typeface="Open Sans"/>
              </a:defRPr>
            </a:lvl1pPr>
          </a:lstStyle>
          <a:p>
            <a:pPr marL="457200" indent="-457200" algn="l">
              <a:spcAft>
                <a:spcPts val="1200"/>
              </a:spcAft>
              <a:buFont typeface="Wingdings"/>
              <a:buChar char="ü"/>
              <a:defRPr/>
            </a:pPr>
            <a:r>
              <a:rPr lang="de-DE" sz="1800" b="1">
                <a:solidFill>
                  <a:srgbClr val="002B6F"/>
                </a:solidFill>
              </a:rPr>
              <a:t>Hilfe bei inhaltlichen Fragen</a:t>
            </a:r>
            <a:endParaRPr/>
          </a:p>
          <a:p>
            <a:pPr marL="457200" indent="-457200" algn="l">
              <a:spcAft>
                <a:spcPts val="1200"/>
              </a:spcAft>
              <a:buFont typeface="Wingdings"/>
              <a:buChar char="ü"/>
              <a:defRPr/>
            </a:pPr>
            <a:endParaRPr lang="de-DE" sz="1800" b="1">
              <a:solidFill>
                <a:srgbClr val="002B6F"/>
              </a:solidFill>
            </a:endParaRPr>
          </a:p>
          <a:p>
            <a:pPr marL="457200" indent="-457200" algn="l">
              <a:spcAft>
                <a:spcPts val="1200"/>
              </a:spcAft>
              <a:buFont typeface="Wingdings"/>
              <a:buChar char="ü"/>
              <a:defRPr/>
            </a:pPr>
            <a:r>
              <a:rPr lang="de-DE" sz="1800" b="1">
                <a:solidFill>
                  <a:srgbClr val="002B6F"/>
                </a:solidFill>
              </a:rPr>
              <a:t>Raum für die Reflexion des eigenen Arbeitsprozesses</a:t>
            </a:r>
            <a:br>
              <a:rPr lang="de-DE" sz="1800" b="1">
                <a:solidFill>
                  <a:srgbClr val="002B6F"/>
                </a:solidFill>
              </a:rPr>
            </a:br>
            <a:endParaRPr lang="de-DE" sz="1800" b="1">
              <a:solidFill>
                <a:srgbClr val="002B6F"/>
              </a:solidFill>
            </a:endParaRPr>
          </a:p>
          <a:p>
            <a:pPr marL="457200" indent="-457200" algn="l">
              <a:spcAft>
                <a:spcPts val="1200"/>
              </a:spcAft>
              <a:buFont typeface="Wingdings"/>
              <a:buChar char="ü"/>
              <a:defRPr/>
            </a:pPr>
            <a:r>
              <a:rPr lang="de-DE" sz="1800" b="1">
                <a:solidFill>
                  <a:srgbClr val="002B6F"/>
                </a:solidFill>
              </a:rPr>
              <a:t>Feste/r Ansprechpartner*in im Zusatzstudium</a:t>
            </a:r>
            <a:br>
              <a:rPr lang="de-DE" sz="1800" b="1">
                <a:solidFill>
                  <a:srgbClr val="002B6F"/>
                </a:solidFill>
              </a:rPr>
            </a:br>
            <a:endParaRPr lang="de-DE" sz="1800" b="1">
              <a:solidFill>
                <a:srgbClr val="002B6F"/>
              </a:solidFill>
            </a:endParaRPr>
          </a:p>
          <a:p>
            <a:pPr marL="457200" indent="-457200" algn="l">
              <a:spcAft>
                <a:spcPts val="1200"/>
              </a:spcAft>
              <a:buFont typeface="Wingdings"/>
              <a:buChar char="ü"/>
              <a:defRPr/>
            </a:pPr>
            <a:r>
              <a:rPr lang="de-DE" sz="1800" b="1">
                <a:solidFill>
                  <a:srgbClr val="002B6F"/>
                </a:solidFill>
              </a:rPr>
              <a:t>Fester wöchentlicher Termin, der für das Zusatzstudium eingeplant ist</a:t>
            </a:r>
            <a:br>
              <a:rPr lang="de-DE" sz="1800" b="1">
                <a:solidFill>
                  <a:srgbClr val="002B6F"/>
                </a:solidFill>
              </a:rPr>
            </a:br>
            <a:r>
              <a:rPr lang="de-DE" sz="1800" b="1">
                <a:solidFill>
                  <a:srgbClr val="002B6F"/>
                </a:solidFill>
              </a:rPr>
              <a:t> </a:t>
            </a:r>
            <a:endParaRPr lang="de-DE" sz="1800" b="1" i="1">
              <a:solidFill>
                <a:srgbClr val="002B6F"/>
              </a:solidFill>
            </a:endParaRPr>
          </a:p>
        </p:txBody>
      </p:sp>
      <p:pic>
        <p:nvPicPr>
          <p:cNvPr id="8" name="Grafik 7" descr="Anker mit einfarbiger Füllung"/>
          <p:cNvPicPr>
            <a:picLocks noChangeAspect="1"/>
          </p:cNvPicPr>
          <p:nvPr/>
        </p:nvPicPr>
        <p:blipFill>
          <a:blip r:embed="rId8"/>
          <a:stretch/>
        </p:blipFill>
        <p:spPr bwMode="auto">
          <a:xfrm>
            <a:off x="477554" y="3296186"/>
            <a:ext cx="529208" cy="52920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1809793037"/>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26"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3" name="Rechteck 2"/>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4" name="Rechteck 3"/>
          <p:cNvSpPr/>
          <p:nvPr/>
        </p:nvSpPr>
        <p:spPr bwMode="auto">
          <a:xfrm>
            <a:off x="335360" y="1340767"/>
            <a:ext cx="5544616" cy="3816425"/>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4" name="Textfeld 13"/>
          <p:cNvSpPr txBox="1"/>
          <p:nvPr/>
        </p:nvSpPr>
        <p:spPr bwMode="auto">
          <a:xfrm>
            <a:off x="1079301" y="1543233"/>
            <a:ext cx="4800675" cy="3646639"/>
          </a:xfrm>
          <a:prstGeom prst="rect">
            <a:avLst/>
          </a:prstGeom>
          <a:noFill/>
        </p:spPr>
        <p:txBody>
          <a:bodyPr wrap="square">
            <a:spAutoFit/>
          </a:bodyPr>
          <a:lstStyle>
            <a:defPPr>
              <a:defRPr lang="de-DE"/>
            </a:defPPr>
            <a:lvl1pPr algn="just">
              <a:lnSpc>
                <a:spcPct val="107000"/>
              </a:lnSpc>
              <a:spcAft>
                <a:spcPts val="600"/>
              </a:spcAft>
              <a:defRPr sz="3200">
                <a:solidFill>
                  <a:srgbClr val="000000"/>
                </a:solidFill>
                <a:latin typeface="Lato Light"/>
                <a:ea typeface="Calibri"/>
                <a:cs typeface="Open Sans"/>
              </a:defRPr>
            </a:lvl1pPr>
          </a:lstStyle>
          <a:p>
            <a:pPr marL="457200" indent="-457200" algn="l">
              <a:spcAft>
                <a:spcPts val="1200"/>
              </a:spcAft>
              <a:buFont typeface="Wingdings"/>
              <a:buChar char="ü"/>
              <a:defRPr/>
            </a:pPr>
            <a:r>
              <a:rPr lang="de-DE" sz="1800" b="1">
                <a:solidFill>
                  <a:srgbClr val="002B6F"/>
                </a:solidFill>
              </a:rPr>
              <a:t>Wechsel vom Lernenden zum Lehrenden</a:t>
            </a:r>
            <a:br>
              <a:rPr lang="de-DE" sz="1800" b="1">
                <a:solidFill>
                  <a:srgbClr val="002B6F"/>
                </a:solidFill>
              </a:rPr>
            </a:br>
            <a:r>
              <a:rPr lang="de-DE" sz="1800" b="1">
                <a:solidFill>
                  <a:srgbClr val="002B6F"/>
                </a:solidFill>
              </a:rPr>
              <a:t> </a:t>
            </a:r>
            <a:endParaRPr/>
          </a:p>
          <a:p>
            <a:pPr marL="457200" indent="-457200" algn="l">
              <a:spcAft>
                <a:spcPts val="1200"/>
              </a:spcAft>
              <a:buFont typeface="Wingdings"/>
              <a:buChar char="ü"/>
              <a:defRPr/>
            </a:pPr>
            <a:r>
              <a:rPr lang="de-DE" sz="1800" b="1">
                <a:solidFill>
                  <a:srgbClr val="002B6F"/>
                </a:solidFill>
              </a:rPr>
              <a:t>Erlernen einer in der Industrie etablierten Coaching-Methode </a:t>
            </a:r>
            <a:br>
              <a:rPr lang="de-DE" sz="1800" b="1">
                <a:solidFill>
                  <a:srgbClr val="002B6F"/>
                </a:solidFill>
              </a:rPr>
            </a:br>
            <a:r>
              <a:rPr lang="de-DE" sz="1800" b="1">
                <a:solidFill>
                  <a:srgbClr val="002B6F"/>
                </a:solidFill>
              </a:rPr>
              <a:t> </a:t>
            </a:r>
            <a:endParaRPr/>
          </a:p>
          <a:p>
            <a:pPr marL="457200" indent="-457200" algn="l">
              <a:spcAft>
                <a:spcPts val="1200"/>
              </a:spcAft>
              <a:buFont typeface="Wingdings"/>
              <a:buChar char="ü"/>
              <a:defRPr/>
            </a:pPr>
            <a:r>
              <a:rPr lang="de-DE" sz="1800" b="1">
                <a:solidFill>
                  <a:srgbClr val="002B6F"/>
                </a:solidFill>
              </a:rPr>
              <a:t>Lernen Leute zu befähigen </a:t>
            </a:r>
            <a:endParaRPr/>
          </a:p>
          <a:p>
            <a:pPr marL="457200" indent="-457200" algn="l">
              <a:spcAft>
                <a:spcPts val="1200"/>
              </a:spcAft>
              <a:buFont typeface="Wingdings"/>
              <a:buChar char="ü"/>
              <a:defRPr/>
            </a:pPr>
            <a:endParaRPr lang="de-DE" sz="1800" b="1">
              <a:solidFill>
                <a:srgbClr val="002B6F"/>
              </a:solidFill>
            </a:endParaRPr>
          </a:p>
          <a:p>
            <a:pPr marL="457200" indent="-457200" algn="l">
              <a:spcAft>
                <a:spcPts val="1200"/>
              </a:spcAft>
              <a:buFont typeface="Wingdings"/>
              <a:buChar char="ü"/>
              <a:defRPr/>
            </a:pPr>
            <a:r>
              <a:rPr lang="de-DE" sz="1800" b="1">
                <a:solidFill>
                  <a:srgbClr val="002B6F"/>
                </a:solidFill>
              </a:rPr>
              <a:t>Raum für die Reflexion des eigenen Arbeitsprozesses</a:t>
            </a:r>
            <a:br>
              <a:rPr lang="de-DE" sz="1800" b="1">
                <a:solidFill>
                  <a:srgbClr val="002B6F"/>
                </a:solidFill>
              </a:rPr>
            </a:br>
            <a:endParaRPr lang="de-DE" sz="1800" b="1">
              <a:solidFill>
                <a:srgbClr val="002B6F"/>
              </a:solidFill>
            </a:endParaRPr>
          </a:p>
        </p:txBody>
      </p:sp>
      <p:sp>
        <p:nvSpPr>
          <p:cNvPr id="11" name="Titel 1"/>
          <p:cNvSpPr txBox="1"/>
          <p:nvPr/>
        </p:nvSpPr>
        <p:spPr bwMode="auto">
          <a:xfrm>
            <a:off x="534227" y="393549"/>
            <a:ext cx="10515600" cy="410729"/>
          </a:xfrm>
          <a:prstGeom prst="rect">
            <a:avLst/>
          </a:prstGeom>
        </p:spPr>
        <p:txBody>
          <a:bodyPr vert="horz" lIns="91440" tIns="45720" rIns="91440" bIns="45720" rtlCol="0" anchor="ctr">
            <a:noAutofit/>
          </a:bodyPr>
          <a:lstStyle>
            <a:lvl1pPr algn="l" defTabSz="914400">
              <a:lnSpc>
                <a:spcPct val="90000"/>
              </a:lnSpc>
              <a:spcBef>
                <a:spcPts val="0"/>
              </a:spcBef>
              <a:buNone/>
              <a:defRPr sz="3500" b="0" i="0">
                <a:solidFill>
                  <a:srgbClr val="000000"/>
                </a:solidFill>
                <a:latin typeface="Lato Light"/>
                <a:ea typeface="+mj-ea"/>
                <a:cs typeface="+mj-cs"/>
              </a:defRPr>
            </a:lvl1pPr>
          </a:lstStyle>
          <a:p>
            <a:pPr>
              <a:defRPr/>
            </a:pPr>
            <a:r>
              <a:rPr lang="de-DE">
                <a:solidFill>
                  <a:schemeClr val="tx1"/>
                </a:solidFill>
              </a:rPr>
              <a:t>Inwiefern profitieren </a:t>
            </a:r>
            <a:r>
              <a:rPr lang="de-DE" b="1">
                <a:solidFill>
                  <a:schemeClr val="tx1"/>
                </a:solidFill>
              </a:rPr>
              <a:t>Sie</a:t>
            </a:r>
            <a:r>
              <a:rPr lang="de-DE">
                <a:solidFill>
                  <a:schemeClr val="tx1"/>
                </a:solidFill>
              </a:rPr>
              <a:t> vom Coaching?</a:t>
            </a:r>
            <a:endParaRPr lang="de-DE">
              <a:solidFill>
                <a:schemeClr val="tx1"/>
              </a:solidFill>
              <a:latin typeface="Lato Light"/>
            </a:endParaRPr>
          </a:p>
        </p:txBody>
      </p:sp>
      <p:pic>
        <p:nvPicPr>
          <p:cNvPr id="12" name="Grafik 11" descr="Lehrer mit einfarbiger Füllung"/>
          <p:cNvPicPr>
            <a:picLocks noChangeAspect="1"/>
          </p:cNvPicPr>
          <p:nvPr/>
        </p:nvPicPr>
        <p:blipFill>
          <a:blip r:embed="rId5"/>
          <a:stretch/>
        </p:blipFill>
        <p:spPr bwMode="auto">
          <a:xfrm>
            <a:off x="417374" y="1469951"/>
            <a:ext cx="673224" cy="673224"/>
          </a:xfrm>
          <a:prstGeom prst="rect">
            <a:avLst/>
          </a:prstGeom>
        </p:spPr>
      </p:pic>
      <p:pic>
        <p:nvPicPr>
          <p:cNvPr id="15" name="Grafik 14" descr="Person mit Idee mit einfarbiger Füllung"/>
          <p:cNvPicPr>
            <a:picLocks noChangeAspect="1"/>
          </p:cNvPicPr>
          <p:nvPr/>
        </p:nvPicPr>
        <p:blipFill>
          <a:blip r:embed="rId6"/>
          <a:stretch/>
        </p:blipFill>
        <p:spPr bwMode="auto">
          <a:xfrm>
            <a:off x="400533" y="2326167"/>
            <a:ext cx="666708" cy="666708"/>
          </a:xfrm>
          <a:prstGeom prst="rect">
            <a:avLst/>
          </a:prstGeom>
        </p:spPr>
      </p:pic>
      <p:pic>
        <p:nvPicPr>
          <p:cNvPr id="16" name="Grafik 15" descr="Kopf mit Zahnrädern mit einfarbiger Füllung"/>
          <p:cNvPicPr>
            <a:picLocks noChangeAspect="1"/>
          </p:cNvPicPr>
          <p:nvPr/>
        </p:nvPicPr>
        <p:blipFill>
          <a:blip r:embed="rId7"/>
          <a:stretch/>
        </p:blipFill>
        <p:spPr bwMode="auto">
          <a:xfrm>
            <a:off x="446534" y="4149079"/>
            <a:ext cx="614903" cy="614903"/>
          </a:xfrm>
          <a:prstGeom prst="rect">
            <a:avLst/>
          </a:prstGeom>
        </p:spPr>
      </p:pic>
      <p:pic>
        <p:nvPicPr>
          <p:cNvPr id="17" name="Grafik 16" descr="Person mit Idee mit einfarbiger Füllung"/>
          <p:cNvPicPr>
            <a:picLocks noChangeAspect="1"/>
          </p:cNvPicPr>
          <p:nvPr/>
        </p:nvPicPr>
        <p:blipFill>
          <a:blip r:embed="rId6"/>
          <a:stretch/>
        </p:blipFill>
        <p:spPr bwMode="auto">
          <a:xfrm>
            <a:off x="446534" y="3175275"/>
            <a:ext cx="666708" cy="66670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Objekt 3" hidden="1"/>
          <p:cNvGraphicFramePr>
            <a:graphicFrameLocks noChangeAspect="1"/>
          </p:cNvGraphicFramePr>
          <p:nvPr>
            <p:extLst>
              <p:ext uri="{D42A27DB-BD31-4B8C-83A1-F6EECF244321}">
                <p14:modId xmlns:p14="http://schemas.microsoft.com/office/powerpoint/2010/main" val="921512169"/>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27"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7" name="Rechteck 6"/>
          <p:cNvSpPr/>
          <p:nvPr/>
        </p:nvSpPr>
        <p:spPr bwMode="auto">
          <a:xfrm>
            <a:off x="0" y="5301208"/>
            <a:ext cx="5447928" cy="576064"/>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p:nvPr>
        </p:nvSpPr>
        <p:spPr bwMode="auto"/>
        <p:txBody>
          <a:bodyPr vert="horz"/>
          <a:lstStyle/>
          <a:p>
            <a:pPr>
              <a:defRPr/>
            </a:pPr>
            <a:r>
              <a:rPr lang="de-DE"/>
              <a:t>Agenda </a:t>
            </a:r>
            <a:endParaRPr/>
          </a:p>
        </p:txBody>
      </p:sp>
      <p:sp>
        <p:nvSpPr>
          <p:cNvPr id="3" name="Inhaltsplatzhalter 2"/>
          <p:cNvSpPr>
            <a:spLocks noGrp="1"/>
          </p:cNvSpPr>
          <p:nvPr>
            <p:ph idx="1"/>
          </p:nvPr>
        </p:nvSpPr>
        <p:spPr bwMode="auto">
          <a:xfrm>
            <a:off x="517747" y="1111183"/>
            <a:ext cx="6700737" cy="4911547"/>
          </a:xfrm>
        </p:spPr>
        <p:txBody>
          <a:bodyPr>
            <a:normAutofit fontScale="92500" lnSpcReduction="10000"/>
          </a:bodyPr>
          <a:lstStyle/>
          <a:p>
            <a:pPr>
              <a:defRPr/>
            </a:pPr>
            <a:r>
              <a:rPr lang="de-DE"/>
              <a:t>Einführung</a:t>
            </a:r>
            <a:endParaRPr/>
          </a:p>
          <a:p>
            <a:pPr>
              <a:defRPr/>
            </a:pPr>
            <a:endParaRPr lang="de-DE"/>
          </a:p>
          <a:p>
            <a:pPr>
              <a:defRPr/>
            </a:pPr>
            <a:r>
              <a:rPr lang="de-DE"/>
              <a:t>Die Methode KATA</a:t>
            </a:r>
            <a:endParaRPr/>
          </a:p>
          <a:p>
            <a:pPr>
              <a:defRPr/>
            </a:pPr>
            <a:endParaRPr lang="de-DE"/>
          </a:p>
          <a:p>
            <a:pPr>
              <a:defRPr/>
            </a:pPr>
            <a:r>
              <a:rPr lang="de-DE"/>
              <a:t>Ihre Aufgabe als Coach </a:t>
            </a:r>
            <a:endParaRPr/>
          </a:p>
          <a:p>
            <a:pPr>
              <a:defRPr/>
            </a:pPr>
            <a:endParaRPr lang="de-DE"/>
          </a:p>
          <a:p>
            <a:pPr>
              <a:defRPr/>
            </a:pPr>
            <a:r>
              <a:rPr lang="de-DE"/>
              <a:t>Ablauf Coachingprozess </a:t>
            </a:r>
            <a:endParaRPr/>
          </a:p>
          <a:p>
            <a:pPr marL="0" indent="0">
              <a:buNone/>
              <a:defRPr/>
            </a:pPr>
            <a:endParaRPr lang="de-DE"/>
          </a:p>
          <a:p>
            <a:pPr>
              <a:defRPr/>
            </a:pPr>
            <a:r>
              <a:rPr lang="de-DE"/>
              <a:t>Zusammenfassung</a:t>
            </a:r>
            <a:endParaRPr/>
          </a:p>
          <a:p>
            <a:pPr>
              <a:defRPr/>
            </a:pPr>
            <a:endParaRPr lang="de-DE" b="1"/>
          </a:p>
          <a:p>
            <a:pPr>
              <a:defRPr/>
            </a:pPr>
            <a:r>
              <a:rPr lang="de-DE"/>
              <a:t>Weiterführendes Material / Literatur </a:t>
            </a:r>
            <a:endParaRPr/>
          </a:p>
          <a:p>
            <a:pPr>
              <a:defRPr/>
            </a:pPr>
            <a:endParaRPr lang="de-DE"/>
          </a:p>
          <a:p>
            <a:pPr>
              <a:defRPr/>
            </a:pPr>
            <a:endParaRPr lang="de-DE"/>
          </a:p>
          <a:p>
            <a:pPr>
              <a:defRPr/>
            </a:pPr>
            <a:endParaRPr lang="de-DE"/>
          </a:p>
        </p:txBody>
      </p:sp>
      <p:cxnSp>
        <p:nvCxnSpPr>
          <p:cNvPr id="6" name="Gerader Verbinder 5"/>
          <p:cNvCxnSpPr>
            <a:cxnSpLocks/>
          </p:cNvCxnSpPr>
          <p:nvPr/>
        </p:nvCxnSpPr>
        <p:spPr bwMode="auto">
          <a:xfrm>
            <a:off x="263352" y="-27384"/>
            <a:ext cx="0" cy="6957392"/>
          </a:xfrm>
          <a:prstGeom prst="line">
            <a:avLst/>
          </a:prstGeom>
          <a:ln w="57150">
            <a:solidFill>
              <a:srgbClr val="3B9CE8"/>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4261285827"/>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28" name=""/>
                      <p:cNvPicPr/>
                      <p:nvPr/>
                    </p:nvPicPr>
                    <p:blipFill>
                      <a:blip r:embed="rId4"/>
                      <a:stretch/>
                    </p:blipFill>
                    <p:spPr bwMode="auto">
                      <a:xfrm>
                        <a:off x="1587" y="1587"/>
                        <a:ext cx="1587" cy="1587"/>
                      </a:xfrm>
                      <a:prstGeom prst="rect">
                        <a:avLst/>
                      </a:prstGeom>
                    </p:spPr>
                  </p:pic>
                </p:oleObj>
              </mc:Fallback>
            </mc:AlternateContent>
          </a:graphicData>
        </a:graphic>
      </p:graphicFrame>
      <p:pic>
        <p:nvPicPr>
          <p:cNvPr id="5" name="Grafik 4"/>
          <p:cNvPicPr>
            <a:picLocks noChangeAspect="1"/>
          </p:cNvPicPr>
          <p:nvPr/>
        </p:nvPicPr>
        <p:blipFill>
          <a:blip r:embed="rId5"/>
          <a:srcRect t="7332"/>
          <a:stretch/>
        </p:blipFill>
        <p:spPr bwMode="auto">
          <a:xfrm>
            <a:off x="4530007" y="1571716"/>
            <a:ext cx="2795882" cy="3704036"/>
          </a:xfrm>
          <a:prstGeom prst="rect">
            <a:avLst/>
          </a:prstGeom>
        </p:spPr>
      </p:pic>
      <p:sp>
        <p:nvSpPr>
          <p:cNvPr id="6" name="Rechteck 5"/>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0" name="Rechteck 9"/>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1" name="Titel 1"/>
          <p:cNvSpPr txBox="1"/>
          <p:nvPr/>
        </p:nvSpPr>
        <p:spPr bwMode="auto">
          <a:xfrm>
            <a:off x="623888" y="354445"/>
            <a:ext cx="10515600" cy="410729"/>
          </a:xfrm>
          <a:prstGeom prst="rect">
            <a:avLst/>
          </a:prstGeom>
        </p:spPr>
        <p:txBody>
          <a:bodyPr vert="horz" lIns="91440" tIns="45720" rIns="91440" bIns="45720" rtlCol="0" anchor="ctr">
            <a:noAutofit/>
          </a:bodyPr>
          <a:lstStyle>
            <a:lvl1pPr algn="l" defTabSz="914400">
              <a:lnSpc>
                <a:spcPct val="90000"/>
              </a:lnSpc>
              <a:spcBef>
                <a:spcPts val="0"/>
              </a:spcBef>
              <a:buNone/>
              <a:defRPr sz="3500" b="0" i="0">
                <a:solidFill>
                  <a:srgbClr val="000000"/>
                </a:solidFill>
                <a:latin typeface="Lato Light"/>
                <a:ea typeface="+mj-ea"/>
                <a:cs typeface="+mj-cs"/>
              </a:defRPr>
            </a:lvl1pPr>
          </a:lstStyle>
          <a:p>
            <a:pPr>
              <a:defRPr/>
            </a:pPr>
            <a:r>
              <a:rPr lang="de-DE">
                <a:solidFill>
                  <a:schemeClr val="tx1"/>
                </a:solidFill>
              </a:rPr>
              <a:t>Literaturempfehlung</a:t>
            </a:r>
            <a:endParaRPr lang="de-DE">
              <a:solidFill>
                <a:schemeClr val="tx1"/>
              </a:solidFill>
              <a:latin typeface="Lato Light"/>
            </a:endParaRPr>
          </a:p>
        </p:txBody>
      </p:sp>
      <p:pic>
        <p:nvPicPr>
          <p:cNvPr id="12" name="Grafik 11"/>
          <p:cNvPicPr>
            <a:picLocks noChangeAspect="1"/>
          </p:cNvPicPr>
          <p:nvPr/>
        </p:nvPicPr>
        <p:blipFill>
          <a:blip r:embed="rId6"/>
          <a:stretch/>
        </p:blipFill>
        <p:spPr bwMode="auto">
          <a:xfrm>
            <a:off x="8328249" y="1571716"/>
            <a:ext cx="2795882" cy="3656971"/>
          </a:xfrm>
          <a:prstGeom prst="rect">
            <a:avLst/>
          </a:prstGeom>
        </p:spPr>
      </p:pic>
      <p:pic>
        <p:nvPicPr>
          <p:cNvPr id="14" name="Grafik 13"/>
          <p:cNvPicPr>
            <a:picLocks noChangeAspect="1"/>
          </p:cNvPicPr>
          <p:nvPr/>
        </p:nvPicPr>
        <p:blipFill>
          <a:blip r:embed="rId7"/>
          <a:srcRect t="675"/>
          <a:stretch/>
        </p:blipFill>
        <p:spPr bwMode="auto">
          <a:xfrm>
            <a:off x="1067868" y="1596571"/>
            <a:ext cx="2363835" cy="3656869"/>
          </a:xfrm>
          <a:prstGeom prst="rect">
            <a:avLst/>
          </a:prstGeom>
        </p:spPr>
      </p:pic>
      <p:sp>
        <p:nvSpPr>
          <p:cNvPr id="9" name="Textfeld 8"/>
          <p:cNvSpPr txBox="1"/>
          <p:nvPr/>
        </p:nvSpPr>
        <p:spPr bwMode="auto">
          <a:xfrm>
            <a:off x="5087888" y="6311287"/>
            <a:ext cx="3456384" cy="276999"/>
          </a:xfrm>
          <a:prstGeom prst="rect">
            <a:avLst/>
          </a:prstGeom>
          <a:noFill/>
        </p:spPr>
        <p:txBody>
          <a:bodyPr wrap="square" rtlCol="0">
            <a:spAutoFit/>
          </a:bodyPr>
          <a:lstStyle/>
          <a:p>
            <a:pPr>
              <a:defRPr/>
            </a:pPr>
            <a:r>
              <a:rPr lang="de-DE" sz="1100">
                <a:latin typeface="Lato Light"/>
              </a:rPr>
              <a:t>(Quelle: www.amazaon.de</a:t>
            </a:r>
            <a:r>
              <a:rPr lang="de-DE" sz="1200">
                <a:latin typeface="Lato Light"/>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3" name="Objekt 2" hidden="1"/>
          <p:cNvGraphicFramePr>
            <a:graphicFrameLocks noChangeAspect="1"/>
          </p:cNvGraphicFramePr>
          <p:nvPr>
            <p:extLst>
              <p:ext uri="{D42A27DB-BD31-4B8C-83A1-F6EECF244321}">
                <p14:modId xmlns:p14="http://schemas.microsoft.com/office/powerpoint/2010/main" val="712435775"/>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29"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title"/>
          </p:nvPr>
        </p:nvSpPr>
        <p:spPr bwMode="auto"/>
        <p:txBody>
          <a:bodyPr vert="horz"/>
          <a:lstStyle/>
          <a:p>
            <a:pPr>
              <a:defRPr/>
            </a:pPr>
            <a:r>
              <a:rPr lang="de-DE"/>
              <a:t>Weiterführende Links </a:t>
            </a:r>
            <a:endParaRPr/>
          </a:p>
        </p:txBody>
      </p:sp>
      <p:sp>
        <p:nvSpPr>
          <p:cNvPr id="10" name="Textfeld 9"/>
          <p:cNvSpPr txBox="1"/>
          <p:nvPr/>
        </p:nvSpPr>
        <p:spPr bwMode="auto">
          <a:xfrm>
            <a:off x="1559496" y="1962013"/>
            <a:ext cx="6097772" cy="1284134"/>
          </a:xfrm>
          <a:prstGeom prst="rect">
            <a:avLst/>
          </a:prstGeom>
          <a:noFill/>
        </p:spPr>
        <p:txBody>
          <a:bodyPr wrap="square">
            <a:spAutoFit/>
          </a:bodyPr>
          <a:lstStyle/>
          <a:p>
            <a:pPr marL="285750" indent="-285750">
              <a:lnSpc>
                <a:spcPct val="150000"/>
              </a:lnSpc>
              <a:buFont typeface="Arial"/>
              <a:buChar char="•"/>
              <a:defRPr/>
            </a:pPr>
            <a:r>
              <a:rPr lang="de-DE" b="1" u="sng">
                <a:solidFill>
                  <a:srgbClr val="3B9CE8"/>
                </a:solidFill>
                <a:latin typeface="Lato Light"/>
                <a:hlinkClick r:id="rId5" tooltip="https://www.lernzone.de/kata"/>
              </a:rPr>
              <a:t>https://www.lernzone.de/kata</a:t>
            </a:r>
            <a:endParaRPr lang="de-DE" b="1">
              <a:solidFill>
                <a:srgbClr val="3B9CE8"/>
              </a:solidFill>
              <a:latin typeface="Lato Light"/>
            </a:endParaRPr>
          </a:p>
          <a:p>
            <a:pPr marL="285750" indent="-285750">
              <a:lnSpc>
                <a:spcPct val="150000"/>
              </a:lnSpc>
              <a:buFont typeface="Arial"/>
              <a:buChar char="•"/>
              <a:defRPr/>
            </a:pPr>
            <a:r>
              <a:rPr lang="de-DE" b="1" u="sng">
                <a:solidFill>
                  <a:srgbClr val="3B9CE8"/>
                </a:solidFill>
                <a:latin typeface="Lato Light"/>
                <a:hlinkClick r:id="rId6" tooltip="http://verbesserungskata.de/"/>
              </a:rPr>
              <a:t>http://verbesserungskata.de/</a:t>
            </a:r>
            <a:endParaRPr lang="de-DE" b="1">
              <a:solidFill>
                <a:srgbClr val="3B9CE8"/>
              </a:solidFill>
              <a:latin typeface="Lato Light"/>
            </a:endParaRPr>
          </a:p>
          <a:p>
            <a:pPr marL="285750" indent="-285750">
              <a:lnSpc>
                <a:spcPct val="150000"/>
              </a:lnSpc>
              <a:buFont typeface="Arial"/>
              <a:buChar char="•"/>
              <a:defRPr/>
            </a:pPr>
            <a:r>
              <a:rPr lang="de-DE" b="1" u="sng">
                <a:solidFill>
                  <a:srgbClr val="3B9CE8"/>
                </a:solidFill>
                <a:latin typeface="Lato Light"/>
                <a:hlinkClick r:id="rId7" tooltip="https://refa.de/service/refa-lexikon/kata"/>
              </a:rPr>
              <a:t>https://refa.de/service/refa-lexikon/kata</a:t>
            </a:r>
            <a:endParaRPr lang="de-DE" b="1">
              <a:solidFill>
                <a:srgbClr val="3B9CE8"/>
              </a:solidFill>
              <a:latin typeface="Lato Light"/>
            </a:endParaRPr>
          </a:p>
        </p:txBody>
      </p:sp>
      <p:pic>
        <p:nvPicPr>
          <p:cNvPr id="13" name="Grafik 12" descr="Laptop Silhouette"/>
          <p:cNvPicPr>
            <a:picLocks noChangeAspect="1"/>
          </p:cNvPicPr>
          <p:nvPr/>
        </p:nvPicPr>
        <p:blipFill>
          <a:blip r:embed="rId8"/>
          <a:stretch/>
        </p:blipFill>
        <p:spPr bwMode="auto">
          <a:xfrm>
            <a:off x="263352" y="2345430"/>
            <a:ext cx="867546" cy="867546"/>
          </a:xfrm>
          <a:prstGeom prst="rect">
            <a:avLst/>
          </a:prstGeom>
        </p:spPr>
      </p:pic>
      <p:pic>
        <p:nvPicPr>
          <p:cNvPr id="15" name="Grafik 14" descr="Lupe mit einfarbiger Füllung"/>
          <p:cNvPicPr>
            <a:picLocks noChangeAspect="1"/>
          </p:cNvPicPr>
          <p:nvPr/>
        </p:nvPicPr>
        <p:blipFill>
          <a:blip r:embed="rId9"/>
          <a:stretch/>
        </p:blipFill>
        <p:spPr bwMode="auto">
          <a:xfrm>
            <a:off x="683411" y="2186285"/>
            <a:ext cx="754387" cy="754387"/>
          </a:xfrm>
          <a:prstGeom prst="rect">
            <a:avLst/>
          </a:prstGeom>
        </p:spPr>
      </p:pic>
      <p:sp>
        <p:nvSpPr>
          <p:cNvPr id="17" name="Ellipse 16"/>
          <p:cNvSpPr/>
          <p:nvPr/>
        </p:nvSpPr>
        <p:spPr bwMode="auto">
          <a:xfrm>
            <a:off x="125144" y="4406139"/>
            <a:ext cx="881911" cy="73219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16" name="Grafik 15" descr="Informationen Silhouette"/>
          <p:cNvPicPr>
            <a:picLocks noChangeAspect="1"/>
          </p:cNvPicPr>
          <p:nvPr/>
        </p:nvPicPr>
        <p:blipFill>
          <a:blip r:embed="rId10"/>
          <a:stretch/>
        </p:blipFill>
        <p:spPr bwMode="auto">
          <a:xfrm>
            <a:off x="341169" y="4292059"/>
            <a:ext cx="1074312" cy="1074312"/>
          </a:xfrm>
          <a:prstGeom prst="rect">
            <a:avLst/>
          </a:prstGeom>
        </p:spPr>
      </p:pic>
      <p:sp>
        <p:nvSpPr>
          <p:cNvPr id="18" name="Textfeld 17"/>
          <p:cNvSpPr txBox="1"/>
          <p:nvPr/>
        </p:nvSpPr>
        <p:spPr bwMode="auto">
          <a:xfrm>
            <a:off x="1559496" y="3601365"/>
            <a:ext cx="7200800" cy="2862322"/>
          </a:xfrm>
          <a:prstGeom prst="rect">
            <a:avLst/>
          </a:prstGeom>
          <a:noFill/>
        </p:spPr>
        <p:txBody>
          <a:bodyPr wrap="square" rtlCol="0">
            <a:spAutoFit/>
          </a:bodyPr>
          <a:lstStyle/>
          <a:p>
            <a:pPr marL="285750" indent="-285750">
              <a:buFont typeface="Wingdings"/>
              <a:buChar char="Ø"/>
              <a:defRPr/>
            </a:pPr>
            <a:endParaRPr lang="de-DE" b="1">
              <a:latin typeface="Lato Light"/>
            </a:endParaRPr>
          </a:p>
          <a:p>
            <a:pPr marL="285750" indent="-285750">
              <a:buFont typeface="Wingdings"/>
              <a:buChar char="Ø"/>
              <a:defRPr/>
            </a:pPr>
            <a:r>
              <a:rPr lang="de-DE" sz="1800" b="1">
                <a:solidFill>
                  <a:srgbClr val="000000"/>
                </a:solidFill>
                <a:latin typeface="Lato Light"/>
                <a:ea typeface="Calibri"/>
              </a:rPr>
              <a:t> Gutes Beispiel eines KATA Coachings in der Produktion    </a:t>
            </a:r>
            <a:endParaRPr/>
          </a:p>
          <a:p>
            <a:pPr>
              <a:defRPr/>
            </a:pPr>
            <a:r>
              <a:rPr lang="de-DE" b="1">
                <a:solidFill>
                  <a:srgbClr val="000000"/>
                </a:solidFill>
                <a:latin typeface="Lato Light"/>
                <a:ea typeface="Calibri"/>
              </a:rPr>
              <a:t>      </a:t>
            </a:r>
            <a:r>
              <a:rPr lang="de-DE" sz="1800" b="1">
                <a:solidFill>
                  <a:srgbClr val="000000"/>
                </a:solidFill>
                <a:latin typeface="Lato Light"/>
                <a:ea typeface="Calibri"/>
              </a:rPr>
              <a:t>  </a:t>
            </a:r>
            <a:r>
              <a:rPr lang="de-DE" sz="1800" b="1" u="sng">
                <a:solidFill>
                  <a:srgbClr val="000000"/>
                </a:solidFill>
                <a:latin typeface="Lato Light"/>
                <a:ea typeface="Calibri"/>
                <a:hlinkClick r:id="rId11" tooltip="https://youtu.be/TS9KuUx4QCI"/>
              </a:rPr>
              <a:t>https://youtu.be/TS9KuUx4QCI</a:t>
            </a:r>
            <a:endParaRPr lang="de-DE" sz="1800" b="1">
              <a:latin typeface="Lato Light"/>
              <a:ea typeface="Calibri"/>
            </a:endParaRPr>
          </a:p>
          <a:p>
            <a:pPr marL="285750" indent="-285750">
              <a:buFont typeface="Wingdings"/>
              <a:buChar char="Ø"/>
              <a:defRPr/>
            </a:pPr>
            <a:r>
              <a:rPr lang="de-DE" sz="1800" b="1">
                <a:solidFill>
                  <a:srgbClr val="000000"/>
                </a:solidFill>
                <a:latin typeface="Lato Light"/>
                <a:ea typeface="Calibri"/>
              </a:rPr>
              <a:t>Die Rollen innerhalb der Toyota KATA</a:t>
            </a:r>
            <a:endParaRPr/>
          </a:p>
          <a:p>
            <a:pPr>
              <a:defRPr/>
            </a:pPr>
            <a:r>
              <a:rPr lang="de-DE" b="1">
                <a:solidFill>
                  <a:srgbClr val="000000"/>
                </a:solidFill>
                <a:latin typeface="Lato Light"/>
                <a:ea typeface="Calibri"/>
              </a:rPr>
              <a:t>      </a:t>
            </a:r>
            <a:r>
              <a:rPr lang="de-DE" sz="1800" b="1">
                <a:solidFill>
                  <a:srgbClr val="000000"/>
                </a:solidFill>
                <a:latin typeface="Lato Light"/>
                <a:ea typeface="Calibri"/>
              </a:rPr>
              <a:t> </a:t>
            </a:r>
            <a:r>
              <a:rPr lang="de-DE" sz="1800" b="1" u="sng">
                <a:solidFill>
                  <a:srgbClr val="000000"/>
                </a:solidFill>
                <a:latin typeface="Lato Light"/>
                <a:ea typeface="Calibri"/>
                <a:hlinkClick r:id="rId12" tooltip="https://youtu.be/b0QWeUgd86k"/>
              </a:rPr>
              <a:t>https://youtu.be/b0QWeUgd86k</a:t>
            </a:r>
            <a:endParaRPr lang="de-DE" sz="1800" b="1">
              <a:latin typeface="Lato Light"/>
              <a:ea typeface="Calibri"/>
            </a:endParaRPr>
          </a:p>
          <a:p>
            <a:pPr marL="285750" indent="-285750">
              <a:buFont typeface="Wingdings"/>
              <a:buChar char="Ø"/>
              <a:defRPr/>
            </a:pPr>
            <a:r>
              <a:rPr lang="de-DE" sz="1800" b="1">
                <a:solidFill>
                  <a:srgbClr val="000000"/>
                </a:solidFill>
                <a:latin typeface="Lato Light"/>
                <a:ea typeface="Calibri"/>
              </a:rPr>
              <a:t> Grundelemente der Verbesserungs-KATA</a:t>
            </a:r>
            <a:endParaRPr/>
          </a:p>
          <a:p>
            <a:pPr>
              <a:defRPr/>
            </a:pPr>
            <a:r>
              <a:rPr lang="de-DE" b="1">
                <a:solidFill>
                  <a:srgbClr val="000000"/>
                </a:solidFill>
                <a:latin typeface="Lato Light"/>
                <a:ea typeface="Calibri"/>
              </a:rPr>
              <a:t>       </a:t>
            </a:r>
            <a:r>
              <a:rPr lang="de-DE" sz="1800" b="1">
                <a:solidFill>
                  <a:srgbClr val="000000"/>
                </a:solidFill>
                <a:latin typeface="Lato Light"/>
                <a:ea typeface="Calibri"/>
              </a:rPr>
              <a:t> </a:t>
            </a:r>
            <a:r>
              <a:rPr lang="de-DE" b="1" u="sng">
                <a:solidFill>
                  <a:srgbClr val="000000"/>
                </a:solidFill>
                <a:latin typeface="Lato Light"/>
                <a:ea typeface="Calibri"/>
                <a:hlinkClick r:id="rId13" tooltip="https://youtu.be/uNWLcI_HsHE"/>
              </a:rPr>
              <a:t> </a:t>
            </a:r>
            <a:r>
              <a:rPr lang="de-DE" sz="1800" b="1" u="sng">
                <a:solidFill>
                  <a:srgbClr val="000000"/>
                </a:solidFill>
                <a:latin typeface="Lato Light"/>
                <a:ea typeface="Calibri"/>
                <a:hlinkClick r:id="rId13" tooltip="https://youtu.be/uNWLcI_HsHE"/>
              </a:rPr>
              <a:t>https://youtu.be/uNWLcI_HsHE</a:t>
            </a:r>
            <a:endParaRPr lang="de-DE" sz="1800" b="1">
              <a:latin typeface="Lato Light"/>
              <a:ea typeface="Calibri"/>
            </a:endParaRPr>
          </a:p>
          <a:p>
            <a:pPr marL="285750" indent="-285750">
              <a:buFont typeface="Wingdings"/>
              <a:buChar char="Ø"/>
              <a:defRPr/>
            </a:pPr>
            <a:r>
              <a:rPr lang="en-US" sz="1800" b="1">
                <a:solidFill>
                  <a:srgbClr val="000000"/>
                </a:solidFill>
                <a:latin typeface="Lato Light"/>
                <a:ea typeface="Calibri"/>
              </a:rPr>
              <a:t> Toyota KATA - The Coaching Dialogue</a:t>
            </a:r>
            <a:endParaRPr/>
          </a:p>
          <a:p>
            <a:pPr>
              <a:defRPr/>
            </a:pPr>
            <a:r>
              <a:rPr lang="en-US" b="1">
                <a:solidFill>
                  <a:srgbClr val="000000"/>
                </a:solidFill>
                <a:latin typeface="Lato Light"/>
                <a:ea typeface="Calibri"/>
              </a:rPr>
              <a:t>       </a:t>
            </a:r>
            <a:r>
              <a:rPr lang="en-US" sz="1800" b="1">
                <a:solidFill>
                  <a:srgbClr val="000000"/>
                </a:solidFill>
                <a:latin typeface="Lato Light"/>
                <a:ea typeface="Calibri"/>
              </a:rPr>
              <a:t> </a:t>
            </a:r>
            <a:r>
              <a:rPr lang="en-US" sz="1800" b="1" u="sng">
                <a:solidFill>
                  <a:srgbClr val="000000"/>
                </a:solidFill>
                <a:latin typeface="Lato Light"/>
                <a:ea typeface="Calibri"/>
                <a:hlinkClick r:id="rId14" tooltip="https://youtu.be/4cgQw2ZV1AU"/>
              </a:rPr>
              <a:t>https://youtu.be/4cgQw2ZV1AU</a:t>
            </a:r>
            <a:endParaRPr lang="de-DE" sz="1800" b="1">
              <a:latin typeface="Lato Light"/>
              <a:ea typeface="Calibri"/>
            </a:endParaRPr>
          </a:p>
          <a:p>
            <a:pPr>
              <a:defRPr/>
            </a:pPr>
            <a:endParaRPr lang="de-D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 name="Objekt 1" hidden="1"/>
          <p:cNvGraphicFramePr>
            <a:graphicFrameLocks noChangeAspect="1"/>
          </p:cNvGraphicFramePr>
          <p:nvPr>
            <p:extLst>
              <p:ext uri="{D42A27DB-BD31-4B8C-83A1-F6EECF244321}">
                <p14:modId xmlns:p14="http://schemas.microsoft.com/office/powerpoint/2010/main" val="1137117757"/>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30"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7" name="Titel 1"/>
          <p:cNvSpPr txBox="1"/>
          <p:nvPr/>
        </p:nvSpPr>
        <p:spPr bwMode="auto">
          <a:xfrm>
            <a:off x="623888" y="354445"/>
            <a:ext cx="10515600" cy="410729"/>
          </a:xfrm>
          <a:prstGeom prst="rect">
            <a:avLst/>
          </a:prstGeom>
        </p:spPr>
        <p:txBody>
          <a:bodyPr vert="horz" lIns="91440" tIns="45720" rIns="91440" bIns="45720" rtlCol="0" anchor="b">
            <a:noAutofit/>
          </a:bodyPr>
          <a:lstStyle>
            <a:lvl1pPr algn="l" defTabSz="914400">
              <a:lnSpc>
                <a:spcPct val="90000"/>
              </a:lnSpc>
              <a:spcBef>
                <a:spcPts val="0"/>
              </a:spcBef>
              <a:buNone/>
              <a:defRPr sz="4400" b="1" i="0">
                <a:solidFill>
                  <a:srgbClr val="FCFCFC"/>
                </a:solidFill>
                <a:latin typeface="Chakra Petch SemiBold"/>
                <a:ea typeface="Helvetica Neue Light"/>
                <a:cs typeface="Chakra Petch SemiBold"/>
              </a:defRPr>
            </a:lvl1pPr>
          </a:lstStyle>
          <a:p>
            <a:pPr>
              <a:defRPr/>
            </a:pPr>
            <a:r>
              <a:rPr lang="de-DE" sz="3500">
                <a:latin typeface="Lato Light"/>
              </a:rPr>
              <a:t>Verwendete Literatur</a:t>
            </a:r>
            <a:endParaRPr/>
          </a:p>
        </p:txBody>
      </p:sp>
      <p:sp>
        <p:nvSpPr>
          <p:cNvPr id="8" name="Inhaltsplatzhalter 2"/>
          <p:cNvSpPr txBox="1"/>
          <p:nvPr/>
        </p:nvSpPr>
        <p:spPr bwMode="auto">
          <a:xfrm>
            <a:off x="538385" y="1340768"/>
            <a:ext cx="9806087" cy="4351338"/>
          </a:xfrm>
          <a:prstGeom prst="rect">
            <a:avLst/>
          </a:prstGeom>
        </p:spPr>
        <p:txBody>
          <a:bodyPr vert="horz" lIns="91440" tIns="45720" rIns="91440" bIns="45720" rtlCol="0">
            <a:normAutofit/>
          </a:bodyPr>
          <a:lstStyle>
            <a:lvl1pPr marL="0" indent="0" algn="l" defTabSz="914400">
              <a:lnSpc>
                <a:spcPct val="90000"/>
              </a:lnSpc>
              <a:spcBef>
                <a:spcPts val="1000"/>
              </a:spcBef>
              <a:buFont typeface="Arial"/>
              <a:buNone/>
              <a:defRPr sz="2000" b="0" i="0">
                <a:solidFill>
                  <a:srgbClr val="FCFCFC"/>
                </a:solidFill>
                <a:latin typeface="Lato Light"/>
                <a:ea typeface="Helvetica Neue Light"/>
                <a:cs typeface="+mn-cs"/>
              </a:defRPr>
            </a:lvl1pPr>
            <a:lvl2pPr marL="457200" indent="0" algn="ctr" defTabSz="914400">
              <a:lnSpc>
                <a:spcPct val="90000"/>
              </a:lnSpc>
              <a:spcBef>
                <a:spcPts val="500"/>
              </a:spcBef>
              <a:buFont typeface="Arial"/>
              <a:buNone/>
              <a:defRPr sz="2000">
                <a:solidFill>
                  <a:schemeClr val="tx1"/>
                </a:solidFill>
                <a:latin typeface="+mn-lt"/>
                <a:ea typeface="+mn-ea"/>
                <a:cs typeface="+mn-cs"/>
              </a:defRPr>
            </a:lvl2pPr>
            <a:lvl3pPr marL="914400" indent="0" algn="ctr" defTabSz="914400">
              <a:lnSpc>
                <a:spcPct val="90000"/>
              </a:lnSpc>
              <a:spcBef>
                <a:spcPts val="500"/>
              </a:spcBef>
              <a:buFont typeface="Arial"/>
              <a:buNone/>
              <a:defRPr sz="1800">
                <a:solidFill>
                  <a:schemeClr val="tx1"/>
                </a:solidFill>
                <a:latin typeface="+mn-lt"/>
                <a:ea typeface="+mn-ea"/>
                <a:cs typeface="+mn-cs"/>
              </a:defRPr>
            </a:lvl3pPr>
            <a:lvl4pPr marL="1371600" indent="0" algn="ctr" defTabSz="914400">
              <a:lnSpc>
                <a:spcPct val="90000"/>
              </a:lnSpc>
              <a:spcBef>
                <a:spcPts val="500"/>
              </a:spcBef>
              <a:buFont typeface="Arial"/>
              <a:buNone/>
              <a:defRPr sz="1600">
                <a:solidFill>
                  <a:schemeClr val="tx1"/>
                </a:solidFill>
                <a:latin typeface="+mn-lt"/>
                <a:ea typeface="+mn-ea"/>
                <a:cs typeface="+mn-cs"/>
              </a:defRPr>
            </a:lvl4pPr>
            <a:lvl5pPr marL="1828800" indent="0" algn="ctr" defTabSz="914400">
              <a:lnSpc>
                <a:spcPct val="90000"/>
              </a:lnSpc>
              <a:spcBef>
                <a:spcPts val="500"/>
              </a:spcBef>
              <a:buFont typeface="Arial"/>
              <a:buNone/>
              <a:defRPr sz="1600">
                <a:solidFill>
                  <a:schemeClr val="tx1"/>
                </a:solidFill>
                <a:latin typeface="+mn-lt"/>
                <a:ea typeface="+mn-ea"/>
                <a:cs typeface="+mn-cs"/>
              </a:defRPr>
            </a:lvl5pPr>
            <a:lvl6pPr marL="2286000" indent="0" algn="ctr" defTabSz="914400">
              <a:lnSpc>
                <a:spcPct val="90000"/>
              </a:lnSpc>
              <a:spcBef>
                <a:spcPts val="500"/>
              </a:spcBef>
              <a:buFont typeface="Arial"/>
              <a:buNone/>
              <a:defRPr sz="1600">
                <a:solidFill>
                  <a:schemeClr val="tx1"/>
                </a:solidFill>
                <a:latin typeface="+mn-lt"/>
                <a:ea typeface="+mn-ea"/>
                <a:cs typeface="+mn-cs"/>
              </a:defRPr>
            </a:lvl6pPr>
            <a:lvl7pPr marL="2743200" indent="0" algn="ctr" defTabSz="914400">
              <a:lnSpc>
                <a:spcPct val="90000"/>
              </a:lnSpc>
              <a:spcBef>
                <a:spcPts val="500"/>
              </a:spcBef>
              <a:buFont typeface="Arial"/>
              <a:buNone/>
              <a:defRPr sz="1600">
                <a:solidFill>
                  <a:schemeClr val="tx1"/>
                </a:solidFill>
                <a:latin typeface="+mn-lt"/>
                <a:ea typeface="+mn-ea"/>
                <a:cs typeface="+mn-cs"/>
              </a:defRPr>
            </a:lvl7pPr>
            <a:lvl8pPr marL="3200400" indent="0" algn="ctr" defTabSz="914400">
              <a:lnSpc>
                <a:spcPct val="90000"/>
              </a:lnSpc>
              <a:spcBef>
                <a:spcPts val="500"/>
              </a:spcBef>
              <a:buFont typeface="Arial"/>
              <a:buNone/>
              <a:defRPr sz="1600">
                <a:solidFill>
                  <a:schemeClr val="tx1"/>
                </a:solidFill>
                <a:latin typeface="+mn-lt"/>
                <a:ea typeface="+mn-ea"/>
                <a:cs typeface="+mn-cs"/>
              </a:defRPr>
            </a:lvl8pPr>
            <a:lvl9pPr marL="3657600" indent="0" algn="ctr" defTabSz="914400">
              <a:lnSpc>
                <a:spcPct val="90000"/>
              </a:lnSpc>
              <a:spcBef>
                <a:spcPts val="500"/>
              </a:spcBef>
              <a:buFont typeface="Arial"/>
              <a:buNone/>
              <a:defRPr sz="1600">
                <a:solidFill>
                  <a:schemeClr val="tx1"/>
                </a:solidFill>
                <a:latin typeface="+mn-lt"/>
                <a:ea typeface="+mn-ea"/>
                <a:cs typeface="+mn-cs"/>
              </a:defRPr>
            </a:lvl9pPr>
          </a:lstStyle>
          <a:p>
            <a:pPr>
              <a:defRPr/>
            </a:pPr>
            <a:r>
              <a:rPr lang="de-DE" sz="1800" b="0" i="0" u="none" strike="noStrike">
                <a:latin typeface="Lato Light"/>
              </a:rPr>
              <a:t>[SL21]	Schwarz, T.; Lindner, A.: KATA. Veränderung meistern – Innovation zur Gewohnheit 	machen. Hanserl, München, 2021.</a:t>
            </a:r>
            <a:endParaRPr lang="de-DE" sz="1800">
              <a:latin typeface="Lato Light"/>
            </a:endParaRPr>
          </a:p>
          <a:p>
            <a:pPr>
              <a:defRPr/>
            </a:pPr>
            <a:endParaRPr lang="de-DE" sz="1800">
              <a:latin typeface="Lato Light"/>
            </a:endParaRPr>
          </a:p>
          <a:p>
            <a:pPr>
              <a:defRPr/>
            </a:pPr>
            <a:r>
              <a:rPr lang="de-DE" sz="1800">
                <a:latin typeface="Lato Light"/>
              </a:rPr>
              <a:t>[Ri15]	Richter, K. F.: Coaching als kreativer Prozess. Werkbuch für Coaching und Supervision mit 	Gestalt und System ; mit … einer Tabelle. Vandenhoeck &amp; Ruprecht, Göttingen, 2015.</a:t>
            </a:r>
            <a:endParaRPr/>
          </a:p>
          <a:p>
            <a:pPr>
              <a:defRPr/>
            </a:pPr>
            <a:endParaRPr lang="de-DE" sz="1800">
              <a:latin typeface="Lato Light"/>
            </a:endParaRPr>
          </a:p>
          <a:p>
            <a:pPr>
              <a:defRPr/>
            </a:pPr>
            <a:r>
              <a:rPr lang="de-DE" sz="1800" b="0" i="0" u="none" strike="noStrike">
                <a:latin typeface="Lato Light"/>
              </a:rPr>
              <a:t>[Ro13]	Rother, M.: Die Kata des Weltmarktführers. Toyotas Erfolgsmethoden. Campus Verlag, 	s.l., 2013.</a:t>
            </a:r>
            <a:endParaRPr/>
          </a:p>
          <a:p>
            <a:pPr>
              <a:defRPr/>
            </a:pPr>
            <a:endParaRPr lang="de-DE" sz="1800">
              <a:latin typeface="La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Objekt 3" hidden="1"/>
          <p:cNvGraphicFramePr>
            <a:graphicFrameLocks noChangeAspect="1"/>
          </p:cNvGraphicFramePr>
          <p:nvPr>
            <p:extLst>
              <p:ext uri="{D42A27DB-BD31-4B8C-83A1-F6EECF244321}">
                <p14:modId xmlns:p14="http://schemas.microsoft.com/office/powerpoint/2010/main" val="3521635023"/>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9"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title"/>
          </p:nvPr>
        </p:nvSpPr>
        <p:spPr bwMode="auto"/>
        <p:txBody>
          <a:bodyPr vert="horz"/>
          <a:lstStyle/>
          <a:p>
            <a:pPr>
              <a:defRPr/>
            </a:pPr>
            <a:r>
              <a:rPr lang="de-DE"/>
              <a:t>Einführung</a:t>
            </a:r>
            <a:endParaRPr/>
          </a:p>
        </p:txBody>
      </p:sp>
      <p:sp>
        <p:nvSpPr>
          <p:cNvPr id="3" name="Inhaltsplatzhalter 2"/>
          <p:cNvSpPr>
            <a:spLocks noGrp="1"/>
          </p:cNvSpPr>
          <p:nvPr>
            <p:ph idx="1"/>
          </p:nvPr>
        </p:nvSpPr>
        <p:spPr bwMode="auto"/>
        <p:txBody>
          <a:bodyPr/>
          <a:lstStyle/>
          <a:p>
            <a:pPr>
              <a:defRPr/>
            </a:pPr>
            <a:endParaRPr lang="de-DE"/>
          </a:p>
        </p:txBody>
      </p:sp>
      <p:pic>
        <p:nvPicPr>
          <p:cNvPr id="5" name="Grafik 4"/>
          <p:cNvPicPr>
            <a:picLocks noChangeAspect="1"/>
          </p:cNvPicPr>
          <p:nvPr/>
        </p:nvPicPr>
        <p:blipFill>
          <a:blip r:embed="rId5"/>
          <a:stretch/>
        </p:blipFill>
        <p:spPr bwMode="auto">
          <a:xfrm>
            <a:off x="517748" y="1111184"/>
            <a:ext cx="5391053" cy="4514367"/>
          </a:xfrm>
          <a:prstGeom prst="rect">
            <a:avLst/>
          </a:prstGeom>
        </p:spPr>
      </p:pic>
      <p:sp>
        <p:nvSpPr>
          <p:cNvPr id="9" name="Textfeld 8"/>
          <p:cNvSpPr txBox="1"/>
          <p:nvPr/>
        </p:nvSpPr>
        <p:spPr bwMode="auto">
          <a:xfrm>
            <a:off x="2046102" y="5522834"/>
            <a:ext cx="2334344" cy="491659"/>
          </a:xfrm>
          <a:prstGeom prst="rect">
            <a:avLst/>
          </a:prstGeom>
          <a:noFill/>
        </p:spPr>
        <p:txBody>
          <a:bodyPr wrap="square" lIns="0" tIns="0" rIns="0" bIns="0" rtlCol="0" anchor="ctr" anchorCtr="0">
            <a:noAutofit/>
          </a:bodyPr>
          <a:lstStyle/>
          <a:p>
            <a:pPr algn="ctr">
              <a:defRPr/>
            </a:pPr>
            <a:r>
              <a:rPr lang="de-DE" sz="1100" dirty="0">
                <a:latin typeface="Lato Light"/>
              </a:rPr>
              <a:t>(</a:t>
            </a:r>
            <a:r>
              <a:rPr lang="de-DE" sz="1100" dirty="0" err="1">
                <a:latin typeface="Lato Light"/>
              </a:rPr>
              <a:t>Photo</a:t>
            </a:r>
            <a:r>
              <a:rPr lang="de-DE" sz="1100" dirty="0">
                <a:latin typeface="Lato Light"/>
              </a:rPr>
              <a:t>:  Louis Hansel/ </a:t>
            </a:r>
            <a:r>
              <a:rPr lang="de-DE" sz="1100" dirty="0" err="1">
                <a:latin typeface="Lato Light"/>
              </a:rPr>
              <a:t>Unsplash</a:t>
            </a:r>
            <a:r>
              <a:rPr lang="de-DE" sz="1100" dirty="0">
                <a:latin typeface="Lato Light"/>
              </a:rPr>
              <a:t>)</a:t>
            </a:r>
            <a:endParaRPr dirty="0"/>
          </a:p>
        </p:txBody>
      </p:sp>
      <p:sp>
        <p:nvSpPr>
          <p:cNvPr id="10" name="Rechteck 9"/>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Objekt 3" hidden="1"/>
          <p:cNvGraphicFramePr>
            <a:graphicFrameLocks noChangeAspect="1"/>
          </p:cNvGraphicFramePr>
          <p:nvPr>
            <p:extLst>
              <p:ext uri="{D42A27DB-BD31-4B8C-83A1-F6EECF244321}">
                <p14:modId xmlns:p14="http://schemas.microsoft.com/office/powerpoint/2010/main" val="2566882056"/>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20"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title"/>
          </p:nvPr>
        </p:nvSpPr>
        <p:spPr bwMode="auto"/>
        <p:txBody>
          <a:bodyPr vert="horz"/>
          <a:lstStyle/>
          <a:p>
            <a:pPr>
              <a:defRPr/>
            </a:pPr>
            <a:r>
              <a:rPr lang="de-DE"/>
              <a:t>Einführung</a:t>
            </a:r>
            <a:endParaRPr/>
          </a:p>
        </p:txBody>
      </p:sp>
      <p:pic>
        <p:nvPicPr>
          <p:cNvPr id="5" name="Grafik 4"/>
          <p:cNvPicPr>
            <a:picLocks noChangeAspect="1"/>
          </p:cNvPicPr>
          <p:nvPr/>
        </p:nvPicPr>
        <p:blipFill>
          <a:blip r:embed="rId5"/>
          <a:stretch/>
        </p:blipFill>
        <p:spPr bwMode="auto">
          <a:xfrm>
            <a:off x="517748" y="1411502"/>
            <a:ext cx="4797236" cy="3212976"/>
          </a:xfrm>
          <a:prstGeom prst="rect">
            <a:avLst/>
          </a:prstGeom>
        </p:spPr>
      </p:pic>
      <p:sp>
        <p:nvSpPr>
          <p:cNvPr id="6" name="Textfeld 5"/>
          <p:cNvSpPr txBox="1"/>
          <p:nvPr/>
        </p:nvSpPr>
        <p:spPr bwMode="auto">
          <a:xfrm>
            <a:off x="983432" y="4624479"/>
            <a:ext cx="3473834" cy="300318"/>
          </a:xfrm>
          <a:prstGeom prst="rect">
            <a:avLst/>
          </a:prstGeom>
          <a:noFill/>
        </p:spPr>
        <p:txBody>
          <a:bodyPr wrap="square" lIns="0" tIns="0" rIns="0" bIns="0" rtlCol="0" anchor="ctr" anchorCtr="0">
            <a:noAutofit/>
          </a:bodyPr>
          <a:lstStyle/>
          <a:p>
            <a:pPr algn="ctr">
              <a:defRPr/>
            </a:pPr>
            <a:r>
              <a:rPr lang="de-DE" sz="1100">
                <a:latin typeface="Lato Light"/>
              </a:rPr>
              <a:t>(Photo:  Towfiqu barbhuiya/ Unsplash)</a:t>
            </a:r>
            <a:endParaRPr/>
          </a:p>
        </p:txBody>
      </p:sp>
      <p:sp>
        <p:nvSpPr>
          <p:cNvPr id="3" name="Ellipse 2"/>
          <p:cNvSpPr/>
          <p:nvPr/>
        </p:nvSpPr>
        <p:spPr bwMode="auto">
          <a:xfrm>
            <a:off x="4458393" y="3792788"/>
            <a:ext cx="1440160" cy="13694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de-DE" sz="6600"/>
              <a:t>?</a:t>
            </a:r>
            <a:endParaRPr/>
          </a:p>
        </p:txBody>
      </p:sp>
      <p:sp>
        <p:nvSpPr>
          <p:cNvPr id="11" name="Rechteck 10"/>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pic>
        <p:nvPicPr>
          <p:cNvPr id="100" name="Grafik 99"/>
          <p:cNvPicPr>
            <a:picLocks noChangeAspect="1"/>
          </p:cNvPicPr>
          <p:nvPr/>
        </p:nvPicPr>
        <p:blipFill>
          <a:blip r:embed="rId3"/>
          <a:stretch/>
        </p:blipFill>
        <p:spPr bwMode="auto">
          <a:xfrm>
            <a:off x="6243383" y="2855766"/>
            <a:ext cx="1200844" cy="804272"/>
          </a:xfrm>
          <a:prstGeom prst="rect">
            <a:avLst/>
          </a:prstGeom>
        </p:spPr>
      </p:pic>
      <p:graphicFrame>
        <p:nvGraphicFramePr>
          <p:cNvPr id="4" name="Objekt 3" hidden="1"/>
          <p:cNvGraphicFramePr>
            <a:graphicFrameLocks noChangeAspect="1"/>
          </p:cNvGraphicFramePr>
          <p:nvPr>
            <p:extLst>
              <p:ext uri="{D42A27DB-BD31-4B8C-83A1-F6EECF244321}">
                <p14:modId xmlns:p14="http://schemas.microsoft.com/office/powerpoint/2010/main" val="3792705447"/>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4" imgW="0" imgH="0" progId="TCLayout.ActiveDocument.1">
                  <p:embed/>
                </p:oleObj>
              </mc:Choice>
              <mc:Fallback>
                <p:oleObj name="think-cell Slide" r:id="rId4" imgW="0" imgH="0" progId="TCLayout.ActiveDocument.1">
                  <p:embed/>
                  <p:pic>
                    <p:nvPicPr>
                      <p:cNvPr id="101" name=""/>
                      <p:cNvPicPr/>
                      <p:nvPr/>
                    </p:nvPicPr>
                    <p:blipFill>
                      <a:blip r:embed="rId5"/>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title"/>
          </p:nvPr>
        </p:nvSpPr>
        <p:spPr bwMode="auto">
          <a:xfrm>
            <a:off x="517748" y="394312"/>
            <a:ext cx="10515600" cy="1017993"/>
          </a:xfrm>
        </p:spPr>
        <p:txBody>
          <a:bodyPr vert="horz"/>
          <a:lstStyle/>
          <a:p>
            <a:pPr>
              <a:defRPr/>
            </a:pPr>
            <a:r>
              <a:rPr lang="de-DE"/>
              <a:t>Durch viele KATA-Zyklen wird der Zielzustand erreicht</a:t>
            </a:r>
            <a:endParaRPr/>
          </a:p>
        </p:txBody>
      </p:sp>
      <p:sp>
        <p:nvSpPr>
          <p:cNvPr id="18" name="Rechteck 17"/>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22" name="Grafik 21" descr="Teller mit einfarbiger Füllung"/>
          <p:cNvPicPr>
            <a:picLocks noChangeAspect="1"/>
          </p:cNvPicPr>
          <p:nvPr/>
        </p:nvPicPr>
        <p:blipFill>
          <a:blip r:embed="rId6"/>
          <a:stretch/>
        </p:blipFill>
        <p:spPr bwMode="auto">
          <a:xfrm>
            <a:off x="1569854" y="5752931"/>
            <a:ext cx="632918" cy="632918"/>
          </a:xfrm>
          <a:prstGeom prst="rect">
            <a:avLst/>
          </a:prstGeom>
        </p:spPr>
      </p:pic>
      <p:sp>
        <p:nvSpPr>
          <p:cNvPr id="24" name="Textfeld 23"/>
          <p:cNvSpPr txBox="1"/>
          <p:nvPr/>
        </p:nvSpPr>
        <p:spPr bwMode="auto">
          <a:xfrm>
            <a:off x="-26266" y="5763725"/>
            <a:ext cx="1296144" cy="461665"/>
          </a:xfrm>
          <a:prstGeom prst="rect">
            <a:avLst/>
          </a:prstGeom>
          <a:noFill/>
        </p:spPr>
        <p:txBody>
          <a:bodyPr wrap="square" rtlCol="0">
            <a:spAutoFit/>
          </a:bodyPr>
          <a:lstStyle/>
          <a:p>
            <a:pPr algn="ctr">
              <a:defRPr/>
            </a:pPr>
            <a:r>
              <a:rPr lang="de-DE" sz="1200">
                <a:latin typeface="Lato Light"/>
              </a:rPr>
              <a:t>Ist </a:t>
            </a:r>
            <a:endParaRPr/>
          </a:p>
          <a:p>
            <a:pPr algn="ctr">
              <a:defRPr/>
            </a:pPr>
            <a:r>
              <a:rPr lang="de-DE" sz="1200">
                <a:latin typeface="Lato Light"/>
              </a:rPr>
              <a:t>Zustand</a:t>
            </a:r>
            <a:endParaRPr/>
          </a:p>
        </p:txBody>
      </p:sp>
      <p:pic>
        <p:nvPicPr>
          <p:cNvPr id="37" name="Grafik 36" descr="Teller Silhouette"/>
          <p:cNvPicPr>
            <a:picLocks noChangeAspect="1"/>
          </p:cNvPicPr>
          <p:nvPr/>
        </p:nvPicPr>
        <p:blipFill>
          <a:blip r:embed="rId7"/>
          <a:stretch/>
        </p:blipFill>
        <p:spPr bwMode="auto">
          <a:xfrm>
            <a:off x="330942" y="6032059"/>
            <a:ext cx="632918" cy="632918"/>
          </a:xfrm>
          <a:prstGeom prst="rect">
            <a:avLst/>
          </a:prstGeom>
        </p:spPr>
      </p:pic>
      <p:pic>
        <p:nvPicPr>
          <p:cNvPr id="41" name="Grafik 40"/>
          <p:cNvPicPr>
            <a:picLocks noChangeAspect="1"/>
          </p:cNvPicPr>
          <p:nvPr/>
        </p:nvPicPr>
        <p:blipFill>
          <a:blip r:embed="rId8"/>
          <a:stretch/>
        </p:blipFill>
        <p:spPr bwMode="auto">
          <a:xfrm rot="20642981">
            <a:off x="961473" y="6219449"/>
            <a:ext cx="834378" cy="295470"/>
          </a:xfrm>
          <a:prstGeom prst="rect">
            <a:avLst/>
          </a:prstGeom>
        </p:spPr>
      </p:pic>
      <p:pic>
        <p:nvPicPr>
          <p:cNvPr id="43" name="Grafik 42" descr="Kennzeichen mit einfarbiger Füllung"/>
          <p:cNvPicPr>
            <a:picLocks noChangeAspect="1"/>
          </p:cNvPicPr>
          <p:nvPr/>
        </p:nvPicPr>
        <p:blipFill>
          <a:blip r:embed="rId9"/>
          <a:stretch/>
        </p:blipFill>
        <p:spPr bwMode="auto">
          <a:xfrm>
            <a:off x="1789189" y="5540182"/>
            <a:ext cx="529208" cy="529208"/>
          </a:xfrm>
          <a:prstGeom prst="rect">
            <a:avLst/>
          </a:prstGeom>
        </p:spPr>
      </p:pic>
      <p:pic>
        <p:nvPicPr>
          <p:cNvPr id="48" name="Grafik 47" descr="Kolben mit einfarbiger Füllung"/>
          <p:cNvPicPr>
            <a:picLocks noChangeAspect="1"/>
          </p:cNvPicPr>
          <p:nvPr/>
        </p:nvPicPr>
        <p:blipFill>
          <a:blip r:embed="rId10"/>
          <a:stretch/>
        </p:blipFill>
        <p:spPr bwMode="auto">
          <a:xfrm>
            <a:off x="1127448" y="5719652"/>
            <a:ext cx="408370" cy="408370"/>
          </a:xfrm>
          <a:prstGeom prst="rect">
            <a:avLst/>
          </a:prstGeom>
        </p:spPr>
      </p:pic>
      <p:pic>
        <p:nvPicPr>
          <p:cNvPr id="54" name="Grafik 53" descr="Teller mit einfarbiger Füllung"/>
          <p:cNvPicPr>
            <a:picLocks noChangeAspect="1"/>
          </p:cNvPicPr>
          <p:nvPr/>
        </p:nvPicPr>
        <p:blipFill>
          <a:blip r:embed="rId6"/>
          <a:stretch/>
        </p:blipFill>
        <p:spPr bwMode="auto">
          <a:xfrm>
            <a:off x="2948092" y="5308309"/>
            <a:ext cx="632918" cy="632918"/>
          </a:xfrm>
          <a:prstGeom prst="rect">
            <a:avLst/>
          </a:prstGeom>
        </p:spPr>
      </p:pic>
      <p:pic>
        <p:nvPicPr>
          <p:cNvPr id="57" name="Grafik 56"/>
          <p:cNvPicPr>
            <a:picLocks noChangeAspect="1"/>
          </p:cNvPicPr>
          <p:nvPr/>
        </p:nvPicPr>
        <p:blipFill>
          <a:blip r:embed="rId8"/>
          <a:stretch/>
        </p:blipFill>
        <p:spPr bwMode="auto">
          <a:xfrm rot="20642981">
            <a:off x="2261708" y="5644347"/>
            <a:ext cx="846783" cy="299863"/>
          </a:xfrm>
          <a:prstGeom prst="rect">
            <a:avLst/>
          </a:prstGeom>
        </p:spPr>
      </p:pic>
      <p:pic>
        <p:nvPicPr>
          <p:cNvPr id="58" name="Grafik 57" descr="Kennzeichen mit einfarbiger Füllung"/>
          <p:cNvPicPr>
            <a:picLocks noChangeAspect="1"/>
          </p:cNvPicPr>
          <p:nvPr/>
        </p:nvPicPr>
        <p:blipFill>
          <a:blip r:embed="rId9"/>
          <a:stretch/>
        </p:blipFill>
        <p:spPr bwMode="auto">
          <a:xfrm>
            <a:off x="3004440" y="5043705"/>
            <a:ext cx="529208" cy="529208"/>
          </a:xfrm>
          <a:prstGeom prst="rect">
            <a:avLst/>
          </a:prstGeom>
        </p:spPr>
      </p:pic>
      <p:pic>
        <p:nvPicPr>
          <p:cNvPr id="60" name="Grafik 59" descr="Kolben mit einfarbiger Füllung"/>
          <p:cNvPicPr>
            <a:picLocks noChangeAspect="1"/>
          </p:cNvPicPr>
          <p:nvPr/>
        </p:nvPicPr>
        <p:blipFill>
          <a:blip r:embed="rId10"/>
          <a:stretch/>
        </p:blipFill>
        <p:spPr bwMode="auto">
          <a:xfrm>
            <a:off x="2461769" y="5012669"/>
            <a:ext cx="408370" cy="408370"/>
          </a:xfrm>
          <a:prstGeom prst="rect">
            <a:avLst/>
          </a:prstGeom>
        </p:spPr>
      </p:pic>
      <p:sp>
        <p:nvSpPr>
          <p:cNvPr id="61" name="Textfeld 60"/>
          <p:cNvSpPr txBox="1"/>
          <p:nvPr/>
        </p:nvSpPr>
        <p:spPr bwMode="auto">
          <a:xfrm>
            <a:off x="853870" y="5274269"/>
            <a:ext cx="1011814" cy="369332"/>
          </a:xfrm>
          <a:prstGeom prst="rect">
            <a:avLst/>
          </a:prstGeom>
          <a:noFill/>
        </p:spPr>
        <p:txBody>
          <a:bodyPr wrap="none" rtlCol="0">
            <a:spAutoFit/>
          </a:bodyPr>
          <a:lstStyle/>
          <a:p>
            <a:pPr>
              <a:defRPr/>
            </a:pPr>
            <a:r>
              <a:rPr lang="de-DE" sz="1200">
                <a:latin typeface="Lato Light"/>
              </a:rPr>
              <a:t>Experiment</a:t>
            </a:r>
            <a:r>
              <a:rPr lang="de-DE"/>
              <a:t> </a:t>
            </a:r>
            <a:endParaRPr/>
          </a:p>
        </p:txBody>
      </p:sp>
      <p:pic>
        <p:nvPicPr>
          <p:cNvPr id="85" name="Grafik 84" descr="Volltreffer mit einfarbiger Füllung"/>
          <p:cNvPicPr>
            <a:picLocks noChangeAspect="1"/>
          </p:cNvPicPr>
          <p:nvPr/>
        </p:nvPicPr>
        <p:blipFill>
          <a:blip r:embed="rId11"/>
          <a:stretch/>
        </p:blipFill>
        <p:spPr bwMode="auto">
          <a:xfrm>
            <a:off x="5928521" y="3792857"/>
            <a:ext cx="776188" cy="776188"/>
          </a:xfrm>
          <a:prstGeom prst="rect">
            <a:avLst/>
          </a:prstGeom>
        </p:spPr>
      </p:pic>
      <p:sp>
        <p:nvSpPr>
          <p:cNvPr id="88" name="Textfeld 87"/>
          <p:cNvSpPr txBox="1"/>
          <p:nvPr/>
        </p:nvSpPr>
        <p:spPr bwMode="auto">
          <a:xfrm>
            <a:off x="6342798" y="2329958"/>
            <a:ext cx="1002014" cy="523220"/>
          </a:xfrm>
          <a:prstGeom prst="rect">
            <a:avLst/>
          </a:prstGeom>
          <a:noFill/>
        </p:spPr>
        <p:txBody>
          <a:bodyPr wrap="square" rtlCol="0">
            <a:spAutoFit/>
          </a:bodyPr>
          <a:lstStyle/>
          <a:p>
            <a:pPr algn="ctr">
              <a:defRPr/>
            </a:pPr>
            <a:r>
              <a:rPr lang="de-DE" sz="1400" b="1"/>
              <a:t>Ziel-</a:t>
            </a:r>
            <a:endParaRPr/>
          </a:p>
          <a:p>
            <a:pPr algn="ctr">
              <a:defRPr/>
            </a:pPr>
            <a:r>
              <a:rPr lang="de-DE" sz="1400" b="1"/>
              <a:t>zustand</a:t>
            </a:r>
            <a:endParaRPr/>
          </a:p>
        </p:txBody>
      </p:sp>
      <p:sp>
        <p:nvSpPr>
          <p:cNvPr id="89" name="Textfeld 88"/>
          <p:cNvSpPr txBox="1"/>
          <p:nvPr/>
        </p:nvSpPr>
        <p:spPr bwMode="auto">
          <a:xfrm rot="21074861">
            <a:off x="1174826" y="6374076"/>
            <a:ext cx="825549" cy="738664"/>
          </a:xfrm>
          <a:prstGeom prst="rect">
            <a:avLst/>
          </a:prstGeom>
          <a:noFill/>
        </p:spPr>
        <p:txBody>
          <a:bodyPr wrap="square" rtlCol="0">
            <a:spAutoFit/>
          </a:bodyPr>
          <a:lstStyle/>
          <a:p>
            <a:pPr algn="ctr">
              <a:defRPr/>
            </a:pPr>
            <a:r>
              <a:rPr lang="de-DE" sz="1200">
                <a:latin typeface="Lato Light"/>
              </a:rPr>
              <a:t>Nächster </a:t>
            </a:r>
            <a:endParaRPr/>
          </a:p>
          <a:p>
            <a:pPr algn="ctr">
              <a:defRPr/>
            </a:pPr>
            <a:r>
              <a:rPr lang="de-DE" sz="1200">
                <a:latin typeface="Lato Light"/>
              </a:rPr>
              <a:t>Schritt</a:t>
            </a:r>
            <a:endParaRPr/>
          </a:p>
          <a:p>
            <a:pPr>
              <a:defRPr/>
            </a:pPr>
            <a:endParaRPr lang="de-DE"/>
          </a:p>
        </p:txBody>
      </p:sp>
      <p:sp>
        <p:nvSpPr>
          <p:cNvPr id="44" name="Textfeld 43"/>
          <p:cNvSpPr txBox="1"/>
          <p:nvPr/>
        </p:nvSpPr>
        <p:spPr bwMode="auto">
          <a:xfrm>
            <a:off x="2177685" y="4627767"/>
            <a:ext cx="1011814" cy="369332"/>
          </a:xfrm>
          <a:prstGeom prst="rect">
            <a:avLst/>
          </a:prstGeom>
          <a:noFill/>
        </p:spPr>
        <p:txBody>
          <a:bodyPr wrap="none" rtlCol="0">
            <a:spAutoFit/>
          </a:bodyPr>
          <a:lstStyle/>
          <a:p>
            <a:pPr>
              <a:defRPr/>
            </a:pPr>
            <a:r>
              <a:rPr lang="de-DE" sz="1200">
                <a:latin typeface="Lato Light"/>
              </a:rPr>
              <a:t>Experiment</a:t>
            </a:r>
            <a:r>
              <a:rPr lang="de-DE"/>
              <a:t> </a:t>
            </a:r>
            <a:endParaRPr/>
          </a:p>
        </p:txBody>
      </p:sp>
      <p:pic>
        <p:nvPicPr>
          <p:cNvPr id="46" name="Grafik 45" descr="Teller mit einfarbiger Füllung"/>
          <p:cNvPicPr>
            <a:picLocks noChangeAspect="1"/>
          </p:cNvPicPr>
          <p:nvPr/>
        </p:nvPicPr>
        <p:blipFill>
          <a:blip r:embed="rId6"/>
          <a:stretch/>
        </p:blipFill>
        <p:spPr bwMode="auto">
          <a:xfrm>
            <a:off x="4227652" y="4819302"/>
            <a:ext cx="632918" cy="632918"/>
          </a:xfrm>
          <a:prstGeom prst="rect">
            <a:avLst/>
          </a:prstGeom>
        </p:spPr>
      </p:pic>
      <p:pic>
        <p:nvPicPr>
          <p:cNvPr id="47" name="Grafik 46"/>
          <p:cNvPicPr>
            <a:picLocks noChangeAspect="1"/>
          </p:cNvPicPr>
          <p:nvPr/>
        </p:nvPicPr>
        <p:blipFill>
          <a:blip r:embed="rId8"/>
          <a:stretch/>
        </p:blipFill>
        <p:spPr bwMode="auto">
          <a:xfrm rot="20642981">
            <a:off x="3541268" y="5155340"/>
            <a:ext cx="846783" cy="299863"/>
          </a:xfrm>
          <a:prstGeom prst="rect">
            <a:avLst/>
          </a:prstGeom>
        </p:spPr>
      </p:pic>
      <p:pic>
        <p:nvPicPr>
          <p:cNvPr id="50" name="Grafik 49" descr="Kennzeichen mit einfarbiger Füllung"/>
          <p:cNvPicPr>
            <a:picLocks noChangeAspect="1"/>
          </p:cNvPicPr>
          <p:nvPr/>
        </p:nvPicPr>
        <p:blipFill>
          <a:blip r:embed="rId9"/>
          <a:stretch/>
        </p:blipFill>
        <p:spPr bwMode="auto">
          <a:xfrm>
            <a:off x="4284000" y="4554698"/>
            <a:ext cx="529208" cy="529208"/>
          </a:xfrm>
          <a:prstGeom prst="rect">
            <a:avLst/>
          </a:prstGeom>
        </p:spPr>
      </p:pic>
      <p:pic>
        <p:nvPicPr>
          <p:cNvPr id="52" name="Grafik 51" descr="Kolben mit einfarbiger Füllung"/>
          <p:cNvPicPr>
            <a:picLocks noChangeAspect="1"/>
          </p:cNvPicPr>
          <p:nvPr/>
        </p:nvPicPr>
        <p:blipFill>
          <a:blip r:embed="rId10"/>
          <a:stretch/>
        </p:blipFill>
        <p:spPr bwMode="auto">
          <a:xfrm>
            <a:off x="3741330" y="4523662"/>
            <a:ext cx="408370" cy="408370"/>
          </a:xfrm>
          <a:prstGeom prst="rect">
            <a:avLst/>
          </a:prstGeom>
        </p:spPr>
      </p:pic>
      <p:sp>
        <p:nvSpPr>
          <p:cNvPr id="53" name="Textfeld 52"/>
          <p:cNvSpPr txBox="1"/>
          <p:nvPr/>
        </p:nvSpPr>
        <p:spPr bwMode="auto">
          <a:xfrm>
            <a:off x="3457245" y="4138760"/>
            <a:ext cx="1011814" cy="369332"/>
          </a:xfrm>
          <a:prstGeom prst="rect">
            <a:avLst/>
          </a:prstGeom>
          <a:noFill/>
        </p:spPr>
        <p:txBody>
          <a:bodyPr wrap="none" rtlCol="0">
            <a:spAutoFit/>
          </a:bodyPr>
          <a:lstStyle/>
          <a:p>
            <a:pPr>
              <a:defRPr/>
            </a:pPr>
            <a:r>
              <a:rPr lang="de-DE" sz="1200">
                <a:latin typeface="Lato Light"/>
              </a:rPr>
              <a:t>Experiment</a:t>
            </a:r>
            <a:r>
              <a:rPr lang="de-DE"/>
              <a:t> </a:t>
            </a:r>
            <a:endParaRPr/>
          </a:p>
        </p:txBody>
      </p:sp>
      <p:sp>
        <p:nvSpPr>
          <p:cNvPr id="62" name="Textfeld 61"/>
          <p:cNvSpPr txBox="1"/>
          <p:nvPr/>
        </p:nvSpPr>
        <p:spPr bwMode="auto">
          <a:xfrm rot="21074861">
            <a:off x="2419692" y="5979187"/>
            <a:ext cx="825549" cy="738664"/>
          </a:xfrm>
          <a:prstGeom prst="rect">
            <a:avLst/>
          </a:prstGeom>
          <a:noFill/>
        </p:spPr>
        <p:txBody>
          <a:bodyPr wrap="square" rtlCol="0">
            <a:spAutoFit/>
          </a:bodyPr>
          <a:lstStyle/>
          <a:p>
            <a:pPr algn="ctr">
              <a:defRPr/>
            </a:pPr>
            <a:r>
              <a:rPr lang="de-DE" sz="1200">
                <a:latin typeface="Lato Light"/>
              </a:rPr>
              <a:t>Nächster </a:t>
            </a:r>
            <a:endParaRPr/>
          </a:p>
          <a:p>
            <a:pPr algn="ctr">
              <a:defRPr/>
            </a:pPr>
            <a:r>
              <a:rPr lang="de-DE" sz="1200">
                <a:latin typeface="Lato Light"/>
              </a:rPr>
              <a:t>Schritt</a:t>
            </a:r>
            <a:endParaRPr/>
          </a:p>
          <a:p>
            <a:pPr>
              <a:defRPr/>
            </a:pPr>
            <a:endParaRPr lang="de-DE"/>
          </a:p>
        </p:txBody>
      </p:sp>
      <p:sp>
        <p:nvSpPr>
          <p:cNvPr id="63" name="Textfeld 62"/>
          <p:cNvSpPr txBox="1"/>
          <p:nvPr/>
        </p:nvSpPr>
        <p:spPr bwMode="auto">
          <a:xfrm rot="21074861">
            <a:off x="3748029" y="5503840"/>
            <a:ext cx="825549" cy="738664"/>
          </a:xfrm>
          <a:prstGeom prst="rect">
            <a:avLst/>
          </a:prstGeom>
          <a:noFill/>
        </p:spPr>
        <p:txBody>
          <a:bodyPr wrap="square" rtlCol="0">
            <a:spAutoFit/>
          </a:bodyPr>
          <a:lstStyle/>
          <a:p>
            <a:pPr algn="ctr">
              <a:defRPr/>
            </a:pPr>
            <a:r>
              <a:rPr lang="de-DE" sz="1200">
                <a:latin typeface="Lato Light"/>
              </a:rPr>
              <a:t>Nächster </a:t>
            </a:r>
            <a:endParaRPr/>
          </a:p>
          <a:p>
            <a:pPr algn="ctr">
              <a:defRPr/>
            </a:pPr>
            <a:r>
              <a:rPr lang="de-DE" sz="1200">
                <a:latin typeface="Lato Light"/>
              </a:rPr>
              <a:t>Schritt</a:t>
            </a:r>
            <a:endParaRPr/>
          </a:p>
          <a:p>
            <a:pPr>
              <a:defRPr/>
            </a:pPr>
            <a:endParaRPr lang="de-DE"/>
          </a:p>
        </p:txBody>
      </p:sp>
      <p:pic>
        <p:nvPicPr>
          <p:cNvPr id="64" name="Grafik 63" descr="Teller mit einfarbiger Füllung"/>
          <p:cNvPicPr>
            <a:picLocks noChangeAspect="1"/>
          </p:cNvPicPr>
          <p:nvPr/>
        </p:nvPicPr>
        <p:blipFill>
          <a:blip r:embed="rId6"/>
          <a:stretch/>
        </p:blipFill>
        <p:spPr bwMode="auto">
          <a:xfrm>
            <a:off x="5455187" y="4350507"/>
            <a:ext cx="632918" cy="632918"/>
          </a:xfrm>
          <a:prstGeom prst="rect">
            <a:avLst/>
          </a:prstGeom>
        </p:spPr>
      </p:pic>
      <p:pic>
        <p:nvPicPr>
          <p:cNvPr id="65" name="Grafik 64"/>
          <p:cNvPicPr>
            <a:picLocks noChangeAspect="1"/>
          </p:cNvPicPr>
          <p:nvPr/>
        </p:nvPicPr>
        <p:blipFill>
          <a:blip r:embed="rId8"/>
          <a:stretch/>
        </p:blipFill>
        <p:spPr bwMode="auto">
          <a:xfrm rot="20642981">
            <a:off x="4768803" y="4686544"/>
            <a:ext cx="846783" cy="299863"/>
          </a:xfrm>
          <a:prstGeom prst="rect">
            <a:avLst/>
          </a:prstGeom>
        </p:spPr>
      </p:pic>
      <p:pic>
        <p:nvPicPr>
          <p:cNvPr id="66" name="Grafik 65" descr="Kennzeichen mit einfarbiger Füllung"/>
          <p:cNvPicPr>
            <a:picLocks noChangeAspect="1"/>
          </p:cNvPicPr>
          <p:nvPr/>
        </p:nvPicPr>
        <p:blipFill>
          <a:blip r:embed="rId9"/>
          <a:stretch/>
        </p:blipFill>
        <p:spPr bwMode="auto">
          <a:xfrm>
            <a:off x="5511534" y="4085903"/>
            <a:ext cx="529208" cy="529208"/>
          </a:xfrm>
          <a:prstGeom prst="rect">
            <a:avLst/>
          </a:prstGeom>
        </p:spPr>
      </p:pic>
      <p:pic>
        <p:nvPicPr>
          <p:cNvPr id="67" name="Grafik 66" descr="Kolben mit einfarbiger Füllung"/>
          <p:cNvPicPr>
            <a:picLocks noChangeAspect="1"/>
          </p:cNvPicPr>
          <p:nvPr/>
        </p:nvPicPr>
        <p:blipFill>
          <a:blip r:embed="rId10"/>
          <a:stretch/>
        </p:blipFill>
        <p:spPr bwMode="auto">
          <a:xfrm>
            <a:off x="4968865" y="4054867"/>
            <a:ext cx="408370" cy="408370"/>
          </a:xfrm>
          <a:prstGeom prst="rect">
            <a:avLst/>
          </a:prstGeom>
        </p:spPr>
      </p:pic>
      <p:sp>
        <p:nvSpPr>
          <p:cNvPr id="68" name="Textfeld 67"/>
          <p:cNvSpPr txBox="1"/>
          <p:nvPr/>
        </p:nvSpPr>
        <p:spPr bwMode="auto">
          <a:xfrm>
            <a:off x="4684780" y="3669965"/>
            <a:ext cx="1011814" cy="369332"/>
          </a:xfrm>
          <a:prstGeom prst="rect">
            <a:avLst/>
          </a:prstGeom>
          <a:noFill/>
        </p:spPr>
        <p:txBody>
          <a:bodyPr wrap="none" rtlCol="0">
            <a:spAutoFit/>
          </a:bodyPr>
          <a:lstStyle/>
          <a:p>
            <a:pPr>
              <a:defRPr/>
            </a:pPr>
            <a:r>
              <a:rPr lang="de-DE" sz="1200">
                <a:latin typeface="Lato Light"/>
              </a:rPr>
              <a:t>Experiment</a:t>
            </a:r>
            <a:r>
              <a:rPr lang="de-DE"/>
              <a:t> </a:t>
            </a:r>
            <a:endParaRPr/>
          </a:p>
        </p:txBody>
      </p:sp>
      <p:sp>
        <p:nvSpPr>
          <p:cNvPr id="69" name="Textfeld 68"/>
          <p:cNvSpPr txBox="1"/>
          <p:nvPr/>
        </p:nvSpPr>
        <p:spPr bwMode="auto">
          <a:xfrm rot="21074861">
            <a:off x="4975564" y="5035045"/>
            <a:ext cx="825549" cy="738664"/>
          </a:xfrm>
          <a:prstGeom prst="rect">
            <a:avLst/>
          </a:prstGeom>
          <a:noFill/>
        </p:spPr>
        <p:txBody>
          <a:bodyPr wrap="square" rtlCol="0">
            <a:spAutoFit/>
          </a:bodyPr>
          <a:lstStyle/>
          <a:p>
            <a:pPr algn="ctr">
              <a:defRPr/>
            </a:pPr>
            <a:r>
              <a:rPr lang="de-DE" sz="1200">
                <a:latin typeface="Lato Light"/>
              </a:rPr>
              <a:t>Nächster </a:t>
            </a:r>
            <a:endParaRPr/>
          </a:p>
          <a:p>
            <a:pPr algn="ctr">
              <a:defRPr/>
            </a:pPr>
            <a:r>
              <a:rPr lang="de-DE" sz="1200">
                <a:latin typeface="Lato Light"/>
              </a:rPr>
              <a:t>Schritt</a:t>
            </a:r>
            <a:endParaRPr/>
          </a:p>
          <a:p>
            <a:pPr>
              <a:defRPr/>
            </a:pPr>
            <a:endParaRPr lang="de-DE"/>
          </a:p>
        </p:txBody>
      </p:sp>
      <p:sp>
        <p:nvSpPr>
          <p:cNvPr id="3" name="Smiley 2"/>
          <p:cNvSpPr/>
          <p:nvPr/>
        </p:nvSpPr>
        <p:spPr bwMode="auto">
          <a:xfrm>
            <a:off x="7032104" y="3573016"/>
            <a:ext cx="504056" cy="512887"/>
          </a:xfrm>
          <a:prstGeom prst="smileyFace">
            <a:avLst>
              <a:gd name="adj" fmla="val 4653"/>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defRPr/>
            </a:pPr>
            <a:endParaRPr lang="de-DE"/>
          </a:p>
        </p:txBody>
      </p:sp>
      <p:sp>
        <p:nvSpPr>
          <p:cNvPr id="80" name="Textfeld 79"/>
          <p:cNvSpPr txBox="1"/>
          <p:nvPr/>
        </p:nvSpPr>
        <p:spPr bwMode="auto">
          <a:xfrm>
            <a:off x="4717889" y="6525900"/>
            <a:ext cx="3473834" cy="300318"/>
          </a:xfrm>
          <a:prstGeom prst="rect">
            <a:avLst/>
          </a:prstGeom>
          <a:noFill/>
        </p:spPr>
        <p:txBody>
          <a:bodyPr wrap="square" lIns="0" tIns="0" rIns="0" bIns="0" rtlCol="0" anchor="ctr" anchorCtr="0">
            <a:noAutofit/>
          </a:bodyPr>
          <a:lstStyle/>
          <a:p>
            <a:pPr algn="ctr">
              <a:defRPr/>
            </a:pPr>
            <a:r>
              <a:rPr lang="de-DE" sz="1100">
                <a:latin typeface="Lato Light"/>
              </a:rPr>
              <a:t>(Photo:  Towfiqu barbhuiya/ Unsplash)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4" name="Objekt 3" hidden="1"/>
          <p:cNvGraphicFramePr>
            <a:graphicFrameLocks noChangeAspect="1"/>
          </p:cNvGraphicFramePr>
          <p:nvPr>
            <p:extLst>
              <p:ext uri="{D42A27DB-BD31-4B8C-83A1-F6EECF244321}">
                <p14:modId xmlns:p14="http://schemas.microsoft.com/office/powerpoint/2010/main" val="210531164"/>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02"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7" name="Rechteck 6"/>
          <p:cNvSpPr/>
          <p:nvPr/>
        </p:nvSpPr>
        <p:spPr bwMode="auto">
          <a:xfrm>
            <a:off x="-58057" y="1916832"/>
            <a:ext cx="4248472" cy="576064"/>
          </a:xfrm>
          <a:prstGeom prst="rect">
            <a:avLst/>
          </a:prstGeom>
          <a:solidFill>
            <a:srgbClr val="C6E4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2" name="Titel 1"/>
          <p:cNvSpPr>
            <a:spLocks noGrp="1"/>
          </p:cNvSpPr>
          <p:nvPr>
            <p:ph type="title"/>
          </p:nvPr>
        </p:nvSpPr>
        <p:spPr bwMode="auto"/>
        <p:txBody>
          <a:bodyPr vert="horz"/>
          <a:lstStyle/>
          <a:p>
            <a:pPr>
              <a:defRPr/>
            </a:pPr>
            <a:r>
              <a:rPr lang="de-DE"/>
              <a:t>Agenda </a:t>
            </a:r>
            <a:endParaRPr/>
          </a:p>
        </p:txBody>
      </p:sp>
      <p:sp>
        <p:nvSpPr>
          <p:cNvPr id="3" name="Inhaltsplatzhalter 2"/>
          <p:cNvSpPr>
            <a:spLocks noGrp="1"/>
          </p:cNvSpPr>
          <p:nvPr>
            <p:ph idx="1"/>
          </p:nvPr>
        </p:nvSpPr>
        <p:spPr bwMode="auto">
          <a:xfrm>
            <a:off x="517747" y="1111183"/>
            <a:ext cx="6700737" cy="4911547"/>
          </a:xfrm>
        </p:spPr>
        <p:txBody>
          <a:bodyPr>
            <a:normAutofit fontScale="92500" lnSpcReduction="10000"/>
          </a:bodyPr>
          <a:lstStyle/>
          <a:p>
            <a:pPr>
              <a:defRPr/>
            </a:pPr>
            <a:r>
              <a:rPr lang="de-DE"/>
              <a:t>Einführung</a:t>
            </a:r>
            <a:endParaRPr/>
          </a:p>
          <a:p>
            <a:pPr>
              <a:defRPr/>
            </a:pPr>
            <a:endParaRPr lang="de-DE"/>
          </a:p>
          <a:p>
            <a:pPr>
              <a:defRPr/>
            </a:pPr>
            <a:r>
              <a:rPr lang="de-DE"/>
              <a:t>Die Methode KATA</a:t>
            </a:r>
            <a:endParaRPr/>
          </a:p>
          <a:p>
            <a:pPr>
              <a:defRPr/>
            </a:pPr>
            <a:endParaRPr lang="de-DE"/>
          </a:p>
          <a:p>
            <a:pPr>
              <a:defRPr/>
            </a:pPr>
            <a:r>
              <a:rPr lang="de-DE"/>
              <a:t>Ihre Aufgabe als Coach </a:t>
            </a:r>
            <a:endParaRPr/>
          </a:p>
          <a:p>
            <a:pPr>
              <a:defRPr/>
            </a:pPr>
            <a:endParaRPr lang="de-DE"/>
          </a:p>
          <a:p>
            <a:pPr>
              <a:defRPr/>
            </a:pPr>
            <a:r>
              <a:rPr lang="de-DE"/>
              <a:t>Ablauf Coachingprozess </a:t>
            </a:r>
            <a:endParaRPr/>
          </a:p>
          <a:p>
            <a:pPr marL="0" indent="0">
              <a:buNone/>
              <a:defRPr/>
            </a:pPr>
            <a:endParaRPr lang="de-DE"/>
          </a:p>
          <a:p>
            <a:pPr>
              <a:defRPr/>
            </a:pPr>
            <a:r>
              <a:rPr lang="de-DE"/>
              <a:t>Zusammenfassung</a:t>
            </a:r>
            <a:endParaRPr/>
          </a:p>
          <a:p>
            <a:pPr>
              <a:defRPr/>
            </a:pPr>
            <a:endParaRPr lang="de-DE" b="1"/>
          </a:p>
          <a:p>
            <a:pPr>
              <a:defRPr/>
            </a:pPr>
            <a:r>
              <a:rPr lang="de-DE"/>
              <a:t>Weiterführendes Material / Literatur </a:t>
            </a:r>
            <a:endParaRPr/>
          </a:p>
          <a:p>
            <a:pPr>
              <a:defRPr/>
            </a:pPr>
            <a:endParaRPr lang="de-DE"/>
          </a:p>
          <a:p>
            <a:pPr>
              <a:defRPr/>
            </a:pPr>
            <a:endParaRPr lang="de-DE"/>
          </a:p>
          <a:p>
            <a:pPr>
              <a:defRPr/>
            </a:pPr>
            <a:endParaRPr lang="de-DE"/>
          </a:p>
        </p:txBody>
      </p:sp>
      <p:cxnSp>
        <p:nvCxnSpPr>
          <p:cNvPr id="6" name="Gerader Verbinder 5"/>
          <p:cNvCxnSpPr>
            <a:cxnSpLocks/>
          </p:cNvCxnSpPr>
          <p:nvPr/>
        </p:nvCxnSpPr>
        <p:spPr bwMode="auto">
          <a:xfrm>
            <a:off x="263352" y="-27384"/>
            <a:ext cx="0" cy="6957392"/>
          </a:xfrm>
          <a:prstGeom prst="line">
            <a:avLst/>
          </a:prstGeom>
          <a:ln w="57150">
            <a:solidFill>
              <a:srgbClr val="3B9CE8"/>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3" name="Objekt 2" hidden="1"/>
          <p:cNvGraphicFramePr>
            <a:graphicFrameLocks noChangeAspect="1"/>
          </p:cNvGraphicFramePr>
          <p:nvPr>
            <p:extLst>
              <p:ext uri="{D42A27DB-BD31-4B8C-83A1-F6EECF244321}">
                <p14:modId xmlns:p14="http://schemas.microsoft.com/office/powerpoint/2010/main" val="1333288341"/>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03"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title"/>
          </p:nvPr>
        </p:nvSpPr>
        <p:spPr bwMode="auto"/>
        <p:txBody>
          <a:bodyPr vert="horz"/>
          <a:lstStyle/>
          <a:p>
            <a:pPr>
              <a:defRPr/>
            </a:pPr>
            <a:r>
              <a:rPr lang="de-DE"/>
              <a:t>Teilnehmer an der Coaching-KATA</a:t>
            </a:r>
            <a:endParaRPr/>
          </a:p>
        </p:txBody>
      </p:sp>
      <p:sp>
        <p:nvSpPr>
          <p:cNvPr id="13" name="Rechteck 12"/>
          <p:cNvSpPr/>
          <p:nvPr/>
        </p:nvSpPr>
        <p:spPr bwMode="auto">
          <a:xfrm>
            <a:off x="517748" y="4568732"/>
            <a:ext cx="4930180" cy="1524563"/>
          </a:xfrm>
          <a:prstGeom prst="rect">
            <a:avLst/>
          </a:prstGeom>
          <a:solidFill>
            <a:srgbClr val="CCEB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de-DE">
                <a:solidFill>
                  <a:schemeClr val="tx1"/>
                </a:solidFill>
                <a:latin typeface="Lato Light"/>
              </a:rPr>
              <a:t>* Aus Gründen der sprachlichen Vereinfachung wird im folgenden Video die männliche Form „Coach“ verwendet. Diese Bezeichnung bezieht sich gleichermaßen auf alle Geschlechter.</a:t>
            </a:r>
            <a:endParaRPr>
              <a:solidFill>
                <a:schemeClr val="tx1"/>
              </a:solidFill>
              <a:latin typeface="Lato Light"/>
            </a:endParaRPr>
          </a:p>
        </p:txBody>
      </p:sp>
      <p:sp>
        <p:nvSpPr>
          <p:cNvPr id="12" name="Rechteck 11"/>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pic>
        <p:nvPicPr>
          <p:cNvPr id="7" name="Grafik 6" descr="Mann mit einfarbiger Füllung"/>
          <p:cNvPicPr>
            <a:picLocks noChangeAspect="1"/>
          </p:cNvPicPr>
          <p:nvPr/>
        </p:nvPicPr>
        <p:blipFill>
          <a:blip r:embed="rId5"/>
          <a:stretch/>
        </p:blipFill>
        <p:spPr bwMode="auto">
          <a:xfrm>
            <a:off x="-28128" y="1807853"/>
            <a:ext cx="1617812" cy="1617812"/>
          </a:xfrm>
          <a:prstGeom prst="rect">
            <a:avLst/>
          </a:prstGeom>
        </p:spPr>
      </p:pic>
      <p:pic>
        <p:nvPicPr>
          <p:cNvPr id="10" name="Grafik 9" descr="Mann mit einfarbiger Füllung"/>
          <p:cNvPicPr>
            <a:picLocks noChangeAspect="1"/>
          </p:cNvPicPr>
          <p:nvPr/>
        </p:nvPicPr>
        <p:blipFill>
          <a:blip r:embed="rId6"/>
          <a:stretch/>
        </p:blipFill>
        <p:spPr bwMode="auto">
          <a:xfrm>
            <a:off x="4157736" y="1807853"/>
            <a:ext cx="1617812" cy="1617812"/>
          </a:xfrm>
          <a:prstGeom prst="rect">
            <a:avLst/>
          </a:prstGeom>
        </p:spPr>
      </p:pic>
      <p:sp>
        <p:nvSpPr>
          <p:cNvPr id="11" name="Textfeld 10"/>
          <p:cNvSpPr txBox="1"/>
          <p:nvPr/>
        </p:nvSpPr>
        <p:spPr bwMode="auto">
          <a:xfrm>
            <a:off x="407368" y="3518187"/>
            <a:ext cx="1905843" cy="369332"/>
          </a:xfrm>
          <a:prstGeom prst="rect">
            <a:avLst/>
          </a:prstGeom>
          <a:noFill/>
        </p:spPr>
        <p:txBody>
          <a:bodyPr wrap="square" rtlCol="0">
            <a:spAutoFit/>
          </a:bodyPr>
          <a:lstStyle/>
          <a:p>
            <a:pPr>
              <a:defRPr/>
            </a:pPr>
            <a:r>
              <a:rPr lang="de-DE">
                <a:latin typeface="Lato Light"/>
              </a:rPr>
              <a:t>Coach</a:t>
            </a:r>
            <a:endParaRPr/>
          </a:p>
        </p:txBody>
      </p:sp>
      <p:sp>
        <p:nvSpPr>
          <p:cNvPr id="16" name="Textfeld 15"/>
          <p:cNvSpPr txBox="1"/>
          <p:nvPr/>
        </p:nvSpPr>
        <p:spPr bwMode="auto">
          <a:xfrm>
            <a:off x="4439816" y="3518187"/>
            <a:ext cx="1168946" cy="369332"/>
          </a:xfrm>
          <a:prstGeom prst="rect">
            <a:avLst/>
          </a:prstGeom>
          <a:noFill/>
        </p:spPr>
        <p:txBody>
          <a:bodyPr wrap="square" rtlCol="0">
            <a:spAutoFit/>
          </a:bodyPr>
          <a:lstStyle/>
          <a:p>
            <a:pPr>
              <a:defRPr/>
            </a:pPr>
            <a:r>
              <a:rPr lang="de-DE">
                <a:latin typeface="Lato Light"/>
              </a:rPr>
              <a:t>Mentee</a:t>
            </a:r>
            <a:endParaRPr/>
          </a:p>
        </p:txBody>
      </p:sp>
      <p:sp>
        <p:nvSpPr>
          <p:cNvPr id="17" name="Pfeil: nach links 16"/>
          <p:cNvSpPr/>
          <p:nvPr/>
        </p:nvSpPr>
        <p:spPr bwMode="auto">
          <a:xfrm>
            <a:off x="1589683" y="2598325"/>
            <a:ext cx="2418084" cy="1008112"/>
          </a:xfrm>
          <a:prstGeom prst="leftArrow">
            <a:avLst>
              <a:gd name="adj1" fmla="val 50000"/>
              <a:gd name="adj2" fmla="val 50000"/>
            </a:avLst>
          </a:prstGeom>
          <a:solidFill>
            <a:srgbClr val="FCFC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8" name="Pfeil: nach links 17"/>
          <p:cNvSpPr/>
          <p:nvPr/>
        </p:nvSpPr>
        <p:spPr bwMode="auto">
          <a:xfrm rot="10800000">
            <a:off x="1664668" y="1703786"/>
            <a:ext cx="2418084" cy="1008112"/>
          </a:xfrm>
          <a:prstGeom prst="leftArrow">
            <a:avLst>
              <a:gd name="adj1" fmla="val 50000"/>
              <a:gd name="adj2" fmla="val 50000"/>
            </a:avLst>
          </a:prstGeom>
          <a:solidFill>
            <a:srgbClr val="FCFCF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19" name="Textfeld 18"/>
          <p:cNvSpPr txBox="1"/>
          <p:nvPr/>
        </p:nvSpPr>
        <p:spPr bwMode="auto">
          <a:xfrm>
            <a:off x="2125993" y="2018423"/>
            <a:ext cx="1905843" cy="369332"/>
          </a:xfrm>
          <a:prstGeom prst="rect">
            <a:avLst/>
          </a:prstGeom>
          <a:noFill/>
        </p:spPr>
        <p:txBody>
          <a:bodyPr wrap="square" rtlCol="0">
            <a:spAutoFit/>
          </a:bodyPr>
          <a:lstStyle/>
          <a:p>
            <a:pPr>
              <a:defRPr/>
            </a:pPr>
            <a:r>
              <a:rPr lang="de-DE">
                <a:latin typeface="Lato Light"/>
              </a:rPr>
              <a:t>F R A G E N </a:t>
            </a:r>
            <a:endParaRPr/>
          </a:p>
        </p:txBody>
      </p:sp>
      <p:sp>
        <p:nvSpPr>
          <p:cNvPr id="20" name="Textfeld 19"/>
          <p:cNvSpPr txBox="1"/>
          <p:nvPr/>
        </p:nvSpPr>
        <p:spPr bwMode="auto">
          <a:xfrm>
            <a:off x="2139416" y="2907496"/>
            <a:ext cx="1905843" cy="369332"/>
          </a:xfrm>
          <a:prstGeom prst="rect">
            <a:avLst/>
          </a:prstGeom>
          <a:noFill/>
        </p:spPr>
        <p:txBody>
          <a:bodyPr wrap="square" rtlCol="0">
            <a:spAutoFit/>
          </a:bodyPr>
          <a:lstStyle/>
          <a:p>
            <a:pPr>
              <a:defRPr/>
            </a:pPr>
            <a:r>
              <a:rPr lang="de-DE">
                <a:latin typeface="Lato Light"/>
              </a:rPr>
              <a:t>A N T W O R T</a:t>
            </a:r>
            <a:endParaRPr/>
          </a:p>
        </p:txBody>
      </p:sp>
      <p:sp>
        <p:nvSpPr>
          <p:cNvPr id="15" name="Textfeld 14"/>
          <p:cNvSpPr txBox="1"/>
          <p:nvPr/>
        </p:nvSpPr>
        <p:spPr bwMode="auto">
          <a:xfrm>
            <a:off x="1631553" y="3921066"/>
            <a:ext cx="2334344" cy="491659"/>
          </a:xfrm>
          <a:prstGeom prst="rect">
            <a:avLst/>
          </a:prstGeom>
          <a:noFill/>
        </p:spPr>
        <p:txBody>
          <a:bodyPr wrap="square" lIns="0" tIns="0" rIns="0" bIns="0" rtlCol="0" anchor="ctr" anchorCtr="0">
            <a:noAutofit/>
          </a:bodyPr>
          <a:lstStyle/>
          <a:p>
            <a:pPr algn="ctr">
              <a:defRPr/>
            </a:pPr>
            <a:r>
              <a:rPr lang="de-DE" sz="1100">
                <a:latin typeface="Lato Light"/>
              </a:rPr>
              <a:t>(in Anlehnung an [SL21] S. 46)</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3" name="Objekt 2" hidden="1"/>
          <p:cNvGraphicFramePr>
            <a:graphicFrameLocks noChangeAspect="1"/>
          </p:cNvGraphicFramePr>
          <p:nvPr>
            <p:extLst>
              <p:ext uri="{D42A27DB-BD31-4B8C-83A1-F6EECF244321}">
                <p14:modId xmlns:p14="http://schemas.microsoft.com/office/powerpoint/2010/main" val="1591530838"/>
              </p:ext>
            </p:extLst>
          </p:nvPr>
        </p:nvGraphicFramePr>
        <p:xfrm>
          <a:off x="1587" y="1587"/>
          <a:ext cx="1587" cy="1587"/>
        </p:xfrm>
        <a:graphic>
          <a:graphicData uri="http://schemas.openxmlformats.org/presentationml/2006/ole">
            <mc:AlternateContent xmlns:mc="http://schemas.openxmlformats.org/markup-compatibility/2006">
              <mc:Choice xmlns:v="urn:schemas-microsoft-com:vml" Requires="v">
                <p:oleObj name="think-cell Slide" r:id="rId3" imgW="0" imgH="0" progId="TCLayout.ActiveDocument.1">
                  <p:embed/>
                </p:oleObj>
              </mc:Choice>
              <mc:Fallback>
                <p:oleObj name="think-cell Slide" r:id="rId3" imgW="0" imgH="0" progId="TCLayout.ActiveDocument.1">
                  <p:embed/>
                  <p:pic>
                    <p:nvPicPr>
                      <p:cNvPr id="104" name=""/>
                      <p:cNvPicPr/>
                      <p:nvPr/>
                    </p:nvPicPr>
                    <p:blipFill>
                      <a:blip r:embed="rId4"/>
                      <a:stretch/>
                    </p:blipFill>
                    <p:spPr bwMode="auto">
                      <a:xfrm>
                        <a:off x="1587" y="1587"/>
                        <a:ext cx="1587" cy="1587"/>
                      </a:xfrm>
                      <a:prstGeom prst="rect">
                        <a:avLst/>
                      </a:prstGeom>
                    </p:spPr>
                  </p:pic>
                </p:oleObj>
              </mc:Fallback>
            </mc:AlternateContent>
          </a:graphicData>
        </a:graphic>
      </p:graphicFrame>
      <p:sp>
        <p:nvSpPr>
          <p:cNvPr id="2" name="Titel 1"/>
          <p:cNvSpPr>
            <a:spLocks noGrp="1"/>
          </p:cNvSpPr>
          <p:nvPr>
            <p:ph type="title"/>
          </p:nvPr>
        </p:nvSpPr>
        <p:spPr bwMode="auto"/>
        <p:txBody>
          <a:bodyPr vert="horz"/>
          <a:lstStyle/>
          <a:p>
            <a:pPr>
              <a:defRPr/>
            </a:pPr>
            <a:r>
              <a:rPr lang="de-DE"/>
              <a:t>Die fünf Fragen der Coaching-KATA </a:t>
            </a:r>
            <a:endParaRPr/>
          </a:p>
        </p:txBody>
      </p:sp>
      <p:sp>
        <p:nvSpPr>
          <p:cNvPr id="10" name="Rechteck 9"/>
          <p:cNvSpPr/>
          <p:nvPr/>
        </p:nvSpPr>
        <p:spPr bwMode="auto">
          <a:xfrm>
            <a:off x="0" y="0"/>
            <a:ext cx="517748" cy="491659"/>
          </a:xfrm>
          <a:prstGeom prst="rect">
            <a:avLst/>
          </a:prstGeom>
          <a:solidFill>
            <a:srgbClr val="3B9C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de-DE"/>
          </a:p>
        </p:txBody>
      </p:sp>
      <p:sp>
        <p:nvSpPr>
          <p:cNvPr id="5" name="Textfeld 4"/>
          <p:cNvSpPr txBox="1"/>
          <p:nvPr/>
        </p:nvSpPr>
        <p:spPr bwMode="auto">
          <a:xfrm>
            <a:off x="517748" y="1611973"/>
            <a:ext cx="2697932" cy="369332"/>
          </a:xfrm>
          <a:prstGeom prst="rect">
            <a:avLst/>
          </a:prstGeom>
          <a:noFill/>
        </p:spPr>
        <p:txBody>
          <a:bodyPr wrap="square" rtlCol="0">
            <a:spAutoFit/>
          </a:bodyPr>
          <a:lstStyle/>
          <a:p>
            <a:pPr>
              <a:defRPr/>
            </a:pPr>
            <a:r>
              <a:rPr lang="de-DE" b="1">
                <a:latin typeface="Lato Light"/>
              </a:rPr>
              <a:t>Die Coaching-Kata</a:t>
            </a:r>
            <a:endParaRPr/>
          </a:p>
        </p:txBody>
      </p:sp>
      <p:sp>
        <p:nvSpPr>
          <p:cNvPr id="8" name="Textfeld 7"/>
          <p:cNvSpPr txBox="1"/>
          <p:nvPr/>
        </p:nvSpPr>
        <p:spPr bwMode="auto">
          <a:xfrm>
            <a:off x="541754" y="2036646"/>
            <a:ext cx="5986294" cy="369332"/>
          </a:xfrm>
          <a:prstGeom prst="rect">
            <a:avLst/>
          </a:prstGeom>
          <a:noFill/>
        </p:spPr>
        <p:txBody>
          <a:bodyPr wrap="square" rtlCol="0">
            <a:spAutoFit/>
          </a:bodyPr>
          <a:lstStyle/>
          <a:p>
            <a:pPr>
              <a:defRPr/>
            </a:pPr>
            <a:r>
              <a:rPr lang="de-DE">
                <a:latin typeface="Lato Light"/>
              </a:rPr>
              <a:t>1. Was ist der Zielzustand? </a:t>
            </a:r>
            <a:endParaRPr/>
          </a:p>
        </p:txBody>
      </p:sp>
      <p:sp>
        <p:nvSpPr>
          <p:cNvPr id="9" name="Textfeld 8"/>
          <p:cNvSpPr txBox="1"/>
          <p:nvPr/>
        </p:nvSpPr>
        <p:spPr bwMode="auto">
          <a:xfrm>
            <a:off x="541754" y="2406428"/>
            <a:ext cx="6274326" cy="369332"/>
          </a:xfrm>
          <a:prstGeom prst="rect">
            <a:avLst/>
          </a:prstGeom>
          <a:noFill/>
        </p:spPr>
        <p:txBody>
          <a:bodyPr wrap="square" rtlCol="0">
            <a:spAutoFit/>
          </a:bodyPr>
          <a:lstStyle/>
          <a:p>
            <a:pPr>
              <a:defRPr/>
            </a:pPr>
            <a:r>
              <a:rPr lang="de-DE">
                <a:latin typeface="Lato Light"/>
              </a:rPr>
              <a:t>2. Was ist der jetzige (Ist)-Zustand? </a:t>
            </a:r>
            <a:endParaRPr/>
          </a:p>
        </p:txBody>
      </p:sp>
      <p:sp>
        <p:nvSpPr>
          <p:cNvPr id="12" name="Textfeld 11"/>
          <p:cNvSpPr txBox="1"/>
          <p:nvPr/>
        </p:nvSpPr>
        <p:spPr bwMode="auto">
          <a:xfrm>
            <a:off x="530012" y="2775760"/>
            <a:ext cx="8098532" cy="646331"/>
          </a:xfrm>
          <a:prstGeom prst="rect">
            <a:avLst/>
          </a:prstGeom>
          <a:noFill/>
        </p:spPr>
        <p:txBody>
          <a:bodyPr wrap="square" rtlCol="0">
            <a:spAutoFit/>
          </a:bodyPr>
          <a:lstStyle/>
          <a:p>
            <a:pPr>
              <a:defRPr/>
            </a:pPr>
            <a:r>
              <a:rPr lang="de-DE">
                <a:latin typeface="Lato Light"/>
              </a:rPr>
              <a:t>3. Welche Hindernisse halten Sie aktuell davon ab, den Zielzustand zu erreichen? </a:t>
            </a:r>
            <a:br>
              <a:rPr lang="de-DE">
                <a:latin typeface="Lato Light"/>
              </a:rPr>
            </a:br>
            <a:r>
              <a:rPr lang="de-DE">
                <a:latin typeface="Lato Light"/>
              </a:rPr>
              <a:t>     Welches eine davon gehen Sie jetzt an? </a:t>
            </a:r>
            <a:endParaRPr/>
          </a:p>
        </p:txBody>
      </p:sp>
      <p:sp>
        <p:nvSpPr>
          <p:cNvPr id="13" name="Textfeld 12"/>
          <p:cNvSpPr txBox="1"/>
          <p:nvPr/>
        </p:nvSpPr>
        <p:spPr bwMode="auto">
          <a:xfrm>
            <a:off x="565965" y="3385099"/>
            <a:ext cx="8098532" cy="369332"/>
          </a:xfrm>
          <a:prstGeom prst="rect">
            <a:avLst/>
          </a:prstGeom>
          <a:noFill/>
        </p:spPr>
        <p:txBody>
          <a:bodyPr wrap="square" rtlCol="0">
            <a:spAutoFit/>
          </a:bodyPr>
          <a:lstStyle/>
          <a:p>
            <a:pPr>
              <a:defRPr/>
            </a:pPr>
            <a:r>
              <a:rPr lang="de-DE">
                <a:latin typeface="Lato Light"/>
              </a:rPr>
              <a:t>4. Was ist Ihr nächster Schritt? </a:t>
            </a:r>
            <a:endParaRPr/>
          </a:p>
        </p:txBody>
      </p:sp>
      <p:sp>
        <p:nvSpPr>
          <p:cNvPr id="16" name="Textfeld 15"/>
          <p:cNvSpPr txBox="1"/>
          <p:nvPr/>
        </p:nvSpPr>
        <p:spPr bwMode="auto">
          <a:xfrm>
            <a:off x="565964" y="3791423"/>
            <a:ext cx="7762284" cy="369332"/>
          </a:xfrm>
          <a:prstGeom prst="rect">
            <a:avLst/>
          </a:prstGeom>
          <a:noFill/>
        </p:spPr>
        <p:txBody>
          <a:bodyPr wrap="square" rtlCol="0">
            <a:spAutoFit/>
          </a:bodyPr>
          <a:lstStyle/>
          <a:p>
            <a:pPr>
              <a:defRPr/>
            </a:pPr>
            <a:r>
              <a:rPr lang="de-DE">
                <a:latin typeface="Lato Light"/>
              </a:rPr>
              <a:t>5. Wie können wir uns ansehen, was wir aus diesem Schritt gelernt haben? </a:t>
            </a:r>
            <a:endParaRPr/>
          </a:p>
        </p:txBody>
      </p:sp>
      <p:sp>
        <p:nvSpPr>
          <p:cNvPr id="14" name="Textfeld 13"/>
          <p:cNvSpPr txBox="1"/>
          <p:nvPr/>
        </p:nvSpPr>
        <p:spPr bwMode="auto">
          <a:xfrm>
            <a:off x="612461" y="4305432"/>
            <a:ext cx="3627448" cy="261610"/>
          </a:xfrm>
          <a:prstGeom prst="rect">
            <a:avLst/>
          </a:prstGeom>
          <a:noFill/>
        </p:spPr>
        <p:txBody>
          <a:bodyPr wrap="square" rtlCol="0">
            <a:spAutoFit/>
          </a:bodyPr>
          <a:lstStyle>
            <a:defPPr>
              <a:defRPr lang="de-DE"/>
            </a:defPPr>
            <a:lvl1pPr>
              <a:defRPr sz="1100">
                <a:latin typeface="Lato Light"/>
              </a:defRPr>
            </a:lvl1pPr>
          </a:lstStyle>
          <a:p>
            <a:pPr>
              <a:defRPr/>
            </a:pPr>
            <a:r>
              <a:rPr lang="de-DE"/>
              <a:t>(in Anlehnung an [Ro13] S. 163)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Benutzerdefiniert 2">
      <a:dk1>
        <a:srgbClr val="000000"/>
      </a:dk1>
      <a:lt1>
        <a:srgbClr val="F0F0F0"/>
      </a:lt1>
      <a:dk2>
        <a:srgbClr val="002C6F"/>
      </a:dk2>
      <a:lt2>
        <a:srgbClr val="002C6F"/>
      </a:lt2>
      <a:accent1>
        <a:srgbClr val="002C6F"/>
      </a:accent1>
      <a:accent2>
        <a:srgbClr val="002C6F"/>
      </a:accent2>
      <a:accent3>
        <a:srgbClr val="F1F1F1"/>
      </a:accent3>
      <a:accent4>
        <a:srgbClr val="CCEB9D"/>
      </a:accent4>
      <a:accent5>
        <a:srgbClr val="A5C94F"/>
      </a:accent5>
      <a:accent6>
        <a:srgbClr val="70AD47"/>
      </a:accent6>
      <a:hlink>
        <a:srgbClr val="79DAF6"/>
      </a:hlink>
      <a:folHlink>
        <a:srgbClr val="CF5858"/>
      </a:folHlink>
    </a:clrScheme>
    <a:fontScheme name="Trebuchet MS">
      <a:majorFont>
        <a:latin typeface="Trebuchet MS"/>
        <a:ea typeface="Arial"/>
        <a:cs typeface="Arial"/>
      </a:majorFont>
      <a:minorFont>
        <a:latin typeface="Trebuchet MS"/>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TotalTime>
  <Words>3733</Words>
  <Application>Microsoft Macintosh PowerPoint</Application>
  <DocSecurity>0</DocSecurity>
  <PresentationFormat>Widescreen</PresentationFormat>
  <Paragraphs>486</Paragraphs>
  <Slides>35</Slides>
  <Notes>34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5" baseType="lpstr">
      <vt:lpstr>Arial</vt:lpstr>
      <vt:lpstr>Calibri</vt:lpstr>
      <vt:lpstr>Chakra Petch</vt:lpstr>
      <vt:lpstr>Chakra Petch SemiBold</vt:lpstr>
      <vt:lpstr>Lato Light</vt:lpstr>
      <vt:lpstr>Source Code Pro</vt:lpstr>
      <vt:lpstr>Trebuchet MS</vt:lpstr>
      <vt:lpstr>Wingdings</vt:lpstr>
      <vt:lpstr>Office</vt:lpstr>
      <vt:lpstr>think-cell Slide</vt:lpstr>
      <vt:lpstr>Digital Innovation – Einführung und Überblick</vt:lpstr>
      <vt:lpstr>PowerPoint Presentation</vt:lpstr>
      <vt:lpstr>Agenda </vt:lpstr>
      <vt:lpstr>Einführung</vt:lpstr>
      <vt:lpstr>Einführung</vt:lpstr>
      <vt:lpstr>Durch viele KATA-Zyklen wird der Zielzustand erreicht</vt:lpstr>
      <vt:lpstr>Agenda </vt:lpstr>
      <vt:lpstr>Teilnehmer an der Coaching-KATA</vt:lpstr>
      <vt:lpstr>Die fünf Fragen der Coaching-KATA </vt:lpstr>
      <vt:lpstr>PowerPoint Presentation</vt:lpstr>
      <vt:lpstr>Coaching in Rahmen von Digital Skills </vt:lpstr>
      <vt:lpstr>Die fünf Fragen der Coaching-KATA </vt:lpstr>
      <vt:lpstr>Die Rolle bei der Coaching-KATA</vt:lpstr>
      <vt:lpstr>Die Rolle im Zusatztstudium Digital Skills   </vt:lpstr>
      <vt:lpstr>Wenn Sie nicht mehr weiter wissen bei IT-Problemen…</vt:lpstr>
      <vt:lpstr>Agenda </vt:lpstr>
      <vt:lpstr>Warum Coaching im Rahmen von Digital Skills? </vt:lpstr>
      <vt:lpstr>Was Sie als Coach mitbringen sollten:  </vt:lpstr>
      <vt:lpstr>Was Sie von Ihrem Mentee erwarten dürfen I/II</vt:lpstr>
      <vt:lpstr>Was Sie von Ihrem Mentee erwarten dürfen II/II</vt:lpstr>
      <vt:lpstr>Agenda </vt:lpstr>
      <vt:lpstr>Der Coachingprozess</vt:lpstr>
      <vt:lpstr>Vorphase </vt:lpstr>
      <vt:lpstr>Vorphase </vt:lpstr>
      <vt:lpstr>Vereinbarungsvertrag  </vt:lpstr>
      <vt:lpstr>Einlassungsphase / Arbeitsphase   </vt:lpstr>
      <vt:lpstr>Die fünf Fragen der Coaching-KATA </vt:lpstr>
      <vt:lpstr>Abschluss- / Evaluationsphase  </vt:lpstr>
      <vt:lpstr>Agenda </vt:lpstr>
      <vt:lpstr>Inwiefern profitiert der Mentee vom Coaching?</vt:lpstr>
      <vt:lpstr>PowerPoint Presentation</vt:lpstr>
      <vt:lpstr>Agenda </vt:lpstr>
      <vt:lpstr>PowerPoint Presentation</vt:lpstr>
      <vt:lpstr>Weiterführende Links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WOCHE 2</dc:title>
  <dc:subject/>
  <dc:creator>Melanie Lachmann</dc:creator>
  <cp:keywords/>
  <dc:description/>
  <cp:lastModifiedBy>Markus Heckner</cp:lastModifiedBy>
  <cp:revision>222</cp:revision>
  <dcterms:created xsi:type="dcterms:W3CDTF">2022-02-03T14:23:38Z</dcterms:created>
  <dcterms:modified xsi:type="dcterms:W3CDTF">2023-02-24T11:09:24Z</dcterms:modified>
  <cp:category/>
  <dc:identifier/>
  <cp:contentStatus/>
  <dc:language/>
  <cp:version/>
</cp:coreProperties>
</file>