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4" r:id="rId4"/>
    <p:sldId id="322" r:id="rId5"/>
    <p:sldId id="323" r:id="rId6"/>
    <p:sldId id="325" r:id="rId7"/>
    <p:sldId id="326" r:id="rId8"/>
    <p:sldId id="328" r:id="rId9"/>
    <p:sldId id="332" r:id="rId10"/>
    <p:sldId id="335" r:id="rId11"/>
    <p:sldId id="336" r:id="rId12"/>
    <p:sldId id="333" r:id="rId13"/>
    <p:sldId id="337" r:id="rId14"/>
    <p:sldId id="338" r:id="rId15"/>
    <p:sldId id="334" r:id="rId16"/>
    <p:sldId id="339" r:id="rId17"/>
    <p:sldId id="340" r:id="rId18"/>
    <p:sldId id="341" r:id="rId19"/>
    <p:sldId id="342" r:id="rId20"/>
    <p:sldId id="572" r:id="rId21"/>
    <p:sldId id="573" r:id="rId22"/>
    <p:sldId id="571" r:id="rId23"/>
    <p:sldId id="574" r:id="rId24"/>
    <p:sldId id="330" r:id="rId25"/>
    <p:sldId id="575" r:id="rId26"/>
  </p:sldIdLst>
  <p:sldSz cx="12192000" cy="6858000"/>
  <p:notesSz cx="12192000" cy="6858000"/>
  <p:custDataLst>
    <p:tags r:id="rId28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5036" autoAdjust="0"/>
  </p:normalViewPr>
  <p:slideViewPr>
    <p:cSldViewPr>
      <p:cViewPr varScale="1">
        <p:scale>
          <a:sx n="70" d="100"/>
          <a:sy n="70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27.02.23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27.02.23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1.tif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6.jpeg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33.tiff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410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</a:t>
            </a:r>
            <a:r>
              <a:rPr lang="de-DE" dirty="0" err="1">
                <a:latin typeface="Chakra Petch"/>
                <a:cs typeface="Chakra Petch"/>
              </a:rPr>
              <a:t>Explore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93522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DC61E-71AA-D8C9-7921-3180E48ED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04864"/>
            <a:ext cx="5413237" cy="3047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vasinlee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Shutterstock.com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9F7784-EF83-2198-8DAA-B70E8A36A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www.kickstarter.com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projects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bungajungle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nope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-sound-blocker-and-webcam-cover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B2E4-495F-239A-83E5-0308DC3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2" y="1829024"/>
            <a:ext cx="4390256" cy="1353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A7592-0407-0C71-DA95-EB7A05C4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" y="3598959"/>
            <a:ext cx="5359761" cy="16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1844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Eintauchen</a:t>
            </a:r>
          </a:p>
        </p:txBody>
      </p:sp>
    </p:spTree>
    <p:extLst>
      <p:ext uri="{BB962C8B-B14F-4D97-AF65-F5344CB8AC3E}">
        <p14:creationId xmlns:p14="http://schemas.microsoft.com/office/powerpoint/2010/main" val="149623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7217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5" name="Bild 3">
            <a:extLst>
              <a:ext uri="{FF2B5EF4-FFF2-40B4-BE49-F238E27FC236}">
                <a16:creationId xmlns:a16="http://schemas.microsoft.com/office/drawing/2014/main" id="{4AE5B797-07C6-5825-A125-AFE4E97121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748" y="1628800"/>
            <a:ext cx="510278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353B4CF-9D28-2437-23B3-A92DFA373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B72C60FD-6DE7-EFAF-5A1B-9437045F1F8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48" y="2132856"/>
            <a:ext cx="50868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5820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Befragen</a:t>
            </a:r>
          </a:p>
        </p:txBody>
      </p:sp>
    </p:spTree>
    <p:extLst>
      <p:ext uri="{BB962C8B-B14F-4D97-AF65-F5344CB8AC3E}">
        <p14:creationId xmlns:p14="http://schemas.microsoft.com/office/powerpoint/2010/main" val="274133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195D5A9-A9E1-B024-BA01-2CB63410C8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683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5EFBBB-F864-24C3-B49A-ABE6DEB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Offene</a:t>
            </a:r>
            <a:r>
              <a:rPr lang="en-GB" dirty="0"/>
              <a:t> Interviews </a:t>
            </a:r>
            <a:r>
              <a:rPr lang="en-GB" dirty="0" err="1"/>
              <a:t>führen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91F-2E49-5C7C-8174-5112A9C2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Menschen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offenes</a:t>
            </a:r>
            <a:r>
              <a:rPr lang="en-GB" dirty="0"/>
              <a:t> </a:t>
            </a:r>
            <a:r>
              <a:rPr lang="en-GB" dirty="0" err="1"/>
              <a:t>Gespräch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Bedürfnisse</a:t>
            </a:r>
            <a:r>
              <a:rPr lang="en-GB" dirty="0"/>
              <a:t> </a:t>
            </a:r>
            <a:r>
              <a:rPr lang="en-GB" dirty="0" err="1"/>
              <a:t>verwickeln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1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54372-43D6-F2AE-FB97-57814ABD5C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1677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96BBA0-3B80-DF90-36F9-C45952EC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Nach was sucht 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A2B-8FD5-3711-E34F-41B0D410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Was ist die Zielgruppe? Welche Bedürfnisse hat sie?</a:t>
            </a:r>
          </a:p>
          <a:p>
            <a:r>
              <a:rPr lang="en-DE" dirty="0"/>
              <a:t>Welche Ziele verfolgen die Nutzer*innen?</a:t>
            </a:r>
          </a:p>
          <a:p>
            <a:r>
              <a:rPr lang="en-DE" dirty="0"/>
              <a:t>Welche Wünsche haben sie?</a:t>
            </a:r>
          </a:p>
          <a:p>
            <a:r>
              <a:rPr lang="en-DE" dirty="0"/>
              <a:t>Welche Probleme haben sie?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899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5E3056-88BF-0482-C848-D9F7680F3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27427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72F437-EDA8-8D21-6CBA-383345E8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0" dirty="0"/>
              <a:t>Interviews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FCD0-781B-68D7-CC85-38E4E892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de-DE" dirty="0"/>
              <a:t>Meister-Schüler-Modell (Interviewer ist der Schüler)</a:t>
            </a:r>
          </a:p>
          <a:p>
            <a:pPr>
              <a:lnSpc>
                <a:spcPct val="110000"/>
              </a:lnSpc>
            </a:pPr>
            <a:r>
              <a:rPr lang="de-DE" dirty="0"/>
              <a:t>Eher offene als geschlossene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Eher neutrale als suggestive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Interviewleitfaden vorbereiten, um sicherzugehen,</a:t>
            </a:r>
            <a:br>
              <a:rPr lang="de-DE" dirty="0"/>
            </a:br>
            <a:r>
              <a:rPr lang="de-DE" dirty="0"/>
              <a:t>dass alle relevanten Themen berücksichtigt werden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10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5A6F54-F4FF-86B6-24FD-510F859A88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711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B113F0-21B7-21E7-E5B3-A59E91D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Der Pfad durch ein qualitatives Interview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9BBF0-83BF-3081-99FE-2BA9A1C05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62" y="1268760"/>
            <a:ext cx="7594476" cy="47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D7C-B1FB-6445-87C0-2B15F99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Interviewleitfaden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8633-249E-7B4D-9D87-8A90F351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E9F0E-1338-6C42-975F-BF6DC24E62E1}"/>
              </a:ext>
            </a:extLst>
          </p:cNvPr>
          <p:cNvSpPr/>
          <p:nvPr/>
        </p:nvSpPr>
        <p:spPr>
          <a:xfrm>
            <a:off x="691376" y="1287966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1. Allgemeine Fragen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BC4B6-82DD-1B4F-AE0E-F28C933D9662}"/>
              </a:ext>
            </a:extLst>
          </p:cNvPr>
          <p:cNvSpPr/>
          <p:nvPr/>
        </p:nvSpPr>
        <p:spPr>
          <a:xfrm>
            <a:off x="691376" y="2477429"/>
            <a:ext cx="2486722" cy="125433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2. Erlebnisfragen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C91AC-AF8D-CF4A-BC07-A714C70717DB}"/>
              </a:ext>
            </a:extLst>
          </p:cNvPr>
          <p:cNvSpPr/>
          <p:nvPr/>
        </p:nvSpPr>
        <p:spPr>
          <a:xfrm>
            <a:off x="691376" y="3870959"/>
            <a:ext cx="2486722" cy="90567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3. Spezifische Fragen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59AB1-7B26-4A47-A8E0-55F99306B40E}"/>
              </a:ext>
            </a:extLst>
          </p:cNvPr>
          <p:cNvSpPr/>
          <p:nvPr/>
        </p:nvSpPr>
        <p:spPr>
          <a:xfrm>
            <a:off x="691376" y="4915829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4. Wunschfragen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7E7FB-01CB-CB48-A362-18BFB1072D27}"/>
              </a:ext>
            </a:extLst>
          </p:cNvPr>
          <p:cNvSpPr/>
          <p:nvPr/>
        </p:nvSpPr>
        <p:spPr>
          <a:xfrm rot="16200000">
            <a:off x="-510320" y="314699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Art der Fragen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CDA67-9E77-2B46-B78A-7677D70958D0}"/>
              </a:ext>
            </a:extLst>
          </p:cNvPr>
          <p:cNvSpPr/>
          <p:nvPr/>
        </p:nvSpPr>
        <p:spPr>
          <a:xfrm>
            <a:off x="6606760" y="836904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Beispielfragen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5977A-D73A-CF4D-A6AF-762D22483DE5}"/>
              </a:ext>
            </a:extLst>
          </p:cNvPr>
          <p:cNvSpPr/>
          <p:nvPr/>
        </p:nvSpPr>
        <p:spPr>
          <a:xfrm>
            <a:off x="3520440" y="1287966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bedeutet ___________________ für Dich?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verbindest Du mit ___________________ ?</a:t>
            </a:r>
            <a:endParaRPr lang="de-DE" sz="2000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07120-20E3-3045-9323-56F9CF3EF6E1}"/>
              </a:ext>
            </a:extLst>
          </p:cNvPr>
          <p:cNvSpPr/>
          <p:nvPr/>
        </p:nvSpPr>
        <p:spPr>
          <a:xfrm>
            <a:off x="3520440" y="2521986"/>
            <a:ext cx="7604760" cy="12097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mir vom letzten Mal als Sie _________________________?</a:t>
            </a:r>
            <a:b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ist Ihnen daran wichtig?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uns vom schönsten / schlimmsten Erlebnis mit ________ . 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hat Sie bei _________________ überrascht? Aus welchen Gründen?</a:t>
            </a:r>
            <a:endParaRPr lang="de-DE" sz="2000" i="1" dirty="0">
              <a:solidFill>
                <a:prstClr val="black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9505E-E912-CC4C-9028-6DA642534AA5}"/>
              </a:ext>
            </a:extLst>
          </p:cNvPr>
          <p:cNvSpPr/>
          <p:nvPr/>
        </p:nvSpPr>
        <p:spPr>
          <a:xfrm>
            <a:off x="3520440" y="3870959"/>
            <a:ext cx="7604760" cy="9056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Was interessiert das Team besonders?)</a:t>
            </a:r>
          </a:p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(Hier Beispielfragen aus der </a:t>
            </a:r>
            <a:r>
              <a:rPr lang="de-DE" sz="2000" dirty="0" err="1">
                <a:latin typeface="Roboto Light" charset="0"/>
                <a:ea typeface="Roboto Light" charset="0"/>
                <a:cs typeface="Roboto Light" charset="0"/>
              </a:rPr>
              <a:t>Verstehensphase</a:t>
            </a: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4517FF-059F-5F45-8D14-D15A517AA7E0}"/>
              </a:ext>
            </a:extLst>
          </p:cNvPr>
          <p:cNvSpPr/>
          <p:nvPr/>
        </p:nvSpPr>
        <p:spPr>
          <a:xfrm>
            <a:off x="3520440" y="4915829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Wie sähe ________________ in einer idealen Welt aus?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Sie haben einen Wunsch frei, was wäre der?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1292-3761-E44F-87DD-02A2DE23BC54}"/>
              </a:ext>
            </a:extLst>
          </p:cNvPr>
          <p:cNvSpPr txBox="1"/>
          <p:nvPr/>
        </p:nvSpPr>
        <p:spPr>
          <a:xfrm>
            <a:off x="800100" y="6110130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(2016), S. 78ff</a:t>
            </a:r>
          </a:p>
        </p:txBody>
      </p:sp>
    </p:spTree>
    <p:extLst>
      <p:ext uri="{BB962C8B-B14F-4D97-AF65-F5344CB8AC3E}">
        <p14:creationId xmlns:p14="http://schemas.microsoft.com/office/powerpoint/2010/main" val="33134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55CD25-F190-BC23-EA06-6D6C2F4AD0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56374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92EA10-E2DC-7524-8732-9CB78F8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Wünschen</a:t>
            </a:r>
            <a:r>
              <a:rPr lang="en-US" dirty="0"/>
              <a:t> </a:t>
            </a:r>
            <a:r>
              <a:rPr lang="en-US" dirty="0" err="1"/>
              <a:t>fragt</a:t>
            </a:r>
            <a:r>
              <a:rPr lang="en-US" dirty="0"/>
              <a:t>?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3AAD-D5DF-19C7-0BFC-72267E42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864"/>
            <a:ext cx="5147177" cy="346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52F51-14C8-862F-0864-B3DF28774A0C}"/>
              </a:ext>
            </a:extLst>
          </p:cNvPr>
          <p:cNvSpPr txBox="1"/>
          <p:nvPr/>
        </p:nvSpPr>
        <p:spPr>
          <a:xfrm>
            <a:off x="536412" y="6463687"/>
            <a:ext cx="3690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simpsons.wikia.com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wiki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File:Homer_Car.jpg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C4E-F123-BC4E-B6B4-97349BDA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Beobachten – Die Nutzer verstehen und nachbohren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Sache mit den Bedürfnissen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67B-5791-BE44-AB50-A17D599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B4F7426-ABD9-0947-B0E3-1A4518D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941"/>
          <a:stretch>
            <a:fillRect/>
          </a:stretch>
        </p:blipFill>
        <p:spPr bwMode="auto">
          <a:xfrm>
            <a:off x="609600" y="1534046"/>
            <a:ext cx="5759552" cy="439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8">
            <a:extLst>
              <a:ext uri="{FF2B5EF4-FFF2-40B4-BE49-F238E27FC236}">
                <a16:creationId xmlns:a16="http://schemas.microsoft.com/office/drawing/2014/main" id="{D2069829-7D2F-724A-ABBC-2CFF2E155906}"/>
              </a:ext>
            </a:extLst>
          </p:cNvPr>
          <p:cNvSpPr txBox="1"/>
          <p:nvPr/>
        </p:nvSpPr>
        <p:spPr>
          <a:xfrm>
            <a:off x="6635016" y="5328657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Einen Sitzplatz im Bus haben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9EC03CED-7E9E-8442-835E-8762B5620E89}"/>
              </a:ext>
            </a:extLst>
          </p:cNvPr>
          <p:cNvSpPr txBox="1"/>
          <p:nvPr/>
        </p:nvSpPr>
        <p:spPr>
          <a:xfrm>
            <a:off x="6635016" y="4540258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Buch über Design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Thinking</a:t>
            </a:r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 lesen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Textfeld 10">
            <a:extLst>
              <a:ext uri="{FF2B5EF4-FFF2-40B4-BE49-F238E27FC236}">
                <a16:creationId xmlns:a16="http://schemas.microsoft.com/office/drawing/2014/main" id="{D2418E57-00E7-0D4A-805B-E134661F677B}"/>
              </a:ext>
            </a:extLst>
          </p:cNvPr>
          <p:cNvSpPr txBox="1"/>
          <p:nvPr/>
        </p:nvSpPr>
        <p:spPr>
          <a:xfrm>
            <a:off x="6635016" y="3379046"/>
            <a:ext cx="193500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 neue Art zu Arbeiten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auspro-bieren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5A443C97-86A4-8841-8638-04B57230714A}"/>
              </a:ext>
            </a:extLst>
          </p:cNvPr>
          <p:cNvSpPr txBox="1"/>
          <p:nvPr/>
        </p:nvSpPr>
        <p:spPr>
          <a:xfrm>
            <a:off x="6635016" y="2164046"/>
            <a:ext cx="1935000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Die Kultur meiner Organisation ändern wollen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F4D47DFA-836F-1442-919A-440886A2399D}"/>
              </a:ext>
            </a:extLst>
          </p:cNvPr>
          <p:cNvSpPr txBox="1"/>
          <p:nvPr/>
        </p:nvSpPr>
        <p:spPr>
          <a:xfrm>
            <a:off x="6635016" y="1534046"/>
            <a:ext cx="3057623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Selbstverwirklichung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hteck 13">
            <a:extLst>
              <a:ext uri="{FF2B5EF4-FFF2-40B4-BE49-F238E27FC236}">
                <a16:creationId xmlns:a16="http://schemas.microsoft.com/office/drawing/2014/main" id="{EA6F7499-85EB-C746-BB37-F87698C789E6}"/>
              </a:ext>
            </a:extLst>
          </p:cNvPr>
          <p:cNvSpPr/>
          <p:nvPr/>
        </p:nvSpPr>
        <p:spPr>
          <a:xfrm>
            <a:off x="6529777" y="1984045"/>
            <a:ext cx="2160000" cy="242269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46799" tIns="46799" rIns="46799" bIns="46799" numCol="1" spcCol="38100" rtlCol="0" anchor="t">
            <a:noAutofit/>
          </a:bodyPr>
          <a:lstStyle/>
          <a:p>
            <a:pPr marL="0" marR="0" lvl="0" indent="0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7F30-CC2C-0D4E-B7D6-3C08372C717F}"/>
              </a:ext>
            </a:extLst>
          </p:cNvPr>
          <p:cNvSpPr txBox="1"/>
          <p:nvPr/>
        </p:nvSpPr>
        <p:spPr>
          <a:xfrm>
            <a:off x="800100" y="6110130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angelehnt an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Innovaton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98BB2-B6E7-9642-8C29-4A9254A5F149}"/>
              </a:ext>
            </a:extLst>
          </p:cNvPr>
          <p:cNvSpPr txBox="1"/>
          <p:nvPr/>
        </p:nvSpPr>
        <p:spPr>
          <a:xfrm>
            <a:off x="9245600" y="21640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Hier wollen wir mit</a:t>
            </a:r>
          </a:p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unseren Fragen hin...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E5351-825F-A54F-82AE-964F97B44A75}"/>
              </a:ext>
            </a:extLst>
          </p:cNvPr>
          <p:cNvCxnSpPr/>
          <p:nvPr/>
        </p:nvCxnSpPr>
        <p:spPr>
          <a:xfrm flipV="1">
            <a:off x="8779777" y="2558731"/>
            <a:ext cx="364223" cy="197916"/>
          </a:xfrm>
          <a:prstGeom prst="line">
            <a:avLst/>
          </a:prstGeom>
          <a:ln w="2857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513FA4-94A3-B22C-8D0C-439EC1C3D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3241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5C334D-1A50-D255-BC3A-8D0AECA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Interviewtipps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D42E-9607-41A6-DA14-6A48D900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10515600" cy="4910104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Gib Geschichten Raum: Vermeide verallgemeinernde Aussagen wie "normalerweise" - Nicht: "Wann essen Sie normalerweise Pizza" sondern "Erzählen Sie mir vom letzten Mal als Sie Pizza gegessen haben."</a:t>
            </a:r>
          </a:p>
          <a:p>
            <a:r>
              <a:rPr lang="de-DE" sz="1800" dirty="0"/>
              <a:t>Frage nach dem Grund ("Warum? Warum? Warum?"). Noch besser: "Aus welchen Gründen..."</a:t>
            </a:r>
          </a:p>
          <a:p>
            <a:r>
              <a:rPr lang="de-DE" sz="1800" dirty="0"/>
              <a:t>Stelle eine Frage nach der anderen (nicht gleichzeitig)</a:t>
            </a:r>
          </a:p>
          <a:p>
            <a:r>
              <a:rPr lang="de-DE" sz="1800" dirty="0"/>
              <a:t>Achte auf die Körpersprache Deines Gegenübers</a:t>
            </a:r>
          </a:p>
          <a:p>
            <a:r>
              <a:rPr lang="de-DE" sz="1800" dirty="0"/>
              <a:t>Verwende offene Fragen! (Nicht: "Mögen Sie Pizza?" "Nein")</a:t>
            </a:r>
          </a:p>
          <a:p>
            <a:r>
              <a:rPr lang="de-DE" sz="1800" dirty="0"/>
              <a:t>Warte bei Gesprächspausen evtl. kommt noch mehr vom </a:t>
            </a:r>
            <a:r>
              <a:rPr lang="de-DE" sz="1800" dirty="0" err="1"/>
              <a:t>Interviewee</a:t>
            </a:r>
            <a:endParaRPr lang="de-DE" sz="1800" dirty="0"/>
          </a:p>
          <a:p>
            <a:r>
              <a:rPr lang="de-DE" sz="1800" dirty="0"/>
              <a:t>Stelle einfache und klare Fragen, lass dem Gegenüber Zeit zum Antworten</a:t>
            </a:r>
          </a:p>
          <a:p>
            <a:r>
              <a:rPr lang="de-DE" sz="1800" dirty="0"/>
              <a:t>Suche nach Widersprüchen und Konflikten</a:t>
            </a:r>
          </a:p>
          <a:p>
            <a:r>
              <a:rPr lang="de-DE" sz="1800" dirty="0"/>
              <a:t>Frage ohne zu bewerten</a:t>
            </a:r>
          </a:p>
          <a:p>
            <a:r>
              <a:rPr lang="de-DE" sz="1800" dirty="0"/>
              <a:t>Nach Zitaten suchen und notieren!</a:t>
            </a:r>
          </a:p>
          <a:p>
            <a:r>
              <a:rPr lang="de-DE" sz="1800" dirty="0" err="1"/>
              <a:t>Photos</a:t>
            </a:r>
            <a:r>
              <a:rPr lang="de-DE" sz="1800" dirty="0"/>
              <a:t> machen (falls möglich!)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56929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7414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</a:t>
            </a:r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Dokumentation der Zielgruppe und des Kontexts</a:t>
            </a:r>
          </a:p>
          <a:p>
            <a:r>
              <a:rPr lang="de-DE" dirty="0"/>
              <a:t>Methoden: Beobachten, Eintauchen, Befragen (qualitative Interviews)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3C2DED-F8E9-3B3D-B870-ABB32B47C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Warum:</a:t>
            </a:r>
          </a:p>
          <a:p>
            <a:r>
              <a:rPr lang="de-DE" dirty="0"/>
              <a:t>Kennt das Team die Zielgruppe und die Bedürfnisse der Zielgruppe nicht, wird Innovation zum Ratespiel</a:t>
            </a:r>
          </a:p>
          <a:p>
            <a:r>
              <a:rPr lang="de-DE" dirty="0"/>
              <a:t>Risiko, an den Bedürfnissen der Zielgruppe </a:t>
            </a:r>
            <a:r>
              <a:rPr lang="de-DE" dirty="0" err="1"/>
              <a:t>vorbeizuentwickeln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8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3425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Dokumentation der Zielgruppe und des Kontexts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82140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Explore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hat das Gefühl, das in einem bestimmten Bereich eine Innovation möglich ist</a:t>
            </a:r>
          </a:p>
          <a:p>
            <a:r>
              <a:rPr lang="en-DE" dirty="0"/>
              <a:t>Team kennt aber Nutzer und deren Bedürfnisse nicht 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397941-B0DD-D240-B8BF-503A43B4F0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176455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FE1807-7C80-091D-63DF-126F408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Design Challenge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Ausgangspunkt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4332-1D10-AA52-BE2E-8E701BB4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44824"/>
            <a:ext cx="5578252" cy="3617698"/>
          </a:xfrm>
        </p:spPr>
        <p:txBody>
          <a:bodyPr/>
          <a:lstStyle/>
          <a:p>
            <a:r>
              <a:rPr lang="en-GB" dirty="0"/>
              <a:t>Re-Design des </a:t>
            </a:r>
            <a:r>
              <a:rPr lang="en-GB" dirty="0" err="1"/>
              <a:t>Nachrichtenerlebnisses</a:t>
            </a:r>
            <a:r>
              <a:rPr lang="en-GB" dirty="0"/>
              <a:t> für </a:t>
            </a:r>
            <a:r>
              <a:rPr lang="en-GB" dirty="0" err="1"/>
              <a:t>jüngere</a:t>
            </a:r>
            <a:r>
              <a:rPr lang="en-GB" dirty="0"/>
              <a:t> </a:t>
            </a:r>
            <a:r>
              <a:rPr lang="en-GB" dirty="0" err="1"/>
              <a:t>Zeitungsleser</a:t>
            </a:r>
            <a:endParaRPr lang="en-GB" dirty="0"/>
          </a:p>
          <a:p>
            <a:r>
              <a:rPr lang="en-GB" dirty="0"/>
              <a:t>Re-Design des </a:t>
            </a:r>
            <a:r>
              <a:rPr lang="en-GB" dirty="0" err="1"/>
              <a:t>Erlebnisses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Einnahme</a:t>
            </a:r>
            <a:r>
              <a:rPr lang="en-GB" dirty="0"/>
              <a:t> von </a:t>
            </a:r>
            <a:r>
              <a:rPr lang="en-GB" dirty="0" err="1"/>
              <a:t>Medikamenten</a:t>
            </a:r>
            <a:r>
              <a:rPr lang="en-GB" dirty="0"/>
              <a:t> für </a:t>
            </a:r>
            <a:r>
              <a:rPr lang="en-GB" dirty="0" err="1"/>
              <a:t>ältere</a:t>
            </a:r>
            <a:r>
              <a:rPr lang="en-GB" dirty="0"/>
              <a:t> Menschen</a:t>
            </a:r>
          </a:p>
          <a:p>
            <a:r>
              <a:rPr lang="en-GB" dirty="0"/>
              <a:t>Re-Design des </a:t>
            </a:r>
            <a:r>
              <a:rPr lang="en-GB" dirty="0" err="1"/>
              <a:t>Bewerbungsprozesses</a:t>
            </a:r>
            <a:r>
              <a:rPr lang="en-GB" dirty="0"/>
              <a:t> für </a:t>
            </a:r>
            <a:r>
              <a:rPr lang="en-GB" dirty="0" err="1"/>
              <a:t>Berufseinsteiger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B4E8A3-3AFA-8A10-9499-F06A2DD169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5892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939755-4F3E-CFCD-A62D-5B2D5F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Elemente einer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ED52-4236-488B-E587-754E4DDC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Kontext (z.B. Nachrichten lesen, Bewerbung)</a:t>
            </a:r>
          </a:p>
          <a:p>
            <a:r>
              <a:rPr lang="en-DE" dirty="0"/>
              <a:t>Potentielle Nutzergruppe (z.B. jüngere Zeitungsleser, Berufseinsteiger) </a:t>
            </a:r>
          </a:p>
        </p:txBody>
      </p:sp>
    </p:spTree>
    <p:extLst>
      <p:ext uri="{BB962C8B-B14F-4D97-AF65-F5344CB8AC3E}">
        <p14:creationId xmlns:p14="http://schemas.microsoft.com/office/powerpoint/2010/main" val="34519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6408710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7848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Beobachten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839</Words>
  <Application>Microsoft Macintosh PowerPoint</Application>
  <DocSecurity>0</DocSecurity>
  <PresentationFormat>Widescreen</PresentationFormat>
  <Paragraphs>142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Explore</vt:lpstr>
      <vt:lpstr>Agenda </vt:lpstr>
      <vt:lpstr>Explore – Nutzerbedürfnisse verstehen</vt:lpstr>
      <vt:lpstr>Explore – Nutzerbedürfnisse verstehen</vt:lpstr>
      <vt:lpstr>Explore - Ausgangspunkt</vt:lpstr>
      <vt:lpstr>Design Challenge ist der Ausgangspunkt zur Entwicklung einer Innovation</vt:lpstr>
      <vt:lpstr>Elemente einer Design Challenge</vt:lpstr>
      <vt:lpstr>Agenda </vt:lpstr>
      <vt:lpstr>Beobachten</vt:lpstr>
      <vt:lpstr>Beobachten - Suche nach Interaktionen, Verhaltensweisen und provisorischen Lösungen  </vt:lpstr>
      <vt:lpstr>Beobachten - Suche nach Interaktionen, Verhaltensweisen und provisorischen Lösungen  </vt:lpstr>
      <vt:lpstr>Eintauchen</vt:lpstr>
      <vt:lpstr>Eintauchen</vt:lpstr>
      <vt:lpstr>Eintauchen</vt:lpstr>
      <vt:lpstr>Befragen</vt:lpstr>
      <vt:lpstr>Offene Interviews führen</vt:lpstr>
      <vt:lpstr>Nach was sucht das Team</vt:lpstr>
      <vt:lpstr>Interviews</vt:lpstr>
      <vt:lpstr>Der Pfad durch ein qualitatives Interview</vt:lpstr>
      <vt:lpstr>Interviewleitfaden</vt:lpstr>
      <vt:lpstr>Was passiert, wenn man Nutzer gleich zu Beginn nach ihren Wünschen fragt?</vt:lpstr>
      <vt:lpstr>Beobachten – Die Nutzer verstehen und nachbohren Die Sache mit den Bedürfnissen</vt:lpstr>
      <vt:lpstr>Interviewtipps</vt:lpstr>
      <vt:lpstr>Agenda </vt:lpstr>
      <vt:lpstr>Fazit - Explore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227</cp:revision>
  <dcterms:created xsi:type="dcterms:W3CDTF">2022-02-03T14:23:38Z</dcterms:created>
  <dcterms:modified xsi:type="dcterms:W3CDTF">2023-02-27T15:45:40Z</dcterms:modified>
  <cp:category/>
  <dc:identifier/>
  <cp:contentStatus/>
  <dc:language/>
  <cp:version/>
</cp:coreProperties>
</file>