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24" r:id="rId4"/>
    <p:sldId id="322" r:id="rId5"/>
    <p:sldId id="323" r:id="rId6"/>
    <p:sldId id="325" r:id="rId7"/>
    <p:sldId id="326" r:id="rId8"/>
    <p:sldId id="577" r:id="rId9"/>
    <p:sldId id="579" r:id="rId10"/>
    <p:sldId id="580" r:id="rId11"/>
    <p:sldId id="332" r:id="rId12"/>
    <p:sldId id="335" r:id="rId13"/>
    <p:sldId id="336" r:id="rId14"/>
    <p:sldId id="333" r:id="rId15"/>
    <p:sldId id="337" r:id="rId16"/>
    <p:sldId id="338" r:id="rId17"/>
    <p:sldId id="334" r:id="rId18"/>
    <p:sldId id="339" r:id="rId19"/>
    <p:sldId id="340" r:id="rId20"/>
    <p:sldId id="341" r:id="rId21"/>
    <p:sldId id="342" r:id="rId22"/>
    <p:sldId id="572" r:id="rId23"/>
    <p:sldId id="573" r:id="rId24"/>
    <p:sldId id="571" r:id="rId25"/>
    <p:sldId id="574" r:id="rId26"/>
    <p:sldId id="581" r:id="rId27"/>
    <p:sldId id="582" r:id="rId28"/>
    <p:sldId id="583" r:id="rId29"/>
    <p:sldId id="584" r:id="rId30"/>
    <p:sldId id="586" r:id="rId31"/>
    <p:sldId id="578" r:id="rId32"/>
    <p:sldId id="575" r:id="rId33"/>
  </p:sldIdLst>
  <p:sldSz cx="12192000" cy="6858000"/>
  <p:notesSz cx="12192000" cy="6858000"/>
  <p:custDataLst>
    <p:tags r:id="rId35"/>
  </p:custDataLst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5036" autoAdjust="0"/>
  </p:normalViewPr>
  <p:slideViewPr>
    <p:cSldViewPr>
      <p:cViewPr varScale="1">
        <p:scale>
          <a:sx n="70" d="100"/>
          <a:sy n="70" d="100"/>
        </p:scale>
        <p:origin x="2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7E3AB8-876E-1542-BA35-CC1AAFD17F71}" type="datetimeFigureOut">
              <a:rPr lang="de-DE"/>
              <a:t>01.03.23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9C1C61-5747-1145-9454-DA5BFFD99B8B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6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78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83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1" y="0"/>
            <a:ext cx="12189349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764447" y="648393"/>
            <a:ext cx="5331553" cy="1936627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/>
                <a:ea typeface="Helvetica Neue Light"/>
                <a:cs typeface="Chakra Petch SemiBold"/>
              </a:defRPr>
            </a:lvl1pPr>
          </a:lstStyle>
          <a:p>
            <a:pPr>
              <a:defRPr/>
            </a:pPr>
            <a:r>
              <a:rPr lang="de-DE"/>
              <a:t>Challenge XX:</a:t>
            </a:r>
            <a:br>
              <a:rPr lang="de-DE"/>
            </a:br>
            <a:r>
              <a:rPr lang="de-DE"/>
              <a:t>Name der Challenge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64447" y="2678233"/>
            <a:ext cx="5331553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/>
                <a:ea typeface="Helvetica Neue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Inhalt der Challenge &amp; Zuständige*r Professor*in 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532A48-467C-56B2-2FE0-6FA032D26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8934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281658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174F3E-253C-DB48-41B1-53826F9673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1472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F9049C3-95A3-BF23-BB46-284527D4A6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0192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91824A-7600-74A5-C9AA-ACB0F764CE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035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_Ausnahmekomplettfülle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B3B170-C8D4-6CD8-C2C6-F5D7831CAA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5680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DAE088-FF36-7AEF-DB69-0A1946A02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553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644061" y="1539581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cbook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7F283E-D662-3DCD-3E38-085AD94CA2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86470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16" name="Grafik 15" descr="Ein Bild, das Text, Monitor, Elektronik, Computer enthält.&#10;&#10;Automatisch generierte Beschreibung"/>
          <p:cNvPicPr>
            <a:picLocks noChangeAspect="1"/>
          </p:cNvPicPr>
          <p:nvPr userDrawn="1"/>
        </p:nvPicPr>
        <p:blipFill>
          <a:blip r:embed="rId5"/>
          <a:srcRect l="17792" b="8537"/>
          <a:stretch/>
        </p:blipFill>
        <p:spPr bwMode="auto">
          <a:xfrm>
            <a:off x="-1" y="1290252"/>
            <a:ext cx="7348451" cy="472080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99CEA8-6D3B-98DE-2E1F-89F8494003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95349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502212" y="1015120"/>
            <a:ext cx="2646865" cy="5209082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C28D747-21F3-24D2-C6B4-60A10577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0272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4491" y="1524265"/>
            <a:ext cx="5664765" cy="380946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33704"/>
              </p:ext>
            </p:extLst>
          </p:nvPr>
        </p:nvGraphicFramePr>
        <p:xfrm>
          <a:off x="1587" y="1587"/>
          <a:ext cx="122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 bwMode="auto">
                      <a:xfrm>
                        <a:off x="1587" y="1587"/>
                        <a:ext cx="122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45101-65EE-0048-9A14-29E3837D9AD2}" type="datetimeFigureOut">
              <a:rPr lang="de-DE"/>
              <a:t>01.03.23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70E1B9-DFD7-0A42-890A-819B1ED8E014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2.tif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7.jpeg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4.tiff"/><Relationship Id="rId4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4100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764447" y="2040732"/>
            <a:ext cx="7347777" cy="812204"/>
          </a:xfrm>
        </p:spPr>
        <p:txBody>
          <a:bodyPr vert="horz" anchor="t">
            <a:normAutofit fontScale="90000"/>
          </a:bodyPr>
          <a:lstStyle/>
          <a:p>
            <a:pPr>
              <a:defRPr/>
            </a:pPr>
            <a:r>
              <a:rPr lang="de-DE" dirty="0">
                <a:latin typeface="Chakra Petch"/>
                <a:cs typeface="Chakra Petch"/>
              </a:rPr>
              <a:t>Digital Innovation – </a:t>
            </a:r>
            <a:r>
              <a:rPr lang="de-DE" dirty="0" err="1">
                <a:latin typeface="Chakra Petch"/>
                <a:cs typeface="Chakra Petch"/>
              </a:rPr>
              <a:t>Explore</a:t>
            </a:r>
            <a:endParaRPr dirty="0">
              <a:latin typeface="Chakra Petch"/>
              <a:cs typeface="Chakra Petch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4447" y="2678233"/>
            <a:ext cx="4114851" cy="1366825"/>
          </a:xfrm>
        </p:spPr>
        <p:txBody>
          <a:bodyPr>
            <a:normAutofit/>
          </a:bodyPr>
          <a:lstStyle/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r>
              <a:rPr lang="de-DE" dirty="0">
                <a:latin typeface="Lato Light"/>
                <a:ea typeface="Roboto Light"/>
                <a:cs typeface="Helvetica Neue Condensed Black"/>
              </a:rPr>
              <a:t>Prof. Dr. Markus Heckner</a:t>
            </a:r>
            <a:endParaRPr lang="de-DE" dirty="0">
              <a:latin typeface="Lato Light"/>
              <a:ea typeface="Roboto Light"/>
              <a:cs typeface="HELVETICA NEUE CONDENSED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426D067-A9D0-BD60-CAD5-B0BA83C0F7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426D067-A9D0-BD60-CAD5-B0BA83C0F7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1FE6E43-9881-BF00-32AF-1EE77C4C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Desk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F7E8-8A51-4ED3-34FE-18295944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”</a:t>
            </a:r>
            <a:r>
              <a:rPr lang="en-GB" dirty="0" err="1"/>
              <a:t>Klassische</a:t>
            </a:r>
            <a:r>
              <a:rPr lang="en-GB" dirty="0"/>
              <a:t>” Recherche</a:t>
            </a:r>
          </a:p>
          <a:p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Produkte</a:t>
            </a:r>
            <a:r>
              <a:rPr lang="en-GB" dirty="0"/>
              <a:t> und </a:t>
            </a:r>
            <a:r>
              <a:rPr lang="en-GB" dirty="0" err="1"/>
              <a:t>Dienstleistungen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Bereich</a:t>
            </a:r>
            <a:r>
              <a:rPr lang="en-GB" dirty="0"/>
              <a:t> der Design Challenge?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Studien</a:t>
            </a:r>
            <a:r>
              <a:rPr lang="en-GB" dirty="0"/>
              <a:t>, die das Problem </a:t>
            </a:r>
            <a:r>
              <a:rPr lang="en-GB" dirty="0" err="1"/>
              <a:t>untermaueren</a:t>
            </a:r>
            <a:r>
              <a:rPr lang="en-GB" dirty="0"/>
              <a:t>?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technoologische</a:t>
            </a:r>
            <a:r>
              <a:rPr lang="en-GB" dirty="0"/>
              <a:t> Enabler, die </a:t>
            </a:r>
            <a:r>
              <a:rPr lang="en-GB" dirty="0" err="1"/>
              <a:t>eine</a:t>
            </a:r>
            <a:r>
              <a:rPr lang="en-GB" dirty="0"/>
              <a:t> Innovation </a:t>
            </a:r>
            <a:r>
              <a:rPr lang="en-GB" dirty="0" err="1"/>
              <a:t>ermöglichen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05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878489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Beobachten</a:t>
            </a:r>
          </a:p>
        </p:txBody>
      </p:sp>
    </p:spTree>
    <p:extLst>
      <p:ext uri="{BB962C8B-B14F-4D97-AF65-F5344CB8AC3E}">
        <p14:creationId xmlns:p14="http://schemas.microsoft.com/office/powerpoint/2010/main" val="107405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9F7784-EF83-2198-8DAA-B70E8A36AC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93522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3C32D5E-F72D-FA42-C162-3ED4F05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Beobachten</a:t>
            </a:r>
            <a:r>
              <a:rPr lang="en-GB" dirty="0"/>
              <a:t> - </a:t>
            </a:r>
            <a:r>
              <a:rPr lang="en-GB" dirty="0" err="1"/>
              <a:t>Suche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Interaktionen</a:t>
            </a:r>
            <a:r>
              <a:rPr lang="en-GB" dirty="0"/>
              <a:t>, </a:t>
            </a:r>
            <a:r>
              <a:rPr lang="en-GB" dirty="0" err="1"/>
              <a:t>Verhaltensweisen</a:t>
            </a:r>
            <a:r>
              <a:rPr lang="en-GB" dirty="0"/>
              <a:t> und </a:t>
            </a:r>
            <a:r>
              <a:rPr lang="en-GB" dirty="0" err="1"/>
              <a:t>provisorischen</a:t>
            </a:r>
            <a:r>
              <a:rPr lang="en-GB" dirty="0"/>
              <a:t> </a:t>
            </a:r>
            <a:r>
              <a:rPr lang="en-GB" dirty="0" err="1"/>
              <a:t>Lösungen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DC61E-71AA-D8C9-7921-3180E48ED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8" y="2204864"/>
            <a:ext cx="5413237" cy="3047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B7EE4-5029-F5B3-9054-D88CD7407613}"/>
              </a:ext>
            </a:extLst>
          </p:cNvPr>
          <p:cNvSpPr txBox="1"/>
          <p:nvPr/>
        </p:nvSpPr>
        <p:spPr>
          <a:xfrm>
            <a:off x="536412" y="6463687"/>
            <a:ext cx="2310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vasinlee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Shutterstock.com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9F7784-EF83-2198-8DAA-B70E8A36AC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99F7784-EF83-2198-8DAA-B70E8A36AC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3C32D5E-F72D-FA42-C162-3ED4F05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Beobachten</a:t>
            </a:r>
            <a:r>
              <a:rPr lang="en-GB" dirty="0"/>
              <a:t> - </a:t>
            </a:r>
            <a:r>
              <a:rPr lang="en-GB" dirty="0" err="1"/>
              <a:t>Suche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Interaktionen</a:t>
            </a:r>
            <a:r>
              <a:rPr lang="en-GB" dirty="0"/>
              <a:t>, </a:t>
            </a:r>
            <a:r>
              <a:rPr lang="en-GB" dirty="0" err="1"/>
              <a:t>Verhaltensweisen</a:t>
            </a:r>
            <a:r>
              <a:rPr lang="en-GB" dirty="0"/>
              <a:t> und </a:t>
            </a:r>
            <a:r>
              <a:rPr lang="en-GB" dirty="0" err="1"/>
              <a:t>provisorischen</a:t>
            </a:r>
            <a:r>
              <a:rPr lang="en-GB" dirty="0"/>
              <a:t> </a:t>
            </a:r>
            <a:r>
              <a:rPr lang="en-GB" dirty="0" err="1"/>
              <a:t>Lösungen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B7EE4-5029-F5B3-9054-D88CD7407613}"/>
              </a:ext>
            </a:extLst>
          </p:cNvPr>
          <p:cNvSpPr txBox="1"/>
          <p:nvPr/>
        </p:nvSpPr>
        <p:spPr>
          <a:xfrm>
            <a:off x="536412" y="6463687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https://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www.kickstarter.com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projects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bungajungle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nope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-sound-blocker-and-webcam-cover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FB2E4-495F-239A-83E5-0308DC3B1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12" y="1829024"/>
            <a:ext cx="4390256" cy="1353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A7592-0407-0C71-DA95-EB7A05C4F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12" y="3598959"/>
            <a:ext cx="5359761" cy="16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21844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Eintauchen</a:t>
            </a:r>
          </a:p>
        </p:txBody>
      </p:sp>
    </p:spTree>
    <p:extLst>
      <p:ext uri="{BB962C8B-B14F-4D97-AF65-F5344CB8AC3E}">
        <p14:creationId xmlns:p14="http://schemas.microsoft.com/office/powerpoint/2010/main" val="149623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353B4CF-9D28-2437-23B3-A92DFA3735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72173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77AC2D-28BF-4605-96DB-4466A60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Eintauchen</a:t>
            </a:r>
            <a:endParaRPr lang="en-GB" dirty="0"/>
          </a:p>
        </p:txBody>
      </p:sp>
      <p:pic>
        <p:nvPicPr>
          <p:cNvPr id="5" name="Bild 3">
            <a:extLst>
              <a:ext uri="{FF2B5EF4-FFF2-40B4-BE49-F238E27FC236}">
                <a16:creationId xmlns:a16="http://schemas.microsoft.com/office/drawing/2014/main" id="{4AE5B797-07C6-5825-A125-AFE4E97121C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748" y="1628800"/>
            <a:ext cx="510278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9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353B4CF-9D28-2437-23B3-A92DFA3735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353B4CF-9D28-2437-23B3-A92DFA3735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77AC2D-28BF-4605-96DB-4466A60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Eintauchen</a:t>
            </a:r>
            <a:endParaRPr lang="en-GB" dirty="0"/>
          </a:p>
        </p:txBody>
      </p:sp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B72C60FD-6DE7-EFAF-5A1B-9437045F1F8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748" y="2132856"/>
            <a:ext cx="508683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45820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Befragen</a:t>
            </a:r>
          </a:p>
        </p:txBody>
      </p:sp>
    </p:spTree>
    <p:extLst>
      <p:ext uri="{BB962C8B-B14F-4D97-AF65-F5344CB8AC3E}">
        <p14:creationId xmlns:p14="http://schemas.microsoft.com/office/powerpoint/2010/main" val="274133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195D5A9-A9E1-B024-BA01-2CB63410C83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96838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5EFBBB-F864-24C3-B49A-ABE6DEBA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Offene</a:t>
            </a:r>
            <a:r>
              <a:rPr lang="en-GB" dirty="0"/>
              <a:t> Interviews </a:t>
            </a:r>
            <a:r>
              <a:rPr lang="en-GB" dirty="0" err="1"/>
              <a:t>führen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E91F-2E49-5C7C-8174-5112A9C2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Menschen in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offenes</a:t>
            </a:r>
            <a:r>
              <a:rPr lang="en-GB" dirty="0"/>
              <a:t> </a:t>
            </a:r>
            <a:r>
              <a:rPr lang="en-GB" dirty="0" err="1"/>
              <a:t>Gespräch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Bedürfnisse</a:t>
            </a:r>
            <a:r>
              <a:rPr lang="en-GB" dirty="0"/>
              <a:t> </a:t>
            </a:r>
            <a:r>
              <a:rPr lang="en-GB" dirty="0" err="1"/>
              <a:t>verwickeln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81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654372-43D6-F2AE-FB97-57814ABD5C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16778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96BBA0-3B80-DF90-36F9-C45952EC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Nach was sucht das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BA2B-8FD5-3711-E34F-41B0D410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Was ist die Zielgruppe? Welche Bedürfnisse hat sie?</a:t>
            </a:r>
          </a:p>
          <a:p>
            <a:r>
              <a:rPr lang="en-DE" dirty="0"/>
              <a:t>Welche Ziele verfolgen die Nutzer*innen?</a:t>
            </a:r>
          </a:p>
          <a:p>
            <a:r>
              <a:rPr lang="en-DE" dirty="0"/>
              <a:t>Welche Wünsche haben sie?</a:t>
            </a:r>
          </a:p>
          <a:p>
            <a:r>
              <a:rPr lang="en-DE" dirty="0"/>
              <a:t>Welche Probleme haben sie?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89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052736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Phase </a:t>
            </a:r>
            <a:r>
              <a:rPr lang="de-DE" dirty="0" err="1"/>
              <a:t>Explore</a:t>
            </a:r>
            <a:endParaRPr lang="de-DE" dirty="0"/>
          </a:p>
          <a:p>
            <a:pPr>
              <a:defRPr/>
            </a:pPr>
            <a:r>
              <a:rPr lang="de-DE"/>
              <a:t>Methoden</a:t>
            </a:r>
            <a:endParaRPr lang="de-DE" dirty="0"/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5E3056-88BF-0482-C848-D9F7680F35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27427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72F437-EDA8-8D21-6CBA-383345E8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0" dirty="0"/>
              <a:t>Interviews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FCD0-781B-68D7-CC85-38E4E892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de-DE" dirty="0"/>
              <a:t>Meister-Schüler-Modell (Interviewer ist der Schüler)</a:t>
            </a:r>
          </a:p>
          <a:p>
            <a:pPr>
              <a:lnSpc>
                <a:spcPct val="110000"/>
              </a:lnSpc>
            </a:pPr>
            <a:r>
              <a:rPr lang="de-DE" dirty="0"/>
              <a:t>Eher offene als geschlossene Fragen</a:t>
            </a:r>
          </a:p>
          <a:p>
            <a:pPr>
              <a:lnSpc>
                <a:spcPct val="110000"/>
              </a:lnSpc>
            </a:pPr>
            <a:r>
              <a:rPr lang="de-DE" dirty="0"/>
              <a:t>Eher neutrale als suggestive Fragen</a:t>
            </a:r>
          </a:p>
          <a:p>
            <a:pPr>
              <a:lnSpc>
                <a:spcPct val="110000"/>
              </a:lnSpc>
            </a:pPr>
            <a:r>
              <a:rPr lang="de-DE" dirty="0"/>
              <a:t>Interviewleitfaden vorbereiten, um sicherzugehen,</a:t>
            </a:r>
            <a:br>
              <a:rPr lang="de-DE" dirty="0"/>
            </a:br>
            <a:r>
              <a:rPr lang="de-DE" dirty="0"/>
              <a:t>dass alle relevanten Themen berücksichtigt werden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010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55A6F54-F4FF-86B6-24FD-510F859A88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7116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B113F0-21B7-21E7-E5B3-A59E91DC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Der Pfad durch ein qualitatives Interview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9BBF0-83BF-3081-99FE-2BA9A1C05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62" y="1268760"/>
            <a:ext cx="7594476" cy="47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89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D7C-B1FB-6445-87C0-2B15F99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Interviewleitfaden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38633-249E-7B4D-9D87-8A90F351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EA1323-965C-0742-806D-06C14CDC1E0E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E9F0E-1338-6C42-975F-BF6DC24E62E1}"/>
              </a:ext>
            </a:extLst>
          </p:cNvPr>
          <p:cNvSpPr/>
          <p:nvPr/>
        </p:nvSpPr>
        <p:spPr>
          <a:xfrm>
            <a:off x="691376" y="1287966"/>
            <a:ext cx="2486722" cy="108000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1. Allgemeine Fragen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BC4B6-82DD-1B4F-AE0E-F28C933D9662}"/>
              </a:ext>
            </a:extLst>
          </p:cNvPr>
          <p:cNvSpPr/>
          <p:nvPr/>
        </p:nvSpPr>
        <p:spPr>
          <a:xfrm>
            <a:off x="691376" y="2477429"/>
            <a:ext cx="2486722" cy="125433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2. Erlebnisfragen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C91AC-AF8D-CF4A-BC07-A714C70717DB}"/>
              </a:ext>
            </a:extLst>
          </p:cNvPr>
          <p:cNvSpPr/>
          <p:nvPr/>
        </p:nvSpPr>
        <p:spPr>
          <a:xfrm>
            <a:off x="691376" y="3870959"/>
            <a:ext cx="2486722" cy="90567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3. Spezifische Fragen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559AB1-7B26-4A47-A8E0-55F99306B40E}"/>
              </a:ext>
            </a:extLst>
          </p:cNvPr>
          <p:cNvSpPr/>
          <p:nvPr/>
        </p:nvSpPr>
        <p:spPr>
          <a:xfrm>
            <a:off x="691376" y="4915829"/>
            <a:ext cx="2486722" cy="108000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4. Wunschfragen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7E7FB-01CB-CB48-A362-18BFB1072D27}"/>
              </a:ext>
            </a:extLst>
          </p:cNvPr>
          <p:cNvSpPr/>
          <p:nvPr/>
        </p:nvSpPr>
        <p:spPr>
          <a:xfrm rot="16200000">
            <a:off x="-510320" y="3146997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Art der Fragen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CDA67-9E77-2B46-B78A-7677D70958D0}"/>
              </a:ext>
            </a:extLst>
          </p:cNvPr>
          <p:cNvSpPr/>
          <p:nvPr/>
        </p:nvSpPr>
        <p:spPr>
          <a:xfrm>
            <a:off x="6606760" y="836904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Beispielfragen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5977A-D73A-CF4D-A6AF-762D22483DE5}"/>
              </a:ext>
            </a:extLst>
          </p:cNvPr>
          <p:cNvSpPr/>
          <p:nvPr/>
        </p:nvSpPr>
        <p:spPr>
          <a:xfrm>
            <a:off x="3520440" y="1287966"/>
            <a:ext cx="7604760" cy="10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bedeutet ___________________ für Dich?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verbindest Du mit ___________________ ?</a:t>
            </a:r>
            <a:endParaRPr lang="de-DE" sz="2000" i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07120-20E3-3045-9323-56F9CF3EF6E1}"/>
              </a:ext>
            </a:extLst>
          </p:cNvPr>
          <p:cNvSpPr/>
          <p:nvPr/>
        </p:nvSpPr>
        <p:spPr>
          <a:xfrm>
            <a:off x="3520440" y="2521986"/>
            <a:ext cx="7604760" cy="12097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Erzählen Sie mir vom letzten Mal als Sie _________________________?</a:t>
            </a:r>
            <a:b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</a:b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ist Ihnen daran wichtig?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Erzählen Sie uns vom schönsten / schlimmsten Erlebnis mit ________ . 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hat Sie bei _________________ überrascht? Aus welchen Gründen?</a:t>
            </a:r>
            <a:endParaRPr lang="de-DE" sz="2000" i="1" dirty="0">
              <a:solidFill>
                <a:prstClr val="black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9505E-E912-CC4C-9028-6DA642534AA5}"/>
              </a:ext>
            </a:extLst>
          </p:cNvPr>
          <p:cNvSpPr/>
          <p:nvPr/>
        </p:nvSpPr>
        <p:spPr>
          <a:xfrm>
            <a:off x="3520440" y="3870959"/>
            <a:ext cx="7604760" cy="9056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lvl="0" algn="ctr" defTabSz="1007943">
              <a:defRPr/>
            </a:pPr>
            <a:r>
              <a:rPr lang="de-DE" sz="2000" dirty="0">
                <a:latin typeface="Roboto Light" charset="0"/>
                <a:ea typeface="Roboto Light" charset="0"/>
                <a:cs typeface="Roboto Light" charset="0"/>
              </a:rPr>
              <a:t>Was interessiert das Team besonders?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4517FF-059F-5F45-8D14-D15A517AA7E0}"/>
              </a:ext>
            </a:extLst>
          </p:cNvPr>
          <p:cNvSpPr/>
          <p:nvPr/>
        </p:nvSpPr>
        <p:spPr>
          <a:xfrm>
            <a:off x="3520440" y="4915829"/>
            <a:ext cx="7604760" cy="10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Wie sähe ________________ in einer idealen Welt aus?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Sie haben einen Wunsch frei, was wäre der?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1292-3761-E44F-87DD-02A2DE23BC54}"/>
              </a:ext>
            </a:extLst>
          </p:cNvPr>
          <p:cNvSpPr txBox="1"/>
          <p:nvPr/>
        </p:nvSpPr>
        <p:spPr>
          <a:xfrm>
            <a:off x="800100" y="6110130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Quelle: Dark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Horse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(2016), S. 78ff</a:t>
            </a:r>
          </a:p>
        </p:txBody>
      </p:sp>
    </p:spTree>
    <p:extLst>
      <p:ext uri="{BB962C8B-B14F-4D97-AF65-F5344CB8AC3E}">
        <p14:creationId xmlns:p14="http://schemas.microsoft.com/office/powerpoint/2010/main" val="331346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55CD25-F190-BC23-EA06-6D6C2F4AD0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56374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92EA10-E2DC-7524-8732-9CB78F82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Was </a:t>
            </a:r>
            <a:r>
              <a:rPr lang="en-US" dirty="0" err="1"/>
              <a:t>passiert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Beginn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ihren</a:t>
            </a:r>
            <a:r>
              <a:rPr lang="en-US" dirty="0"/>
              <a:t> </a:t>
            </a:r>
            <a:r>
              <a:rPr lang="en-US" dirty="0" err="1"/>
              <a:t>Wünschen</a:t>
            </a:r>
            <a:r>
              <a:rPr lang="en-US" dirty="0"/>
              <a:t> </a:t>
            </a:r>
            <a:r>
              <a:rPr lang="en-US" dirty="0" err="1"/>
              <a:t>fragt</a:t>
            </a:r>
            <a:r>
              <a:rPr lang="en-US" dirty="0"/>
              <a:t>?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83AAD-D5DF-19C7-0BFC-72267E420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4864"/>
            <a:ext cx="5147177" cy="3463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52F51-14C8-862F-0864-B3DF28774A0C}"/>
              </a:ext>
            </a:extLst>
          </p:cNvPr>
          <p:cNvSpPr txBox="1"/>
          <p:nvPr/>
        </p:nvSpPr>
        <p:spPr>
          <a:xfrm>
            <a:off x="536412" y="6463687"/>
            <a:ext cx="3690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simpsons.wikia.com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wiki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File:Homer_Car.jpg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6C4E-F123-BC4E-B6B4-97349BDA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Beobachten – Die Nutzer verstehen und nachbohren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 Sache mit den Bedürfnissen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F067B-5791-BE44-AB50-A17D599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EA1323-965C-0742-806D-06C14CDC1E0E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B4F7426-ABD9-0947-B0E3-1A4518DE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941"/>
          <a:stretch>
            <a:fillRect/>
          </a:stretch>
        </p:blipFill>
        <p:spPr bwMode="auto">
          <a:xfrm>
            <a:off x="609600" y="1534046"/>
            <a:ext cx="5759552" cy="439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8">
            <a:extLst>
              <a:ext uri="{FF2B5EF4-FFF2-40B4-BE49-F238E27FC236}">
                <a16:creationId xmlns:a16="http://schemas.microsoft.com/office/drawing/2014/main" id="{D2069829-7D2F-724A-ABBC-2CFF2E155906}"/>
              </a:ext>
            </a:extLst>
          </p:cNvPr>
          <p:cNvSpPr txBox="1"/>
          <p:nvPr/>
        </p:nvSpPr>
        <p:spPr>
          <a:xfrm>
            <a:off x="6635016" y="5328657"/>
            <a:ext cx="220385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Einen Sitzplatz im Bus haben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Textfeld 9">
            <a:extLst>
              <a:ext uri="{FF2B5EF4-FFF2-40B4-BE49-F238E27FC236}">
                <a16:creationId xmlns:a16="http://schemas.microsoft.com/office/drawing/2014/main" id="{9EC03CED-7E9E-8442-835E-8762B5620E89}"/>
              </a:ext>
            </a:extLst>
          </p:cNvPr>
          <p:cNvSpPr txBox="1"/>
          <p:nvPr/>
        </p:nvSpPr>
        <p:spPr>
          <a:xfrm>
            <a:off x="6635016" y="4540258"/>
            <a:ext cx="220385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Buch über Design </a:t>
            </a:r>
            <a:r>
              <a:rPr lang="de-DE" kern="0" dirty="0" err="1">
                <a:solidFill>
                  <a:srgbClr val="535353"/>
                </a:solidFill>
                <a:latin typeface="Arial"/>
                <a:cs typeface="Arial"/>
                <a:sym typeface="Arial"/>
              </a:rPr>
              <a:t>Thinking</a:t>
            </a:r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 lesen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Textfeld 10">
            <a:extLst>
              <a:ext uri="{FF2B5EF4-FFF2-40B4-BE49-F238E27FC236}">
                <a16:creationId xmlns:a16="http://schemas.microsoft.com/office/drawing/2014/main" id="{D2418E57-00E7-0D4A-805B-E134661F677B}"/>
              </a:ext>
            </a:extLst>
          </p:cNvPr>
          <p:cNvSpPr txBox="1"/>
          <p:nvPr/>
        </p:nvSpPr>
        <p:spPr>
          <a:xfrm>
            <a:off x="6635016" y="3379046"/>
            <a:ext cx="193500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Eine neue Art zu Arbeiten </a:t>
            </a:r>
            <a:r>
              <a:rPr lang="de-DE" kern="0" dirty="0" err="1">
                <a:solidFill>
                  <a:srgbClr val="535353"/>
                </a:solidFill>
                <a:latin typeface="Arial"/>
                <a:cs typeface="Arial"/>
                <a:sym typeface="Arial"/>
              </a:rPr>
              <a:t>auspro-bieren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Textfeld 11">
            <a:extLst>
              <a:ext uri="{FF2B5EF4-FFF2-40B4-BE49-F238E27FC236}">
                <a16:creationId xmlns:a16="http://schemas.microsoft.com/office/drawing/2014/main" id="{5A443C97-86A4-8841-8638-04B57230714A}"/>
              </a:ext>
            </a:extLst>
          </p:cNvPr>
          <p:cNvSpPr txBox="1"/>
          <p:nvPr/>
        </p:nvSpPr>
        <p:spPr>
          <a:xfrm>
            <a:off x="6635016" y="2164046"/>
            <a:ext cx="1935000" cy="8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Die Kultur meiner Organisation ändern wollen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F4D47DFA-836F-1442-919A-440886A2399D}"/>
              </a:ext>
            </a:extLst>
          </p:cNvPr>
          <p:cNvSpPr txBox="1"/>
          <p:nvPr/>
        </p:nvSpPr>
        <p:spPr>
          <a:xfrm>
            <a:off x="6635016" y="1534046"/>
            <a:ext cx="3057623" cy="8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Selbstverwirklichung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Rechteck 13">
            <a:extLst>
              <a:ext uri="{FF2B5EF4-FFF2-40B4-BE49-F238E27FC236}">
                <a16:creationId xmlns:a16="http://schemas.microsoft.com/office/drawing/2014/main" id="{EA6F7499-85EB-C746-BB37-F87698C789E6}"/>
              </a:ext>
            </a:extLst>
          </p:cNvPr>
          <p:cNvSpPr/>
          <p:nvPr/>
        </p:nvSpPr>
        <p:spPr>
          <a:xfrm>
            <a:off x="6529777" y="1984045"/>
            <a:ext cx="2160000" cy="2422695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1" vertOverflow="overflow" horzOverflow="overflow" vert="horz" wrap="square" lIns="46799" tIns="46799" rIns="46799" bIns="46799" numCol="1" spcCol="38100" rtlCol="0" anchor="t">
            <a:noAutofit/>
          </a:bodyPr>
          <a:lstStyle/>
          <a:p>
            <a:pPr marL="0" marR="0" lvl="0" indent="0" defTabSz="9144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E7F30-CC2C-0D4E-B7D6-3C08372C717F}"/>
              </a:ext>
            </a:extLst>
          </p:cNvPr>
          <p:cNvSpPr txBox="1"/>
          <p:nvPr/>
        </p:nvSpPr>
        <p:spPr>
          <a:xfrm>
            <a:off x="800100" y="6110130"/>
            <a:ext cx="3057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Quelle: angelehnt an Dark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Horse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Innovaton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(2016)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98BB2-B6E7-9642-8C29-4A9254A5F149}"/>
              </a:ext>
            </a:extLst>
          </p:cNvPr>
          <p:cNvSpPr txBox="1"/>
          <p:nvPr/>
        </p:nvSpPr>
        <p:spPr>
          <a:xfrm>
            <a:off x="9245600" y="216404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1600" dirty="0">
                <a:latin typeface="Roboto Light" charset="0"/>
                <a:ea typeface="Roboto Light" charset="0"/>
                <a:cs typeface="Roboto Light" charset="0"/>
              </a:rPr>
              <a:t>Hier wollen wir mit</a:t>
            </a:r>
          </a:p>
          <a:p>
            <a:r>
              <a:rPr lang="de-DE" sz="1600" dirty="0">
                <a:latin typeface="Roboto Light" charset="0"/>
                <a:ea typeface="Roboto Light" charset="0"/>
                <a:cs typeface="Roboto Light" charset="0"/>
              </a:rPr>
              <a:t>unseren Fragen hin...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7E5351-825F-A54F-82AE-964F97B44A75}"/>
              </a:ext>
            </a:extLst>
          </p:cNvPr>
          <p:cNvCxnSpPr/>
          <p:nvPr/>
        </p:nvCxnSpPr>
        <p:spPr>
          <a:xfrm flipV="1">
            <a:off x="8779777" y="2558731"/>
            <a:ext cx="364223" cy="197916"/>
          </a:xfrm>
          <a:prstGeom prst="line">
            <a:avLst/>
          </a:prstGeom>
          <a:ln w="2857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5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1513FA4-94A3-B22C-8D0C-439EC1C3DA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3241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85C334D-1A50-D255-BC3A-8D0AECA2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Interviewtipps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D42E-9607-41A6-DA14-6A48D900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10515600" cy="4910104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Gib Geschichten Raum: Vermeide verallgemeinernde Aussagen wie "normalerweise" - Nicht: "Wann essen Sie normalerweise Pizza" sondern "Erzählen Sie mir vom letzten Mal als Sie Pizza gegessen haben."</a:t>
            </a:r>
          </a:p>
          <a:p>
            <a:r>
              <a:rPr lang="de-DE" sz="1800" dirty="0"/>
              <a:t>Frage nach dem Grund ("Warum? Warum? Warum?"). Noch besser: "Aus welchen Gründen..."</a:t>
            </a:r>
          </a:p>
          <a:p>
            <a:r>
              <a:rPr lang="de-DE" sz="1800" dirty="0"/>
              <a:t>Stelle eine Frage nach der anderen (nicht gleichzeitig)</a:t>
            </a:r>
          </a:p>
          <a:p>
            <a:r>
              <a:rPr lang="de-DE" sz="1800" dirty="0"/>
              <a:t>Achte auf die Körpersprache Deines Gegenübers</a:t>
            </a:r>
          </a:p>
          <a:p>
            <a:r>
              <a:rPr lang="de-DE" sz="1800" dirty="0"/>
              <a:t>Verwende offene Fragen! (Nicht: "Mögen Sie Pizza?" "Nein")</a:t>
            </a:r>
          </a:p>
          <a:p>
            <a:r>
              <a:rPr lang="de-DE" sz="1800" dirty="0"/>
              <a:t>Warte bei Gesprächspausen evtl. kommt noch mehr vom </a:t>
            </a:r>
            <a:r>
              <a:rPr lang="de-DE" sz="1800" dirty="0" err="1"/>
              <a:t>Interviewee</a:t>
            </a:r>
            <a:endParaRPr lang="de-DE" sz="1800" dirty="0"/>
          </a:p>
          <a:p>
            <a:r>
              <a:rPr lang="de-DE" sz="1800" dirty="0"/>
              <a:t>Stelle einfache und klare Fragen, lass dem Gegenüber Zeit zum Antworten</a:t>
            </a:r>
          </a:p>
          <a:p>
            <a:r>
              <a:rPr lang="de-DE" sz="1800" dirty="0"/>
              <a:t>Suche nach Widersprüchen und Konflikten</a:t>
            </a:r>
          </a:p>
          <a:p>
            <a:r>
              <a:rPr lang="de-DE" sz="1800" dirty="0"/>
              <a:t>Frage ohne zu bewerten</a:t>
            </a:r>
          </a:p>
          <a:p>
            <a:r>
              <a:rPr lang="de-DE" sz="1800" dirty="0"/>
              <a:t>Nach Zitaten suchen und notieren!</a:t>
            </a:r>
          </a:p>
          <a:p>
            <a:r>
              <a:rPr lang="de-DE" sz="1800" dirty="0" err="1"/>
              <a:t>Photos</a:t>
            </a:r>
            <a:r>
              <a:rPr lang="de-DE" sz="1800" dirty="0"/>
              <a:t> machen (falls möglich!)</a:t>
            </a:r>
          </a:p>
          <a:p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156929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322957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Frage (Standpunkt)</a:t>
            </a:r>
          </a:p>
        </p:txBody>
      </p:sp>
    </p:spTree>
    <p:extLst>
      <p:ext uri="{BB962C8B-B14F-4D97-AF65-F5344CB8AC3E}">
        <p14:creationId xmlns:p14="http://schemas.microsoft.com/office/powerpoint/2010/main" val="414490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6D59165-018B-50BF-3145-AE5A415718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838523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665D16-FD46-A97B-655D-4ABA3023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How Might We </a:t>
            </a:r>
            <a:r>
              <a:rPr lang="en-GB" dirty="0" err="1"/>
              <a:t>Frage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042F-14B6-73E2-AA8E-31C4ED48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Might We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kondensiert</a:t>
            </a:r>
            <a:r>
              <a:rPr lang="en-GB" dirty="0"/>
              <a:t> die </a:t>
            </a:r>
            <a:r>
              <a:rPr lang="en-GB" dirty="0" err="1"/>
              <a:t>anfänglichr</a:t>
            </a:r>
            <a:r>
              <a:rPr lang="en-GB" dirty="0"/>
              <a:t> </a:t>
            </a:r>
            <a:r>
              <a:rPr lang="en-GB" dirty="0" err="1"/>
              <a:t>Fragestellung</a:t>
            </a:r>
            <a:r>
              <a:rPr lang="en-GB" dirty="0"/>
              <a:t> auf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konkretes</a:t>
            </a:r>
            <a:r>
              <a:rPr lang="en-GB" dirty="0"/>
              <a:t> Problem der </a:t>
            </a:r>
            <a:r>
              <a:rPr lang="en-GB" dirty="0" err="1"/>
              <a:t>Nutzergruppe</a:t>
            </a:r>
            <a:endParaRPr lang="en-GB" dirty="0"/>
          </a:p>
          <a:p>
            <a:r>
              <a:rPr lang="de-DE" dirty="0"/>
              <a:t>Knackig und einprägsam</a:t>
            </a:r>
          </a:p>
          <a:p>
            <a:r>
              <a:rPr lang="de-DE" dirty="0"/>
              <a:t>Lässt unterschiedliche Lösungsmöglichkeiten zu</a:t>
            </a:r>
          </a:p>
          <a:p>
            <a:r>
              <a:rPr lang="de-DE" dirty="0"/>
              <a:t>Bezieht sich auf die Bedürfnisse und Erkenntnisse aus der Beobachtungsphase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38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9244A1-1A63-3574-FE83-DA92DD7E7D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373040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50A939-2702-28AC-DBC8-1F7281C4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Template How Might We Frage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0C76-19C0-562B-4063-10E499CC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636912"/>
            <a:ext cx="11410900" cy="28256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b="1" dirty="0"/>
              <a:t>User</a:t>
            </a:r>
            <a:r>
              <a:rPr lang="en-GB" dirty="0"/>
              <a:t>] </a:t>
            </a:r>
            <a:r>
              <a:rPr lang="en-GB" dirty="0" err="1"/>
              <a:t>möchte</a:t>
            </a:r>
            <a:r>
              <a:rPr lang="en-GB" dirty="0"/>
              <a:t> [</a:t>
            </a:r>
            <a:r>
              <a:rPr lang="en-GB" b="1" dirty="0" err="1"/>
              <a:t>Bedürfnis</a:t>
            </a:r>
            <a:r>
              <a:rPr lang="en-GB" dirty="0"/>
              <a:t>] da (</a:t>
            </a:r>
            <a:r>
              <a:rPr lang="en-GB" dirty="0" err="1"/>
              <a:t>oder</a:t>
            </a:r>
            <a:r>
              <a:rPr lang="en-GB" dirty="0"/>
              <a:t> “</a:t>
            </a:r>
            <a:r>
              <a:rPr lang="en-GB" dirty="0" err="1"/>
              <a:t>aber</a:t>
            </a:r>
            <a:r>
              <a:rPr lang="en-GB" dirty="0"/>
              <a:t>…” / “</a:t>
            </a:r>
            <a:r>
              <a:rPr lang="en-GB" dirty="0" err="1"/>
              <a:t>überraschenderweise</a:t>
            </a:r>
            <a:r>
              <a:rPr lang="en-GB" dirty="0"/>
              <a:t>…”) [</a:t>
            </a:r>
            <a:r>
              <a:rPr lang="en-GB" b="1" dirty="0"/>
              <a:t>Insight</a:t>
            </a:r>
            <a:r>
              <a:rPr lang="en-GB" dirty="0"/>
              <a:t>].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4058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671A9C9-9DBD-568B-6EC1-2620B70E37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41519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151CC5-0927-4EA0-CC27-4BAE9FF0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How Might We Frage - Beispiele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2778-8B55-9B61-904D-166AF197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060848"/>
            <a:ext cx="9610700" cy="3401674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ea typeface="+mj-ea"/>
                <a:cs typeface="+mj-cs"/>
              </a:rPr>
              <a:t>Karl </a:t>
            </a:r>
            <a:r>
              <a:rPr lang="en-GB" sz="2800" dirty="0" err="1">
                <a:ea typeface="+mj-ea"/>
                <a:cs typeface="+mj-cs"/>
              </a:rPr>
              <a:t>möchte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sich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gesund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ernähren</a:t>
            </a:r>
            <a:r>
              <a:rPr lang="en-GB" sz="2800" dirty="0">
                <a:ea typeface="+mj-ea"/>
                <a:cs typeface="+mj-cs"/>
              </a:rPr>
              <a:t> und gerne </a:t>
            </a:r>
            <a:r>
              <a:rPr lang="en-GB" sz="2800" dirty="0" err="1">
                <a:ea typeface="+mj-ea"/>
                <a:cs typeface="+mj-cs"/>
              </a:rPr>
              <a:t>etwas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mit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seinen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Freunden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unternehmen</a:t>
            </a:r>
            <a:r>
              <a:rPr lang="en-GB" sz="2800" dirty="0">
                <a:ea typeface="+mj-ea"/>
                <a:cs typeface="+mj-cs"/>
              </a:rPr>
              <a:t>, </a:t>
            </a:r>
            <a:r>
              <a:rPr lang="en-GB" sz="2800" dirty="0" err="1">
                <a:ea typeface="+mj-ea"/>
                <a:cs typeface="+mj-cs"/>
              </a:rPr>
              <a:t>überraschenderweise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fühlt</a:t>
            </a:r>
            <a:r>
              <a:rPr lang="en-GB" sz="2800" dirty="0">
                <a:ea typeface="+mj-ea"/>
                <a:cs typeface="+mj-cs"/>
              </a:rPr>
              <a:t> er </a:t>
            </a:r>
            <a:r>
              <a:rPr lang="en-GB" sz="2800" dirty="0" err="1">
                <a:ea typeface="+mj-ea"/>
                <a:cs typeface="+mj-cs"/>
              </a:rPr>
              <a:t>sich</a:t>
            </a:r>
            <a:r>
              <a:rPr lang="en-GB" sz="2800" dirty="0">
                <a:ea typeface="+mj-ea"/>
                <a:cs typeface="+mj-cs"/>
              </a:rPr>
              <a:t> abends in der Bar </a:t>
            </a:r>
            <a:r>
              <a:rPr lang="en-GB" sz="2800" dirty="0" err="1">
                <a:ea typeface="+mj-ea"/>
                <a:cs typeface="+mj-cs"/>
              </a:rPr>
              <a:t>isoliert</a:t>
            </a:r>
            <a:r>
              <a:rPr lang="en-GB" sz="2800" dirty="0">
                <a:ea typeface="+mj-ea"/>
                <a:cs typeface="+mj-cs"/>
              </a:rPr>
              <a:t>, </a:t>
            </a:r>
            <a:r>
              <a:rPr lang="en-GB" sz="2800" dirty="0" err="1">
                <a:ea typeface="+mj-ea"/>
                <a:cs typeface="+mj-cs"/>
              </a:rPr>
              <a:t>wenn</a:t>
            </a:r>
            <a:r>
              <a:rPr lang="en-GB" sz="2800" dirty="0">
                <a:ea typeface="+mj-ea"/>
                <a:cs typeface="+mj-cs"/>
              </a:rPr>
              <a:t> er </a:t>
            </a:r>
            <a:r>
              <a:rPr lang="en-GB" sz="2800" dirty="0" err="1">
                <a:ea typeface="+mj-ea"/>
                <a:cs typeface="+mj-cs"/>
              </a:rPr>
              <a:t>keinen</a:t>
            </a:r>
            <a:r>
              <a:rPr lang="en-GB" sz="2800" dirty="0">
                <a:ea typeface="+mj-ea"/>
                <a:cs typeface="+mj-cs"/>
              </a:rPr>
              <a:t> Drink in der Hand </a:t>
            </a:r>
            <a:r>
              <a:rPr lang="en-GB" sz="2800" dirty="0" err="1">
                <a:ea typeface="+mj-ea"/>
                <a:cs typeface="+mj-cs"/>
              </a:rPr>
              <a:t>hält</a:t>
            </a:r>
            <a:r>
              <a:rPr lang="en-GB" sz="2800" dirty="0">
                <a:ea typeface="+mj-ea"/>
                <a:cs typeface="+mj-cs"/>
              </a:rPr>
              <a:t>.</a:t>
            </a:r>
          </a:p>
          <a:p>
            <a:endParaRPr lang="en-D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7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3C2DED-F8E9-3B3D-B870-ABB32B47C7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3C2DED-F8E9-3B3D-B870-ABB32B47C7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52AE5-DAED-6FEC-B85F-3D40495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Explore</a:t>
            </a:r>
            <a:r>
              <a:rPr lang="de-DE" dirty="0"/>
              <a:t> – Nutzerbedürfnisse verstehen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FD5-29C5-089A-2B19-FE595C32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Warum:</a:t>
            </a:r>
          </a:p>
          <a:p>
            <a:r>
              <a:rPr lang="de-DE" dirty="0"/>
              <a:t>Kennt das Team die Zielgruppe und die Bedürfnisse der Zielgruppe nicht, wird Innovation zum Ratespiel</a:t>
            </a:r>
          </a:p>
          <a:p>
            <a:r>
              <a:rPr lang="de-DE" dirty="0"/>
              <a:t>Risiko, an den Bedürfnissen der Zielgruppe </a:t>
            </a:r>
            <a:r>
              <a:rPr lang="de-DE" dirty="0" err="1"/>
              <a:t>vorbeizuentwickeln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847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671A9C9-9DBD-568B-6EC1-2620B70E37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671A9C9-9DBD-568B-6EC1-2620B70E3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151CC5-0927-4EA0-CC27-4BAE9FF0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How Might We Frage - Beispiele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2778-8B55-9B61-904D-166AF197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060848"/>
            <a:ext cx="9610700" cy="340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+mj-ea"/>
                <a:cs typeface="+mj-cs"/>
              </a:rPr>
              <a:t>Hubert, 42, </a:t>
            </a:r>
            <a:r>
              <a:rPr lang="en-GB" sz="2800" dirty="0" err="1">
                <a:ea typeface="+mj-ea"/>
                <a:cs typeface="+mj-cs"/>
              </a:rPr>
              <a:t>Landwirt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möchte</a:t>
            </a:r>
            <a:r>
              <a:rPr lang="en-GB" sz="2800" dirty="0">
                <a:ea typeface="+mj-ea"/>
                <a:cs typeface="+mj-cs"/>
              </a:rPr>
              <a:t> seine </a:t>
            </a:r>
            <a:r>
              <a:rPr lang="en-GB" sz="2800" dirty="0" err="1">
                <a:ea typeface="+mj-ea"/>
                <a:cs typeface="+mj-cs"/>
              </a:rPr>
              <a:t>Tiere</a:t>
            </a:r>
            <a:r>
              <a:rPr lang="en-GB" sz="2800" dirty="0">
                <a:ea typeface="+mj-ea"/>
                <a:cs typeface="+mj-cs"/>
              </a:rPr>
              <a:t> stets gut </a:t>
            </a:r>
            <a:r>
              <a:rPr lang="en-GB" sz="2800" dirty="0" err="1">
                <a:ea typeface="+mj-ea"/>
                <a:cs typeface="+mj-cs"/>
              </a:rPr>
              <a:t>versorgen</a:t>
            </a:r>
            <a:r>
              <a:rPr lang="en-GB" sz="2800" dirty="0">
                <a:ea typeface="+mj-ea"/>
                <a:cs typeface="+mj-cs"/>
              </a:rPr>
              <a:t>, </a:t>
            </a:r>
            <a:r>
              <a:rPr lang="en-GB" sz="2800" dirty="0" err="1">
                <a:ea typeface="+mj-ea"/>
                <a:cs typeface="+mj-cs"/>
              </a:rPr>
              <a:t>überraschenderweise</a:t>
            </a:r>
            <a:r>
              <a:rPr lang="en-GB" sz="2800" dirty="0">
                <a:ea typeface="+mj-ea"/>
                <a:cs typeface="+mj-cs"/>
              </a:rPr>
              <a:t> tut er </a:t>
            </a:r>
            <a:r>
              <a:rPr lang="en-GB" sz="2800" dirty="0" err="1">
                <a:ea typeface="+mj-ea"/>
                <a:cs typeface="+mj-cs"/>
              </a:rPr>
              <a:t>sich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sehr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schwer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damit</a:t>
            </a:r>
            <a:r>
              <a:rPr lang="en-GB" sz="2800" dirty="0">
                <a:ea typeface="+mj-ea"/>
                <a:cs typeface="+mj-cs"/>
              </a:rPr>
              <a:t> morgens um 5:00 </a:t>
            </a:r>
            <a:r>
              <a:rPr lang="en-GB" sz="2800" dirty="0" err="1">
                <a:ea typeface="+mj-ea"/>
                <a:cs typeface="+mj-cs"/>
              </a:rPr>
              <a:t>Uhr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aus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dem</a:t>
            </a:r>
            <a:r>
              <a:rPr lang="en-GB" sz="2800" dirty="0">
                <a:ea typeface="+mj-ea"/>
                <a:cs typeface="+mj-cs"/>
              </a:rPr>
              <a:t> Bett </a:t>
            </a:r>
            <a:r>
              <a:rPr lang="en-GB" sz="2800" dirty="0" err="1">
                <a:ea typeface="+mj-ea"/>
                <a:cs typeface="+mj-cs"/>
              </a:rPr>
              <a:t>zu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kommen</a:t>
            </a:r>
            <a:r>
              <a:rPr lang="en-GB" sz="2800" dirty="0"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endParaRPr lang="en-GB" sz="2800" dirty="0">
              <a:ea typeface="+mj-ea"/>
              <a:cs typeface="+mj-cs"/>
            </a:endParaRPr>
          </a:p>
          <a:p>
            <a:endParaRPr lang="en-D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18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060848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Phase </a:t>
            </a:r>
            <a:r>
              <a:rPr lang="de-DE" dirty="0" err="1"/>
              <a:t>Explore</a:t>
            </a:r>
            <a:endParaRPr lang="de-DE" dirty="0"/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113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E45416-F02B-4DB0-FB5B-F931A27140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74143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CC7E6-A849-AE10-A60B-22FCA88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Fazit - </a:t>
            </a:r>
            <a:r>
              <a:rPr lang="de-DE" dirty="0" err="1"/>
              <a:t>Explore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30B2-02AA-9859-3F19-5D6FA25E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der Probleme und Bedürfnisse der Zielgruppe</a:t>
            </a:r>
          </a:p>
          <a:p>
            <a:r>
              <a:rPr lang="de-DE" dirty="0"/>
              <a:t>Strukturierte Erhebung der Zielgruppe und des Kontexts</a:t>
            </a:r>
          </a:p>
          <a:p>
            <a:r>
              <a:rPr lang="de-DE" dirty="0"/>
              <a:t>Methoden: Beobachten, Eintauchen, Befragen (qualitative Interviews) und Desk Research</a:t>
            </a:r>
          </a:p>
        </p:txBody>
      </p:sp>
    </p:spTree>
    <p:extLst>
      <p:ext uri="{BB962C8B-B14F-4D97-AF65-F5344CB8AC3E}">
        <p14:creationId xmlns:p14="http://schemas.microsoft.com/office/powerpoint/2010/main" val="173616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3C2DED-F8E9-3B3D-B870-ABB32B47C7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3425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52AE5-DAED-6FEC-B85F-3D40495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Explore</a:t>
            </a:r>
            <a:r>
              <a:rPr lang="de-DE" dirty="0"/>
              <a:t> – Nutzerbedürfnisse verstehen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FD5-29C5-089A-2B19-FE595C32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Verständnis der Probleme und Bedürfnisse der Zielgruppe</a:t>
            </a:r>
          </a:p>
          <a:p>
            <a:r>
              <a:rPr lang="de-DE" dirty="0"/>
              <a:t>Strukturierte Erhebung der Zielgruppe und des Kontexts</a:t>
            </a:r>
          </a:p>
        </p:txBody>
      </p:sp>
    </p:spTree>
    <p:extLst>
      <p:ext uri="{BB962C8B-B14F-4D97-AF65-F5344CB8AC3E}">
        <p14:creationId xmlns:p14="http://schemas.microsoft.com/office/powerpoint/2010/main" val="34916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4F6489-0FF1-70B6-42B6-7CC85A498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82140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6EE175-1E34-688D-CE9C-86364B1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Explore - Ausgangspunkt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B34E-B414-C5EF-552B-F35B58AC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Wann:</a:t>
            </a:r>
          </a:p>
          <a:p>
            <a:r>
              <a:rPr lang="en-DE" dirty="0"/>
              <a:t>Team hat das Gefühl, das in einem bestimmten Bereich eine Innovation möglich ist</a:t>
            </a:r>
          </a:p>
          <a:p>
            <a:r>
              <a:rPr lang="en-DE" dirty="0"/>
              <a:t>Team kennt aber Nutzer und deren Bedürfnisse nicht </a:t>
            </a:r>
          </a:p>
        </p:txBody>
      </p:sp>
    </p:spTree>
    <p:extLst>
      <p:ext uri="{BB962C8B-B14F-4D97-AF65-F5344CB8AC3E}">
        <p14:creationId xmlns:p14="http://schemas.microsoft.com/office/powerpoint/2010/main" val="115024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397941-B0DD-D240-B8BF-503A43B4F0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051983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FE1807-7C80-091D-63DF-126F4080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sz="2800" dirty="0"/>
              <a:t>Design Challenge </a:t>
            </a:r>
            <a:r>
              <a:rPr lang="en-GB" sz="2800" dirty="0" err="1"/>
              <a:t>ist</a:t>
            </a:r>
            <a:r>
              <a:rPr lang="en-GB" sz="2800" dirty="0"/>
              <a:t> der </a:t>
            </a:r>
            <a:r>
              <a:rPr lang="en-GB" sz="2800" dirty="0" err="1"/>
              <a:t>Ausgangspunkt</a:t>
            </a:r>
            <a:r>
              <a:rPr lang="en-GB" sz="2800" dirty="0"/>
              <a:t> </a:t>
            </a:r>
            <a:r>
              <a:rPr lang="en-GB" sz="2800" dirty="0" err="1"/>
              <a:t>zur</a:t>
            </a:r>
            <a:r>
              <a:rPr lang="en-GB" sz="2800" dirty="0"/>
              <a:t> </a:t>
            </a:r>
            <a:r>
              <a:rPr lang="en-GB" sz="2800" dirty="0" err="1"/>
              <a:t>Entwicklung</a:t>
            </a:r>
            <a:r>
              <a:rPr lang="en-GB" sz="2800" dirty="0"/>
              <a:t> </a:t>
            </a:r>
            <a:r>
              <a:rPr lang="en-GB" sz="2800" dirty="0" err="1"/>
              <a:t>einer</a:t>
            </a:r>
            <a:r>
              <a:rPr lang="en-GB" sz="2800" dirty="0"/>
              <a:t> Innovation (</a:t>
            </a:r>
            <a:r>
              <a:rPr lang="en-GB" sz="2800" dirty="0" err="1"/>
              <a:t>Formulierung</a:t>
            </a:r>
            <a:r>
              <a:rPr lang="en-GB" sz="2800" dirty="0"/>
              <a:t> des </a:t>
            </a:r>
            <a:r>
              <a:rPr lang="en-GB" sz="2800" dirty="0" err="1"/>
              <a:t>Gefühls</a:t>
            </a:r>
            <a:r>
              <a:rPr lang="en-GB" sz="2800" dirty="0"/>
              <a:t> </a:t>
            </a:r>
            <a:r>
              <a:rPr lang="en-GB" sz="2800" dirty="0" err="1"/>
              <a:t>einer</a:t>
            </a:r>
            <a:r>
              <a:rPr lang="en-GB" sz="2800" dirty="0"/>
              <a:t> </a:t>
            </a:r>
            <a:r>
              <a:rPr lang="en-GB" sz="2800" dirty="0" err="1"/>
              <a:t>Innovationsmöglichkeit</a:t>
            </a:r>
            <a:r>
              <a:rPr lang="en-GB" sz="2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4332-1D10-AA52-BE2E-8E701BB4F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44824"/>
            <a:ext cx="5578252" cy="3617698"/>
          </a:xfrm>
        </p:spPr>
        <p:txBody>
          <a:bodyPr/>
          <a:lstStyle/>
          <a:p>
            <a:r>
              <a:rPr lang="en-GB" dirty="0"/>
              <a:t>Re-Design des </a:t>
            </a:r>
            <a:r>
              <a:rPr lang="en-GB" dirty="0" err="1"/>
              <a:t>Nachrichtenerlebnisses</a:t>
            </a:r>
            <a:r>
              <a:rPr lang="en-GB" dirty="0"/>
              <a:t> für </a:t>
            </a:r>
            <a:r>
              <a:rPr lang="en-GB" dirty="0" err="1"/>
              <a:t>jüngere</a:t>
            </a:r>
            <a:r>
              <a:rPr lang="en-GB" dirty="0"/>
              <a:t> </a:t>
            </a:r>
            <a:r>
              <a:rPr lang="en-GB" dirty="0" err="1"/>
              <a:t>Zeitungsleser</a:t>
            </a:r>
            <a:endParaRPr lang="en-GB" dirty="0"/>
          </a:p>
          <a:p>
            <a:r>
              <a:rPr lang="en-GB" dirty="0"/>
              <a:t>Re-Design des </a:t>
            </a:r>
            <a:r>
              <a:rPr lang="en-GB" dirty="0" err="1"/>
              <a:t>Erlebnisses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der </a:t>
            </a:r>
            <a:r>
              <a:rPr lang="en-GB" dirty="0" err="1"/>
              <a:t>Einnahme</a:t>
            </a:r>
            <a:r>
              <a:rPr lang="en-GB" dirty="0"/>
              <a:t> von </a:t>
            </a:r>
            <a:r>
              <a:rPr lang="en-GB" dirty="0" err="1"/>
              <a:t>Medikamenten</a:t>
            </a:r>
            <a:r>
              <a:rPr lang="en-GB" dirty="0"/>
              <a:t> für </a:t>
            </a:r>
            <a:r>
              <a:rPr lang="en-GB" dirty="0" err="1"/>
              <a:t>ältere</a:t>
            </a:r>
            <a:r>
              <a:rPr lang="en-GB" dirty="0"/>
              <a:t> Menschen</a:t>
            </a:r>
          </a:p>
          <a:p>
            <a:r>
              <a:rPr lang="en-GB" dirty="0"/>
              <a:t>Re-Design des </a:t>
            </a:r>
            <a:r>
              <a:rPr lang="en-GB" dirty="0" err="1"/>
              <a:t>Bewerbungsprozesses</a:t>
            </a:r>
            <a:r>
              <a:rPr lang="en-GB" dirty="0"/>
              <a:t> für </a:t>
            </a:r>
            <a:r>
              <a:rPr lang="en-GB" dirty="0" err="1"/>
              <a:t>Berufseinsteiger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01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B4E8A3-3AFA-8A10-9499-F06A2DD169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58927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939755-4F3E-CFCD-A62D-5B2D5FB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Elemente einer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ED52-4236-488B-E587-754E4DDC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Kontext (z.B. Nachrichten lesen, Medikamenteneinnahme, Bewerbung)</a:t>
            </a:r>
          </a:p>
          <a:p>
            <a:r>
              <a:rPr lang="en-DE" dirty="0"/>
              <a:t>Potentielle Nutzergruppe (z.B. jüngere Zeitungsleser, ältere Menschen, Berufseinsteiger) </a:t>
            </a:r>
          </a:p>
        </p:txBody>
      </p:sp>
    </p:spTree>
    <p:extLst>
      <p:ext uri="{BB962C8B-B14F-4D97-AF65-F5344CB8AC3E}">
        <p14:creationId xmlns:p14="http://schemas.microsoft.com/office/powerpoint/2010/main" val="345192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556792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Phase </a:t>
            </a:r>
            <a:r>
              <a:rPr lang="de-DE" dirty="0" err="1"/>
              <a:t>Explore</a:t>
            </a:r>
            <a:endParaRPr lang="de-DE" dirty="0"/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3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Desk Research</a:t>
            </a:r>
          </a:p>
        </p:txBody>
      </p:sp>
    </p:spTree>
    <p:extLst>
      <p:ext uri="{BB962C8B-B14F-4D97-AF65-F5344CB8AC3E}">
        <p14:creationId xmlns:p14="http://schemas.microsoft.com/office/powerpoint/2010/main" val="2629119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</TotalTime>
  <Words>1122</Words>
  <Application>Microsoft Macintosh PowerPoint</Application>
  <DocSecurity>0</DocSecurity>
  <PresentationFormat>Widescreen</PresentationFormat>
  <Paragraphs>174</Paragraphs>
  <Slides>32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Chakra Petch</vt:lpstr>
      <vt:lpstr>Chakra Petch SemiBold</vt:lpstr>
      <vt:lpstr>Lato</vt:lpstr>
      <vt:lpstr>Lato Light</vt:lpstr>
      <vt:lpstr>Roboto Light</vt:lpstr>
      <vt:lpstr>Source Code Pro</vt:lpstr>
      <vt:lpstr>Trebuchet MS</vt:lpstr>
      <vt:lpstr>Wingdings</vt:lpstr>
      <vt:lpstr>Office</vt:lpstr>
      <vt:lpstr>think-cell Slide</vt:lpstr>
      <vt:lpstr>Digital Innovation – Explore</vt:lpstr>
      <vt:lpstr>Agenda </vt:lpstr>
      <vt:lpstr>Explore – Nutzerbedürfnisse verstehen</vt:lpstr>
      <vt:lpstr>Explore – Nutzerbedürfnisse verstehen</vt:lpstr>
      <vt:lpstr>Explore - Ausgangspunkt</vt:lpstr>
      <vt:lpstr>Design Challenge ist der Ausgangspunkt zur Entwicklung einer Innovation (Formulierung des Gefühls einer Innovationsmöglichkeit)</vt:lpstr>
      <vt:lpstr>Elemente einer Design Challenge</vt:lpstr>
      <vt:lpstr>Agenda </vt:lpstr>
      <vt:lpstr>Desk Research</vt:lpstr>
      <vt:lpstr>Desk Research</vt:lpstr>
      <vt:lpstr>Beobachten</vt:lpstr>
      <vt:lpstr>Beobachten - Suche nach Interaktionen, Verhaltensweisen und provisorischen Lösungen  </vt:lpstr>
      <vt:lpstr>Beobachten - Suche nach Interaktionen, Verhaltensweisen und provisorischen Lösungen  </vt:lpstr>
      <vt:lpstr>Eintauchen</vt:lpstr>
      <vt:lpstr>Eintauchen</vt:lpstr>
      <vt:lpstr>Eintauchen</vt:lpstr>
      <vt:lpstr>Befragen</vt:lpstr>
      <vt:lpstr>Offene Interviews führen</vt:lpstr>
      <vt:lpstr>Nach was sucht das Team</vt:lpstr>
      <vt:lpstr>Interviews</vt:lpstr>
      <vt:lpstr>Der Pfad durch ein qualitatives Interview</vt:lpstr>
      <vt:lpstr>Interviewleitfaden</vt:lpstr>
      <vt:lpstr>Was passiert, wenn man Nutzer gleich zu Beginn nach ihren Wünschen fragt?</vt:lpstr>
      <vt:lpstr>Beobachten – Die Nutzer verstehen und nachbohren Die Sache mit den Bedürfnissen</vt:lpstr>
      <vt:lpstr>Interviewtipps</vt:lpstr>
      <vt:lpstr>How Might We Frage (Standpunkt)</vt:lpstr>
      <vt:lpstr>How Might We Frage</vt:lpstr>
      <vt:lpstr>Template How Might We Frage</vt:lpstr>
      <vt:lpstr>How Might We Frage - Beispiele</vt:lpstr>
      <vt:lpstr>How Might We Frage - Beispiele</vt:lpstr>
      <vt:lpstr>Agenda </vt:lpstr>
      <vt:lpstr>Fazit - Explore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234</cp:revision>
  <dcterms:created xsi:type="dcterms:W3CDTF">2022-02-03T14:23:38Z</dcterms:created>
  <dcterms:modified xsi:type="dcterms:W3CDTF">2023-03-01T08:24:41Z</dcterms:modified>
  <cp:category/>
  <dc:identifier/>
  <cp:contentStatus/>
  <dc:language/>
  <cp:version/>
</cp:coreProperties>
</file>