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585" r:id="rId4"/>
    <p:sldId id="586" r:id="rId5"/>
    <p:sldId id="322" r:id="rId6"/>
    <p:sldId id="323" r:id="rId7"/>
    <p:sldId id="328" r:id="rId8"/>
    <p:sldId id="332" r:id="rId9"/>
    <p:sldId id="579" r:id="rId10"/>
    <p:sldId id="580" r:id="rId11"/>
    <p:sldId id="581" r:id="rId12"/>
    <p:sldId id="576" r:id="rId13"/>
    <p:sldId id="582" r:id="rId14"/>
    <p:sldId id="584" r:id="rId15"/>
    <p:sldId id="583" r:id="rId16"/>
    <p:sldId id="330" r:id="rId17"/>
    <p:sldId id="575" r:id="rId18"/>
  </p:sldIdLst>
  <p:sldSz cx="12192000" cy="6858000"/>
  <p:notesSz cx="12192000" cy="6858000"/>
  <p:custDataLst>
    <p:tags r:id="rId20"/>
  </p:custDataLst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81606" autoAdjust="0"/>
  </p:normalViewPr>
  <p:slideViewPr>
    <p:cSldViewPr>
      <p:cViewPr varScale="1">
        <p:scale>
          <a:sx n="90" d="100"/>
          <a:sy n="90" d="100"/>
        </p:scale>
        <p:origin x="232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E7E3AB8-876E-1542-BA35-CC1AAFD17F71}" type="datetimeFigureOut">
              <a:rPr lang="de-DE"/>
              <a:t>27.02.23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79C1C61-5747-1145-9454-DA5BFFD99B8B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371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Dieses Video gliedert sich in sechs Teile.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In dem Kapitel Einführung gebe ich Ihnen anhand von zwei Beispielen eine praktische Einführung.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Anschließend wird die Methode KATA, welche wir im Zusatzstudium verwenden kurz erläutert.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Auf Ihre Aufgaben als Coach wird im 3 Kapitel im Detail eingegangen.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Der Ablauf des Coachingprozess ist Thema von Kapitel 4.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Die Inhalte dieses Videos werden in Kapitel 5 zusammengefasst.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Die verwendete Literatur sowie weiterführende Links und Videos werden in Kapitel 6 angegeben. </a:t>
            </a:r>
            <a:endParaRPr dirty="0"/>
          </a:p>
          <a:p>
            <a:pPr>
              <a:defRPr/>
            </a:pPr>
            <a:endParaRPr lang="de-DE" dirty="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dirty="0"/>
              <a:t>Nun starten wir mit dem Kapitel Einführung </a:t>
            </a:r>
            <a:endParaRPr dirty="0"/>
          </a:p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78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5" Type="http://schemas.openxmlformats.org/officeDocument/2006/relationships/image" Target="../media/image12.png"/><Relationship Id="rId4" Type="http://schemas.openxmlformats.org/officeDocument/2006/relationships/image" Target="../media/image1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1" y="0"/>
            <a:ext cx="12189349" cy="6858000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764447" y="648393"/>
            <a:ext cx="5331553" cy="1936627"/>
          </a:xfrm>
        </p:spPr>
        <p:txBody>
          <a:bodyPr anchor="b">
            <a:normAutofit/>
          </a:bodyPr>
          <a:lstStyle>
            <a:lvl1pPr algn="l">
              <a:defRPr sz="4400" b="1" i="0">
                <a:solidFill>
                  <a:srgbClr val="FCFCFC"/>
                </a:solidFill>
                <a:latin typeface="Chakra Petch SemiBold"/>
                <a:ea typeface="Helvetica Neue Light"/>
                <a:cs typeface="Chakra Petch SemiBold"/>
              </a:defRPr>
            </a:lvl1pPr>
          </a:lstStyle>
          <a:p>
            <a:pPr>
              <a:defRPr/>
            </a:pPr>
            <a:r>
              <a:rPr lang="de-DE"/>
              <a:t>Challenge XX:</a:t>
            </a:r>
            <a:br>
              <a:rPr lang="de-DE"/>
            </a:br>
            <a:r>
              <a:rPr lang="de-DE"/>
              <a:t>Name der Challenge</a:t>
            </a:r>
            <a:endParaRPr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764447" y="2678233"/>
            <a:ext cx="5331553" cy="1366825"/>
          </a:xfrm>
        </p:spPr>
        <p:txBody>
          <a:bodyPr/>
          <a:lstStyle>
            <a:lvl1pPr marL="0" indent="0" algn="l">
              <a:buNone/>
              <a:defRPr sz="2000" b="0" i="0">
                <a:solidFill>
                  <a:srgbClr val="FCFCFC"/>
                </a:solidFill>
                <a:latin typeface="Lato Light"/>
                <a:ea typeface="Helvetica Neue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Inhalt der Challenge &amp; Zuständige*r Professor*in </a:t>
            </a:r>
            <a:endParaRPr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chemeClr val="accent3">
              <a:alpha val="8091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chemeClr val="accent3">
              <a:alpha val="8091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Iphone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9532A48-467C-56B2-2FE0-6FA032D268A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1689344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281658" y="1545899"/>
            <a:ext cx="3110459" cy="4112888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8" name="Grafik 7" descr="Ein Bild, das Text, Monitor, Elektronik, Bildschirm enthält.&#10;&#10;Automatisch generierte Beschreibung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 rot="5400000">
            <a:off x="255414" y="1871068"/>
            <a:ext cx="5126031" cy="3447178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Folie mit Inhalte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A174F3E-253C-DB48-41B1-53826F9673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147206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8" y="1111184"/>
            <a:ext cx="5578252" cy="435133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/>
              <a:buChar char="§"/>
              <a:defRPr sz="2400" b="0" i="0">
                <a:latin typeface="Lato Light"/>
              </a:defRPr>
            </a:lvl1pPr>
            <a:lvl2pPr marL="685800" indent="-228600">
              <a:lnSpc>
                <a:spcPct val="100000"/>
              </a:lnSpc>
              <a:buFont typeface="Wingdings"/>
              <a:buChar char="§"/>
              <a:defRPr sz="2000" b="0" i="0">
                <a:latin typeface="Lato Light"/>
              </a:defRPr>
            </a:lvl2pPr>
            <a:lvl3pPr marL="1143000" indent="-228600">
              <a:lnSpc>
                <a:spcPct val="100000"/>
              </a:lnSpc>
              <a:buFont typeface="Wingdings"/>
              <a:buChar char="§"/>
              <a:defRPr sz="1800" b="0" i="0">
                <a:latin typeface="Lato Light"/>
              </a:defRPr>
            </a:lvl3pPr>
            <a:lvl4pPr marL="16002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4pPr>
            <a:lvl5pPr marL="20574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1_Folie mit Inhalte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F9049C3-95A3-BF23-BB46-284527D4A6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9601929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8" y="1111184"/>
            <a:ext cx="5578252" cy="435133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/>
              <a:buChar char="§"/>
              <a:defRPr sz="2400" b="0" i="0">
                <a:latin typeface="Lato Light"/>
              </a:defRPr>
            </a:lvl1pPr>
            <a:lvl2pPr marL="685800" indent="-228600">
              <a:lnSpc>
                <a:spcPct val="100000"/>
              </a:lnSpc>
              <a:buFont typeface="Wingdings"/>
              <a:buChar char="§"/>
              <a:defRPr sz="2000" b="0" i="0">
                <a:latin typeface="Lato Light"/>
              </a:defRPr>
            </a:lvl2pPr>
            <a:lvl3pPr marL="1143000" indent="-228600">
              <a:lnSpc>
                <a:spcPct val="100000"/>
              </a:lnSpc>
              <a:buFont typeface="Wingdings"/>
              <a:buChar char="§"/>
              <a:defRPr sz="1800" b="0" i="0">
                <a:latin typeface="Lato Light"/>
              </a:defRPr>
            </a:lvl3pPr>
            <a:lvl4pPr marL="16002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4pPr>
            <a:lvl5pPr marL="20574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Folie mit Co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991824A-7600-74A5-C9AA-ACB0F764CEC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70356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hteck 10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solidFill>
                  <a:srgbClr val="000000"/>
                </a:solidFill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517748" y="1121866"/>
            <a:ext cx="5578252" cy="3811588"/>
          </a:xfrm>
        </p:spPr>
        <p:txBody>
          <a:bodyPr/>
          <a:lstStyle>
            <a:lvl1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 sz="1600">
                <a:latin typeface="Source Code Pro"/>
                <a:ea typeface="Source Code Pro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lvl="0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Folie mit Code_Ausnahmekomplettfüllen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DB3B170-C8D4-6CD8-C2C6-F5D7831CAAE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956801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eck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517748" y="1056501"/>
            <a:ext cx="10515599" cy="5076311"/>
          </a:xfrm>
        </p:spPr>
        <p:txBody>
          <a:bodyPr/>
          <a:lstStyle>
            <a:lvl1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 sz="1600">
                <a:latin typeface="Source Code Pro"/>
                <a:ea typeface="Source Code Pro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endParaRPr lang="de-DE"/>
          </a:p>
          <a:p>
            <a:pPr lvl="0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CDAE088-FF36-7AEF-DB69-0A1946A021A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955379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517748" y="1293593"/>
            <a:ext cx="5578252" cy="4541519"/>
          </a:xfrm>
          <a:prstGeom prst="rect">
            <a:avLst/>
          </a:prstGeom>
          <a:solidFill>
            <a:srgbClr val="F1F1F1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644061" y="1539581"/>
            <a:ext cx="5325626" cy="4049539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Macbook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B7F283E-D662-3DCD-3E38-085AD94CA24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864707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" y="1667152"/>
            <a:ext cx="5778708" cy="363187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16" name="Grafik 15" descr="Ein Bild, das Text, Monitor, Elektronik, Computer enthält.&#10;&#10;Automatisch generierte Beschreibung"/>
          <p:cNvPicPr>
            <a:picLocks noChangeAspect="1"/>
          </p:cNvPicPr>
          <p:nvPr userDrawn="1"/>
        </p:nvPicPr>
        <p:blipFill>
          <a:blip r:embed="rId5"/>
          <a:srcRect l="17792" b="8537"/>
          <a:stretch/>
        </p:blipFill>
        <p:spPr bwMode="auto">
          <a:xfrm>
            <a:off x="-1" y="1290252"/>
            <a:ext cx="7348451" cy="4720804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phone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D99CEA8-6D3B-98DE-2E1F-89F84940037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953494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656414" y="1174534"/>
            <a:ext cx="2323476" cy="489648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1502212" y="1015120"/>
            <a:ext cx="2646865" cy="5209082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Iphone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C28D747-21F3-24D2-C6B4-60A10577AE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402729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026826" y="1710791"/>
            <a:ext cx="4542019" cy="343833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8" name="Grafik 7" descr="Ein Bild, das Text, Monitor, Elektronik, Bildschirm enthält.&#10;&#10;Automatisch generierte Beschreibung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4491" y="1524265"/>
            <a:ext cx="5664765" cy="3809469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033704"/>
              </p:ext>
            </p:extLst>
          </p:nvPr>
        </p:nvGraphicFramePr>
        <p:xfrm>
          <a:off x="1587" y="1587"/>
          <a:ext cx="122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7772400" imgH="10058400" progId="TCLayout.ActiveDocument.1">
                  <p:embed/>
                </p:oleObj>
              </mc:Choice>
              <mc:Fallback>
                <p:oleObj name="think-cell Slide" r:id="rId12" imgW="7772400" imgH="10058400" progId="TCLayout.ActiveDocument.1">
                  <p:embed/>
                  <p:pic>
                    <p:nvPicPr>
                      <p:cNvPr id="2" name="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 bwMode="auto">
                      <a:xfrm>
                        <a:off x="1587" y="1587"/>
                        <a:ext cx="122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445101-65EE-0048-9A14-29E3837D9AD2}" type="datetimeFigureOut">
              <a:rPr lang="de-DE"/>
              <a:t>27.02.23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70E1B9-DFD7-0A42-890A-819B1ED8E014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287052"/>
              </p:ext>
            </p:extLst>
          </p:nvPr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764447" y="2040732"/>
            <a:ext cx="7347777" cy="812204"/>
          </a:xfrm>
        </p:spPr>
        <p:txBody>
          <a:bodyPr vert="horz" anchor="t">
            <a:normAutofit/>
          </a:bodyPr>
          <a:lstStyle/>
          <a:p>
            <a:pPr>
              <a:defRPr/>
            </a:pPr>
            <a:r>
              <a:rPr lang="de-DE" dirty="0">
                <a:latin typeface="Chakra Petch"/>
                <a:cs typeface="Chakra Petch"/>
              </a:rPr>
              <a:t>Digital Innovation – Create</a:t>
            </a:r>
            <a:endParaRPr dirty="0">
              <a:latin typeface="Chakra Petch"/>
              <a:cs typeface="Chakra Petch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764447" y="2678233"/>
            <a:ext cx="4114851" cy="1366825"/>
          </a:xfrm>
        </p:spPr>
        <p:txBody>
          <a:bodyPr>
            <a:normAutofit/>
          </a:bodyPr>
          <a:lstStyle/>
          <a:p>
            <a:pPr>
              <a:defRPr/>
            </a:pPr>
            <a:endParaRPr lang="de-DE" dirty="0">
              <a:latin typeface="Lato Light"/>
              <a:ea typeface="Roboto Light"/>
              <a:cs typeface="Helvetica Neue Condensed Black"/>
            </a:endParaRPr>
          </a:p>
          <a:p>
            <a:pPr>
              <a:defRPr/>
            </a:pPr>
            <a:endParaRPr lang="de-DE" dirty="0">
              <a:latin typeface="Lato Light"/>
              <a:ea typeface="Roboto Light"/>
              <a:cs typeface="Helvetica Neue Condensed Black"/>
            </a:endParaRPr>
          </a:p>
          <a:p>
            <a:pPr>
              <a:defRPr/>
            </a:pPr>
            <a:r>
              <a:rPr lang="de-DE" dirty="0">
                <a:latin typeface="Lato Light"/>
                <a:ea typeface="Roboto Light"/>
                <a:cs typeface="Helvetica Neue Condensed Black"/>
              </a:rPr>
              <a:t>Prof. Dr. Markus Heckner</a:t>
            </a:r>
            <a:endParaRPr lang="de-DE" dirty="0">
              <a:latin typeface="Lato Light"/>
              <a:ea typeface="Roboto Light"/>
              <a:cs typeface="HELVETICA NEUE CONDENSED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D48ED9E-A855-91BA-6933-5D421583F0F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445114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71AE4F6-EEF1-06B2-DAD0-153E7DF5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Brainstorming - </a:t>
            </a:r>
            <a:r>
              <a:rPr lang="en-GB" dirty="0" err="1"/>
              <a:t>Vorgehen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0445-9681-581A-1CF7-0F060FA4D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Silent Brainstorming</a:t>
            </a:r>
          </a:p>
          <a:p>
            <a:r>
              <a:rPr lang="en-GB" dirty="0" err="1"/>
              <a:t>Teilen</a:t>
            </a:r>
            <a:r>
              <a:rPr lang="en-GB" dirty="0"/>
              <a:t> der Ideen am Whiteboard</a:t>
            </a:r>
          </a:p>
          <a:p>
            <a:r>
              <a:rPr lang="en-GB" dirty="0" err="1"/>
              <a:t>Entwickeln</a:t>
            </a:r>
            <a:r>
              <a:rPr lang="en-GB" dirty="0"/>
              <a:t> </a:t>
            </a:r>
            <a:r>
              <a:rPr lang="en-GB" dirty="0" err="1"/>
              <a:t>neuer</a:t>
            </a:r>
            <a:r>
              <a:rPr lang="en-GB" dirty="0"/>
              <a:t> Ideen </a:t>
            </a:r>
            <a:r>
              <a:rPr lang="en-GB" dirty="0" err="1"/>
              <a:t>nach</a:t>
            </a:r>
            <a:r>
              <a:rPr lang="en-GB" dirty="0"/>
              <a:t> </a:t>
            </a:r>
            <a:r>
              <a:rPr lang="en-GB" dirty="0" err="1"/>
              <a:t>Diskussion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46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BE14D67-CF18-5623-B732-0E0A76F0D07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06167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D6D381D-A464-1D19-FA04-E2769BB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Brainstorming - </a:t>
            </a:r>
            <a:r>
              <a:rPr lang="en-GB" dirty="0" err="1"/>
              <a:t>Regeln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4E0BC-E2A7-15E9-38D0-6D978438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Kritik</a:t>
            </a:r>
            <a:r>
              <a:rPr lang="en-GB" dirty="0"/>
              <a:t> </a:t>
            </a:r>
            <a:r>
              <a:rPr lang="en-GB" dirty="0" err="1"/>
              <a:t>zurückstellen</a:t>
            </a:r>
            <a:endParaRPr lang="en-GB" dirty="0"/>
          </a:p>
          <a:p>
            <a:r>
              <a:rPr lang="en-GB" dirty="0"/>
              <a:t>Wilde Ideen </a:t>
            </a:r>
            <a:r>
              <a:rPr lang="en-GB" dirty="0" err="1"/>
              <a:t>ermutigen</a:t>
            </a:r>
            <a:endParaRPr lang="en-GB" dirty="0"/>
          </a:p>
          <a:p>
            <a:r>
              <a:rPr lang="en-GB" dirty="0" err="1"/>
              <a:t>Quantität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wichtig</a:t>
            </a:r>
            <a:r>
              <a:rPr lang="en-GB" dirty="0"/>
              <a:t> - Erst </a:t>
            </a:r>
            <a:r>
              <a:rPr lang="en-GB" dirty="0" err="1"/>
              <a:t>viele</a:t>
            </a:r>
            <a:r>
              <a:rPr lang="en-GB" dirty="0"/>
              <a:t> Ideen </a:t>
            </a:r>
            <a:r>
              <a:rPr lang="en-GB" dirty="0" err="1"/>
              <a:t>entwickeln</a:t>
            </a:r>
            <a:r>
              <a:rPr lang="en-GB" dirty="0"/>
              <a:t>, die </a:t>
            </a:r>
            <a:r>
              <a:rPr lang="en-GB" dirty="0" err="1"/>
              <a:t>Auswahl</a:t>
            </a:r>
            <a:r>
              <a:rPr lang="en-GB" dirty="0"/>
              <a:t> </a:t>
            </a:r>
            <a:r>
              <a:rPr lang="en-GB" dirty="0" err="1"/>
              <a:t>kommt</a:t>
            </a:r>
            <a:r>
              <a:rPr lang="en-GB" dirty="0"/>
              <a:t> </a:t>
            </a:r>
            <a:r>
              <a:rPr lang="en-GB" dirty="0" err="1"/>
              <a:t>später</a:t>
            </a:r>
            <a:endParaRPr lang="en-GB" dirty="0"/>
          </a:p>
          <a:p>
            <a:r>
              <a:rPr lang="en-GB" dirty="0"/>
              <a:t>Auf den Ideen </a:t>
            </a:r>
            <a:r>
              <a:rPr lang="en-GB" dirty="0" err="1"/>
              <a:t>anderer</a:t>
            </a:r>
            <a:r>
              <a:rPr lang="en-GB" dirty="0"/>
              <a:t> </a:t>
            </a:r>
            <a:r>
              <a:rPr lang="en-GB" dirty="0" err="1"/>
              <a:t>aufbauen</a:t>
            </a:r>
            <a:endParaRPr lang="en-GB" dirty="0"/>
          </a:p>
          <a:p>
            <a:r>
              <a:rPr lang="en-GB" dirty="0" err="1"/>
              <a:t>Visuell</a:t>
            </a:r>
            <a:r>
              <a:rPr lang="en-GB" dirty="0"/>
              <a:t> </a:t>
            </a:r>
            <a:r>
              <a:rPr lang="en-GB" dirty="0" err="1"/>
              <a:t>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6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7875E05-CAB4-273E-A184-5CDFA95150F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834048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7875E05-CAB4-273E-A184-5CDFA95150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84A631D-3A70-DDE2-1D2A-DB17DE13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2636912"/>
            <a:ext cx="10515600" cy="410729"/>
          </a:xfrm>
        </p:spPr>
        <p:txBody>
          <a:bodyPr vert="horz"/>
          <a:lstStyle/>
          <a:p>
            <a:r>
              <a:rPr lang="de-DE" dirty="0"/>
              <a:t>Value Proposition Canvas</a:t>
            </a:r>
          </a:p>
        </p:txBody>
      </p:sp>
    </p:spTree>
    <p:extLst>
      <p:ext uri="{BB962C8B-B14F-4D97-AF65-F5344CB8AC3E}">
        <p14:creationId xmlns:p14="http://schemas.microsoft.com/office/powerpoint/2010/main" val="3705675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510D0E8-112D-1F51-44B3-D919108519B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361395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CBA64B1-1F30-673C-18EF-DF545345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Value Proposition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8982E-9B90-4B22-5EAA-60D23522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Nutzersicht</a:t>
            </a:r>
            <a:r>
              <a:rPr lang="en-GB" dirty="0"/>
              <a:t> </a:t>
            </a:r>
            <a:r>
              <a:rPr lang="en-GB" dirty="0" err="1"/>
              <a:t>aufzeigen</a:t>
            </a:r>
            <a:r>
              <a:rPr lang="en-GB" dirty="0"/>
              <a:t> </a:t>
            </a:r>
            <a:r>
              <a:rPr lang="en-GB" dirty="0" err="1"/>
              <a:t>welche</a:t>
            </a:r>
            <a:r>
              <a:rPr lang="en-GB" dirty="0"/>
              <a:t> </a:t>
            </a:r>
            <a:r>
              <a:rPr lang="en-GB" dirty="0" err="1"/>
              <a:t>Probleme</a:t>
            </a:r>
            <a:r>
              <a:rPr lang="en-GB" dirty="0"/>
              <a:t> die </a:t>
            </a:r>
            <a:r>
              <a:rPr lang="en-GB" dirty="0" err="1"/>
              <a:t>Lösung</a:t>
            </a:r>
            <a:r>
              <a:rPr lang="en-GB" dirty="0"/>
              <a:t> für die </a:t>
            </a:r>
            <a:r>
              <a:rPr lang="en-GB" dirty="0" err="1"/>
              <a:t>Nutzer</a:t>
            </a:r>
            <a:r>
              <a:rPr lang="en-GB" dirty="0"/>
              <a:t>*</a:t>
            </a:r>
            <a:r>
              <a:rPr lang="en-GB" dirty="0" err="1"/>
              <a:t>innen</a:t>
            </a:r>
            <a:r>
              <a:rPr lang="en-GB" dirty="0"/>
              <a:t> </a:t>
            </a:r>
            <a:r>
              <a:rPr lang="en-GB" dirty="0" err="1"/>
              <a:t>lösen</a:t>
            </a:r>
            <a:r>
              <a:rPr lang="en-GB" dirty="0"/>
              <a:t> </a:t>
            </a:r>
            <a:r>
              <a:rPr lang="en-GB" dirty="0" err="1"/>
              <a:t>soll</a:t>
            </a:r>
            <a:r>
              <a:rPr lang="en-GB" dirty="0"/>
              <a:t> und was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gewinnen</a:t>
            </a:r>
            <a:r>
              <a:rPr lang="en-GB" dirty="0"/>
              <a:t>, </a:t>
            </a:r>
            <a:r>
              <a:rPr lang="en-GB" dirty="0" err="1"/>
              <a:t>bzw</a:t>
            </a:r>
            <a:r>
              <a:rPr lang="en-GB" dirty="0"/>
              <a:t>.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verlieren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(</a:t>
            </a:r>
            <a:r>
              <a:rPr lang="en-GB" dirty="0" err="1"/>
              <a:t>rechte</a:t>
            </a:r>
            <a:r>
              <a:rPr lang="en-GB" dirty="0"/>
              <a:t> </a:t>
            </a:r>
            <a:r>
              <a:rPr lang="en-GB" dirty="0" err="1"/>
              <a:t>Seite</a:t>
            </a:r>
            <a:r>
              <a:rPr lang="en-GB" dirty="0"/>
              <a:t> der </a:t>
            </a:r>
            <a:r>
              <a:rPr lang="en-GB" dirty="0" err="1"/>
              <a:t>folgenden</a:t>
            </a:r>
            <a:r>
              <a:rPr lang="en-GB" dirty="0"/>
              <a:t> </a:t>
            </a:r>
            <a:r>
              <a:rPr lang="en-GB" dirty="0" err="1"/>
              <a:t>Abbildung</a:t>
            </a:r>
            <a:r>
              <a:rPr lang="en-GB" dirty="0"/>
              <a:t>)</a:t>
            </a:r>
          </a:p>
          <a:p>
            <a:r>
              <a:rPr lang="en-GB" dirty="0" err="1"/>
              <a:t>Beschreibung</a:t>
            </a:r>
            <a:r>
              <a:rPr lang="en-GB" dirty="0"/>
              <a:t> der </a:t>
            </a:r>
            <a:r>
              <a:rPr lang="en-GB" dirty="0" err="1"/>
              <a:t>entwickelten</a:t>
            </a:r>
            <a:r>
              <a:rPr lang="en-GB" dirty="0"/>
              <a:t> Idee, und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diese</a:t>
            </a:r>
            <a:r>
              <a:rPr lang="en-GB" dirty="0"/>
              <a:t> die </a:t>
            </a:r>
            <a:r>
              <a:rPr lang="en-GB" dirty="0" err="1"/>
              <a:t>Probleme</a:t>
            </a:r>
            <a:r>
              <a:rPr lang="en-GB" dirty="0"/>
              <a:t> der </a:t>
            </a:r>
            <a:r>
              <a:rPr lang="en-GB" dirty="0" err="1"/>
              <a:t>Nutzer</a:t>
            </a:r>
            <a:r>
              <a:rPr lang="en-GB" dirty="0"/>
              <a:t> </a:t>
            </a:r>
            <a:r>
              <a:rPr lang="en-GB" dirty="0" err="1"/>
              <a:t>lösen</a:t>
            </a:r>
            <a:r>
              <a:rPr lang="en-GB" dirty="0"/>
              <a:t> </a:t>
            </a:r>
            <a:r>
              <a:rPr lang="en-GB" dirty="0" err="1"/>
              <a:t>soll</a:t>
            </a:r>
            <a:r>
              <a:rPr lang="en-GB" dirty="0"/>
              <a:t> (</a:t>
            </a:r>
            <a:r>
              <a:rPr lang="en-GB" dirty="0" err="1"/>
              <a:t>rechte</a:t>
            </a:r>
            <a:r>
              <a:rPr lang="en-GB" dirty="0"/>
              <a:t> </a:t>
            </a:r>
            <a:r>
              <a:rPr lang="en-GB" dirty="0" err="1"/>
              <a:t>Seite</a:t>
            </a:r>
            <a:r>
              <a:rPr lang="en-GB" dirty="0"/>
              <a:t> der </a:t>
            </a:r>
            <a:r>
              <a:rPr lang="en-GB" dirty="0" err="1"/>
              <a:t>folgenden</a:t>
            </a:r>
            <a:r>
              <a:rPr lang="en-GB" dirty="0"/>
              <a:t> </a:t>
            </a:r>
            <a:r>
              <a:rPr lang="en-GB" dirty="0" err="1"/>
              <a:t>Abbildung</a:t>
            </a:r>
            <a:r>
              <a:rPr lang="en-GB" dirty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1940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1A5EED7-C695-2781-50BA-5233DA91BD7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3993290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A8F60CD-2D17-F9F2-ED9B-75B6E3C5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Template – Value Proposition Canvas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40512D-FE65-2015-AE99-70E0FEA85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496" y="1412776"/>
            <a:ext cx="8471043" cy="4032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B311C7-A5AC-21A2-3FE2-409D31AED600}"/>
              </a:ext>
            </a:extLst>
          </p:cNvPr>
          <p:cNvSpPr txBox="1"/>
          <p:nvPr/>
        </p:nvSpPr>
        <p:spPr>
          <a:xfrm>
            <a:off x="536412" y="6463687"/>
            <a:ext cx="43652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Bildquelle</a:t>
            </a:r>
            <a:r>
              <a:rPr lang="en-GB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https://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www.strategyzer.com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canvas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value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-proposition-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canvas</a:t>
            </a:r>
            <a:endParaRPr lang="en-GB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58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7F8B10C-23A1-97D0-79F5-E4D11666A37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029414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7B70383-05CA-DF0F-9006-D25C4049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Value Proposition Canvas - Beispiel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E7A04-CE75-BCAA-F707-FB6A647C0D5D}"/>
              </a:ext>
            </a:extLst>
          </p:cNvPr>
          <p:cNvSpPr txBox="1"/>
          <p:nvPr/>
        </p:nvSpPr>
        <p:spPr>
          <a:xfrm>
            <a:off x="536412" y="6463687"/>
            <a:ext cx="3366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Bildquelle</a:t>
            </a:r>
            <a:r>
              <a:rPr lang="en-GB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https://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www.ideou.com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pages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brainstorming</a:t>
            </a:r>
            <a:endParaRPr lang="en-GB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9E5D6E-18A5-B638-C979-CA0920C40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117" y="1376093"/>
            <a:ext cx="7772400" cy="451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19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auto">
          <a:xfrm>
            <a:off x="-96689" y="2060848"/>
            <a:ext cx="5040549" cy="576064"/>
          </a:xfrm>
          <a:prstGeom prst="rect">
            <a:avLst/>
          </a:prstGeom>
          <a:solidFill>
            <a:srgbClr val="C6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de-DE"/>
              <a:t>Agenda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7" y="1111183"/>
            <a:ext cx="6700737" cy="4911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Überblick Phase Create</a:t>
            </a:r>
          </a:p>
          <a:p>
            <a:pPr>
              <a:defRPr/>
            </a:pPr>
            <a:r>
              <a:rPr lang="de-DE" dirty="0"/>
              <a:t>Methoden</a:t>
            </a:r>
          </a:p>
          <a:p>
            <a:pPr>
              <a:defRPr/>
            </a:pPr>
            <a:r>
              <a:rPr lang="de-DE" dirty="0"/>
              <a:t>Fazit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 bwMode="auto">
          <a:xfrm>
            <a:off x="263352" y="-27384"/>
            <a:ext cx="0" cy="6957392"/>
          </a:xfrm>
          <a:prstGeom prst="line">
            <a:avLst/>
          </a:prstGeom>
          <a:ln w="57150">
            <a:solidFill>
              <a:srgbClr val="3B9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084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4E45416-F02B-4DB0-FB5B-F931A27140F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7848731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B3CC7E6-A849-AE10-A60B-22FCA888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Fazit - 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30B2-02AA-9859-3F19-5D6FA25E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der Phase Create entwickelt das Team eine Idee, welche die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Frage (Standpunkt) aus der Phase </a:t>
            </a:r>
            <a:r>
              <a:rPr lang="de-DE" dirty="0" err="1"/>
              <a:t>Explore</a:t>
            </a:r>
            <a:r>
              <a:rPr lang="de-DE" dirty="0"/>
              <a:t> adressiert</a:t>
            </a:r>
          </a:p>
          <a:p>
            <a:r>
              <a:rPr lang="de-DE" dirty="0"/>
              <a:t>Brainstorming ist eine häufige Methode zur Ideengenerierung</a:t>
            </a:r>
          </a:p>
          <a:p>
            <a:r>
              <a:rPr lang="de-DE" dirty="0"/>
              <a:t>Mithilfe des Value Proposition Canvas lässt sich die Idee aus Nutzersicht beleuchten</a:t>
            </a:r>
          </a:p>
        </p:txBody>
      </p:sp>
    </p:spTree>
    <p:extLst>
      <p:ext uri="{BB962C8B-B14F-4D97-AF65-F5344CB8AC3E}">
        <p14:creationId xmlns:p14="http://schemas.microsoft.com/office/powerpoint/2010/main" val="173616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auto">
          <a:xfrm>
            <a:off x="-96689" y="1052736"/>
            <a:ext cx="5040549" cy="576064"/>
          </a:xfrm>
          <a:prstGeom prst="rect">
            <a:avLst/>
          </a:prstGeom>
          <a:solidFill>
            <a:srgbClr val="C6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de-DE"/>
              <a:t>Agenda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7" y="1111183"/>
            <a:ext cx="6700737" cy="4911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Überblick Phase Create</a:t>
            </a:r>
          </a:p>
          <a:p>
            <a:pPr>
              <a:defRPr/>
            </a:pPr>
            <a:r>
              <a:rPr lang="de-DE" dirty="0"/>
              <a:t>Methoden</a:t>
            </a:r>
          </a:p>
          <a:p>
            <a:pPr>
              <a:defRPr/>
            </a:pPr>
            <a:r>
              <a:rPr lang="de-DE" dirty="0"/>
              <a:t>Fazit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 bwMode="auto">
          <a:xfrm>
            <a:off x="263352" y="-27384"/>
            <a:ext cx="0" cy="6957392"/>
          </a:xfrm>
          <a:prstGeom prst="line">
            <a:avLst/>
          </a:prstGeom>
          <a:ln w="57150">
            <a:solidFill>
              <a:srgbClr val="3B9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05F9260-1490-B03A-4B78-9842A87ACD9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5961274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5ADD78D-1E21-EAC0-EADD-CD35750D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Wiederholung –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Frage (Standpunkt) aus der Phase </a:t>
            </a:r>
            <a:r>
              <a:rPr lang="de-DE" dirty="0" err="1"/>
              <a:t>Explore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39721-3FFF-255C-8BDD-8EF686A42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772816"/>
            <a:ext cx="5578252" cy="368970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How Might We </a:t>
            </a:r>
            <a:r>
              <a:rPr lang="en-GB" dirty="0" err="1"/>
              <a:t>Frage</a:t>
            </a:r>
            <a:r>
              <a:rPr lang="en-GB" dirty="0"/>
              <a:t> </a:t>
            </a:r>
            <a:r>
              <a:rPr lang="en-GB" dirty="0" err="1"/>
              <a:t>kondensiert</a:t>
            </a:r>
            <a:r>
              <a:rPr lang="en-GB" dirty="0"/>
              <a:t> die </a:t>
            </a:r>
            <a:r>
              <a:rPr lang="en-GB" dirty="0" err="1"/>
              <a:t>anfänglichr</a:t>
            </a:r>
            <a:r>
              <a:rPr lang="en-GB" dirty="0"/>
              <a:t> </a:t>
            </a:r>
            <a:r>
              <a:rPr lang="en-GB" dirty="0" err="1"/>
              <a:t>Fragestellung</a:t>
            </a:r>
            <a:r>
              <a:rPr lang="en-GB" dirty="0"/>
              <a:t> auf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konkretes</a:t>
            </a:r>
            <a:r>
              <a:rPr lang="en-GB" dirty="0"/>
              <a:t> Problem der </a:t>
            </a:r>
            <a:r>
              <a:rPr lang="en-GB" dirty="0" err="1"/>
              <a:t>Nutzergruppe</a:t>
            </a:r>
            <a:endParaRPr lang="en-GB" dirty="0"/>
          </a:p>
          <a:p>
            <a:r>
              <a:rPr lang="de-DE" dirty="0"/>
              <a:t>Knackig und einprägsam</a:t>
            </a:r>
          </a:p>
          <a:p>
            <a:r>
              <a:rPr lang="de-DE" dirty="0"/>
              <a:t>Lässt unterschiedliche Lösungsmöglichkeiten zu</a:t>
            </a:r>
          </a:p>
          <a:p>
            <a:r>
              <a:rPr lang="de-DE" dirty="0"/>
              <a:t>Bezieht sich auf die Bedürfnisse und Erkenntnisse aus der Beobachtungsphase</a:t>
            </a:r>
          </a:p>
          <a:p>
            <a:endParaRPr lang="en-GB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66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671A9C9-9DBD-568B-6EC1-2620B70E37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115172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671A9C9-9DBD-568B-6EC1-2620B70E37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A151CC5-0927-4EA0-CC27-4BAE9FF0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How Might We Frage - Beispiel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72778-8B55-9B61-904D-166AF1972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2060848"/>
            <a:ext cx="9610700" cy="3401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ea typeface="+mj-ea"/>
                <a:cs typeface="+mj-cs"/>
              </a:rPr>
              <a:t>Hubert, 42, </a:t>
            </a:r>
            <a:r>
              <a:rPr lang="en-GB" sz="2800" dirty="0" err="1">
                <a:ea typeface="+mj-ea"/>
                <a:cs typeface="+mj-cs"/>
              </a:rPr>
              <a:t>Landwirt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möchte</a:t>
            </a:r>
            <a:r>
              <a:rPr lang="en-GB" sz="2800" dirty="0">
                <a:ea typeface="+mj-ea"/>
                <a:cs typeface="+mj-cs"/>
              </a:rPr>
              <a:t> seine </a:t>
            </a:r>
            <a:r>
              <a:rPr lang="en-GB" sz="2800" dirty="0" err="1">
                <a:ea typeface="+mj-ea"/>
                <a:cs typeface="+mj-cs"/>
              </a:rPr>
              <a:t>Tiere</a:t>
            </a:r>
            <a:r>
              <a:rPr lang="en-GB" sz="2800" dirty="0">
                <a:ea typeface="+mj-ea"/>
                <a:cs typeface="+mj-cs"/>
              </a:rPr>
              <a:t> stets gut </a:t>
            </a:r>
            <a:r>
              <a:rPr lang="en-GB" sz="2800" dirty="0" err="1">
                <a:ea typeface="+mj-ea"/>
                <a:cs typeface="+mj-cs"/>
              </a:rPr>
              <a:t>versorgen</a:t>
            </a:r>
            <a:r>
              <a:rPr lang="en-GB" sz="2800" dirty="0">
                <a:ea typeface="+mj-ea"/>
                <a:cs typeface="+mj-cs"/>
              </a:rPr>
              <a:t>, </a:t>
            </a:r>
            <a:r>
              <a:rPr lang="en-GB" sz="2800" dirty="0" err="1">
                <a:ea typeface="+mj-ea"/>
                <a:cs typeface="+mj-cs"/>
              </a:rPr>
              <a:t>überraschenderweise</a:t>
            </a:r>
            <a:r>
              <a:rPr lang="en-GB" sz="2800" dirty="0">
                <a:ea typeface="+mj-ea"/>
                <a:cs typeface="+mj-cs"/>
              </a:rPr>
              <a:t> tut er </a:t>
            </a:r>
            <a:r>
              <a:rPr lang="en-GB" sz="2800" dirty="0" err="1">
                <a:ea typeface="+mj-ea"/>
                <a:cs typeface="+mj-cs"/>
              </a:rPr>
              <a:t>sich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sehr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schwer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damit</a:t>
            </a:r>
            <a:r>
              <a:rPr lang="en-GB" sz="2800" dirty="0">
                <a:ea typeface="+mj-ea"/>
                <a:cs typeface="+mj-cs"/>
              </a:rPr>
              <a:t> morgens um 5:00 </a:t>
            </a:r>
            <a:r>
              <a:rPr lang="en-GB" sz="2800" dirty="0" err="1">
                <a:ea typeface="+mj-ea"/>
                <a:cs typeface="+mj-cs"/>
              </a:rPr>
              <a:t>Uhr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aus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dem</a:t>
            </a:r>
            <a:r>
              <a:rPr lang="en-GB" sz="2800" dirty="0">
                <a:ea typeface="+mj-ea"/>
                <a:cs typeface="+mj-cs"/>
              </a:rPr>
              <a:t> Bett </a:t>
            </a:r>
            <a:r>
              <a:rPr lang="en-GB" sz="2800" dirty="0" err="1">
                <a:ea typeface="+mj-ea"/>
                <a:cs typeface="+mj-cs"/>
              </a:rPr>
              <a:t>zu</a:t>
            </a:r>
            <a:r>
              <a:rPr lang="en-GB" sz="2800" dirty="0">
                <a:ea typeface="+mj-ea"/>
                <a:cs typeface="+mj-cs"/>
              </a:rPr>
              <a:t> </a:t>
            </a:r>
            <a:r>
              <a:rPr lang="en-GB" sz="2800" dirty="0" err="1">
                <a:ea typeface="+mj-ea"/>
                <a:cs typeface="+mj-cs"/>
              </a:rPr>
              <a:t>kommen</a:t>
            </a:r>
            <a:r>
              <a:rPr lang="en-GB" sz="2800" dirty="0">
                <a:ea typeface="+mj-ea"/>
                <a:cs typeface="+mj-cs"/>
              </a:rPr>
              <a:t>.</a:t>
            </a:r>
          </a:p>
          <a:p>
            <a:pPr marL="0" indent="0">
              <a:buNone/>
            </a:pPr>
            <a:endParaRPr lang="en-GB" sz="2800" dirty="0">
              <a:ea typeface="+mj-ea"/>
              <a:cs typeface="+mj-cs"/>
            </a:endParaRPr>
          </a:p>
          <a:p>
            <a:endParaRPr lang="en-D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1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B3C2DED-F8E9-3B3D-B870-ABB32B47C7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34745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BB52AE5-DAED-6FEC-B85F-3D40495A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Create – Ideen entwickeln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BFD5-29C5-089A-2B19-FE595C326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Ziele:</a:t>
            </a:r>
          </a:p>
          <a:p>
            <a:r>
              <a:rPr lang="de-DE" dirty="0"/>
              <a:t>Entwicklung einer oder mehrerer Ideen, welche die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Frage (Standpunkt) aus der Phase </a:t>
            </a:r>
            <a:r>
              <a:rPr lang="de-DE" dirty="0" err="1"/>
              <a:t>Explore</a:t>
            </a:r>
            <a:r>
              <a:rPr lang="de-DE" dirty="0"/>
              <a:t> adressieren</a:t>
            </a:r>
          </a:p>
          <a:p>
            <a:r>
              <a:rPr lang="de-DE" dirty="0"/>
              <a:t>Dokumentation der Idee als Basis für die Entwicklung eines Prototyps</a:t>
            </a:r>
          </a:p>
        </p:txBody>
      </p:sp>
    </p:spTree>
    <p:extLst>
      <p:ext uri="{BB962C8B-B14F-4D97-AF65-F5344CB8AC3E}">
        <p14:creationId xmlns:p14="http://schemas.microsoft.com/office/powerpoint/2010/main" val="34916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84F6489-0FF1-70B6-42B6-7CC85A498B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027501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E6EE175-1E34-688D-CE9C-86364B1F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Create - Ausgangspunkt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9B34E-B414-C5EF-552B-F35B58AC0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Wann:</a:t>
            </a:r>
          </a:p>
          <a:p>
            <a:r>
              <a:rPr lang="en-DE" dirty="0"/>
              <a:t>Team kennt Nutzer und deren Bedürfnisse, hat aber noch keine konkrete Idee</a:t>
            </a:r>
          </a:p>
        </p:txBody>
      </p:sp>
    </p:spTree>
    <p:extLst>
      <p:ext uri="{BB962C8B-B14F-4D97-AF65-F5344CB8AC3E}">
        <p14:creationId xmlns:p14="http://schemas.microsoft.com/office/powerpoint/2010/main" val="115024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auto">
          <a:xfrm>
            <a:off x="-96689" y="1556792"/>
            <a:ext cx="6408710" cy="576064"/>
          </a:xfrm>
          <a:prstGeom prst="rect">
            <a:avLst/>
          </a:prstGeom>
          <a:solidFill>
            <a:srgbClr val="C6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de-DE"/>
              <a:t>Agenda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7" y="1111183"/>
            <a:ext cx="6700737" cy="4911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Überblick Phase Create</a:t>
            </a:r>
          </a:p>
          <a:p>
            <a:pPr>
              <a:defRPr/>
            </a:pPr>
            <a:r>
              <a:rPr lang="de-DE" dirty="0"/>
              <a:t>Methoden</a:t>
            </a:r>
          </a:p>
          <a:p>
            <a:pPr>
              <a:defRPr/>
            </a:pPr>
            <a:r>
              <a:rPr lang="de-DE" dirty="0"/>
              <a:t>Fazit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 bwMode="auto">
          <a:xfrm>
            <a:off x="263352" y="-27384"/>
            <a:ext cx="0" cy="6957392"/>
          </a:xfrm>
          <a:prstGeom prst="line">
            <a:avLst/>
          </a:prstGeom>
          <a:ln w="57150">
            <a:solidFill>
              <a:srgbClr val="3B9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60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7875E05-CAB4-273E-A184-5CDFA95150F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5762226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84A631D-3A70-DDE2-1D2A-DB17DE13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2636912"/>
            <a:ext cx="10515600" cy="410729"/>
          </a:xfrm>
        </p:spPr>
        <p:txBody>
          <a:bodyPr vert="horz"/>
          <a:lstStyle/>
          <a:p>
            <a:r>
              <a:rPr lang="de-DE" dirty="0"/>
              <a:t>Brainstorming</a:t>
            </a:r>
          </a:p>
        </p:txBody>
      </p:sp>
    </p:spTree>
    <p:extLst>
      <p:ext uri="{BB962C8B-B14F-4D97-AF65-F5344CB8AC3E}">
        <p14:creationId xmlns:p14="http://schemas.microsoft.com/office/powerpoint/2010/main" val="107405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72B755B-7A75-CC76-B9F0-4C69CD01244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0391801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9D7E837-7D5F-8359-A9DF-5C9AAEB5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Brainstorming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47965-A583-ADD5-39CE-ABB5FBAF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Möglichst</a:t>
            </a:r>
            <a:r>
              <a:rPr lang="en-GB" dirty="0"/>
              <a:t> </a:t>
            </a:r>
            <a:r>
              <a:rPr lang="en-GB" dirty="0" err="1"/>
              <a:t>viele</a:t>
            </a:r>
            <a:r>
              <a:rPr lang="en-GB" dirty="0"/>
              <a:t> Ideen </a:t>
            </a:r>
            <a:r>
              <a:rPr lang="en-GB" dirty="0" err="1"/>
              <a:t>generieren</a:t>
            </a:r>
            <a:r>
              <a:rPr lang="en-GB" dirty="0"/>
              <a:t>, </a:t>
            </a:r>
            <a:r>
              <a:rPr lang="en-GB" dirty="0" err="1"/>
              <a:t>später</a:t>
            </a:r>
            <a:r>
              <a:rPr lang="en-GB" dirty="0"/>
              <a:t> </a:t>
            </a:r>
            <a:r>
              <a:rPr lang="en-GB" dirty="0" err="1"/>
              <a:t>verdichten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32D52-1A58-E760-E619-C52AA2780494}"/>
              </a:ext>
            </a:extLst>
          </p:cNvPr>
          <p:cNvSpPr txBox="1"/>
          <p:nvPr/>
        </p:nvSpPr>
        <p:spPr>
          <a:xfrm>
            <a:off x="536412" y="6463687"/>
            <a:ext cx="3366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Bildquelle</a:t>
            </a:r>
            <a:r>
              <a:rPr lang="en-GB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https://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www.ideou.com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pages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brainstorming</a:t>
            </a:r>
            <a:endParaRPr lang="en-GB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5CF33-1093-D20F-5317-DBAC84EE9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48" y="2212578"/>
            <a:ext cx="5182344" cy="324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179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Benutzerdefiniert 2">
      <a:dk1>
        <a:srgbClr val="000000"/>
      </a:dk1>
      <a:lt1>
        <a:srgbClr val="F0F0F0"/>
      </a:lt1>
      <a:dk2>
        <a:srgbClr val="002C6F"/>
      </a:dk2>
      <a:lt2>
        <a:srgbClr val="002C6F"/>
      </a:lt2>
      <a:accent1>
        <a:srgbClr val="002C6F"/>
      </a:accent1>
      <a:accent2>
        <a:srgbClr val="002C6F"/>
      </a:accent2>
      <a:accent3>
        <a:srgbClr val="F1F1F1"/>
      </a:accent3>
      <a:accent4>
        <a:srgbClr val="CCEB9D"/>
      </a:accent4>
      <a:accent5>
        <a:srgbClr val="A5C94F"/>
      </a:accent5>
      <a:accent6>
        <a:srgbClr val="70AD47"/>
      </a:accent6>
      <a:hlink>
        <a:srgbClr val="79DAF6"/>
      </a:hlink>
      <a:folHlink>
        <a:srgbClr val="CF5858"/>
      </a:folHlink>
    </a:clrScheme>
    <a:fontScheme name="Trebuchet MS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5725</TotalTime>
  <Words>462</Words>
  <Application>Microsoft Macintosh PowerPoint</Application>
  <DocSecurity>0</DocSecurity>
  <PresentationFormat>Widescreen</PresentationFormat>
  <Paragraphs>78</Paragraphs>
  <Slides>17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Calibri</vt:lpstr>
      <vt:lpstr>Chakra Petch</vt:lpstr>
      <vt:lpstr>Chakra Petch SemiBold</vt:lpstr>
      <vt:lpstr>Lato</vt:lpstr>
      <vt:lpstr>Lato Light</vt:lpstr>
      <vt:lpstr>Roboto Light</vt:lpstr>
      <vt:lpstr>Source Code Pro</vt:lpstr>
      <vt:lpstr>Trebuchet MS</vt:lpstr>
      <vt:lpstr>Wingdings</vt:lpstr>
      <vt:lpstr>Office</vt:lpstr>
      <vt:lpstr>think-cell Slide</vt:lpstr>
      <vt:lpstr>Digital Innovation – Create</vt:lpstr>
      <vt:lpstr>Agenda </vt:lpstr>
      <vt:lpstr>Wiederholung – How Might We Frage (Standpunkt) aus der Phase Explore</vt:lpstr>
      <vt:lpstr>How Might We Frage - Beispiel</vt:lpstr>
      <vt:lpstr>Create – Ideen entwickeln</vt:lpstr>
      <vt:lpstr>Create - Ausgangspunkt</vt:lpstr>
      <vt:lpstr>Agenda </vt:lpstr>
      <vt:lpstr>Brainstorming</vt:lpstr>
      <vt:lpstr>Brainstorming</vt:lpstr>
      <vt:lpstr>Brainstorming - Vorgehen</vt:lpstr>
      <vt:lpstr>Brainstorming - Regeln</vt:lpstr>
      <vt:lpstr>Value Proposition Canvas</vt:lpstr>
      <vt:lpstr>Value Proposition Canvas</vt:lpstr>
      <vt:lpstr>Template – Value Proposition Canvas</vt:lpstr>
      <vt:lpstr>Value Proposition Canvas - Beispiel</vt:lpstr>
      <vt:lpstr>Agenda </vt:lpstr>
      <vt:lpstr>Fazit - Create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 2</dc:title>
  <dc:subject/>
  <dc:creator>Melanie Lachmann</dc:creator>
  <cp:keywords/>
  <dc:description/>
  <cp:lastModifiedBy>Markus Heckner</cp:lastModifiedBy>
  <cp:revision>231</cp:revision>
  <dcterms:created xsi:type="dcterms:W3CDTF">2022-02-03T14:23:38Z</dcterms:created>
  <dcterms:modified xsi:type="dcterms:W3CDTF">2023-02-28T11:53:19Z</dcterms:modified>
  <cp:category/>
  <dc:identifier/>
  <cp:contentStatus/>
  <dc:language/>
  <cp:version/>
</cp:coreProperties>
</file>