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604" r:id="rId4"/>
    <p:sldId id="584" r:id="rId5"/>
    <p:sldId id="592" r:id="rId6"/>
    <p:sldId id="593" r:id="rId7"/>
    <p:sldId id="595" r:id="rId8"/>
    <p:sldId id="594" r:id="rId9"/>
    <p:sldId id="596" r:id="rId10"/>
    <p:sldId id="605" r:id="rId11"/>
    <p:sldId id="597" r:id="rId12"/>
    <p:sldId id="598" r:id="rId13"/>
    <p:sldId id="600" r:id="rId14"/>
    <p:sldId id="601" r:id="rId15"/>
    <p:sldId id="599" r:id="rId16"/>
    <p:sldId id="606" r:id="rId17"/>
    <p:sldId id="589" r:id="rId18"/>
    <p:sldId id="590" r:id="rId19"/>
    <p:sldId id="607" r:id="rId20"/>
    <p:sldId id="602" r:id="rId21"/>
    <p:sldId id="603" r:id="rId22"/>
    <p:sldId id="608" r:id="rId23"/>
    <p:sldId id="575" r:id="rId24"/>
  </p:sldIdLst>
  <p:sldSz cx="12192000" cy="6858000"/>
  <p:notesSz cx="12192000" cy="6858000"/>
  <p:custDataLst>
    <p:tags r:id="rId26"/>
  </p:custDataLst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65036" autoAdjust="0"/>
  </p:normalViewPr>
  <p:slideViewPr>
    <p:cSldViewPr>
      <p:cViewPr varScale="1">
        <p:scale>
          <a:sx n="70" d="100"/>
          <a:sy n="70" d="100"/>
        </p:scale>
        <p:origin x="2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E3AB8-876E-1542-BA35-CC1AAFD17F71}" type="datetimeFigureOut">
              <a:rPr lang="de-DE"/>
              <a:t>01.03.23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9C1C61-5747-1145-9454-DA5BFFD99B8B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663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23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9C1C61-5747-1145-9454-DA5BFFD99B8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1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9C1C61-5747-1145-9454-DA5BFFD99B8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81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09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530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74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1" y="0"/>
            <a:ext cx="12189349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64447" y="648393"/>
            <a:ext cx="5331553" cy="1936627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/>
                <a:ea typeface="Helvetica Neue Light"/>
                <a:cs typeface="Chakra Petch SemiBold"/>
              </a:defRPr>
            </a:lvl1pPr>
          </a:lstStyle>
          <a:p>
            <a:pPr>
              <a:defRPr/>
            </a:pPr>
            <a:r>
              <a:rPr lang="de-DE"/>
              <a:t>Challenge XX:</a:t>
            </a:r>
            <a:br>
              <a:rPr lang="de-DE"/>
            </a:br>
            <a:r>
              <a:rPr lang="de-DE"/>
              <a:t>Name der Challenge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64447" y="2678233"/>
            <a:ext cx="5331553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/>
                <a:ea typeface="Helvetica Neue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Inhalt der Challenge &amp; Zuständige*r Professor*in 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32A48-467C-56B2-2FE0-6FA032D26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8934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281658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174F3E-253C-DB48-41B1-53826F967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472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F9049C3-95A3-BF23-BB46-284527D4A6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019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91824A-7600-74A5-C9AA-ACB0F764CE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03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_Ausnahmekomplet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B3B170-C8D4-6CD8-C2C6-F5D7831CAA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5680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DAE088-FF36-7AEF-DB69-0A1946A02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553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644061" y="1539581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cbook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7F283E-D662-3DCD-3E38-085AD94CA2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86470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16" name="Grafik 15" descr="Ein Bild, das Text, Monitor, Elektronik, Computer enthält.&#10;&#10;Automatisch generierte Beschreibung"/>
          <p:cNvPicPr>
            <a:picLocks noChangeAspect="1"/>
          </p:cNvPicPr>
          <p:nvPr userDrawn="1"/>
        </p:nvPicPr>
        <p:blipFill>
          <a:blip r:embed="rId5"/>
          <a:srcRect l="17792" b="8537"/>
          <a:stretch/>
        </p:blipFill>
        <p:spPr bwMode="auto">
          <a:xfrm>
            <a:off x="-1" y="1290252"/>
            <a:ext cx="7348451" cy="472080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99CEA8-6D3B-98DE-2E1F-89F8494003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5349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502212" y="1015120"/>
            <a:ext cx="2646865" cy="520908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C28D747-21F3-24D2-C6B4-60A10577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0272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4491" y="1524265"/>
            <a:ext cx="5664765" cy="380946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33704"/>
              </p:ext>
            </p:extLst>
          </p:nvPr>
        </p:nvGraphicFramePr>
        <p:xfrm>
          <a:off x="1587" y="1587"/>
          <a:ext cx="12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 bwMode="auto">
                      <a:xfrm>
                        <a:off x="1587" y="1587"/>
                        <a:ext cx="122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45101-65EE-0048-9A14-29E3837D9AD2}" type="datetimeFigureOut">
              <a:rPr lang="de-DE"/>
              <a:t>01.03.23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70E1B9-DFD7-0A42-890A-819B1ED8E014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8.jpeg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20.png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1.png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870031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764447" y="2040732"/>
            <a:ext cx="7347777" cy="812204"/>
          </a:xfrm>
        </p:spPr>
        <p:txBody>
          <a:bodyPr vert="horz" anchor="t">
            <a:normAutofit fontScale="90000"/>
          </a:bodyPr>
          <a:lstStyle/>
          <a:p>
            <a:pPr>
              <a:defRPr/>
            </a:pPr>
            <a:r>
              <a:rPr lang="de-DE" dirty="0">
                <a:latin typeface="Chakra Petch"/>
                <a:cs typeface="Chakra Petch"/>
              </a:rPr>
              <a:t>Digital Innovation – </a:t>
            </a:r>
            <a:r>
              <a:rPr lang="de-DE" dirty="0" err="1">
                <a:latin typeface="Chakra Petch"/>
                <a:cs typeface="Chakra Petch"/>
              </a:rPr>
              <a:t>How</a:t>
            </a:r>
            <a:r>
              <a:rPr lang="de-DE" dirty="0">
                <a:latin typeface="Chakra Petch"/>
                <a:cs typeface="Chakra Petch"/>
              </a:rPr>
              <a:t> </a:t>
            </a:r>
            <a:r>
              <a:rPr lang="de-DE" dirty="0" err="1">
                <a:latin typeface="Chakra Petch"/>
                <a:cs typeface="Chakra Petch"/>
              </a:rPr>
              <a:t>to</a:t>
            </a:r>
            <a:r>
              <a:rPr lang="de-DE" dirty="0">
                <a:latin typeface="Chakra Petch"/>
                <a:cs typeface="Chakra Petch"/>
              </a:rPr>
              <a:t> </a:t>
            </a:r>
            <a:r>
              <a:rPr lang="de-DE" dirty="0" err="1">
                <a:latin typeface="Chakra Petch"/>
                <a:cs typeface="Chakra Petch"/>
              </a:rPr>
              <a:t>run</a:t>
            </a:r>
            <a:r>
              <a:rPr lang="de-DE" dirty="0">
                <a:latin typeface="Chakra Petch"/>
                <a:cs typeface="Chakra Petch"/>
              </a:rPr>
              <a:t> an </a:t>
            </a:r>
            <a:r>
              <a:rPr lang="de-DE" dirty="0" err="1">
                <a:latin typeface="Chakra Petch"/>
                <a:cs typeface="Chakra Petch"/>
              </a:rPr>
              <a:t>innovation</a:t>
            </a:r>
            <a:r>
              <a:rPr lang="de-DE" dirty="0">
                <a:latin typeface="Chakra Petch"/>
                <a:cs typeface="Chakra Petch"/>
              </a:rPr>
              <a:t> </a:t>
            </a:r>
            <a:r>
              <a:rPr lang="de-DE" dirty="0" err="1">
                <a:latin typeface="Chakra Petch"/>
                <a:cs typeface="Chakra Petch"/>
              </a:rPr>
              <a:t>project</a:t>
            </a:r>
            <a:endParaRPr dirty="0">
              <a:latin typeface="Chakra Petch"/>
              <a:cs typeface="Chakra Petch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4447" y="2678233"/>
            <a:ext cx="4114851" cy="1366825"/>
          </a:xfrm>
        </p:spPr>
        <p:txBody>
          <a:bodyPr>
            <a:normAutofit/>
          </a:bodyPr>
          <a:lstStyle/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r>
              <a:rPr lang="de-DE" dirty="0">
                <a:latin typeface="Lato Light"/>
                <a:ea typeface="Roboto Light"/>
                <a:cs typeface="Helvetica Neue Condensed Black"/>
              </a:rPr>
              <a:t>Prof. Dr. Markus Heckner</a:t>
            </a:r>
            <a:endParaRPr lang="de-DE" dirty="0">
              <a:latin typeface="Lato Light"/>
              <a:ea typeface="Roboto Light"/>
              <a:cs typeface="HELVETICA NEUE CONDENSE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060848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Innovationsprozess</a:t>
            </a:r>
          </a:p>
          <a:p>
            <a:pPr>
              <a:defRPr/>
            </a:pPr>
            <a:r>
              <a:rPr lang="de-DE" dirty="0"/>
              <a:t>Templates</a:t>
            </a:r>
          </a:p>
          <a:p>
            <a:pPr>
              <a:defRPr/>
            </a:pPr>
            <a:r>
              <a:rPr lang="de-DE" dirty="0"/>
              <a:t>Hilfsmittel - Innovation Boards</a:t>
            </a:r>
          </a:p>
          <a:p>
            <a:pPr>
              <a:defRPr/>
            </a:pPr>
            <a:r>
              <a:rPr lang="de-DE" dirty="0"/>
              <a:t>Beispielhafte Wege durch ein Innovationsprojekt</a:t>
            </a:r>
          </a:p>
          <a:p>
            <a:pPr>
              <a:defRPr/>
            </a:pPr>
            <a:r>
              <a:rPr lang="de-DE" dirty="0"/>
              <a:t>Innovation Lab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AA36CAE-CD7A-24F2-55F8-C69086DA79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AA36CAE-CD7A-24F2-55F8-C69086DA79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4DA5552-E89D-ADA1-1958-804C2600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Innovation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920A-83DE-B889-0F45-3AFE5E4E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Dienen zur Dokumentation des Fortschritts des Innovationsprozesses</a:t>
            </a:r>
          </a:p>
          <a:p>
            <a:r>
              <a:rPr lang="de-DE" dirty="0"/>
              <a:t>Pro Phase (</a:t>
            </a:r>
            <a:r>
              <a:rPr lang="de-DE" dirty="0" err="1"/>
              <a:t>Explore</a:t>
            </a:r>
            <a:r>
              <a:rPr lang="de-DE" dirty="0"/>
              <a:t>, Create, </a:t>
            </a:r>
            <a:r>
              <a:rPr lang="de-DE" dirty="0" err="1"/>
              <a:t>Evaluate</a:t>
            </a:r>
            <a:r>
              <a:rPr lang="de-DE" dirty="0"/>
              <a:t>) existiert ein Board</a:t>
            </a:r>
          </a:p>
          <a:p>
            <a:r>
              <a:rPr lang="de-DE" dirty="0"/>
              <a:t>Die Felder der Boards lassen sich mit Erkenntnisse der eingesetzten Methoden befüllen</a:t>
            </a:r>
          </a:p>
        </p:txBody>
      </p:sp>
    </p:spTree>
    <p:extLst>
      <p:ext uri="{BB962C8B-B14F-4D97-AF65-F5344CB8AC3E}">
        <p14:creationId xmlns:p14="http://schemas.microsoft.com/office/powerpoint/2010/main" val="153495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AECA8C6-97FD-F5FA-5E01-98432B1ED4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AECA8C6-97FD-F5FA-5E01-98432B1ED4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F1219D-8119-F631-881A-173197C8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Beispiel Innovation Board - Explore</a:t>
            </a:r>
          </a:p>
        </p:txBody>
      </p:sp>
      <p:pic>
        <p:nvPicPr>
          <p:cNvPr id="10" name="Picture 9" descr="Calendar&#10;&#10;Description automatically generated">
            <a:extLst>
              <a:ext uri="{FF2B5EF4-FFF2-40B4-BE49-F238E27FC236}">
                <a16:creationId xmlns:a16="http://schemas.microsoft.com/office/drawing/2014/main" id="{283E87E2-BBEB-9C38-EB70-C7791F537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972" y="980728"/>
            <a:ext cx="3998056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6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AECA8C6-97FD-F5FA-5E01-98432B1ED4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AECA8C6-97FD-F5FA-5E01-98432B1ED4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F1219D-8119-F631-881A-173197C8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Beispiel Innovation Board - Explore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51AD307F-AEC3-FC1B-F526-DBED7A7B05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334" b="4986"/>
          <a:stretch/>
        </p:blipFill>
        <p:spPr>
          <a:xfrm>
            <a:off x="263352" y="1412776"/>
            <a:ext cx="6754291" cy="44644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3C2597B-20AD-F373-C1CF-4E23E7B95E5F}"/>
              </a:ext>
            </a:extLst>
          </p:cNvPr>
          <p:cNvSpPr/>
          <p:nvPr/>
        </p:nvSpPr>
        <p:spPr>
          <a:xfrm>
            <a:off x="623392" y="1556793"/>
            <a:ext cx="6048672" cy="1745999"/>
          </a:xfrm>
          <a:prstGeom prst="rect">
            <a:avLst/>
          </a:prstGeom>
          <a:solidFill>
            <a:schemeClr val="accent4">
              <a:lumMod val="75000"/>
              <a:alpha val="3082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AE06E-35A1-015D-37F0-87B4253803CA}"/>
              </a:ext>
            </a:extLst>
          </p:cNvPr>
          <p:cNvSpPr/>
          <p:nvPr/>
        </p:nvSpPr>
        <p:spPr>
          <a:xfrm>
            <a:off x="623392" y="3302792"/>
            <a:ext cx="6048672" cy="1674000"/>
          </a:xfrm>
          <a:prstGeom prst="rect">
            <a:avLst/>
          </a:prstGeom>
          <a:solidFill>
            <a:schemeClr val="accent4">
              <a:lumMod val="75000"/>
              <a:alpha val="3082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7F596-14D8-AAB8-DDB0-28405D8BC106}"/>
              </a:ext>
            </a:extLst>
          </p:cNvPr>
          <p:cNvSpPr txBox="1"/>
          <p:nvPr/>
        </p:nvSpPr>
        <p:spPr>
          <a:xfrm>
            <a:off x="6888088" y="1548031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ato Light"/>
                <a:ea typeface="+mj-ea"/>
                <a:cs typeface="+mj-cs"/>
              </a:rPr>
              <a:t>Methoden</a:t>
            </a:r>
            <a:r>
              <a:rPr lang="en-GB" sz="2000" dirty="0">
                <a:latin typeface="Lato Light"/>
                <a:ea typeface="+mj-ea"/>
                <a:cs typeface="+mj-cs"/>
              </a:rPr>
              <a:t>:</a:t>
            </a:r>
            <a:endParaRPr lang="en-GB" sz="3500" dirty="0">
              <a:latin typeface="Lato Ligh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98D63-F370-0DD0-9FDE-6CAA0B457FB4}"/>
              </a:ext>
            </a:extLst>
          </p:cNvPr>
          <p:cNvSpPr txBox="1"/>
          <p:nvPr/>
        </p:nvSpPr>
        <p:spPr>
          <a:xfrm>
            <a:off x="7017643" y="2064956"/>
            <a:ext cx="27898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8913" indent="-188913">
              <a:buFont typeface="Wingdings" pitchFamily="2" charset="2"/>
              <a:buChar char="§"/>
            </a:pPr>
            <a:r>
              <a:rPr lang="en-GB" sz="2000" dirty="0">
                <a:latin typeface="Lato Light"/>
                <a:ea typeface="+mj-ea"/>
                <a:cs typeface="+mj-cs"/>
              </a:rPr>
              <a:t>Qualitative Interviews</a:t>
            </a:r>
          </a:p>
          <a:p>
            <a:pPr marL="188913" indent="-188913">
              <a:buFont typeface="Wingdings" pitchFamily="2" charset="2"/>
              <a:buChar char="§"/>
            </a:pPr>
            <a:r>
              <a:rPr lang="en-GB" sz="2000" dirty="0" err="1">
                <a:latin typeface="Lato Light"/>
                <a:ea typeface="+mj-ea"/>
                <a:cs typeface="+mj-cs"/>
              </a:rPr>
              <a:t>Beobachtung</a:t>
            </a:r>
            <a:endParaRPr lang="en-GB" sz="2000" dirty="0">
              <a:latin typeface="Lato Light"/>
              <a:ea typeface="+mj-ea"/>
              <a:cs typeface="+mj-cs"/>
            </a:endParaRPr>
          </a:p>
          <a:p>
            <a:pPr marL="188913" indent="-188913">
              <a:buFont typeface="Wingdings" pitchFamily="2" charset="2"/>
              <a:buChar char="§"/>
            </a:pPr>
            <a:r>
              <a:rPr lang="en-GB" sz="2000" dirty="0" err="1">
                <a:latin typeface="Lato Light"/>
                <a:ea typeface="+mj-ea"/>
                <a:cs typeface="+mj-cs"/>
              </a:rPr>
              <a:t>Eintauchen</a:t>
            </a:r>
            <a:endParaRPr lang="en-GB" sz="2000" dirty="0">
              <a:latin typeface="Lato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73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AECA8C6-97FD-F5FA-5E01-98432B1ED4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AECA8C6-97FD-F5FA-5E01-98432B1ED4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F1219D-8119-F631-881A-173197C8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Beispiel Innovation Board - Explore</a:t>
            </a:r>
          </a:p>
        </p:txBody>
      </p:sp>
      <p:pic>
        <p:nvPicPr>
          <p:cNvPr id="3" name="Picture 2" descr="Calendar&#10;&#10;Description automatically generated">
            <a:extLst>
              <a:ext uri="{FF2B5EF4-FFF2-40B4-BE49-F238E27FC236}">
                <a16:creationId xmlns:a16="http://schemas.microsoft.com/office/drawing/2014/main" id="{51AD307F-AEC3-FC1B-F526-DBED7A7B05C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334" b="4986"/>
          <a:stretch/>
        </p:blipFill>
        <p:spPr>
          <a:xfrm>
            <a:off x="263352" y="1412776"/>
            <a:ext cx="6754291" cy="4464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4AE06E-35A1-015D-37F0-87B4253803CA}"/>
              </a:ext>
            </a:extLst>
          </p:cNvPr>
          <p:cNvSpPr/>
          <p:nvPr/>
        </p:nvSpPr>
        <p:spPr>
          <a:xfrm flipV="1">
            <a:off x="623392" y="4976792"/>
            <a:ext cx="6048672" cy="828000"/>
          </a:xfrm>
          <a:prstGeom prst="rect">
            <a:avLst/>
          </a:prstGeom>
          <a:solidFill>
            <a:schemeClr val="accent4">
              <a:lumMod val="75000"/>
              <a:alpha val="3082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7F596-14D8-AAB8-DDB0-28405D8BC106}"/>
              </a:ext>
            </a:extLst>
          </p:cNvPr>
          <p:cNvSpPr txBox="1"/>
          <p:nvPr/>
        </p:nvSpPr>
        <p:spPr>
          <a:xfrm>
            <a:off x="6888088" y="1548031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latin typeface="Lato Light"/>
                <a:ea typeface="+mj-ea"/>
                <a:cs typeface="+mj-cs"/>
              </a:rPr>
              <a:t>Methoden</a:t>
            </a:r>
            <a:r>
              <a:rPr lang="en-GB" sz="2000" dirty="0">
                <a:latin typeface="Lato Light"/>
                <a:ea typeface="+mj-ea"/>
                <a:cs typeface="+mj-cs"/>
              </a:rPr>
              <a:t>:</a:t>
            </a:r>
            <a:endParaRPr lang="en-GB" sz="3500" dirty="0">
              <a:latin typeface="Lato Ligh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98D63-F370-0DD0-9FDE-6CAA0B457FB4}"/>
              </a:ext>
            </a:extLst>
          </p:cNvPr>
          <p:cNvSpPr txBox="1"/>
          <p:nvPr/>
        </p:nvSpPr>
        <p:spPr>
          <a:xfrm>
            <a:off x="7017643" y="2064956"/>
            <a:ext cx="4248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8913" indent="-188913">
              <a:buFont typeface="Wingdings" pitchFamily="2" charset="2"/>
              <a:buChar char="§"/>
            </a:pPr>
            <a:r>
              <a:rPr lang="en-GB" sz="2000" dirty="0">
                <a:latin typeface="Lato Light"/>
                <a:ea typeface="+mj-ea"/>
                <a:cs typeface="+mj-cs"/>
              </a:rPr>
              <a:t>How Might We </a:t>
            </a:r>
            <a:r>
              <a:rPr lang="en-GB" sz="2000" dirty="0" err="1">
                <a:latin typeface="Lato Light"/>
                <a:ea typeface="+mj-ea"/>
                <a:cs typeface="+mj-cs"/>
              </a:rPr>
              <a:t>Frage</a:t>
            </a:r>
            <a:r>
              <a:rPr lang="en-GB" sz="2000" dirty="0">
                <a:latin typeface="Lato Light"/>
                <a:ea typeface="+mj-ea"/>
                <a:cs typeface="+mj-cs"/>
              </a:rPr>
              <a:t> (</a:t>
            </a:r>
            <a:r>
              <a:rPr lang="en-GB" sz="2000" dirty="0" err="1">
                <a:latin typeface="Lato Light"/>
                <a:ea typeface="+mj-ea"/>
                <a:cs typeface="+mj-cs"/>
              </a:rPr>
              <a:t>Standpunkt</a:t>
            </a:r>
            <a:r>
              <a:rPr lang="en-GB" sz="2000" dirty="0">
                <a:latin typeface="Lato Light"/>
                <a:ea typeface="+mj-ea"/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41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0FFB126-B2C2-987D-C647-6F6D12B1FD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0FFB126-B2C2-987D-C647-6F6D12B1FD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7AF8272-895B-D24E-22A6-505DA2E9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708920"/>
            <a:ext cx="10515600" cy="410729"/>
          </a:xfrm>
        </p:spPr>
        <p:txBody>
          <a:bodyPr vert="horz"/>
          <a:lstStyle/>
          <a:p>
            <a:r>
              <a:rPr lang="en-DE" dirty="0"/>
              <a:t>Mehr Informationen zu den Boards befinden sich in der Note zu diesem Video.</a:t>
            </a:r>
          </a:p>
        </p:txBody>
      </p:sp>
    </p:spTree>
    <p:extLst>
      <p:ext uri="{BB962C8B-B14F-4D97-AF65-F5344CB8AC3E}">
        <p14:creationId xmlns:p14="http://schemas.microsoft.com/office/powerpoint/2010/main" val="372305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492896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Innovationsprozess</a:t>
            </a:r>
          </a:p>
          <a:p>
            <a:pPr>
              <a:defRPr/>
            </a:pPr>
            <a:r>
              <a:rPr lang="de-DE" dirty="0"/>
              <a:t>Templates</a:t>
            </a:r>
          </a:p>
          <a:p>
            <a:pPr>
              <a:defRPr/>
            </a:pPr>
            <a:r>
              <a:rPr lang="de-DE" dirty="0"/>
              <a:t>Hilfsmittel - Innovation Boards</a:t>
            </a:r>
          </a:p>
          <a:p>
            <a:pPr>
              <a:defRPr/>
            </a:pPr>
            <a:r>
              <a:rPr lang="de-DE" dirty="0"/>
              <a:t>Beispielhafte Wege durch ein Innovationsprojekt</a:t>
            </a:r>
          </a:p>
          <a:p>
            <a:pPr>
              <a:defRPr/>
            </a:pPr>
            <a:r>
              <a:rPr lang="de-DE" dirty="0"/>
              <a:t>Innovation Lab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9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49EAC3E-8CCE-916E-082B-4589B49747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641702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DA97EB-7EE2-7D72-C0A0-22C6D92A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40" y="2420888"/>
            <a:ext cx="10515600" cy="410729"/>
          </a:xfrm>
        </p:spPr>
        <p:txBody>
          <a:bodyPr vert="horz"/>
          <a:lstStyle/>
          <a:p>
            <a:r>
              <a:rPr lang="de-DE" dirty="0"/>
              <a:t>Smarte Küche für ältere Menschen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8D6A-894C-A20C-4061-2E7BEA89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4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49EAC3E-8CCE-916E-082B-4589B49747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08521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49EAC3E-8CCE-916E-082B-4589B49747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7DA97EB-7EE2-7D72-C0A0-22C6D92A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40" y="2420888"/>
            <a:ext cx="10515600" cy="410729"/>
          </a:xfrm>
        </p:spPr>
        <p:txBody>
          <a:bodyPr vert="horz"/>
          <a:lstStyle/>
          <a:p>
            <a:r>
              <a:rPr lang="de-DE" dirty="0"/>
              <a:t>Foodsharing im Wohnheim</a:t>
            </a:r>
          </a:p>
        </p:txBody>
      </p:sp>
    </p:spTree>
    <p:extLst>
      <p:ext uri="{BB962C8B-B14F-4D97-AF65-F5344CB8AC3E}">
        <p14:creationId xmlns:p14="http://schemas.microsoft.com/office/powerpoint/2010/main" val="330102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996952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Innovationsprozess</a:t>
            </a:r>
          </a:p>
          <a:p>
            <a:pPr>
              <a:defRPr/>
            </a:pPr>
            <a:r>
              <a:rPr lang="de-DE" dirty="0"/>
              <a:t>Templates</a:t>
            </a:r>
          </a:p>
          <a:p>
            <a:pPr>
              <a:defRPr/>
            </a:pPr>
            <a:r>
              <a:rPr lang="de-DE" dirty="0"/>
              <a:t>Hilfsmittel - Innovation Boards</a:t>
            </a:r>
          </a:p>
          <a:p>
            <a:pPr>
              <a:defRPr/>
            </a:pPr>
            <a:r>
              <a:rPr lang="de-DE" dirty="0"/>
              <a:t>Beispielhafte Wege durch ein Innovationsprojekt</a:t>
            </a:r>
          </a:p>
          <a:p>
            <a:pPr>
              <a:defRPr/>
            </a:pPr>
            <a:r>
              <a:rPr lang="de-DE" dirty="0"/>
              <a:t>Innovation Lab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7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052736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Innovationsprozess</a:t>
            </a:r>
          </a:p>
          <a:p>
            <a:pPr>
              <a:defRPr/>
            </a:pPr>
            <a:r>
              <a:rPr lang="de-DE" dirty="0"/>
              <a:t>Templates</a:t>
            </a:r>
          </a:p>
          <a:p>
            <a:pPr>
              <a:defRPr/>
            </a:pPr>
            <a:r>
              <a:rPr lang="de-DE" dirty="0"/>
              <a:t>Hilfsmittel - Innovation Boards</a:t>
            </a:r>
          </a:p>
          <a:p>
            <a:pPr>
              <a:defRPr/>
            </a:pPr>
            <a:r>
              <a:rPr lang="de-DE" dirty="0"/>
              <a:t>Beispielhafte Wege durch ein Innovationsprojekt</a:t>
            </a:r>
          </a:p>
          <a:p>
            <a:pPr>
              <a:defRPr/>
            </a:pPr>
            <a:r>
              <a:rPr lang="de-DE" dirty="0"/>
              <a:t>Innovation Lab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16049F5-2403-D3ED-3A12-3A45197D360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3574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8F1A5E9-806C-6776-F50B-A685558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Das Innovation Lab K219 (Gebäude 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0DFD-9BD6-AEF9-F30D-50F1FF93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340768"/>
            <a:ext cx="5578252" cy="412175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Raum für Innovationsprojekte</a:t>
            </a:r>
          </a:p>
          <a:p>
            <a:r>
              <a:rPr lang="de-DE" dirty="0"/>
              <a:t>Flexible Möblierung mit verschiebbaren Stehtischen und Whiteboards</a:t>
            </a:r>
          </a:p>
          <a:p>
            <a:r>
              <a:rPr lang="de-DE" dirty="0"/>
              <a:t>Post-</a:t>
            </a:r>
            <a:r>
              <a:rPr lang="de-DE" dirty="0" err="1"/>
              <a:t>Its</a:t>
            </a:r>
            <a:r>
              <a:rPr lang="de-DE" dirty="0"/>
              <a:t> und anderes Moderationsmaterial für Diskussionen und kreative Teamarbeit</a:t>
            </a:r>
          </a:p>
          <a:p>
            <a:r>
              <a:rPr lang="de-DE" dirty="0" err="1"/>
              <a:t>Prototypingmaterialien</a:t>
            </a:r>
            <a:r>
              <a:rPr lang="de-DE" dirty="0"/>
              <a:t> für das Ausarbeiten der Ideen</a:t>
            </a:r>
          </a:p>
          <a:p>
            <a:r>
              <a:rPr lang="de-DE" dirty="0"/>
              <a:t>Templates und Innovation Boards ausgedruckt zur Unterstützung des Innovationsprozesses</a:t>
            </a:r>
          </a:p>
          <a:p>
            <a:r>
              <a:rPr lang="de-DE" dirty="0"/>
              <a:t>Open Lab – An zwei Tagen für Projekte geöffnet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Picture 9" descr="A picture containing text, floor, indoor, wall&#10;&#10;Description automatically generated">
            <a:extLst>
              <a:ext uri="{FF2B5EF4-FFF2-40B4-BE49-F238E27FC236}">
                <a16:creationId xmlns:a16="http://schemas.microsoft.com/office/drawing/2014/main" id="{052AD535-060B-050D-116A-48A5BA35FEB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0056" y="1183104"/>
            <a:ext cx="5213445" cy="39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8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3B06158-A9C4-3437-F169-657CAC27D9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018030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FD96BB-8CF2-A32F-3EFB-A159EDF5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Innovation Lab</a:t>
            </a:r>
          </a:p>
        </p:txBody>
      </p:sp>
      <p:pic>
        <p:nvPicPr>
          <p:cNvPr id="7" name="Picture 6" descr="A room with desks and chairs&#10;&#10;Description automatically generated with low confidence">
            <a:extLst>
              <a:ext uri="{FF2B5EF4-FFF2-40B4-BE49-F238E27FC236}">
                <a16:creationId xmlns:a16="http://schemas.microsoft.com/office/drawing/2014/main" id="{1B08187A-7323-68A6-D05C-AC6E2487EF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205" y="1191326"/>
            <a:ext cx="5254112" cy="447534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034458C-1C05-53F3-DAA0-C5AD641C118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08435" y="1191326"/>
            <a:ext cx="3479971" cy="1951554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917BF4D2-6223-712B-CFEB-3BF4F2175C0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7565" y="3346692"/>
            <a:ext cx="3480841" cy="231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6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3501008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Innovationsprozess</a:t>
            </a:r>
          </a:p>
          <a:p>
            <a:pPr>
              <a:defRPr/>
            </a:pPr>
            <a:r>
              <a:rPr lang="de-DE" dirty="0"/>
              <a:t>Templates</a:t>
            </a:r>
          </a:p>
          <a:p>
            <a:pPr>
              <a:defRPr/>
            </a:pPr>
            <a:r>
              <a:rPr lang="de-DE" dirty="0"/>
              <a:t>Hilfsmittel - Innovation Boards</a:t>
            </a:r>
          </a:p>
          <a:p>
            <a:pPr>
              <a:defRPr/>
            </a:pPr>
            <a:r>
              <a:rPr lang="de-DE" dirty="0"/>
              <a:t>Beispielhafte Wege durch ein Innovationsprojekt</a:t>
            </a:r>
          </a:p>
          <a:p>
            <a:pPr>
              <a:defRPr/>
            </a:pPr>
            <a:r>
              <a:rPr lang="de-DE" dirty="0"/>
              <a:t>Innovation Lab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6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E45416-F02B-4DB0-FB5B-F931A27140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24232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CC7E6-A849-AE10-A60B-22FCA88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30B2-02AA-9859-3F19-5D6FA25E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Erkenntnisse aus den Phasen bestimmen die Richtung des Innovationsprojekts</a:t>
            </a:r>
          </a:p>
          <a:p>
            <a:r>
              <a:rPr lang="de-DE" dirty="0"/>
              <a:t>Innovation ist eine iterative Abfolge der Phasen </a:t>
            </a:r>
            <a:r>
              <a:rPr lang="de-DE" dirty="0" err="1"/>
              <a:t>Explore</a:t>
            </a:r>
            <a:r>
              <a:rPr lang="de-DE" dirty="0"/>
              <a:t>, Create, </a:t>
            </a:r>
            <a:r>
              <a:rPr lang="de-DE" dirty="0" err="1"/>
              <a:t>Evaluate</a:t>
            </a:r>
            <a:r>
              <a:rPr lang="de-DE" dirty="0"/>
              <a:t> – Nicht unbedingt in dieser Reihenfolge!</a:t>
            </a:r>
          </a:p>
          <a:p>
            <a:r>
              <a:rPr lang="de-DE" dirty="0"/>
              <a:t>Nutzen Sie das Lab als kreativen Arbeitsort für Ihre Innovationsprojekte</a:t>
            </a:r>
          </a:p>
        </p:txBody>
      </p:sp>
    </p:spTree>
    <p:extLst>
      <p:ext uri="{BB962C8B-B14F-4D97-AF65-F5344CB8AC3E}">
        <p14:creationId xmlns:p14="http://schemas.microsoft.com/office/powerpoint/2010/main" val="173616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296DC08-9503-8322-0FF2-20F88722E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296DC08-9503-8322-0FF2-20F88722E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E68F62-3B7E-7EA6-5A3E-A98E2375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Innovation ist kein linear planbarer Prozess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CD0C-A7C0-2A6A-199A-5EBFE158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Erkenntnisse aus den Phasen bestimmen die Richtung des Innovationsprojekts</a:t>
            </a:r>
          </a:p>
          <a:p>
            <a:r>
              <a:rPr lang="de-DE" dirty="0"/>
              <a:t>Innovation ist eine iterative Abfolge der Phasen </a:t>
            </a:r>
            <a:r>
              <a:rPr lang="de-DE" dirty="0" err="1"/>
              <a:t>Explore</a:t>
            </a:r>
            <a:r>
              <a:rPr lang="de-DE" dirty="0"/>
              <a:t>, Create, </a:t>
            </a:r>
            <a:r>
              <a:rPr lang="de-DE" dirty="0" err="1"/>
              <a:t>Evaluate</a:t>
            </a:r>
            <a:r>
              <a:rPr lang="de-DE" dirty="0"/>
              <a:t> – Nicht unbedingt in dieser Reihenfolge!</a:t>
            </a:r>
          </a:p>
          <a:p>
            <a:r>
              <a:rPr lang="de-DE" dirty="0"/>
              <a:t>Anwendung der Methoden ist keine Erfolgsgarantie – Aber Möglichkeit zur Risikominimierung</a:t>
            </a:r>
          </a:p>
        </p:txBody>
      </p:sp>
    </p:spTree>
    <p:extLst>
      <p:ext uri="{BB962C8B-B14F-4D97-AF65-F5344CB8AC3E}">
        <p14:creationId xmlns:p14="http://schemas.microsoft.com/office/powerpoint/2010/main" val="11239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556792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Innovationsprozess</a:t>
            </a:r>
          </a:p>
          <a:p>
            <a:pPr>
              <a:defRPr/>
            </a:pPr>
            <a:r>
              <a:rPr lang="de-DE" dirty="0"/>
              <a:t>Templates</a:t>
            </a:r>
          </a:p>
          <a:p>
            <a:pPr>
              <a:defRPr/>
            </a:pPr>
            <a:r>
              <a:rPr lang="de-DE" dirty="0"/>
              <a:t>Hilfsmittel - Innovation Boards</a:t>
            </a:r>
          </a:p>
          <a:p>
            <a:pPr>
              <a:defRPr/>
            </a:pPr>
            <a:r>
              <a:rPr lang="de-DE" dirty="0"/>
              <a:t>Beispielhafte Wege durch ein Innovationsprojekt</a:t>
            </a:r>
          </a:p>
          <a:p>
            <a:pPr>
              <a:defRPr/>
            </a:pPr>
            <a:r>
              <a:rPr lang="de-DE" dirty="0"/>
              <a:t>Innovation Lab</a:t>
            </a:r>
          </a:p>
          <a:p>
            <a:pPr>
              <a:defRPr/>
            </a:pPr>
            <a:r>
              <a:rPr lang="de-DE" dirty="0"/>
              <a:t>Fazit</a:t>
            </a:r>
            <a:endParaRPr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3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11C73A4-CC0A-2862-542C-2097F5D547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11C73A4-CC0A-2862-542C-2097F5D547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A330957-9E28-D02D-7452-6576D2A3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DD71-FF53-F740-5580-6046F76C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Templates sind Vorlagen, die das Team dabei unterstützen sollen die Methoden einzusetzen</a:t>
            </a:r>
          </a:p>
          <a:p>
            <a:r>
              <a:rPr lang="de-DE" dirty="0"/>
              <a:t>Templates sind für viele Methoden verfügbar</a:t>
            </a:r>
          </a:p>
        </p:txBody>
      </p:sp>
    </p:spTree>
    <p:extLst>
      <p:ext uri="{BB962C8B-B14F-4D97-AF65-F5344CB8AC3E}">
        <p14:creationId xmlns:p14="http://schemas.microsoft.com/office/powerpoint/2010/main" val="245570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EF2BD34-01F4-A851-E277-12F6617AF2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EF2BD34-01F4-A851-E277-12F6617AF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D55CAC-1D4C-F255-BDBC-B556460E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Beispieltemplate – Interviewleitfaden (Explore)</a:t>
            </a:r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58A07E-B82E-1F53-3842-53EC461C2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42544" y="1225481"/>
            <a:ext cx="5906912" cy="5238206"/>
          </a:xfrm>
        </p:spPr>
      </p:pic>
    </p:spTree>
    <p:extLst>
      <p:ext uri="{BB962C8B-B14F-4D97-AF65-F5344CB8AC3E}">
        <p14:creationId xmlns:p14="http://schemas.microsoft.com/office/powerpoint/2010/main" val="41647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EF2BD34-01F4-A851-E277-12F6617AF2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EF2BD34-01F4-A851-E277-12F6617AF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D55CAC-1D4C-F255-BDBC-B556460E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Beispieltemplate – Value Proposition Canvas (Create)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B23E1E71-CCFF-0D90-C56C-F1C78CBB5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03022" y="1285382"/>
            <a:ext cx="8945052" cy="4287235"/>
          </a:xfrm>
        </p:spPr>
      </p:pic>
    </p:spTree>
    <p:extLst>
      <p:ext uri="{BB962C8B-B14F-4D97-AF65-F5344CB8AC3E}">
        <p14:creationId xmlns:p14="http://schemas.microsoft.com/office/powerpoint/2010/main" val="243185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EF2BD34-01F4-A851-E277-12F6617AF2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EF2BD34-01F4-A851-E277-12F6617AF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D55CAC-1D4C-F255-BDBC-B556460E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Beispieltemplate – Feedback Grid (Evaluate)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47C99-821D-7904-2E21-54B341153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647" y="1412776"/>
            <a:ext cx="4776706" cy="46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EF2BD34-01F4-A851-E277-12F6617AF2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EF2BD34-01F4-A851-E277-12F6617AF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DD55CAC-1D4C-F255-BDBC-B556460E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DE" dirty="0"/>
              <a:t>Beispieltemplate – Business Model Canvas (Evaluate)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5A378-989C-E405-DDC1-26FB60FC7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2645" y="980728"/>
            <a:ext cx="8326709" cy="56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03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7049</TotalTime>
  <Words>385</Words>
  <Application>Microsoft Macintosh PowerPoint</Application>
  <DocSecurity>0</DocSecurity>
  <PresentationFormat>Widescreen</PresentationFormat>
  <Paragraphs>100</Paragraphs>
  <Slides>23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Chakra Petch</vt:lpstr>
      <vt:lpstr>Chakra Petch SemiBold</vt:lpstr>
      <vt:lpstr>Lato Light</vt:lpstr>
      <vt:lpstr>Source Code Pro</vt:lpstr>
      <vt:lpstr>Trebuchet MS</vt:lpstr>
      <vt:lpstr>Wingdings</vt:lpstr>
      <vt:lpstr>Office</vt:lpstr>
      <vt:lpstr>think-cell Slide</vt:lpstr>
      <vt:lpstr>Digital Innovation – How to run an innovation project</vt:lpstr>
      <vt:lpstr>Agenda </vt:lpstr>
      <vt:lpstr>Innovation ist kein linear planbarer Prozess</vt:lpstr>
      <vt:lpstr>Agenda </vt:lpstr>
      <vt:lpstr>Templates</vt:lpstr>
      <vt:lpstr>Beispieltemplate – Interviewleitfaden (Explore)</vt:lpstr>
      <vt:lpstr>Beispieltemplate – Value Proposition Canvas (Create)</vt:lpstr>
      <vt:lpstr>Beispieltemplate – Feedback Grid (Evaluate)</vt:lpstr>
      <vt:lpstr>Beispieltemplate – Business Model Canvas (Evaluate)</vt:lpstr>
      <vt:lpstr>Agenda </vt:lpstr>
      <vt:lpstr>Innovation Boards</vt:lpstr>
      <vt:lpstr>Beispiel Innovation Board - Explore</vt:lpstr>
      <vt:lpstr>Beispiel Innovation Board - Explore</vt:lpstr>
      <vt:lpstr>Beispiel Innovation Board - Explore</vt:lpstr>
      <vt:lpstr>Mehr Informationen zu den Boards befinden sich in der Note zu diesem Video.</vt:lpstr>
      <vt:lpstr>Agenda </vt:lpstr>
      <vt:lpstr>Smarte Küche für ältere Menschen</vt:lpstr>
      <vt:lpstr>Foodsharing im Wohnheim</vt:lpstr>
      <vt:lpstr>Agenda </vt:lpstr>
      <vt:lpstr>Das Innovation Lab K219 (Gebäude IM)</vt:lpstr>
      <vt:lpstr>Innovation Lab</vt:lpstr>
      <vt:lpstr>Agenda </vt:lpstr>
      <vt:lpstr>Fazit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233</cp:revision>
  <dcterms:created xsi:type="dcterms:W3CDTF">2022-02-03T14:23:38Z</dcterms:created>
  <dcterms:modified xsi:type="dcterms:W3CDTF">2023-03-01T16:38:02Z</dcterms:modified>
  <cp:category/>
  <dc:identifier/>
  <cp:contentStatus/>
  <dc:language/>
  <cp:version/>
</cp:coreProperties>
</file>