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28" r:id="rId2"/>
    <p:sldId id="470" r:id="rId3"/>
    <p:sldId id="469" r:id="rId4"/>
    <p:sldId id="471" r:id="rId5"/>
    <p:sldId id="474" r:id="rId6"/>
    <p:sldId id="472" r:id="rId7"/>
    <p:sldId id="473" r:id="rId8"/>
    <p:sldId id="475" r:id="rId9"/>
    <p:sldId id="476" r:id="rId10"/>
    <p:sldId id="477" r:id="rId11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79493"/>
  </p:normalViewPr>
  <p:slideViewPr>
    <p:cSldViewPr snapToGrid="0" snapToObjects="1">
      <p:cViewPr varScale="1">
        <p:scale>
          <a:sx n="83" d="100"/>
          <a:sy n="83" d="100"/>
        </p:scale>
        <p:origin x="18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vard_Mark_II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führen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etwas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tut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vorgesehen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beheben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Name Bug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geht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möglicherweise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Insekt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zurück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 1947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Supercomputer Harvard Mark II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Supercomputers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verursachte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https://en.wikipedia.org/wiki/Harvard_Mark_II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64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erst Demo mit Umschütten der Gläser, dann Codebeispiel und Bug – Danach </a:t>
            </a:r>
            <a:r>
              <a:rPr lang="de-DE" dirty="0" err="1"/>
              <a:t>swap.py</a:t>
            </a:r>
            <a:r>
              <a:rPr lang="de-DE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5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Python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/>
          </a:bodyPr>
          <a:lstStyle/>
          <a:p>
            <a:r>
              <a:rPr lang="de-DE" sz="4000" dirty="0"/>
              <a:t>Challenge:</a:t>
            </a:r>
            <a:br>
              <a:rPr lang="de-DE" sz="4000" dirty="0"/>
            </a:br>
            <a:r>
              <a:rPr lang="de-DE" sz="4000" dirty="0"/>
              <a:t>Mehr zu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F991-D0E5-18ED-999F-DEB21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39CA3-7F26-1A76-85AF-7DAF503FE627}"/>
              </a:ext>
            </a:extLst>
          </p:cNvPr>
          <p:cNvSpPr/>
          <p:nvPr/>
        </p:nvSpPr>
        <p:spPr>
          <a:xfrm>
            <a:off x="517748" y="2252443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latin typeface="Lato Light" panose="020F0302020204030203" pitchFamily="34" charset="77"/>
              </a:rPr>
              <a:t>https://</a:t>
            </a:r>
            <a:r>
              <a:rPr lang="de-DE" sz="2400" dirty="0" err="1">
                <a:latin typeface="Lato Light" panose="020F0302020204030203" pitchFamily="34" charset="77"/>
              </a:rPr>
              <a:t>docs.python.org</a:t>
            </a:r>
            <a:r>
              <a:rPr lang="de-DE" sz="2400" dirty="0">
                <a:latin typeface="Lato Light" panose="020F0302020204030203" pitchFamily="34" charset="77"/>
              </a:rPr>
              <a:t>/3/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03A07-B302-2EDD-1BCA-408095342322}"/>
              </a:ext>
            </a:extLst>
          </p:cNvPr>
          <p:cNvSpPr/>
          <p:nvPr/>
        </p:nvSpPr>
        <p:spPr>
          <a:xfrm>
            <a:off x="517748" y="33128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latin typeface="Lato Light" panose="020F0302020204030203" pitchFamily="34" charset="77"/>
              </a:rPr>
              <a:t>https://</a:t>
            </a:r>
            <a:r>
              <a:rPr lang="de-DE" sz="2400" dirty="0" err="1">
                <a:latin typeface="Lato Light" panose="020F0302020204030203" pitchFamily="34" charset="77"/>
              </a:rPr>
              <a:t>docs.python.org</a:t>
            </a:r>
            <a:r>
              <a:rPr lang="de-DE" sz="2400" dirty="0">
                <a:latin typeface="Lato Light" panose="020F0302020204030203" pitchFamily="34" charset="77"/>
              </a:rPr>
              <a:t>/3/</a:t>
            </a:r>
            <a:r>
              <a:rPr lang="de-DE" sz="2400" dirty="0" err="1">
                <a:latin typeface="Lato Light" panose="020F0302020204030203" pitchFamily="34" charset="77"/>
              </a:rPr>
              <a:t>library</a:t>
            </a:r>
            <a:r>
              <a:rPr lang="de-DE" sz="2400" dirty="0">
                <a:latin typeface="Lato Light" panose="020F0302020204030203" pitchFamily="34" charset="77"/>
              </a:rPr>
              <a:t>/</a:t>
            </a:r>
            <a:r>
              <a:rPr lang="de-DE" sz="2400" dirty="0" err="1">
                <a:latin typeface="Lato Light" panose="020F0302020204030203" pitchFamily="34" charset="77"/>
              </a:rPr>
              <a:t>stdtypes.html#string-methods</a:t>
            </a:r>
            <a:endParaRPr lang="de-DE" sz="24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43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Debugging</a:t>
            </a:r>
          </a:p>
        </p:txBody>
      </p:sp>
      <p:pic>
        <p:nvPicPr>
          <p:cNvPr id="8" name="Picture 7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7AD958D-0435-BE2D-D0E9-20720319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" y="1866523"/>
            <a:ext cx="3973929" cy="3124953"/>
          </a:xfrm>
          <a:prstGeom prst="rect">
            <a:avLst/>
          </a:prstGeom>
        </p:spPr>
      </p:pic>
      <p:pic>
        <p:nvPicPr>
          <p:cNvPr id="9" name="Picture 4" descr="Replit - Wikipedia">
            <a:extLst>
              <a:ext uri="{FF2B5EF4-FFF2-40B4-BE49-F238E27FC236}">
                <a16:creationId xmlns:a16="http://schemas.microsoft.com/office/drawing/2014/main" id="{4FD5D2B4-AF47-3D7D-2D70-5350A5A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73D7F-E1F6-382F-1176-180B6BC035FF}"/>
              </a:ext>
            </a:extLst>
          </p:cNvPr>
          <p:cNvSpPr txBox="1"/>
          <p:nvPr/>
        </p:nvSpPr>
        <p:spPr>
          <a:xfrm>
            <a:off x="10249902" y="6209234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buggy.py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947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844-DFA7-2E39-3D5A-86A61C97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Quietscheenten</a:t>
            </a:r>
            <a:r>
              <a:rPr lang="de-DE" dirty="0"/>
              <a:t>-Debugging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36C9-D293-3E59-474F-3B965676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" y="1663915"/>
            <a:ext cx="3145695" cy="3530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2B87C-CEE8-DA49-5BD1-4A9EC18F0D2B}"/>
              </a:ext>
            </a:extLst>
          </p:cNvPr>
          <p:cNvSpPr txBox="1"/>
          <p:nvPr/>
        </p:nvSpPr>
        <p:spPr>
          <a:xfrm>
            <a:off x="517748" y="5908648"/>
            <a:ext cx="421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Quelle: </a:t>
            </a:r>
            <a:r>
              <a:rPr lang="en-GB" sz="1200" dirty="0">
                <a:latin typeface="Lato Light" panose="020F0302020204030203" pitchFamily="34" charset="77"/>
              </a:rPr>
              <a:t>https://en.wikipedia.org/wiki/Rubber_duck_debugging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4" descr="Replit - Wikipedia">
            <a:extLst>
              <a:ext uri="{FF2B5EF4-FFF2-40B4-BE49-F238E27FC236}">
                <a16:creationId xmlns:a16="http://schemas.microsoft.com/office/drawing/2014/main" id="{053DA77F-765D-78C9-C61A-CAEDCB92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0614A-6583-68F9-EBEF-431530FC5C83}"/>
              </a:ext>
            </a:extLst>
          </p:cNvPr>
          <p:cNvSpPr txBox="1"/>
          <p:nvPr/>
        </p:nvSpPr>
        <p:spPr>
          <a:xfrm>
            <a:off x="10885331" y="620923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8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AA7F-0278-A6B4-6288-8F9E7DB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Listen</a:t>
            </a:r>
            <a:br>
              <a:rPr lang="de-DE" dirty="0"/>
            </a:br>
            <a:r>
              <a:rPr lang="de-DE" dirty="0"/>
              <a:t>Wenn einzelne Variablen nicht reichen</a:t>
            </a:r>
          </a:p>
        </p:txBody>
      </p:sp>
      <p:pic>
        <p:nvPicPr>
          <p:cNvPr id="4" name="Picture 2" descr="http://www.packaging-int.com/upload/image_files/suppliers/images/companies/1146/beer%20bottles%20small.jpg">
            <a:extLst>
              <a:ext uri="{FF2B5EF4-FFF2-40B4-BE49-F238E27FC236}">
                <a16:creationId xmlns:a16="http://schemas.microsoft.com/office/drawing/2014/main" id="{E0F63965-72D1-F219-6727-B3C21511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748" y="1516505"/>
            <a:ext cx="3439359" cy="187220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8FB63E-F9FF-F888-9913-C9FA171F4383}"/>
              </a:ext>
            </a:extLst>
          </p:cNvPr>
          <p:cNvSpPr/>
          <p:nvPr/>
        </p:nvSpPr>
        <p:spPr>
          <a:xfrm>
            <a:off x="320299" y="3474824"/>
            <a:ext cx="53055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Ablegen mehrerer Werte in einer einzelnen</a:t>
            </a:r>
            <a:b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</a:b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Variable, wie z.B.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Tore in einer Bundesligasaison nach Spieltag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Häufigkeiten aller Buchstaben eines Alphabets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Noten aller Schüler einer Klasse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…</a:t>
            </a:r>
          </a:p>
        </p:txBody>
      </p:sp>
      <p:pic>
        <p:nvPicPr>
          <p:cNvPr id="6" name="Picture 4" descr="Replit - Wikipedia">
            <a:extLst>
              <a:ext uri="{FF2B5EF4-FFF2-40B4-BE49-F238E27FC236}">
                <a16:creationId xmlns:a16="http://schemas.microsoft.com/office/drawing/2014/main" id="{F060BBEB-DAED-6E44-A2DB-8DF84A67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F254C-25AF-BBBF-AA79-15EE9892A6B4}"/>
              </a:ext>
            </a:extLst>
          </p:cNvPr>
          <p:cNvSpPr txBox="1"/>
          <p:nvPr/>
        </p:nvSpPr>
        <p:spPr>
          <a:xfrm>
            <a:off x="9536981" y="6209234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score0.py, score1.py</a:t>
            </a:r>
          </a:p>
        </p:txBody>
      </p:sp>
    </p:spTree>
    <p:extLst>
      <p:ext uri="{BB962C8B-B14F-4D97-AF65-F5344CB8AC3E}">
        <p14:creationId xmlns:p14="http://schemas.microsoft.com/office/powerpoint/2010/main" val="96739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2E5-7C67-E0F3-E036-2F614D9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Vertauschen von Variablenwerten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3B62A-5E6B-6C11-0428-9A3E401F0506}"/>
              </a:ext>
            </a:extLst>
          </p:cNvPr>
          <p:cNvSpPr/>
          <p:nvPr/>
        </p:nvSpPr>
        <p:spPr>
          <a:xfrm>
            <a:off x="517748" y="21643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5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b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a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f"Swapped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variables a: {a} b: {b}"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3D97BDFF-0BB5-241E-DC74-3384F9DB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33F13-5562-15BE-74E4-367B6E84CF86}"/>
              </a:ext>
            </a:extLst>
          </p:cNvPr>
          <p:cNvSpPr txBox="1"/>
          <p:nvPr/>
        </p:nvSpPr>
        <p:spPr>
          <a:xfrm>
            <a:off x="10280897" y="620923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swap.py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6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423923E-A2F8-EF8E-62A9-3AEC228D0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7" t="52875" r="51271" b="25322"/>
          <a:stretch/>
        </p:blipFill>
        <p:spPr>
          <a:xfrm>
            <a:off x="1813300" y="2164379"/>
            <a:ext cx="2565837" cy="1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65E0-6ED5-48BE-DD8B-5E753F7C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6100-0EC4-59BA-CA6C-A5215A14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73816"/>
            <a:ext cx="5578252" cy="3788705"/>
          </a:xfrm>
        </p:spPr>
        <p:txBody>
          <a:bodyPr/>
          <a:lstStyle/>
          <a:p>
            <a:r>
              <a:rPr lang="de-DE" dirty="0"/>
              <a:t>Objekte können mehrere Werte speichern (Liste ist ein Objekt)</a:t>
            </a:r>
          </a:p>
          <a:p>
            <a:r>
              <a:rPr lang="de-DE" dirty="0"/>
              <a:t>Objekte bündeln mehrere Funktionen in einer Variable</a:t>
            </a:r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F6D5DD31-3552-DAA5-B458-E5768A62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B0CA0-1AFD-D859-2C4F-F987A4FA7D04}"/>
              </a:ext>
            </a:extLst>
          </p:cNvPr>
          <p:cNvSpPr txBox="1"/>
          <p:nvPr/>
        </p:nvSpPr>
        <p:spPr>
          <a:xfrm>
            <a:off x="8002651" y="6209234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score2.py, score3.py, score4.py, </a:t>
            </a:r>
            <a:r>
              <a:rPr lang="de-DE" sz="1200" dirty="0" err="1">
                <a:latin typeface="Lato Light" panose="020F0302020204030203" pitchFamily="34" charset="77"/>
              </a:rPr>
              <a:t>dictionary.py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69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7181-8099-CD05-5E3F-3E98ECB4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Dictionaries</a:t>
            </a:r>
            <a:r>
              <a:rPr lang="de-DE" dirty="0"/>
              <a:t> als Nachschlagewerke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57F4B-1D97-ED24-B03E-25916F08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" y="1291095"/>
            <a:ext cx="3236278" cy="4275810"/>
          </a:xfrm>
          <a:prstGeom prst="rect">
            <a:avLst/>
          </a:prstGeom>
        </p:spPr>
      </p:pic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A6402719-CFA3-A028-27CA-B0128E48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F9FF-14B6-33AE-795A-9FE632474BE7}"/>
              </a:ext>
            </a:extLst>
          </p:cNvPr>
          <p:cNvSpPr txBox="1"/>
          <p:nvPr/>
        </p:nvSpPr>
        <p:spPr>
          <a:xfrm>
            <a:off x="8824059" y="6209234"/>
            <a:ext cx="27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phonebook0.py, phonebook1.py</a:t>
            </a:r>
          </a:p>
        </p:txBody>
      </p:sp>
    </p:spTree>
    <p:extLst>
      <p:ext uri="{BB962C8B-B14F-4D97-AF65-F5344CB8AC3E}">
        <p14:creationId xmlns:p14="http://schemas.microsoft.com/office/powerpoint/2010/main" val="48202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4032-3103-7E22-7B84-8B857164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zu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E13-9E00-746C-550B-99F9D160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379348"/>
            <a:ext cx="5578252" cy="4083173"/>
          </a:xfrm>
        </p:spPr>
        <p:txBody>
          <a:bodyPr/>
          <a:lstStyle/>
          <a:p>
            <a:r>
              <a:rPr lang="de-DE" dirty="0"/>
              <a:t>Strings sind Sequenzen aus einzelnen Buchstaben</a:t>
            </a:r>
          </a:p>
          <a:p>
            <a:r>
              <a:rPr lang="de-DE" dirty="0"/>
              <a:t>Strings sind Objekte</a:t>
            </a:r>
          </a:p>
          <a:p>
            <a:r>
              <a:rPr lang="de-DE" dirty="0"/>
              <a:t>Auslesen und Manipulieren von Strings ist ein häufiges Programmierproblem 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23076518-BD56-7D3D-6342-07B73BF2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564A7-2D5B-9F33-0679-431E91BCBB8A}"/>
              </a:ext>
            </a:extLst>
          </p:cNvPr>
          <p:cNvSpPr txBox="1"/>
          <p:nvPr/>
        </p:nvSpPr>
        <p:spPr>
          <a:xfrm>
            <a:off x="9366501" y="6209234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string1.py bis string6.py</a:t>
            </a:r>
          </a:p>
        </p:txBody>
      </p:sp>
    </p:spTree>
    <p:extLst>
      <p:ext uri="{BB962C8B-B14F-4D97-AF65-F5344CB8AC3E}">
        <p14:creationId xmlns:p14="http://schemas.microsoft.com/office/powerpoint/2010/main" val="260773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8F7B-2DDC-7DD8-1D39-2F103BB9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von der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40A5B-46F9-C2C6-578F-E40E790DC792}"/>
              </a:ext>
            </a:extLst>
          </p:cNvPr>
          <p:cNvSpPr/>
          <p:nvPr/>
        </p:nvSpPr>
        <p:spPr>
          <a:xfrm>
            <a:off x="517748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Source Code Pro" panose="020B0509030403020204" pitchFamily="49" charset="77"/>
              </a:rPr>
              <a:t>$ python3 argv0.py Markus</a:t>
            </a:r>
          </a:p>
          <a:p>
            <a:r>
              <a:rPr lang="de-DE" dirty="0" err="1">
                <a:latin typeface="Source Code Pro" panose="020B0509030403020204" pitchFamily="49" charset="77"/>
              </a:rPr>
              <a:t>hello</a:t>
            </a:r>
            <a:r>
              <a:rPr lang="de-DE" dirty="0">
                <a:latin typeface="Source Code Pro" panose="020B0509030403020204" pitchFamily="49" charset="77"/>
              </a:rPr>
              <a:t>, Markus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766DB63B-A617-F100-63E4-40FCCB15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DE1E1-496F-E311-01CF-D4419D108148}"/>
              </a:ext>
            </a:extLst>
          </p:cNvPr>
          <p:cNvSpPr txBox="1"/>
          <p:nvPr/>
        </p:nvSpPr>
        <p:spPr>
          <a:xfrm>
            <a:off x="9366501" y="6209234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argv0.py bis argv2.py</a:t>
            </a:r>
          </a:p>
        </p:txBody>
      </p:sp>
    </p:spTree>
    <p:extLst>
      <p:ext uri="{BB962C8B-B14F-4D97-AF65-F5344CB8AC3E}">
        <p14:creationId xmlns:p14="http://schemas.microsoft.com/office/powerpoint/2010/main" val="3185532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342</Words>
  <Application>Microsoft Macintosh PowerPoint</Application>
  <PresentationFormat>Widescreen</PresentationFormat>
  <Paragraphs>46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Chakra Petch SemiBold</vt:lpstr>
      <vt:lpstr>Lato Light</vt:lpstr>
      <vt:lpstr>Source Code Pro</vt:lpstr>
      <vt:lpstr>SourceCodePro</vt:lpstr>
      <vt:lpstr>Trebuchet MS</vt:lpstr>
      <vt:lpstr>Wingdings</vt:lpstr>
      <vt:lpstr>Office</vt:lpstr>
      <vt:lpstr>think-cell Slide</vt:lpstr>
      <vt:lpstr>Challenge: Mehr zu Python</vt:lpstr>
      <vt:lpstr>Debugging</vt:lpstr>
      <vt:lpstr>Quietscheenten-Debugging</vt:lpstr>
      <vt:lpstr>Listen Wenn einzelne Variablen nicht reichen</vt:lpstr>
      <vt:lpstr>Vertauschen von Variablenwerten</vt:lpstr>
      <vt:lpstr>Objekte</vt:lpstr>
      <vt:lpstr>Dictionaries als Nachschlagewerke</vt:lpstr>
      <vt:lpstr>Mehr zu Strings</vt:lpstr>
      <vt:lpstr>Parameter von der Shell</vt:lpstr>
      <vt:lpstr>Dokumentation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71</cp:revision>
  <dcterms:created xsi:type="dcterms:W3CDTF">2022-02-03T14:23:38Z</dcterms:created>
  <dcterms:modified xsi:type="dcterms:W3CDTF">2022-06-29T14:18:20Z</dcterms:modified>
  <cp:category/>
</cp:coreProperties>
</file>