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428" r:id="rId2"/>
    <p:sldId id="445" r:id="rId3"/>
    <p:sldId id="470" r:id="rId4"/>
    <p:sldId id="469" r:id="rId5"/>
    <p:sldId id="471" r:id="rId6"/>
    <p:sldId id="474" r:id="rId7"/>
    <p:sldId id="472" r:id="rId8"/>
    <p:sldId id="473" r:id="rId9"/>
    <p:sldId id="475" r:id="rId10"/>
    <p:sldId id="476" r:id="rId11"/>
    <p:sldId id="477" r:id="rId12"/>
  </p:sldIdLst>
  <p:sldSz cx="12192000" cy="6858000"/>
  <p:notesSz cx="6858000" cy="9144000"/>
  <p:custDataLst>
    <p:tags r:id="rId1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9CE8"/>
    <a:srgbClr val="000000"/>
    <a:srgbClr val="FE5F55"/>
    <a:srgbClr val="002C6F"/>
    <a:srgbClr val="FCFCFC"/>
    <a:srgbClr val="F46036"/>
    <a:srgbClr val="ECA400"/>
    <a:srgbClr val="CCEB9D"/>
    <a:srgbClr val="A5C94F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25"/>
    <p:restoredTop sz="79498"/>
  </p:normalViewPr>
  <p:slideViewPr>
    <p:cSldViewPr snapToGrid="0" snapToObjects="1">
      <p:cViewPr varScale="1">
        <p:scale>
          <a:sx n="98" d="100"/>
          <a:sy n="98" d="100"/>
        </p:scale>
        <p:origin x="46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E3AB8-876E-1542-BA35-CC1AAFD17F71}" type="datetimeFigureOut">
              <a:rPr lang="de-DE" smtClean="0"/>
              <a:t>06.07.22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C1C61-5747-1145-9454-DA5BFFD99B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06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vard_Mark_II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Scratch: Beispiel fragt Nutzer nach Eingabe und speichert Ergebnis in der Variable </a:t>
            </a:r>
            <a:r>
              <a:rPr lang="de-DE" dirty="0" err="1"/>
              <a:t>answer</a:t>
            </a:r>
            <a:endParaRPr lang="de-DE" dirty="0"/>
          </a:p>
          <a:p>
            <a:endParaRPr lang="de-DE" dirty="0"/>
          </a:p>
          <a:p>
            <a:r>
              <a:rPr lang="de-DE" dirty="0"/>
              <a:t>hello1.py</a:t>
            </a:r>
          </a:p>
          <a:p>
            <a:r>
              <a:rPr lang="de-DE" dirty="0"/>
              <a:t>Erst ohne </a:t>
            </a:r>
            <a:r>
              <a:rPr lang="de-DE" dirty="0" err="1"/>
              <a:t>import</a:t>
            </a:r>
            <a:r>
              <a:rPr lang="de-DE" dirty="0"/>
              <a:t>, dann mit (vgl. </a:t>
            </a:r>
            <a:r>
              <a:rPr lang="de-DE" dirty="0" err="1"/>
              <a:t>Lecture</a:t>
            </a:r>
            <a:r>
              <a:rPr lang="de-DE" dirty="0"/>
              <a:t> </a:t>
            </a:r>
            <a:r>
              <a:rPr lang="de-DE" dirty="0" err="1"/>
              <a:t>note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C1C61-5747-1145-9454-DA5BFFD99B8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34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sind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Fehler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Programmen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die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dazu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führen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etwas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anderes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tut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von den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Entwicklern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vorgesehen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Debugging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Prozess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Bugs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finden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beheben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Name Bug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geht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möglicherweise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auf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echtes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Insekt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zurück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das 1947 in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Supercomputer Harvard Mark II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gefunden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wurde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das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Fehler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Supercomputers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verursachte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https://en.wikipedia.org/wiki/Harvard_Mark_II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C1C61-5747-1145-9454-DA5BFFD99B8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640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erst Demo mit Umschütten der Gläser, dann Codebeispiel und Bug – Danach </a:t>
            </a:r>
            <a:r>
              <a:rPr lang="de-DE" dirty="0" err="1"/>
              <a:t>swap.py</a:t>
            </a:r>
            <a:r>
              <a:rPr lang="de-DE" dirty="0"/>
              <a:t>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C1C61-5747-1145-9454-DA5BFFD99B8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955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C1C61-5747-1145-9454-DA5BFFD99B8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702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C7986D2F-0F73-764D-AE9E-FEB08E4222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298D59-EF5E-274B-B6E2-B2118FDB44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4447" y="1132752"/>
            <a:ext cx="5676787" cy="1452268"/>
          </a:xfrm>
        </p:spPr>
        <p:txBody>
          <a:bodyPr anchor="b">
            <a:normAutofit/>
          </a:bodyPr>
          <a:lstStyle>
            <a:lvl1pPr algn="l">
              <a:defRPr sz="4400" b="1" i="0">
                <a:solidFill>
                  <a:srgbClr val="FCFCFC"/>
                </a:solidFill>
                <a:latin typeface="Chakra Petch SemiBold" pitchFamily="2" charset="-34"/>
                <a:ea typeface="Helvetica Neue Light" panose="02000403000000020004" pitchFamily="2" charset="0"/>
                <a:cs typeface="Chakra Petch SemiBold" pitchFamily="2" charset="-34"/>
              </a:defRPr>
            </a:lvl1pPr>
          </a:lstStyle>
          <a:p>
            <a:r>
              <a:rPr lang="de-DE" dirty="0"/>
              <a:t>Challenge XX:</a:t>
            </a:r>
            <a:br>
              <a:rPr lang="de-DE" dirty="0"/>
            </a:br>
            <a:r>
              <a:rPr lang="de-DE" dirty="0"/>
              <a:t>Name der Challenge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540501-6DF5-DE43-8614-C73B3291A6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4447" y="2678233"/>
            <a:ext cx="5676787" cy="1366825"/>
          </a:xfrm>
        </p:spPr>
        <p:txBody>
          <a:bodyPr/>
          <a:lstStyle>
            <a:lvl1pPr marL="0" indent="0" algn="l">
              <a:buNone/>
              <a:defRPr sz="2000" b="0" i="0">
                <a:solidFill>
                  <a:srgbClr val="FCFCFC"/>
                </a:solidFill>
                <a:latin typeface="Lato Light" panose="020F0302020204030203" pitchFamily="34" charset="77"/>
                <a:ea typeface="Helvetica Neue Light" panose="020004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Inhalt der Challenge &amp; Zuständige*</a:t>
            </a:r>
            <a:r>
              <a:rPr lang="de-DE" dirty="0" err="1"/>
              <a:t>r</a:t>
            </a:r>
            <a:r>
              <a:rPr lang="de-DE" dirty="0"/>
              <a:t> Professor*in 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F1E77327-8E90-2D41-BAC5-4C8A4FB7029A}"/>
              </a:ext>
            </a:extLst>
          </p:cNvPr>
          <p:cNvSpPr txBox="1">
            <a:spLocks/>
          </p:cNvSpPr>
          <p:nvPr userDrawn="1"/>
        </p:nvSpPr>
        <p:spPr>
          <a:xfrm>
            <a:off x="705010" y="6390298"/>
            <a:ext cx="5676787" cy="317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Lato Light" panose="020F0302020204030203" pitchFamily="34" charset="77"/>
                <a:ea typeface="Helvetica Neue Light" panose="02000403000000020004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/>
              <a:t>Digital Skills | Technologische Skills | Python 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9840C43-1AC7-9449-981E-80B08B695DB7}"/>
              </a:ext>
            </a:extLst>
          </p:cNvPr>
          <p:cNvSpPr/>
          <p:nvPr userDrawn="1"/>
        </p:nvSpPr>
        <p:spPr>
          <a:xfrm>
            <a:off x="1" y="6441084"/>
            <a:ext cx="764446" cy="101448"/>
          </a:xfrm>
          <a:prstGeom prst="rect">
            <a:avLst/>
          </a:prstGeom>
          <a:solidFill>
            <a:schemeClr val="tx1">
              <a:alpha val="6495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1469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lie mit Inh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CA37422-AA5D-FA42-8B1A-137D163D67D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B0A0D2-6F5E-3E42-901B-DB7C67AB0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111184"/>
            <a:ext cx="5578252" cy="4351338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itchFamily="2" charset="2"/>
              <a:buChar char="§"/>
              <a:defRPr sz="2400" b="0" i="0">
                <a:latin typeface="Lato Light" panose="020F0302020204030203" pitchFamily="34" charset="77"/>
              </a:defRPr>
            </a:lvl1pPr>
            <a:lvl2pPr marL="685800" indent="-228600">
              <a:lnSpc>
                <a:spcPct val="100000"/>
              </a:lnSpc>
              <a:buFont typeface="Wingdings" pitchFamily="2" charset="2"/>
              <a:buChar char="§"/>
              <a:defRPr sz="2000" b="0" i="0">
                <a:latin typeface="Lato Light" panose="020F0302020204030203" pitchFamily="34" charset="77"/>
              </a:defRPr>
            </a:lvl2pPr>
            <a:lvl3pPr marL="1143000" indent="-228600">
              <a:lnSpc>
                <a:spcPct val="100000"/>
              </a:lnSpc>
              <a:buFont typeface="Wingdings" pitchFamily="2" charset="2"/>
              <a:buChar char="§"/>
              <a:defRPr sz="1800" b="0" i="0">
                <a:latin typeface="Lato Light" panose="020F0302020204030203" pitchFamily="34" charset="77"/>
              </a:defRPr>
            </a:lvl3pPr>
            <a:lvl4pPr marL="1600200" indent="-228600">
              <a:lnSpc>
                <a:spcPct val="100000"/>
              </a:lnSpc>
              <a:buFont typeface="Wingdings" pitchFamily="2" charset="2"/>
              <a:buChar char="§"/>
              <a:defRPr sz="1600" b="0" i="0">
                <a:latin typeface="Lato Light" panose="020F0302020204030203" pitchFamily="34" charset="77"/>
              </a:defRPr>
            </a:lvl4pPr>
            <a:lvl5pPr marL="2057400" indent="-228600">
              <a:lnSpc>
                <a:spcPct val="100000"/>
              </a:lnSpc>
              <a:buFont typeface="Wingdings" pitchFamily="2" charset="2"/>
              <a:buChar char="§"/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547CB9CB-CC06-2D4C-B9C7-6B1F030B609F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Python 1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10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A5293967-606C-AA4E-BD0A-4862DFB6020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8A90503-C5F2-5946-B56D-EDDE2AFED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solidFill>
                  <a:srgbClr val="000000"/>
                </a:solidFill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A5F84EE5-B287-8C4F-A094-7DA92E655C43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Python 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C4133D0-15B3-A443-A57B-704DEEA6D5FA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83D6C7-4925-6A45-BA55-3B699D114D5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17748" y="1121866"/>
            <a:ext cx="5578252" cy="381158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Source Code Pro" panose="020B0509030403020204" pitchFamily="49" charset="0"/>
                <a:ea typeface="Source Code Pro" panose="020B0509030403020204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594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Code_Ausnahmekomplet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68AB9D-1B80-3B40-AD10-C6CB2D33E8D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8A90503-C5F2-5946-B56D-EDDE2AFED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A5F84EE5-B287-8C4F-A094-7DA92E655C43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Python 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C4133D0-15B3-A443-A57B-704DEEA6D5FA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83D6C7-4925-6A45-BA55-3B699D114D5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17748" y="1056501"/>
            <a:ext cx="10515599" cy="507631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Source Code Pro" panose="020B0509030403020204" pitchFamily="49" charset="0"/>
                <a:ea typeface="Source Code Pro" panose="020B0509030403020204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lvl="0"/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lvl="0"/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dirty="0"/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251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B8FA637-35BF-4145-99FC-327C63999244}"/>
              </a:ext>
            </a:extLst>
          </p:cNvPr>
          <p:cNvSpPr/>
          <p:nvPr userDrawn="1"/>
        </p:nvSpPr>
        <p:spPr>
          <a:xfrm>
            <a:off x="517748" y="1293593"/>
            <a:ext cx="5578252" cy="4541519"/>
          </a:xfrm>
          <a:prstGeom prst="rect">
            <a:avLst/>
          </a:prstGeom>
          <a:solidFill>
            <a:srgbClr val="F1F1F1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39DE08A-D285-D841-88BB-2444DFAC2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4061" y="1539582"/>
            <a:ext cx="5325626" cy="4049539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1B315B3B-FD02-BD03-A6BB-98D375A5B6E5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Python 1</a:t>
            </a:r>
          </a:p>
        </p:txBody>
      </p:sp>
    </p:spTree>
    <p:extLst>
      <p:ext uri="{BB962C8B-B14F-4D97-AF65-F5344CB8AC3E}">
        <p14:creationId xmlns:p14="http://schemas.microsoft.com/office/powerpoint/2010/main" val="112994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0B50EE4-EEA4-524E-B524-165B682E5D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" y="1667152"/>
            <a:ext cx="5778708" cy="3631871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pic>
        <p:nvPicPr>
          <p:cNvPr id="16" name="Grafik 15" descr="Ein Bild, das Text, Monitor, Elektronik, Computer enthält.&#10;&#10;Automatisch generierte Beschreibung">
            <a:extLst>
              <a:ext uri="{FF2B5EF4-FFF2-40B4-BE49-F238E27FC236}">
                <a16:creationId xmlns:a16="http://schemas.microsoft.com/office/drawing/2014/main" id="{00768B70-714B-9147-9A17-4C77A5E8E2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792" b="8538"/>
          <a:stretch/>
        </p:blipFill>
        <p:spPr>
          <a:xfrm>
            <a:off x="-1" y="1290253"/>
            <a:ext cx="7348451" cy="4720804"/>
          </a:xfrm>
          <a:prstGeom prst="rect">
            <a:avLst/>
          </a:prstGeom>
        </p:spPr>
      </p:pic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BB96174F-3BA3-03B1-B22D-1C3E0A2C87EC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Python 1</a:t>
            </a:r>
          </a:p>
        </p:txBody>
      </p:sp>
    </p:spTree>
    <p:extLst>
      <p:ext uri="{BB962C8B-B14F-4D97-AF65-F5344CB8AC3E}">
        <p14:creationId xmlns:p14="http://schemas.microsoft.com/office/powerpoint/2010/main" val="381165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547CB9CB-CC06-2D4C-B9C7-6B1F030B609F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Challenge 4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0B50EE4-EEA4-524E-B524-165B682E5D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56414" y="1174534"/>
            <a:ext cx="2323476" cy="4896481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883EC40-B41C-474F-A539-D38B031FCA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02213" y="1015120"/>
            <a:ext cx="2646865" cy="520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2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0B50EE4-EEA4-524E-B524-165B682E5D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26826" y="1710791"/>
            <a:ext cx="4542019" cy="343833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pic>
        <p:nvPicPr>
          <p:cNvPr id="8" name="Grafik 7" descr="Ein Bild, das Text, Monitor, Elektronik, Bildschirm enthält.&#10;&#10;Automatisch generierte Beschreibung">
            <a:extLst>
              <a:ext uri="{FF2B5EF4-FFF2-40B4-BE49-F238E27FC236}">
                <a16:creationId xmlns:a16="http://schemas.microsoft.com/office/drawing/2014/main" id="{ED31D7B0-E742-9C4F-9C28-19803F2FEB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4491" y="1524265"/>
            <a:ext cx="5664766" cy="3809469"/>
          </a:xfrm>
          <a:prstGeom prst="rect">
            <a:avLst/>
          </a:prstGeom>
        </p:spPr>
      </p:pic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49C87D29-312E-8B0E-227E-C282816274CC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Python 1</a:t>
            </a:r>
          </a:p>
        </p:txBody>
      </p:sp>
    </p:spTree>
    <p:extLst>
      <p:ext uri="{BB962C8B-B14F-4D97-AF65-F5344CB8AC3E}">
        <p14:creationId xmlns:p14="http://schemas.microsoft.com/office/powerpoint/2010/main" val="48744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hon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0B50EE4-EEA4-524E-B524-165B682E5D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1659" y="1545899"/>
            <a:ext cx="3110459" cy="4112888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pic>
        <p:nvPicPr>
          <p:cNvPr id="8" name="Grafik 7" descr="Ein Bild, das Text, Monitor, Elektronik, Bildschirm enthält.&#10;&#10;Automatisch generierte Beschreibung">
            <a:extLst>
              <a:ext uri="{FF2B5EF4-FFF2-40B4-BE49-F238E27FC236}">
                <a16:creationId xmlns:a16="http://schemas.microsoft.com/office/drawing/2014/main" id="{ED31D7B0-E742-9C4F-9C28-19803F2FEB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255414" y="1871068"/>
            <a:ext cx="5126031" cy="3447178"/>
          </a:xfrm>
          <a:prstGeom prst="rect">
            <a:avLst/>
          </a:prstGeom>
        </p:spPr>
      </p:pic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B45CAB5A-CBDE-AB11-8C5A-5CD0B6380F5B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Python 1</a:t>
            </a:r>
          </a:p>
        </p:txBody>
      </p:sp>
    </p:spTree>
    <p:extLst>
      <p:ext uri="{BB962C8B-B14F-4D97-AF65-F5344CB8AC3E}">
        <p14:creationId xmlns:p14="http://schemas.microsoft.com/office/powerpoint/2010/main" val="51929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0527C0C-4DDD-B646-9A09-76A05156783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402153334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7772400" imgH="10058400" progId="TCLayout.ActiveDocument.1">
                  <p:embed/>
                </p:oleObj>
              </mc:Choice>
              <mc:Fallback>
                <p:oleObj name="think-cell Slide" r:id="rId12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6C59717-0F4E-9747-BCCB-D77ED9411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44EA24-52AA-6941-BDD8-22381B8C4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386DEF-6EBF-AA44-83B8-A33AB775A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45101-65EE-0048-9A14-29E3837D9AD2}" type="datetimeFigureOut">
              <a:rPr lang="de-DE" smtClean="0"/>
              <a:t>06.07.22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BBB0A4-C7B0-3942-8CF9-2BD547FF4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633673-2F2E-424E-8CA9-EB4F2BF94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0E1B9-DFD7-0A42-890A-819B1ED8E0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70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8" r:id="rId4"/>
    <p:sldLayoutId id="2147483657" r:id="rId5"/>
    <p:sldLayoutId id="2147483659" r:id="rId6"/>
    <p:sldLayoutId id="2147483660" r:id="rId7"/>
    <p:sldLayoutId id="2147483661" r:id="rId8"/>
    <p:sldLayoutId id="214748366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string-methods" TargetMode="External"/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7449F1B-5E82-C443-985A-20C78F2A2BD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779299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78C24F6-2C2B-194E-9441-521E23DFF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447" y="1707332"/>
            <a:ext cx="7941142" cy="1805531"/>
          </a:xfrm>
        </p:spPr>
        <p:txBody>
          <a:bodyPr vert="horz">
            <a:normAutofit/>
          </a:bodyPr>
          <a:lstStyle/>
          <a:p>
            <a:r>
              <a:rPr lang="de-DE" sz="4000" dirty="0"/>
              <a:t>Challenge:</a:t>
            </a:r>
            <a:br>
              <a:rPr lang="de-DE" sz="4000" dirty="0"/>
            </a:br>
            <a:r>
              <a:rPr lang="de-DE" sz="4000" dirty="0"/>
              <a:t>Mehr zu Python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DAC121D-07CF-0D43-99AD-53E684854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447" y="3606076"/>
            <a:ext cx="4114851" cy="1366825"/>
          </a:xfrm>
        </p:spPr>
        <p:txBody>
          <a:bodyPr>
            <a:normAutofit/>
          </a:bodyPr>
          <a:lstStyle/>
          <a:p>
            <a:r>
              <a:rPr lang="de-DE" dirty="0">
                <a:ea typeface="Roboto Light" panose="02000000000000000000" pitchFamily="2" charset="0"/>
                <a:cs typeface="Helvetica Neue Condensed Black" panose="02000503000000020004" pitchFamily="2" charset="0"/>
              </a:rPr>
              <a:t>Prof. Dr. Markus Heckner</a:t>
            </a:r>
            <a:endParaRPr lang="de-DE" dirty="0">
              <a:ea typeface="Roboto Light" panose="02000000000000000000" pitchFamily="2" charset="0"/>
              <a:cs typeface="HELVETICA NEUE CONDENSED BLAC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494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8F7B-2DDC-7DD8-1D39-2F103BB9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 von der Shell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440A5B-46F9-C2C6-578F-E40E790DC792}"/>
              </a:ext>
            </a:extLst>
          </p:cNvPr>
          <p:cNvSpPr/>
          <p:nvPr/>
        </p:nvSpPr>
        <p:spPr>
          <a:xfrm>
            <a:off x="517748" y="2782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latin typeface="Source Code Pro" panose="020B0509030403020204" pitchFamily="49" charset="77"/>
              </a:rPr>
              <a:t>$ python3 argv0.py Markus</a:t>
            </a:r>
          </a:p>
          <a:p>
            <a:r>
              <a:rPr lang="de-DE" dirty="0" err="1">
                <a:latin typeface="Source Code Pro" panose="020B0509030403020204" pitchFamily="49" charset="77"/>
              </a:rPr>
              <a:t>hello</a:t>
            </a:r>
            <a:r>
              <a:rPr lang="de-DE" dirty="0">
                <a:latin typeface="Source Code Pro" panose="020B0509030403020204" pitchFamily="49" charset="77"/>
              </a:rPr>
              <a:t>, Markus</a:t>
            </a:r>
          </a:p>
        </p:txBody>
      </p:sp>
      <p:pic>
        <p:nvPicPr>
          <p:cNvPr id="5" name="Picture 4" descr="Replit - Wikipedia">
            <a:extLst>
              <a:ext uri="{FF2B5EF4-FFF2-40B4-BE49-F238E27FC236}">
                <a16:creationId xmlns:a16="http://schemas.microsoft.com/office/drawing/2014/main" id="{766DB63B-A617-F100-63E4-40FCCB15C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FDE1E1-496F-E311-01CF-D4419D108148}"/>
              </a:ext>
            </a:extLst>
          </p:cNvPr>
          <p:cNvSpPr txBox="1"/>
          <p:nvPr/>
        </p:nvSpPr>
        <p:spPr>
          <a:xfrm>
            <a:off x="9366501" y="6209234"/>
            <a:ext cx="1994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argv0.py bis argv2.py</a:t>
            </a:r>
          </a:p>
        </p:txBody>
      </p:sp>
    </p:spTree>
    <p:extLst>
      <p:ext uri="{BB962C8B-B14F-4D97-AF65-F5344CB8AC3E}">
        <p14:creationId xmlns:p14="http://schemas.microsoft.com/office/powerpoint/2010/main" val="318553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8F991-D0E5-18ED-999F-DEB21187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Dokumentation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839CA3-7F26-1A76-85AF-7DAF503FE627}"/>
              </a:ext>
            </a:extLst>
          </p:cNvPr>
          <p:cNvSpPr/>
          <p:nvPr/>
        </p:nvSpPr>
        <p:spPr>
          <a:xfrm>
            <a:off x="517748" y="2252443"/>
            <a:ext cx="37930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>
                <a:solidFill>
                  <a:schemeClr val="bg2"/>
                </a:solidFill>
                <a:latin typeface="Lato Light" panose="020F0302020204030203" pitchFamily="34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</a:t>
            </a:r>
            <a:endParaRPr lang="de-DE" sz="2400" dirty="0">
              <a:solidFill>
                <a:schemeClr val="bg2"/>
              </a:solidFill>
              <a:latin typeface="Lato Light" panose="020F0302020204030203" pitchFamily="34" charset="77"/>
            </a:endParaRPr>
          </a:p>
          <a:p>
            <a:endParaRPr lang="de-DE" sz="2400" dirty="0">
              <a:solidFill>
                <a:schemeClr val="bg2"/>
              </a:solidFill>
              <a:latin typeface="Lato Light" panose="020F0302020204030203" pitchFamily="34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A03A07-B302-2EDD-1BCA-408095342322}"/>
              </a:ext>
            </a:extLst>
          </p:cNvPr>
          <p:cNvSpPr/>
          <p:nvPr/>
        </p:nvSpPr>
        <p:spPr>
          <a:xfrm>
            <a:off x="517748" y="331289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400" dirty="0">
                <a:solidFill>
                  <a:schemeClr val="bg2"/>
                </a:solidFill>
                <a:latin typeface="Lato Light" panose="020F0302020204030203" pitchFamily="34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https://docs.python.org/3/library/stdtypes.html#string-methods</a:t>
            </a:r>
            <a:endParaRPr lang="de-DE" sz="2400" dirty="0">
              <a:solidFill>
                <a:schemeClr val="bg2"/>
              </a:solidFill>
              <a:latin typeface="Lato Light" panose="020F0302020204030203" pitchFamily="34" charset="77"/>
            </a:endParaRPr>
          </a:p>
          <a:p>
            <a:endParaRPr lang="de-DE" sz="2400" dirty="0">
              <a:solidFill>
                <a:schemeClr val="bg2"/>
              </a:solidFill>
              <a:latin typeface="Lato Light" panose="020F03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1434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64E5AEB-7C96-324B-9CE8-3536DA5F908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64E5AEB-7C96-324B-9CE8-3536DA5F90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1D33BE2D-FC00-84AE-C5F1-9EEBFF90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48" y="394313"/>
            <a:ext cx="10515600" cy="410730"/>
          </a:xfrm>
        </p:spPr>
        <p:txBody>
          <a:bodyPr anchor="t"/>
          <a:lstStyle/>
          <a:p>
            <a:r>
              <a:rPr lang="de-DE" dirty="0"/>
              <a:t>Eigene Funktionen mit </a:t>
            </a:r>
            <a:br>
              <a:rPr lang="de-DE" dirty="0"/>
            </a:br>
            <a:r>
              <a:rPr lang="de-DE" dirty="0"/>
              <a:t>Rückgabewerten</a:t>
            </a:r>
          </a:p>
        </p:txBody>
      </p:sp>
      <p:pic>
        <p:nvPicPr>
          <p:cNvPr id="12" name="Picture 4" descr="Replit - Wikipedia">
            <a:extLst>
              <a:ext uri="{FF2B5EF4-FFF2-40B4-BE49-F238E27FC236}">
                <a16:creationId xmlns:a16="http://schemas.microsoft.com/office/drawing/2014/main" id="{660E76F8-231D-D291-E517-D689B86D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FCF934-50BF-B41E-0CE0-46EBA98291F6}"/>
              </a:ext>
            </a:extLst>
          </p:cNvPr>
          <p:cNvSpPr txBox="1"/>
          <p:nvPr/>
        </p:nvSpPr>
        <p:spPr>
          <a:xfrm>
            <a:off x="9217935" y="6209234"/>
            <a:ext cx="2345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calculator1.py, </a:t>
            </a:r>
            <a:r>
              <a:rPr lang="de-DE" sz="1200" dirty="0" err="1">
                <a:latin typeface="Lato Light" panose="020F0302020204030203" pitchFamily="34" charset="77"/>
              </a:rPr>
              <a:t>positive.py</a:t>
            </a:r>
            <a:endParaRPr lang="de-DE" sz="1200" dirty="0">
              <a:latin typeface="Lato Light" panose="020F0302020204030203" pitchFamily="34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44776E-54E7-A7C2-F177-867A03790F10}"/>
              </a:ext>
            </a:extLst>
          </p:cNvPr>
          <p:cNvSpPr/>
          <p:nvPr/>
        </p:nvSpPr>
        <p:spPr>
          <a:xfrm>
            <a:off x="596126" y="4623684"/>
            <a:ext cx="2651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446FBD"/>
                </a:solidFill>
                <a:latin typeface="SourceCodePro" panose="020B0509030403020204"/>
              </a:rPr>
              <a:t>sum</a:t>
            </a:r>
            <a:r>
              <a:rPr lang="en-GB" dirty="0">
                <a:solidFill>
                  <a:srgbClr val="535353"/>
                </a:solidFill>
                <a:latin typeface="SourceCodePro" panose="020B0509030403020204"/>
              </a:rPr>
              <a:t> = </a:t>
            </a:r>
            <a:r>
              <a:rPr lang="en-GB" dirty="0" err="1">
                <a:solidFill>
                  <a:srgbClr val="535353"/>
                </a:solidFill>
                <a:latin typeface="SourceCodePro" panose="020B0509030403020204"/>
              </a:rPr>
              <a:t>calculate_sum</a:t>
            </a:r>
            <a:r>
              <a:rPr lang="en-GB" dirty="0">
                <a:solidFill>
                  <a:srgbClr val="535353"/>
                </a:solidFill>
                <a:latin typeface="SourceCodePro" panose="020B0509030403020204"/>
              </a:rPr>
              <a:t>(x, y)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412F6-16E8-9ED3-A0D5-E06B497FF90A}"/>
              </a:ext>
            </a:extLst>
          </p:cNvPr>
          <p:cNvSpPr txBox="1"/>
          <p:nvPr/>
        </p:nvSpPr>
        <p:spPr>
          <a:xfrm>
            <a:off x="517748" y="2669568"/>
            <a:ext cx="6100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answer = </a:t>
            </a:r>
            <a:r>
              <a:rPr lang="en-GB" dirty="0" err="1">
                <a:solidFill>
                  <a:srgbClr val="535353"/>
                </a:solidFill>
                <a:latin typeface="SourceCodePro" panose="020B0509030403020204" pitchFamily="49" charset="77"/>
              </a:rPr>
              <a:t>get_string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(</a:t>
            </a:r>
            <a:r>
              <a:rPr lang="en-GB" dirty="0">
                <a:solidFill>
                  <a:srgbClr val="E88501"/>
                </a:solidFill>
                <a:latin typeface="SourceCodePro" panose="020B0509030403020204" pitchFamily="49" charset="77"/>
              </a:rPr>
              <a:t>"What's your name? "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575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AAB3-E9FD-3268-B2C4-CAF7C99F9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48" y="394314"/>
            <a:ext cx="10515600" cy="410729"/>
          </a:xfrm>
        </p:spPr>
        <p:txBody>
          <a:bodyPr anchor="t"/>
          <a:lstStyle/>
          <a:p>
            <a:r>
              <a:rPr lang="de-DE" dirty="0"/>
              <a:t>Debugging</a:t>
            </a:r>
          </a:p>
        </p:txBody>
      </p:sp>
      <p:pic>
        <p:nvPicPr>
          <p:cNvPr id="8" name="Picture 7" descr="A piece of paper with writing on it&#10;&#10;Description automatically generated with medium confidence">
            <a:extLst>
              <a:ext uri="{FF2B5EF4-FFF2-40B4-BE49-F238E27FC236}">
                <a16:creationId xmlns:a16="http://schemas.microsoft.com/office/drawing/2014/main" id="{D7AD958D-0435-BE2D-D0E9-207203193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48" y="1866523"/>
            <a:ext cx="3973929" cy="3124953"/>
          </a:xfrm>
          <a:prstGeom prst="rect">
            <a:avLst/>
          </a:prstGeom>
        </p:spPr>
      </p:pic>
      <p:pic>
        <p:nvPicPr>
          <p:cNvPr id="9" name="Picture 4" descr="Replit - Wikipedia">
            <a:extLst>
              <a:ext uri="{FF2B5EF4-FFF2-40B4-BE49-F238E27FC236}">
                <a16:creationId xmlns:a16="http://schemas.microsoft.com/office/drawing/2014/main" id="{4FD5D2B4-AF47-3D7D-2D70-5350A5A8B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D73D7F-E1F6-382F-1176-180B6BC035FF}"/>
              </a:ext>
            </a:extLst>
          </p:cNvPr>
          <p:cNvSpPr txBox="1"/>
          <p:nvPr/>
        </p:nvSpPr>
        <p:spPr>
          <a:xfrm>
            <a:off x="10249902" y="6209234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</a:t>
            </a:r>
            <a:r>
              <a:rPr lang="de-DE" sz="1200" dirty="0" err="1">
                <a:latin typeface="Lato Light" panose="020F0302020204030203" pitchFamily="34" charset="77"/>
              </a:rPr>
              <a:t>buggy.py</a:t>
            </a:r>
            <a:endParaRPr lang="de-DE" sz="1200" dirty="0">
              <a:latin typeface="Lato Light" panose="020F03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4947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0844-DFA7-2E39-3D5A-86A61C97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Quietscheenten</a:t>
            </a:r>
            <a:r>
              <a:rPr lang="de-DE" dirty="0"/>
              <a:t>-Debugging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336C9-D293-3E59-474F-3B965676B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48" y="1663915"/>
            <a:ext cx="3145695" cy="35301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B2B87C-CEE8-DA49-5BD1-4A9EC18F0D2B}"/>
              </a:ext>
            </a:extLst>
          </p:cNvPr>
          <p:cNvSpPr txBox="1"/>
          <p:nvPr/>
        </p:nvSpPr>
        <p:spPr>
          <a:xfrm>
            <a:off x="517748" y="5908648"/>
            <a:ext cx="4211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Quelle: </a:t>
            </a:r>
            <a:r>
              <a:rPr lang="en-GB" sz="1200" dirty="0">
                <a:latin typeface="Lato Light" panose="020F0302020204030203" pitchFamily="34" charset="77"/>
              </a:rPr>
              <a:t>https://en.wikipedia.org/wiki/Rubber_duck_debugging</a:t>
            </a:r>
            <a:endParaRPr lang="de-DE" sz="1200" dirty="0">
              <a:latin typeface="Lato Light" panose="020F0302020204030203" pitchFamily="34" charset="77"/>
            </a:endParaRPr>
          </a:p>
        </p:txBody>
      </p:sp>
      <p:pic>
        <p:nvPicPr>
          <p:cNvPr id="7" name="Picture 4" descr="Replit - Wikipedia">
            <a:extLst>
              <a:ext uri="{FF2B5EF4-FFF2-40B4-BE49-F238E27FC236}">
                <a16:creationId xmlns:a16="http://schemas.microsoft.com/office/drawing/2014/main" id="{053DA77F-765D-78C9-C61A-CAEDCB92B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10614A-6583-68F9-EBEF-431530FC5C83}"/>
              </a:ext>
            </a:extLst>
          </p:cNvPr>
          <p:cNvSpPr txBox="1"/>
          <p:nvPr/>
        </p:nvSpPr>
        <p:spPr>
          <a:xfrm>
            <a:off x="10885331" y="6209234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2282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AA7F-0278-A6B4-6288-8F9E7DB7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Listen</a:t>
            </a:r>
            <a:br>
              <a:rPr lang="de-DE" dirty="0"/>
            </a:br>
            <a:r>
              <a:rPr lang="de-DE" dirty="0"/>
              <a:t>Wenn einzelne Variablen nicht reichen</a:t>
            </a:r>
          </a:p>
        </p:txBody>
      </p:sp>
      <p:pic>
        <p:nvPicPr>
          <p:cNvPr id="4" name="Picture 2" descr="http://www.packaging-int.com/upload/image_files/suppliers/images/companies/1146/beer%20bottles%20small.jpg">
            <a:extLst>
              <a:ext uri="{FF2B5EF4-FFF2-40B4-BE49-F238E27FC236}">
                <a16:creationId xmlns:a16="http://schemas.microsoft.com/office/drawing/2014/main" id="{E0F63965-72D1-F219-6727-B3C215116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7748" y="1516505"/>
            <a:ext cx="3439359" cy="1872208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8FB63E-F9FF-F888-9913-C9FA171F4383}"/>
              </a:ext>
            </a:extLst>
          </p:cNvPr>
          <p:cNvSpPr/>
          <p:nvPr/>
        </p:nvSpPr>
        <p:spPr>
          <a:xfrm>
            <a:off x="320299" y="3474824"/>
            <a:ext cx="530558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spcBef>
                <a:spcPct val="20000"/>
              </a:spcBef>
            </a:pPr>
            <a:r>
              <a:rPr lang="de-DE" sz="2000" dirty="0">
                <a:solidFill>
                  <a:prstClr val="black"/>
                </a:solidFill>
                <a:latin typeface="Lato Light" panose="020F0302020204030203" pitchFamily="34" charset="77"/>
              </a:rPr>
              <a:t>Ablegen mehrerer Werte in einer einzelnen</a:t>
            </a:r>
            <a:br>
              <a:rPr lang="de-DE" sz="2000" dirty="0">
                <a:solidFill>
                  <a:prstClr val="black"/>
                </a:solidFill>
                <a:latin typeface="Lato Light" panose="020F0302020204030203" pitchFamily="34" charset="77"/>
              </a:rPr>
            </a:br>
            <a:r>
              <a:rPr lang="de-DE" sz="2000" dirty="0">
                <a:solidFill>
                  <a:prstClr val="black"/>
                </a:solidFill>
                <a:latin typeface="Lato Light" panose="020F0302020204030203" pitchFamily="34" charset="77"/>
              </a:rPr>
              <a:t>Variable, wie z.B.</a:t>
            </a:r>
          </a:p>
          <a:p>
            <a:pPr marL="458788" indent="-276225" defTabSz="457200">
              <a:spcBef>
                <a:spcPct val="20000"/>
              </a:spcBef>
              <a:buFont typeface="Wingdings" charset="2"/>
              <a:buChar char="§"/>
            </a:pPr>
            <a:r>
              <a:rPr lang="de-DE" sz="2000" dirty="0">
                <a:solidFill>
                  <a:prstClr val="black"/>
                </a:solidFill>
                <a:latin typeface="Lato Light" panose="020F0302020204030203" pitchFamily="34" charset="77"/>
              </a:rPr>
              <a:t>Tore in einer Bundesligasaison nach Spieltag</a:t>
            </a:r>
          </a:p>
          <a:p>
            <a:pPr marL="458788" indent="-276225" defTabSz="457200">
              <a:spcBef>
                <a:spcPct val="20000"/>
              </a:spcBef>
              <a:buFont typeface="Wingdings" charset="2"/>
              <a:buChar char="§"/>
            </a:pPr>
            <a:r>
              <a:rPr lang="de-DE" sz="2000" dirty="0">
                <a:solidFill>
                  <a:prstClr val="black"/>
                </a:solidFill>
                <a:latin typeface="Lato Light" panose="020F0302020204030203" pitchFamily="34" charset="77"/>
              </a:rPr>
              <a:t>Häufigkeiten aller Buchstaben eines Alphabets</a:t>
            </a:r>
          </a:p>
          <a:p>
            <a:pPr marL="458788" indent="-276225" defTabSz="457200">
              <a:spcBef>
                <a:spcPct val="20000"/>
              </a:spcBef>
              <a:buFont typeface="Wingdings" charset="2"/>
              <a:buChar char="§"/>
            </a:pPr>
            <a:r>
              <a:rPr lang="de-DE" sz="2000" dirty="0">
                <a:solidFill>
                  <a:prstClr val="black"/>
                </a:solidFill>
                <a:latin typeface="Lato Light" panose="020F0302020204030203" pitchFamily="34" charset="77"/>
              </a:rPr>
              <a:t>Noten aller Schüler einer Klasse</a:t>
            </a:r>
          </a:p>
          <a:p>
            <a:pPr marL="458788" indent="-276225" defTabSz="457200">
              <a:spcBef>
                <a:spcPct val="20000"/>
              </a:spcBef>
              <a:buFont typeface="Wingdings" charset="2"/>
              <a:buChar char="§"/>
            </a:pPr>
            <a:r>
              <a:rPr lang="de-DE" sz="2000" dirty="0">
                <a:solidFill>
                  <a:prstClr val="black"/>
                </a:solidFill>
                <a:latin typeface="Lato Light" panose="020F0302020204030203" pitchFamily="34" charset="77"/>
              </a:rPr>
              <a:t>…</a:t>
            </a:r>
          </a:p>
        </p:txBody>
      </p:sp>
      <p:pic>
        <p:nvPicPr>
          <p:cNvPr id="6" name="Picture 4" descr="Replit - Wikipedia">
            <a:extLst>
              <a:ext uri="{FF2B5EF4-FFF2-40B4-BE49-F238E27FC236}">
                <a16:creationId xmlns:a16="http://schemas.microsoft.com/office/drawing/2014/main" id="{F060BBEB-DAED-6E44-A2DB-8DF84A67C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2F254C-25AF-BBBF-AA79-15EE9892A6B4}"/>
              </a:ext>
            </a:extLst>
          </p:cNvPr>
          <p:cNvSpPr txBox="1"/>
          <p:nvPr/>
        </p:nvSpPr>
        <p:spPr>
          <a:xfrm>
            <a:off x="9536981" y="6209234"/>
            <a:ext cx="1949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score0.py, score1.py</a:t>
            </a:r>
          </a:p>
        </p:txBody>
      </p:sp>
    </p:spTree>
    <p:extLst>
      <p:ext uri="{BB962C8B-B14F-4D97-AF65-F5344CB8AC3E}">
        <p14:creationId xmlns:p14="http://schemas.microsoft.com/office/powerpoint/2010/main" val="96739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E2E5-7C67-E0F3-E036-2F614D91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Vertauschen von Variablenwerten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93B62A-5E6B-6C11-0428-9A3E401F0506}"/>
              </a:ext>
            </a:extLst>
          </p:cNvPr>
          <p:cNvSpPr/>
          <p:nvPr/>
        </p:nvSpPr>
        <p:spPr>
          <a:xfrm>
            <a:off x="517748" y="216437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a = </a:t>
            </a:r>
            <a:r>
              <a:rPr lang="en-GB" dirty="0">
                <a:solidFill>
                  <a:srgbClr val="6D8600"/>
                </a:solidFill>
                <a:latin typeface="SourceCodePro" panose="020B0509030403020204" pitchFamily="49" charset="77"/>
              </a:rPr>
              <a:t>5</a:t>
            </a:r>
            <a:endParaRPr lang="en-GB" dirty="0">
              <a:solidFill>
                <a:srgbClr val="535353"/>
              </a:solidFill>
              <a:latin typeface="SourceCodePro" panose="020B0509030403020204" pitchFamily="49" charset="77"/>
            </a:endParaRPr>
          </a:p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b = </a:t>
            </a:r>
            <a:r>
              <a:rPr lang="en-GB" dirty="0">
                <a:solidFill>
                  <a:srgbClr val="6D8600"/>
                </a:solidFill>
                <a:latin typeface="SourceCodePro" panose="020B0509030403020204" pitchFamily="49" charset="77"/>
              </a:rPr>
              <a:t>3</a:t>
            </a:r>
            <a:endParaRPr lang="en-GB" dirty="0">
              <a:solidFill>
                <a:srgbClr val="535353"/>
              </a:solidFill>
              <a:latin typeface="SourceCodePro" panose="020B0509030403020204" pitchFamily="49" charset="77"/>
            </a:endParaRPr>
          </a:p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a = b</a:t>
            </a:r>
          </a:p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b = a</a:t>
            </a:r>
          </a:p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​</a:t>
            </a:r>
          </a:p>
          <a:p>
            <a:r>
              <a:rPr lang="en-GB" dirty="0">
                <a:solidFill>
                  <a:srgbClr val="446FBD"/>
                </a:solidFill>
                <a:latin typeface="SourceCodePro" panose="020B0509030403020204" pitchFamily="49" charset="77"/>
              </a:rPr>
              <a:t>print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(</a:t>
            </a:r>
            <a:r>
              <a:rPr lang="en-GB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f"Swapped</a:t>
            </a:r>
            <a:r>
              <a:rPr lang="en-GB" dirty="0">
                <a:solidFill>
                  <a:srgbClr val="E88501"/>
                </a:solidFill>
                <a:latin typeface="SourceCodePro" panose="020B0509030403020204" pitchFamily="49" charset="77"/>
              </a:rPr>
              <a:t> variables a: {a} b: {b}"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)</a:t>
            </a:r>
            <a:endParaRPr lang="en-GB" b="0" i="0" dirty="0">
              <a:solidFill>
                <a:srgbClr val="535353"/>
              </a:solidFill>
              <a:effectLst/>
              <a:latin typeface="SourceCodePro" panose="020B0509030403020204" pitchFamily="49" charset="77"/>
            </a:endParaRPr>
          </a:p>
        </p:txBody>
      </p:sp>
      <p:pic>
        <p:nvPicPr>
          <p:cNvPr id="5" name="Picture 4" descr="Replit - Wikipedia">
            <a:extLst>
              <a:ext uri="{FF2B5EF4-FFF2-40B4-BE49-F238E27FC236}">
                <a16:creationId xmlns:a16="http://schemas.microsoft.com/office/drawing/2014/main" id="{3D97BDFF-0BB5-241E-DC74-3384F9DB3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033F13-5562-15BE-74E4-367B6E84CF86}"/>
              </a:ext>
            </a:extLst>
          </p:cNvPr>
          <p:cNvSpPr txBox="1"/>
          <p:nvPr/>
        </p:nvSpPr>
        <p:spPr>
          <a:xfrm>
            <a:off x="8412905" y="6209234"/>
            <a:ext cx="3127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</a:t>
            </a:r>
            <a:r>
              <a:rPr lang="de-DE" sz="1200" dirty="0" err="1">
                <a:latin typeface="Lato Light" panose="020F0302020204030203" pitchFamily="34" charset="77"/>
              </a:rPr>
              <a:t>swap_buggy.py</a:t>
            </a:r>
            <a:r>
              <a:rPr lang="de-DE" sz="1200" dirty="0">
                <a:latin typeface="Lato Light" panose="020F0302020204030203" pitchFamily="34" charset="77"/>
              </a:rPr>
              <a:t>, </a:t>
            </a:r>
            <a:r>
              <a:rPr lang="de-DE" sz="1200" dirty="0" err="1">
                <a:latin typeface="Lato Light" panose="020F0302020204030203" pitchFamily="34" charset="77"/>
              </a:rPr>
              <a:t>swap.py</a:t>
            </a:r>
            <a:r>
              <a:rPr lang="de-DE" sz="1200" dirty="0">
                <a:latin typeface="Lato Light" panose="020F0302020204030203" pitchFamily="34" charset="77"/>
              </a:rPr>
              <a:t>, </a:t>
            </a:r>
            <a:r>
              <a:rPr lang="de-DE" sz="1200" dirty="0" err="1">
                <a:latin typeface="Lato Light" panose="020F0302020204030203" pitchFamily="34" charset="77"/>
              </a:rPr>
              <a:t>swap_list.py</a:t>
            </a:r>
            <a:endParaRPr lang="de-DE" sz="1200" dirty="0">
              <a:latin typeface="Lato Light" panose="020F0302020204030203" pitchFamily="34" charset="77"/>
            </a:endParaRPr>
          </a:p>
        </p:txBody>
      </p:sp>
      <p:pic>
        <p:nvPicPr>
          <p:cNvPr id="7" name="Picture 6" descr="A piece of paper with writing on it&#10;&#10;Description automatically generated with medium confidence">
            <a:extLst>
              <a:ext uri="{FF2B5EF4-FFF2-40B4-BE49-F238E27FC236}">
                <a16:creationId xmlns:a16="http://schemas.microsoft.com/office/drawing/2014/main" id="{D423923E-A2F8-EF8E-62A9-3AEC228D07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27" t="52875" r="51271" b="25322"/>
          <a:stretch/>
        </p:blipFill>
        <p:spPr>
          <a:xfrm>
            <a:off x="1813300" y="2164379"/>
            <a:ext cx="2565837" cy="113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7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65E0-6ED5-48BE-DD8B-5E753F7C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36100-0EC4-59BA-CA6C-A5215A141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673816"/>
            <a:ext cx="5578252" cy="3788705"/>
          </a:xfrm>
        </p:spPr>
        <p:txBody>
          <a:bodyPr/>
          <a:lstStyle/>
          <a:p>
            <a:r>
              <a:rPr lang="de-DE" dirty="0"/>
              <a:t>Objekte können mehrere Werte speichern (Liste ist ein Objekt)</a:t>
            </a:r>
          </a:p>
          <a:p>
            <a:r>
              <a:rPr lang="de-DE" dirty="0"/>
              <a:t>Objekte bündeln mehrere Funktionen in einer Variable</a:t>
            </a:r>
          </a:p>
        </p:txBody>
      </p:sp>
      <p:pic>
        <p:nvPicPr>
          <p:cNvPr id="4" name="Picture 4" descr="Replit - Wikipedia">
            <a:extLst>
              <a:ext uri="{FF2B5EF4-FFF2-40B4-BE49-F238E27FC236}">
                <a16:creationId xmlns:a16="http://schemas.microsoft.com/office/drawing/2014/main" id="{F6D5DD31-3552-DAA5-B458-E5768A62E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BB0CA0-1AFD-D859-2C4F-F987A4FA7D04}"/>
              </a:ext>
            </a:extLst>
          </p:cNvPr>
          <p:cNvSpPr txBox="1"/>
          <p:nvPr/>
        </p:nvSpPr>
        <p:spPr>
          <a:xfrm>
            <a:off x="8002651" y="6209234"/>
            <a:ext cx="3422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score2.py, score3.py, score4.py, </a:t>
            </a:r>
            <a:r>
              <a:rPr lang="de-DE" sz="1200" dirty="0" err="1">
                <a:latin typeface="Lato Light" panose="020F0302020204030203" pitchFamily="34" charset="77"/>
              </a:rPr>
              <a:t>names.py</a:t>
            </a:r>
            <a:endParaRPr lang="de-DE" sz="1200" dirty="0">
              <a:latin typeface="Lato Light" panose="020F03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0669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D7181-8099-CD05-5E3F-3E98ECB4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Dictionaries</a:t>
            </a:r>
            <a:r>
              <a:rPr lang="de-DE" dirty="0"/>
              <a:t> als Nachschlagewerke</a:t>
            </a:r>
          </a:p>
        </p:txBody>
      </p:sp>
      <p:pic>
        <p:nvPicPr>
          <p:cNvPr id="5" name="Picture 4" descr="Replit - Wikipedia">
            <a:extLst>
              <a:ext uri="{FF2B5EF4-FFF2-40B4-BE49-F238E27FC236}">
                <a16:creationId xmlns:a16="http://schemas.microsoft.com/office/drawing/2014/main" id="{A6402719-CFA3-A028-27CA-B0128E489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C8F9FF-14B6-33AE-795A-9FE632474BE7}"/>
              </a:ext>
            </a:extLst>
          </p:cNvPr>
          <p:cNvSpPr txBox="1"/>
          <p:nvPr/>
        </p:nvSpPr>
        <p:spPr>
          <a:xfrm>
            <a:off x="8824059" y="6209234"/>
            <a:ext cx="2702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phonebook0.py, phonebook1.py</a:t>
            </a:r>
          </a:p>
        </p:txBody>
      </p:sp>
    </p:spTree>
    <p:extLst>
      <p:ext uri="{BB962C8B-B14F-4D97-AF65-F5344CB8AC3E}">
        <p14:creationId xmlns:p14="http://schemas.microsoft.com/office/powerpoint/2010/main" val="48202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94032-3103-7E22-7B84-8B857164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 zu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2E13-9E00-746C-550B-99F9D160D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379348"/>
            <a:ext cx="5578252" cy="4083173"/>
          </a:xfrm>
        </p:spPr>
        <p:txBody>
          <a:bodyPr/>
          <a:lstStyle/>
          <a:p>
            <a:r>
              <a:rPr lang="de-DE" dirty="0"/>
              <a:t>Strings sind Sequenzen aus einzelnen Buchstaben</a:t>
            </a:r>
          </a:p>
          <a:p>
            <a:r>
              <a:rPr lang="de-DE" dirty="0"/>
              <a:t>Strings sind Objekte</a:t>
            </a:r>
          </a:p>
          <a:p>
            <a:r>
              <a:rPr lang="de-DE" dirty="0"/>
              <a:t>Auslesen und Manipulieren von Strings ist ein häufiges Programmierproblem </a:t>
            </a:r>
          </a:p>
        </p:txBody>
      </p:sp>
      <p:pic>
        <p:nvPicPr>
          <p:cNvPr id="4" name="Picture 3" descr="Replit - Wikipedia">
            <a:extLst>
              <a:ext uri="{FF2B5EF4-FFF2-40B4-BE49-F238E27FC236}">
                <a16:creationId xmlns:a16="http://schemas.microsoft.com/office/drawing/2014/main" id="{23076518-BD56-7D3D-6342-07B73BF2D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6564A7-2D5B-9F33-0679-431E91BCBB8A}"/>
              </a:ext>
            </a:extLst>
          </p:cNvPr>
          <p:cNvSpPr txBox="1"/>
          <p:nvPr/>
        </p:nvSpPr>
        <p:spPr>
          <a:xfrm>
            <a:off x="9366501" y="6209234"/>
            <a:ext cx="2173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string1.py bis string6.py</a:t>
            </a:r>
          </a:p>
        </p:txBody>
      </p:sp>
    </p:spTree>
    <p:extLst>
      <p:ext uri="{BB962C8B-B14F-4D97-AF65-F5344CB8AC3E}">
        <p14:creationId xmlns:p14="http://schemas.microsoft.com/office/powerpoint/2010/main" val="26077351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Benutzerdefiniert 2">
      <a:dk1>
        <a:srgbClr val="000000"/>
      </a:dk1>
      <a:lt1>
        <a:srgbClr val="F0F0F0"/>
      </a:lt1>
      <a:dk2>
        <a:srgbClr val="002C6F"/>
      </a:dk2>
      <a:lt2>
        <a:srgbClr val="002C6F"/>
      </a:lt2>
      <a:accent1>
        <a:srgbClr val="002C6F"/>
      </a:accent1>
      <a:accent2>
        <a:srgbClr val="002C6F"/>
      </a:accent2>
      <a:accent3>
        <a:srgbClr val="F1F1F1"/>
      </a:accent3>
      <a:accent4>
        <a:srgbClr val="CCEB9D"/>
      </a:accent4>
      <a:accent5>
        <a:srgbClr val="A5C94F"/>
      </a:accent5>
      <a:accent6>
        <a:srgbClr val="70AD47"/>
      </a:accent6>
      <a:hlink>
        <a:srgbClr val="79DAF6"/>
      </a:hlink>
      <a:folHlink>
        <a:srgbClr val="CF5858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</TotalTime>
  <Words>418</Words>
  <Application>Microsoft Macintosh PowerPoint</Application>
  <PresentationFormat>Widescreen</PresentationFormat>
  <Paragraphs>55</Paragraphs>
  <Slides>11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Chakra Petch SemiBold</vt:lpstr>
      <vt:lpstr>Lato Light</vt:lpstr>
      <vt:lpstr>Source Code Pro</vt:lpstr>
      <vt:lpstr>SourceCodePro</vt:lpstr>
      <vt:lpstr>Trebuchet MS</vt:lpstr>
      <vt:lpstr>Wingdings</vt:lpstr>
      <vt:lpstr>Office</vt:lpstr>
      <vt:lpstr>think-cell Slide</vt:lpstr>
      <vt:lpstr>Challenge: Mehr zu Python</vt:lpstr>
      <vt:lpstr>Eigene Funktionen mit  Rückgabewerten</vt:lpstr>
      <vt:lpstr>Debugging</vt:lpstr>
      <vt:lpstr>Quietscheenten-Debugging</vt:lpstr>
      <vt:lpstr>Listen Wenn einzelne Variablen nicht reichen</vt:lpstr>
      <vt:lpstr>Vertauschen von Variablenwerten</vt:lpstr>
      <vt:lpstr>Objekte</vt:lpstr>
      <vt:lpstr>Dictionaries als Nachschlagewerke</vt:lpstr>
      <vt:lpstr>Mehr zu Strings</vt:lpstr>
      <vt:lpstr>Parameter von der Shell</vt:lpstr>
      <vt:lpstr>Dokumentation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WOCHE 2</dc:title>
  <dc:subject/>
  <dc:creator>Melanie Lachmann</dc:creator>
  <cp:keywords/>
  <dc:description/>
  <cp:lastModifiedBy>Markus Heckner</cp:lastModifiedBy>
  <cp:revision>74</cp:revision>
  <dcterms:created xsi:type="dcterms:W3CDTF">2022-02-03T14:23:38Z</dcterms:created>
  <dcterms:modified xsi:type="dcterms:W3CDTF">2022-07-06T11:57:48Z</dcterms:modified>
  <cp:category/>
</cp:coreProperties>
</file>