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428" r:id="rId2"/>
    <p:sldId id="432" r:id="rId3"/>
    <p:sldId id="434" r:id="rId4"/>
    <p:sldId id="433" r:id="rId5"/>
    <p:sldId id="435" r:id="rId6"/>
  </p:sldIdLst>
  <p:sldSz cx="12192000" cy="6858000"/>
  <p:notesSz cx="6858000" cy="9144000"/>
  <p:custDataLst>
    <p:tags r:id="rId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9CE8"/>
    <a:srgbClr val="000000"/>
    <a:srgbClr val="FE5F55"/>
    <a:srgbClr val="002C6F"/>
    <a:srgbClr val="FCFCFC"/>
    <a:srgbClr val="F46036"/>
    <a:srgbClr val="ECA400"/>
    <a:srgbClr val="CCEB9D"/>
    <a:srgbClr val="A5C94F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25"/>
    <p:restoredTop sz="95023"/>
  </p:normalViewPr>
  <p:slideViewPr>
    <p:cSldViewPr snapToGrid="0" snapToObjects="1">
      <p:cViewPr varScale="1">
        <p:scale>
          <a:sx n="95" d="100"/>
          <a:sy n="95" d="100"/>
        </p:scale>
        <p:origin x="216" y="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E3AB8-876E-1542-BA35-CC1AAFD17F71}" type="datetimeFigureOut">
              <a:rPr lang="de-DE" smtClean="0"/>
              <a:t>23.02.22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C1C61-5747-1145-9454-DA5BFFD99B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06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C7986D2F-0F73-764D-AE9E-FEB08E4222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298D59-EF5E-274B-B6E2-B2118FDB44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4447" y="1132752"/>
            <a:ext cx="5676787" cy="1452268"/>
          </a:xfrm>
        </p:spPr>
        <p:txBody>
          <a:bodyPr anchor="b">
            <a:normAutofit/>
          </a:bodyPr>
          <a:lstStyle>
            <a:lvl1pPr algn="l">
              <a:defRPr sz="4400" b="1" i="0">
                <a:solidFill>
                  <a:srgbClr val="FCFCFC"/>
                </a:solidFill>
                <a:latin typeface="Chakra Petch SemiBold" pitchFamily="2" charset="-34"/>
                <a:ea typeface="Helvetica Neue Light" panose="02000403000000020004" pitchFamily="2" charset="0"/>
                <a:cs typeface="Chakra Petch SemiBold" pitchFamily="2" charset="-34"/>
              </a:defRPr>
            </a:lvl1pPr>
          </a:lstStyle>
          <a:p>
            <a:r>
              <a:rPr lang="de-DE" dirty="0"/>
              <a:t>Challenge XX:</a:t>
            </a:r>
            <a:br>
              <a:rPr lang="de-DE" dirty="0"/>
            </a:br>
            <a:r>
              <a:rPr lang="de-DE" dirty="0"/>
              <a:t>Name der Challenge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540501-6DF5-DE43-8614-C73B3291A6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4447" y="2678233"/>
            <a:ext cx="5676787" cy="1366825"/>
          </a:xfrm>
        </p:spPr>
        <p:txBody>
          <a:bodyPr/>
          <a:lstStyle>
            <a:lvl1pPr marL="0" indent="0" algn="l">
              <a:buNone/>
              <a:defRPr sz="2000" b="0" i="0">
                <a:solidFill>
                  <a:srgbClr val="FCFCFC"/>
                </a:solidFill>
                <a:latin typeface="Lato Light" panose="020F0302020204030203" pitchFamily="34" charset="77"/>
                <a:ea typeface="Helvetica Neue Light" panose="020004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Inhalt der Challenge &amp; Zuständige*</a:t>
            </a:r>
            <a:r>
              <a:rPr lang="de-DE" dirty="0" err="1"/>
              <a:t>r</a:t>
            </a:r>
            <a:r>
              <a:rPr lang="de-DE" dirty="0"/>
              <a:t> Professor*in 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F1E77327-8E90-2D41-BAC5-4C8A4FB7029A}"/>
              </a:ext>
            </a:extLst>
          </p:cNvPr>
          <p:cNvSpPr txBox="1">
            <a:spLocks/>
          </p:cNvSpPr>
          <p:nvPr userDrawn="1"/>
        </p:nvSpPr>
        <p:spPr>
          <a:xfrm>
            <a:off x="705010" y="6390298"/>
            <a:ext cx="5676787" cy="317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panose="020F0302020204030203" pitchFamily="34" charset="77"/>
                <a:ea typeface="Helvetica Neue Light" panose="02000403000000020004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/>
              <a:t>Digital Skills | Technologische Skills |  Challenge 4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9840C43-1AC7-9449-981E-80B08B695DB7}"/>
              </a:ext>
            </a:extLst>
          </p:cNvPr>
          <p:cNvSpPr/>
          <p:nvPr userDrawn="1"/>
        </p:nvSpPr>
        <p:spPr>
          <a:xfrm>
            <a:off x="1" y="6441084"/>
            <a:ext cx="764446" cy="101448"/>
          </a:xfrm>
          <a:prstGeom prst="rect">
            <a:avLst/>
          </a:prstGeom>
          <a:solidFill>
            <a:schemeClr val="tx1">
              <a:alpha val="6495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1469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lie mit Inh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CA37422-AA5D-FA42-8B1A-137D163D67D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B0A0D2-6F5E-3E42-901B-DB7C67AB0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111184"/>
            <a:ext cx="5578252" cy="435133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itchFamily="2" charset="2"/>
              <a:buChar char="§"/>
              <a:defRPr sz="2400" b="0" i="0">
                <a:latin typeface="Lato Light" panose="020F0302020204030203" pitchFamily="34" charset="77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§"/>
              <a:defRPr sz="2000" b="0" i="0">
                <a:latin typeface="Lato Light" panose="020F0302020204030203" pitchFamily="34" charset="77"/>
              </a:defRPr>
            </a:lvl2pPr>
            <a:lvl3pPr marL="1143000" indent="-228600">
              <a:lnSpc>
                <a:spcPct val="100000"/>
              </a:lnSpc>
              <a:buFont typeface="Wingdings" pitchFamily="2" charset="2"/>
              <a:buChar char="§"/>
              <a:defRPr sz="1800" b="0" i="0">
                <a:latin typeface="Lato Light" panose="020F0302020204030203" pitchFamily="34" charset="77"/>
              </a:defRPr>
            </a:lvl3pPr>
            <a:lvl4pPr marL="1600200" indent="-228600">
              <a:lnSpc>
                <a:spcPct val="100000"/>
              </a:lnSpc>
              <a:buFont typeface="Wingdings" pitchFamily="2" charset="2"/>
              <a:buChar char="§"/>
              <a:defRPr sz="1600" b="0" i="0">
                <a:latin typeface="Lato Light" panose="020F0302020204030203" pitchFamily="34" charset="77"/>
              </a:defRPr>
            </a:lvl4pPr>
            <a:lvl5pPr marL="2057400" indent="-228600">
              <a:lnSpc>
                <a:spcPct val="100000"/>
              </a:lnSpc>
              <a:buFont typeface="Wingdings" pitchFamily="2" charset="2"/>
              <a:buChar char="§"/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547CB9CB-CC06-2D4C-B9C7-6B1F030B609F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Challenge 4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10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A5293967-606C-AA4E-BD0A-4862DFB6020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8A90503-C5F2-5946-B56D-EDDE2AFED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solidFill>
                  <a:srgbClr val="000000"/>
                </a:solidFill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A5F84EE5-B287-8C4F-A094-7DA92E655C43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Challenge 4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C4133D0-15B3-A443-A57B-704DEEA6D5FA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83D6C7-4925-6A45-BA55-3B699D114D5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17748" y="1121866"/>
            <a:ext cx="5578252" cy="38115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Source Code Pro" panose="020B0509030403020204" pitchFamily="49" charset="0"/>
                <a:ea typeface="Source Code Pro" panose="020B0509030403020204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594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Code_Ausnahmekomplet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68AB9D-1B80-3B40-AD10-C6CB2D33E8D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8A90503-C5F2-5946-B56D-EDDE2AFED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A5F84EE5-B287-8C4F-A094-7DA92E655C43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Challenge 4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C4133D0-15B3-A443-A57B-704DEEA6D5FA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83D6C7-4925-6A45-BA55-3B699D114D5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17748" y="1056501"/>
            <a:ext cx="10515599" cy="507631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Source Code Pro" panose="020B0509030403020204" pitchFamily="49" charset="0"/>
                <a:ea typeface="Source Code Pro" panose="020B0509030403020204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lvl="0"/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lvl="0"/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dirty="0"/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251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547CB9CB-CC06-2D4C-B9C7-6B1F030B609F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Challenge 4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B8FA637-35BF-4145-99FC-327C63999244}"/>
              </a:ext>
            </a:extLst>
          </p:cNvPr>
          <p:cNvSpPr/>
          <p:nvPr userDrawn="1"/>
        </p:nvSpPr>
        <p:spPr>
          <a:xfrm>
            <a:off x="517748" y="1293593"/>
            <a:ext cx="5578252" cy="4541519"/>
          </a:xfrm>
          <a:prstGeom prst="rect">
            <a:avLst/>
          </a:prstGeom>
          <a:solidFill>
            <a:srgbClr val="F1F1F1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39DE08A-D285-D841-88BB-2444DFAC2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4061" y="1539582"/>
            <a:ext cx="5325626" cy="4049539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</p:spTree>
    <p:extLst>
      <p:ext uri="{BB962C8B-B14F-4D97-AF65-F5344CB8AC3E}">
        <p14:creationId xmlns:p14="http://schemas.microsoft.com/office/powerpoint/2010/main" val="112994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547CB9CB-CC06-2D4C-B9C7-6B1F030B609F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Challenge 4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0B50EE4-EEA4-524E-B524-165B682E5D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" y="1667152"/>
            <a:ext cx="5778708" cy="363187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pic>
        <p:nvPicPr>
          <p:cNvPr id="16" name="Grafik 15" descr="Ein Bild, das Text, Monitor, Elektronik, Computer enthält.&#10;&#10;Automatisch generierte Beschreibung">
            <a:extLst>
              <a:ext uri="{FF2B5EF4-FFF2-40B4-BE49-F238E27FC236}">
                <a16:creationId xmlns:a16="http://schemas.microsoft.com/office/drawing/2014/main" id="{00768B70-714B-9147-9A17-4C77A5E8E2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792" b="8538"/>
          <a:stretch/>
        </p:blipFill>
        <p:spPr>
          <a:xfrm>
            <a:off x="-1" y="1290253"/>
            <a:ext cx="7348451" cy="472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5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547CB9CB-CC06-2D4C-B9C7-6B1F030B609F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Challenge 4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0B50EE4-EEA4-524E-B524-165B682E5D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56414" y="1174534"/>
            <a:ext cx="2323476" cy="489648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883EC40-B41C-474F-A539-D38B031FCA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02213" y="1015120"/>
            <a:ext cx="2646865" cy="520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2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547CB9CB-CC06-2D4C-B9C7-6B1F030B609F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Challenge 4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0B50EE4-EEA4-524E-B524-165B682E5D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26826" y="1710791"/>
            <a:ext cx="4542019" cy="343833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pic>
        <p:nvPicPr>
          <p:cNvPr id="8" name="Grafik 7" descr="Ein Bild, das Text, Monitor, Elektronik, Bildschirm enthält.&#10;&#10;Automatisch generierte Beschreibung">
            <a:extLst>
              <a:ext uri="{FF2B5EF4-FFF2-40B4-BE49-F238E27FC236}">
                <a16:creationId xmlns:a16="http://schemas.microsoft.com/office/drawing/2014/main" id="{ED31D7B0-E742-9C4F-9C28-19803F2FEB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4491" y="1524265"/>
            <a:ext cx="5664766" cy="380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4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547CB9CB-CC06-2D4C-B9C7-6B1F030B609F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Digital Skills | Technologische Skills | Challenge 4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0B50EE4-EEA4-524E-B524-165B682E5D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1659" y="1545899"/>
            <a:ext cx="3110459" cy="4112888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pic>
        <p:nvPicPr>
          <p:cNvPr id="8" name="Grafik 7" descr="Ein Bild, das Text, Monitor, Elektronik, Bildschirm enthält.&#10;&#10;Automatisch generierte Beschreibung">
            <a:extLst>
              <a:ext uri="{FF2B5EF4-FFF2-40B4-BE49-F238E27FC236}">
                <a16:creationId xmlns:a16="http://schemas.microsoft.com/office/drawing/2014/main" id="{ED31D7B0-E742-9C4F-9C28-19803F2FEB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255414" y="1871068"/>
            <a:ext cx="5126031" cy="344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9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0527C0C-4DDD-B646-9A09-76A05156783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402153334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think-cell Slide" r:id="rId13" imgW="7772400" imgH="10058400" progId="TCLayout.ActiveDocument.1">
                  <p:embed/>
                </p:oleObj>
              </mc:Choice>
              <mc:Fallback>
                <p:oleObj name="think-cell Slide" r:id="rId1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6C59717-0F4E-9747-BCCB-D77ED9411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44EA24-52AA-6941-BDD8-22381B8C4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386DEF-6EBF-AA44-83B8-A33AB775A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45101-65EE-0048-9A14-29E3837D9AD2}" type="datetimeFigureOut">
              <a:rPr lang="de-DE" smtClean="0"/>
              <a:t>23.02.22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BBB0A4-C7B0-3942-8CF9-2BD547FF4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633673-2F2E-424E-8CA9-EB4F2BF94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0E1B9-DFD7-0A42-890A-819B1ED8E0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70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8" r:id="rId4"/>
    <p:sldLayoutId id="2147483657" r:id="rId5"/>
    <p:sldLayoutId id="2147483659" r:id="rId6"/>
    <p:sldLayoutId id="2147483660" r:id="rId7"/>
    <p:sldLayoutId id="2147483661" r:id="rId8"/>
    <p:sldLayoutId id="214748366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7449F1B-5E82-C443-985A-20C78F2A2BD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779299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78C24F6-2C2B-194E-9441-521E23DFF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447" y="1707332"/>
            <a:ext cx="7941142" cy="1805531"/>
          </a:xfrm>
        </p:spPr>
        <p:txBody>
          <a:bodyPr vert="horz">
            <a:normAutofit fontScale="90000"/>
          </a:bodyPr>
          <a:lstStyle/>
          <a:p>
            <a:r>
              <a:rPr lang="de-DE" dirty="0"/>
              <a:t>Challenge 04:</a:t>
            </a:r>
            <a:br>
              <a:rPr lang="de-DE" dirty="0"/>
            </a:br>
            <a:r>
              <a:rPr lang="de-DE" dirty="0"/>
              <a:t>Grundlagen der Programmierung mit 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DAC121D-07CF-0D43-99AD-53E684854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447" y="3606076"/>
            <a:ext cx="4114851" cy="1366825"/>
          </a:xfrm>
        </p:spPr>
        <p:txBody>
          <a:bodyPr>
            <a:normAutofit/>
          </a:bodyPr>
          <a:lstStyle/>
          <a:p>
            <a:r>
              <a:rPr lang="de-DE" dirty="0">
                <a:ea typeface="Roboto Light" panose="02000000000000000000" pitchFamily="2" charset="0"/>
                <a:cs typeface="Helvetica Neue Condensed Black" panose="02000503000000020004" pitchFamily="2" charset="0"/>
              </a:rPr>
              <a:t>Prof. Dr. Markus Heckner</a:t>
            </a:r>
            <a:endParaRPr lang="de-DE" dirty="0">
              <a:ea typeface="Roboto Light" panose="02000000000000000000" pitchFamily="2" charset="0"/>
              <a:cs typeface="HELVETICA NEUE CONDENSED BLAC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49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64E5AEB-7C96-324B-9CE8-3536DA5F908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2174461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83E92A9-571C-1E41-AC97-A914C3DE9992}"/>
              </a:ext>
            </a:extLst>
          </p:cNvPr>
          <p:cNvSpPr txBox="1"/>
          <p:nvPr/>
        </p:nvSpPr>
        <p:spPr>
          <a:xfrm>
            <a:off x="228785" y="4017540"/>
            <a:ext cx="126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Lato Light" panose="020F0302020204030203" pitchFamily="34" charset="77"/>
              </a:rPr>
              <a:t>Parameter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65652A-DA63-784A-997C-8E985134B485}"/>
              </a:ext>
            </a:extLst>
          </p:cNvPr>
          <p:cNvCxnSpPr>
            <a:cxnSpLocks/>
          </p:cNvCxnSpPr>
          <p:nvPr/>
        </p:nvCxnSpPr>
        <p:spPr>
          <a:xfrm>
            <a:off x="1491054" y="4215653"/>
            <a:ext cx="605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EE3D8C-1695-A44C-B43A-73D95697EF1D}"/>
              </a:ext>
            </a:extLst>
          </p:cNvPr>
          <p:cNvSpPr/>
          <p:nvPr/>
        </p:nvSpPr>
        <p:spPr>
          <a:xfrm>
            <a:off x="2151530" y="3429000"/>
            <a:ext cx="1949824" cy="1573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ato Light" panose="020F0302020204030203" pitchFamily="34" charset="77"/>
              </a:rPr>
              <a:t>Funktionen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3D0BD3-B00F-8643-81AB-292CB0110BAB}"/>
              </a:ext>
            </a:extLst>
          </p:cNvPr>
          <p:cNvCxnSpPr>
            <a:cxnSpLocks/>
          </p:cNvCxnSpPr>
          <p:nvPr/>
        </p:nvCxnSpPr>
        <p:spPr>
          <a:xfrm>
            <a:off x="4173073" y="4202206"/>
            <a:ext cx="605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DE3F6B-2D50-0140-BAF4-CE45CC5C0A2C}"/>
              </a:ext>
            </a:extLst>
          </p:cNvPr>
          <p:cNvSpPr txBox="1"/>
          <p:nvPr/>
        </p:nvSpPr>
        <p:spPr>
          <a:xfrm>
            <a:off x="4823015" y="401754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Lato Light" panose="020F0302020204030203" pitchFamily="34" charset="77"/>
              </a:rPr>
              <a:t>Ausgabe</a:t>
            </a:r>
          </a:p>
        </p:txBody>
      </p:sp>
    </p:spTree>
    <p:extLst>
      <p:ext uri="{BB962C8B-B14F-4D97-AF65-F5344CB8AC3E}">
        <p14:creationId xmlns:p14="http://schemas.microsoft.com/office/powerpoint/2010/main" val="421706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64E5AEB-7C96-324B-9CE8-3536DA5F908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64E5AEB-7C96-324B-9CE8-3536DA5F90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83E92A9-571C-1E41-AC97-A914C3DE9992}"/>
              </a:ext>
            </a:extLst>
          </p:cNvPr>
          <p:cNvSpPr txBox="1"/>
          <p:nvPr/>
        </p:nvSpPr>
        <p:spPr>
          <a:xfrm>
            <a:off x="228785" y="4017540"/>
            <a:ext cx="126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Lato Light" panose="020F0302020204030203" pitchFamily="34" charset="77"/>
              </a:rPr>
              <a:t>Parameter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65652A-DA63-784A-997C-8E985134B485}"/>
              </a:ext>
            </a:extLst>
          </p:cNvPr>
          <p:cNvCxnSpPr>
            <a:cxnSpLocks/>
          </p:cNvCxnSpPr>
          <p:nvPr/>
        </p:nvCxnSpPr>
        <p:spPr>
          <a:xfrm>
            <a:off x="1491054" y="4215653"/>
            <a:ext cx="605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EE3D8C-1695-A44C-B43A-73D95697EF1D}"/>
              </a:ext>
            </a:extLst>
          </p:cNvPr>
          <p:cNvSpPr/>
          <p:nvPr/>
        </p:nvSpPr>
        <p:spPr>
          <a:xfrm>
            <a:off x="2151530" y="3429000"/>
            <a:ext cx="1949824" cy="1573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ato Light" panose="020F0302020204030203" pitchFamily="34" charset="77"/>
              </a:rPr>
              <a:t>Funktionen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3D0BD3-B00F-8643-81AB-292CB0110BAB}"/>
              </a:ext>
            </a:extLst>
          </p:cNvPr>
          <p:cNvCxnSpPr>
            <a:cxnSpLocks/>
          </p:cNvCxnSpPr>
          <p:nvPr/>
        </p:nvCxnSpPr>
        <p:spPr>
          <a:xfrm>
            <a:off x="4173073" y="4202206"/>
            <a:ext cx="605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DE3F6B-2D50-0140-BAF4-CE45CC5C0A2C}"/>
              </a:ext>
            </a:extLst>
          </p:cNvPr>
          <p:cNvSpPr txBox="1"/>
          <p:nvPr/>
        </p:nvSpPr>
        <p:spPr>
          <a:xfrm>
            <a:off x="4823015" y="401754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Lato Light" panose="020F0302020204030203" pitchFamily="34" charset="77"/>
              </a:rPr>
              <a:t>Ausgabe</a:t>
            </a:r>
          </a:p>
        </p:txBody>
      </p:sp>
    </p:spTree>
    <p:extLst>
      <p:ext uri="{BB962C8B-B14F-4D97-AF65-F5344CB8AC3E}">
        <p14:creationId xmlns:p14="http://schemas.microsoft.com/office/powerpoint/2010/main" val="269190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64E5AEB-7C96-324B-9CE8-3536DA5F908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64E5AEB-7C96-324B-9CE8-3536DA5F90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03C40E3-F5CA-F947-AFA8-F461945BD648}"/>
              </a:ext>
            </a:extLst>
          </p:cNvPr>
          <p:cNvSpPr txBox="1"/>
          <p:nvPr/>
        </p:nvSpPr>
        <p:spPr>
          <a:xfrm>
            <a:off x="228785" y="4017540"/>
            <a:ext cx="126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Lato Light" panose="020F0302020204030203" pitchFamily="34" charset="77"/>
              </a:rPr>
              <a:t>Parameter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4DFF52-89FA-3D46-9139-633540144AA5}"/>
              </a:ext>
            </a:extLst>
          </p:cNvPr>
          <p:cNvCxnSpPr>
            <a:cxnSpLocks/>
          </p:cNvCxnSpPr>
          <p:nvPr/>
        </p:nvCxnSpPr>
        <p:spPr>
          <a:xfrm>
            <a:off x="1491054" y="4215653"/>
            <a:ext cx="605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BF075C7-0151-504F-B735-270F794A4F4F}"/>
              </a:ext>
            </a:extLst>
          </p:cNvPr>
          <p:cNvSpPr/>
          <p:nvPr/>
        </p:nvSpPr>
        <p:spPr>
          <a:xfrm>
            <a:off x="2151530" y="3429000"/>
            <a:ext cx="1949824" cy="1573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ato Light" panose="020F0302020204030203" pitchFamily="34" charset="77"/>
              </a:rPr>
              <a:t>Funktionen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AAAD9F-AFC5-1346-9871-B75C238558FD}"/>
              </a:ext>
            </a:extLst>
          </p:cNvPr>
          <p:cNvCxnSpPr>
            <a:cxnSpLocks/>
          </p:cNvCxnSpPr>
          <p:nvPr/>
        </p:nvCxnSpPr>
        <p:spPr>
          <a:xfrm>
            <a:off x="4173073" y="4202206"/>
            <a:ext cx="605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BCCEE6-C5DF-5343-9704-BF0CAD8697C5}"/>
              </a:ext>
            </a:extLst>
          </p:cNvPr>
          <p:cNvSpPr txBox="1"/>
          <p:nvPr/>
        </p:nvSpPr>
        <p:spPr>
          <a:xfrm>
            <a:off x="4823015" y="401754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Lato Light" panose="020F0302020204030203" pitchFamily="34" charset="77"/>
              </a:rPr>
              <a:t>Rückgabe</a:t>
            </a:r>
          </a:p>
        </p:txBody>
      </p:sp>
    </p:spTree>
    <p:extLst>
      <p:ext uri="{BB962C8B-B14F-4D97-AF65-F5344CB8AC3E}">
        <p14:creationId xmlns:p14="http://schemas.microsoft.com/office/powerpoint/2010/main" val="191547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0157BD2-12ED-954F-9BA2-3DB7503C79E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429580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686355F-B6C5-7A4A-AB63-404AF674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D458F-603B-A84C-8B08-6550F16DD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7" y="1111184"/>
            <a:ext cx="719828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800" dirty="0">
                <a:latin typeface="Source Code Pro" panose="020B0509030403020204" pitchFamily="49" charset="77"/>
              </a:rPr>
              <a:t>1 Pick </a:t>
            </a:r>
            <a:r>
              <a:rPr lang="de-DE" sz="1800" dirty="0" err="1">
                <a:latin typeface="Source Code Pro" panose="020B0509030403020204" pitchFamily="49" charset="77"/>
              </a:rPr>
              <a:t>up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phone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book</a:t>
            </a:r>
            <a:endParaRPr lang="de-DE" sz="1800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de-DE" sz="1800" dirty="0">
                <a:latin typeface="Source Code Pro" panose="020B0509030403020204" pitchFamily="49" charset="77"/>
              </a:rPr>
              <a:t>2 Open </a:t>
            </a:r>
            <a:r>
              <a:rPr lang="de-DE" sz="1800" dirty="0" err="1">
                <a:latin typeface="Source Code Pro" panose="020B0509030403020204" pitchFamily="49" charset="77"/>
              </a:rPr>
              <a:t>to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middle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of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phone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book</a:t>
            </a:r>
            <a:endParaRPr lang="de-DE" sz="1800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de-DE" sz="1800" dirty="0">
                <a:latin typeface="Source Code Pro" panose="020B0509030403020204" pitchFamily="49" charset="77"/>
              </a:rPr>
              <a:t>3 Look at </a:t>
            </a:r>
            <a:r>
              <a:rPr lang="de-DE" sz="1800" dirty="0" err="1">
                <a:latin typeface="Source Code Pro" panose="020B0509030403020204" pitchFamily="49" charset="77"/>
              </a:rPr>
              <a:t>page</a:t>
            </a:r>
            <a:endParaRPr lang="de-DE" sz="1800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de-DE" sz="1800" dirty="0">
                <a:latin typeface="Source Code Pro" panose="020B0509030403020204" pitchFamily="49" charset="77"/>
              </a:rPr>
              <a:t>4 </a:t>
            </a:r>
            <a:r>
              <a:rPr lang="de-DE" sz="1800" dirty="0" err="1">
                <a:latin typeface="Source Code Pro" panose="020B0509030403020204" pitchFamily="49" charset="77"/>
              </a:rPr>
              <a:t>If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person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is</a:t>
            </a:r>
            <a:r>
              <a:rPr lang="de-DE" sz="1800" dirty="0">
                <a:latin typeface="Source Code Pro" panose="020B0509030403020204" pitchFamily="49" charset="77"/>
              </a:rPr>
              <a:t> on </a:t>
            </a:r>
            <a:r>
              <a:rPr lang="de-DE" sz="1800" dirty="0" err="1">
                <a:latin typeface="Source Code Pro" panose="020B0509030403020204" pitchFamily="49" charset="77"/>
              </a:rPr>
              <a:t>page</a:t>
            </a:r>
            <a:endParaRPr lang="de-DE" sz="1800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de-DE" sz="1800" dirty="0">
                <a:latin typeface="Source Code Pro" panose="020B0509030403020204" pitchFamily="49" charset="77"/>
              </a:rPr>
              <a:t>5	Call </a:t>
            </a:r>
            <a:r>
              <a:rPr lang="de-DE" sz="1800" dirty="0" err="1">
                <a:latin typeface="Source Code Pro" panose="020B0509030403020204" pitchFamily="49" charset="77"/>
              </a:rPr>
              <a:t>person</a:t>
            </a:r>
            <a:endParaRPr lang="de-DE" sz="1800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de-DE" sz="1800" dirty="0">
                <a:latin typeface="Source Code Pro" panose="020B0509030403020204" pitchFamily="49" charset="77"/>
              </a:rPr>
              <a:t>6 Else </a:t>
            </a:r>
            <a:r>
              <a:rPr lang="de-DE" sz="1800" dirty="0" err="1">
                <a:latin typeface="Source Code Pro" panose="020B0509030403020204" pitchFamily="49" charset="77"/>
              </a:rPr>
              <a:t>if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person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is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earlier</a:t>
            </a:r>
            <a:r>
              <a:rPr lang="de-DE" sz="1800" dirty="0">
                <a:latin typeface="Source Code Pro" panose="020B0509030403020204" pitchFamily="49" charset="77"/>
              </a:rPr>
              <a:t> in </a:t>
            </a:r>
            <a:r>
              <a:rPr lang="de-DE" sz="1800" dirty="0" err="1">
                <a:latin typeface="Source Code Pro" panose="020B0509030403020204" pitchFamily="49" charset="77"/>
              </a:rPr>
              <a:t>book</a:t>
            </a:r>
            <a:endParaRPr lang="de-DE" sz="1800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de-DE" sz="1800" dirty="0">
                <a:latin typeface="Source Code Pro" panose="020B0509030403020204" pitchFamily="49" charset="77"/>
              </a:rPr>
              <a:t>7   Open </a:t>
            </a:r>
            <a:r>
              <a:rPr lang="de-DE" sz="1800" dirty="0" err="1">
                <a:latin typeface="Source Code Pro" panose="020B0509030403020204" pitchFamily="49" charset="77"/>
              </a:rPr>
              <a:t>to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middle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of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left</a:t>
            </a:r>
            <a:r>
              <a:rPr lang="de-DE" sz="1800" dirty="0">
                <a:latin typeface="Source Code Pro" panose="020B0509030403020204" pitchFamily="49" charset="77"/>
              </a:rPr>
              <a:t> half </a:t>
            </a:r>
            <a:r>
              <a:rPr lang="de-DE" sz="1800" dirty="0" err="1">
                <a:latin typeface="Source Code Pro" panose="020B0509030403020204" pitchFamily="49" charset="77"/>
              </a:rPr>
              <a:t>of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book</a:t>
            </a:r>
            <a:endParaRPr lang="de-DE" sz="1800" dirty="0">
              <a:latin typeface="Source Code Pro" panose="020B0509030403020204" pitchFamily="49" charset="77"/>
            </a:endParaRPr>
          </a:p>
          <a:p>
            <a:pPr marL="457200" indent="-457200">
              <a:buAutoNum type="arabicPlain" startAt="8"/>
            </a:pPr>
            <a:r>
              <a:rPr lang="de-DE" sz="1800" dirty="0">
                <a:latin typeface="Source Code Pro" panose="020B0509030403020204" pitchFamily="49" charset="77"/>
              </a:rPr>
              <a:t> Go back </a:t>
            </a:r>
            <a:r>
              <a:rPr lang="de-DE" sz="1800" dirty="0" err="1">
                <a:latin typeface="Source Code Pro" panose="020B0509030403020204" pitchFamily="49" charset="77"/>
              </a:rPr>
              <a:t>to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line</a:t>
            </a:r>
            <a:r>
              <a:rPr lang="de-DE" sz="1800" dirty="0">
                <a:latin typeface="Source Code Pro" panose="020B0509030403020204" pitchFamily="49" charset="77"/>
              </a:rPr>
              <a:t> 3</a:t>
            </a:r>
          </a:p>
          <a:p>
            <a:pPr marL="0" indent="0">
              <a:buNone/>
            </a:pPr>
            <a:r>
              <a:rPr lang="de-DE" sz="1800" dirty="0">
                <a:latin typeface="Source Code Pro" panose="020B0509030403020204" pitchFamily="49" charset="77"/>
              </a:rPr>
              <a:t>9 Else </a:t>
            </a:r>
            <a:r>
              <a:rPr lang="de-DE" sz="1800" dirty="0" err="1">
                <a:latin typeface="Source Code Pro" panose="020B0509030403020204" pitchFamily="49" charset="77"/>
              </a:rPr>
              <a:t>if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person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is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later</a:t>
            </a:r>
            <a:r>
              <a:rPr lang="de-DE" sz="1800" dirty="0">
                <a:latin typeface="Source Code Pro" panose="020B0509030403020204" pitchFamily="49" charset="77"/>
              </a:rPr>
              <a:t> in </a:t>
            </a:r>
            <a:r>
              <a:rPr lang="de-DE" sz="1800" dirty="0" err="1">
                <a:latin typeface="Source Code Pro" panose="020B0509030403020204" pitchFamily="49" charset="77"/>
              </a:rPr>
              <a:t>book</a:t>
            </a:r>
            <a:endParaRPr lang="de-DE" sz="1800" dirty="0">
              <a:latin typeface="Source Code Pro" panose="020B0509030403020204" pitchFamily="49" charset="77"/>
            </a:endParaRPr>
          </a:p>
          <a:p>
            <a:pPr marL="457200" indent="-457200">
              <a:buAutoNum type="arabicPlain" startAt="10"/>
            </a:pPr>
            <a:r>
              <a:rPr lang="de-DE" sz="1800" dirty="0">
                <a:latin typeface="Source Code Pro" panose="020B0509030403020204" pitchFamily="49" charset="77"/>
              </a:rPr>
              <a:t>Open </a:t>
            </a:r>
            <a:r>
              <a:rPr lang="de-DE" sz="1800" dirty="0" err="1">
                <a:latin typeface="Source Code Pro" panose="020B0509030403020204" pitchFamily="49" charset="77"/>
              </a:rPr>
              <a:t>to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middle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of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right</a:t>
            </a:r>
            <a:r>
              <a:rPr lang="de-DE" sz="1800" dirty="0">
                <a:latin typeface="Source Code Pro" panose="020B0509030403020204" pitchFamily="49" charset="77"/>
              </a:rPr>
              <a:t> half </a:t>
            </a:r>
            <a:r>
              <a:rPr lang="de-DE" sz="1800" dirty="0" err="1">
                <a:latin typeface="Source Code Pro" panose="020B0509030403020204" pitchFamily="49" charset="77"/>
              </a:rPr>
              <a:t>of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book</a:t>
            </a:r>
            <a:endParaRPr lang="de-DE" sz="1800" dirty="0">
              <a:latin typeface="Source Code Pro" panose="020B0509030403020204" pitchFamily="49" charset="77"/>
            </a:endParaRPr>
          </a:p>
          <a:p>
            <a:pPr marL="457200" indent="-457200">
              <a:buAutoNum type="arabicPlain" startAt="10"/>
            </a:pPr>
            <a:r>
              <a:rPr lang="de-DE" sz="1800" dirty="0">
                <a:latin typeface="Source Code Pro" panose="020B0509030403020204" pitchFamily="49" charset="77"/>
              </a:rPr>
              <a:t>Go back </a:t>
            </a:r>
            <a:r>
              <a:rPr lang="de-DE" sz="1800" dirty="0" err="1">
                <a:latin typeface="Source Code Pro" panose="020B0509030403020204" pitchFamily="49" charset="77"/>
              </a:rPr>
              <a:t>to</a:t>
            </a:r>
            <a:r>
              <a:rPr lang="de-DE" sz="1800" dirty="0">
                <a:latin typeface="Source Code Pro" panose="020B0509030403020204" pitchFamily="49" charset="77"/>
              </a:rPr>
              <a:t> </a:t>
            </a:r>
            <a:r>
              <a:rPr lang="de-DE" sz="1800" dirty="0" err="1">
                <a:latin typeface="Source Code Pro" panose="020B0509030403020204" pitchFamily="49" charset="77"/>
              </a:rPr>
              <a:t>line</a:t>
            </a:r>
            <a:r>
              <a:rPr lang="de-DE" sz="1800" dirty="0">
                <a:latin typeface="Source Code Pro" panose="020B0509030403020204" pitchFamily="49" charset="77"/>
              </a:rPr>
              <a:t> 3</a:t>
            </a:r>
          </a:p>
          <a:p>
            <a:pPr marL="457200" indent="-457200">
              <a:buAutoNum type="arabicPlain" startAt="10"/>
            </a:pPr>
            <a:r>
              <a:rPr lang="de-DE" sz="1800" dirty="0">
                <a:latin typeface="Source Code Pro" panose="020B0509030403020204" pitchFamily="49" charset="77"/>
              </a:rPr>
              <a:t>Else</a:t>
            </a:r>
          </a:p>
          <a:p>
            <a:pPr marL="457200" indent="-457200">
              <a:buAutoNum type="arabicPlain" startAt="10"/>
            </a:pPr>
            <a:r>
              <a:rPr lang="de-DE" sz="1800" dirty="0">
                <a:latin typeface="Source Code Pro" panose="020B0509030403020204" pitchFamily="49" charset="77"/>
              </a:rPr>
              <a:t>  13 </a:t>
            </a:r>
            <a:r>
              <a:rPr lang="de-DE" sz="1800" dirty="0" err="1">
                <a:latin typeface="Source Code Pro" panose="020B0509030403020204" pitchFamily="49" charset="77"/>
              </a:rPr>
              <a:t>Quit</a:t>
            </a:r>
            <a:endParaRPr lang="de-DE" sz="1800"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479167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Benutzerdefiniert 2">
      <a:dk1>
        <a:srgbClr val="000000"/>
      </a:dk1>
      <a:lt1>
        <a:srgbClr val="F0F0F0"/>
      </a:lt1>
      <a:dk2>
        <a:srgbClr val="002C6F"/>
      </a:dk2>
      <a:lt2>
        <a:srgbClr val="002C6F"/>
      </a:lt2>
      <a:accent1>
        <a:srgbClr val="002C6F"/>
      </a:accent1>
      <a:accent2>
        <a:srgbClr val="002C6F"/>
      </a:accent2>
      <a:accent3>
        <a:srgbClr val="F1F1F1"/>
      </a:accent3>
      <a:accent4>
        <a:srgbClr val="CCEB9D"/>
      </a:accent4>
      <a:accent5>
        <a:srgbClr val="A5C94F"/>
      </a:accent5>
      <a:accent6>
        <a:srgbClr val="70AD47"/>
      </a:accent6>
      <a:hlink>
        <a:srgbClr val="79DAF6"/>
      </a:hlink>
      <a:folHlink>
        <a:srgbClr val="CF5858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99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Chakra Petch SemiBold</vt:lpstr>
      <vt:lpstr>Lato Light</vt:lpstr>
      <vt:lpstr>Source Code Pro</vt:lpstr>
      <vt:lpstr>Trebuchet MS</vt:lpstr>
      <vt:lpstr>Wingdings</vt:lpstr>
      <vt:lpstr>Office</vt:lpstr>
      <vt:lpstr>think-cell Slide</vt:lpstr>
      <vt:lpstr>Challenge 04: Grundlagen der Programmierung mit Python</vt:lpstr>
      <vt:lpstr>PowerPoint Presentation</vt:lpstr>
      <vt:lpstr>PowerPoint Presentation</vt:lpstr>
      <vt:lpstr>PowerPoint Presentation</vt:lpstr>
      <vt:lpstr>Pseudocode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WOCHE 2</dc:title>
  <dc:subject/>
  <dc:creator>Melanie Lachmann</dc:creator>
  <cp:keywords/>
  <dc:description/>
  <cp:lastModifiedBy>Markus Heckner</cp:lastModifiedBy>
  <cp:revision>59</cp:revision>
  <dcterms:created xsi:type="dcterms:W3CDTF">2022-02-03T14:23:38Z</dcterms:created>
  <dcterms:modified xsi:type="dcterms:W3CDTF">2022-02-23T15:24:05Z</dcterms:modified>
  <cp:category/>
</cp:coreProperties>
</file>