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77"/>
  </p:notesMasterIdLst>
  <p:sldIdLst>
    <p:sldId id="455" r:id="rId2"/>
    <p:sldId id="438" r:id="rId3"/>
    <p:sldId id="723" r:id="rId4"/>
    <p:sldId id="493" r:id="rId5"/>
    <p:sldId id="698" r:id="rId6"/>
    <p:sldId id="613" r:id="rId7"/>
    <p:sldId id="765" r:id="rId8"/>
    <p:sldId id="766" r:id="rId9"/>
    <p:sldId id="775" r:id="rId10"/>
    <p:sldId id="762" r:id="rId11"/>
    <p:sldId id="782" r:id="rId12"/>
    <p:sldId id="713" r:id="rId13"/>
    <p:sldId id="714" r:id="rId14"/>
    <p:sldId id="715" r:id="rId15"/>
    <p:sldId id="716" r:id="rId16"/>
    <p:sldId id="717" r:id="rId17"/>
    <p:sldId id="769" r:id="rId18"/>
    <p:sldId id="626" r:id="rId19"/>
    <p:sldId id="763" r:id="rId20"/>
    <p:sldId id="783" r:id="rId21"/>
    <p:sldId id="718" r:id="rId22"/>
    <p:sldId id="719" r:id="rId23"/>
    <p:sldId id="720" r:id="rId24"/>
    <p:sldId id="628" r:id="rId25"/>
    <p:sldId id="784" r:id="rId26"/>
    <p:sldId id="721" r:id="rId27"/>
    <p:sldId id="722" r:id="rId28"/>
    <p:sldId id="776" r:id="rId29"/>
    <p:sldId id="785" r:id="rId30"/>
    <p:sldId id="725" r:id="rId31"/>
    <p:sldId id="726" r:id="rId32"/>
    <p:sldId id="727" r:id="rId33"/>
    <p:sldId id="728" r:id="rId34"/>
    <p:sldId id="767" r:id="rId35"/>
    <p:sldId id="605" r:id="rId36"/>
    <p:sldId id="729" r:id="rId37"/>
    <p:sldId id="730" r:id="rId38"/>
    <p:sldId id="731" r:id="rId39"/>
    <p:sldId id="786" r:id="rId40"/>
    <p:sldId id="732" r:id="rId41"/>
    <p:sldId id="733" r:id="rId42"/>
    <p:sldId id="734" r:id="rId43"/>
    <p:sldId id="735" r:id="rId44"/>
    <p:sldId id="736" r:id="rId45"/>
    <p:sldId id="737" r:id="rId46"/>
    <p:sldId id="738" r:id="rId47"/>
    <p:sldId id="739" r:id="rId48"/>
    <p:sldId id="787" r:id="rId49"/>
    <p:sldId id="740" r:id="rId50"/>
    <p:sldId id="741" r:id="rId51"/>
    <p:sldId id="742" r:id="rId52"/>
    <p:sldId id="743" r:id="rId53"/>
    <p:sldId id="744" r:id="rId54"/>
    <p:sldId id="771" r:id="rId55"/>
    <p:sldId id="745" r:id="rId56"/>
    <p:sldId id="746" r:id="rId57"/>
    <p:sldId id="777" r:id="rId58"/>
    <p:sldId id="747" r:id="rId59"/>
    <p:sldId id="748" r:id="rId60"/>
    <p:sldId id="749" r:id="rId61"/>
    <p:sldId id="750" r:id="rId62"/>
    <p:sldId id="751" r:id="rId63"/>
    <p:sldId id="752" r:id="rId64"/>
    <p:sldId id="753" r:id="rId65"/>
    <p:sldId id="788" r:id="rId66"/>
    <p:sldId id="754" r:id="rId67"/>
    <p:sldId id="778" r:id="rId68"/>
    <p:sldId id="755" r:id="rId69"/>
    <p:sldId id="756" r:id="rId70"/>
    <p:sldId id="757" r:id="rId71"/>
    <p:sldId id="779" r:id="rId72"/>
    <p:sldId id="780" r:id="rId73"/>
    <p:sldId id="781" r:id="rId74"/>
    <p:sldId id="759" r:id="rId75"/>
    <p:sldId id="513" r:id="rId7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9" autoAdjust="0"/>
    <p:restoredTop sz="78751" autoAdjust="0"/>
  </p:normalViewPr>
  <p:slideViewPr>
    <p:cSldViewPr>
      <p:cViewPr varScale="1">
        <p:scale>
          <a:sx n="65" d="100"/>
          <a:sy n="65" d="100"/>
        </p:scale>
        <p:origin x="1260" y="16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65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12" Type="http://schemas.openxmlformats.org/officeDocument/2006/relationships/image" Target="../media/image64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5" Type="http://schemas.openxmlformats.org/officeDocument/2006/relationships/image" Target="../media/image57.wmf"/><Relationship Id="rId15" Type="http://schemas.openxmlformats.org/officeDocument/2006/relationships/image" Target="../media/image33.w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Relationship Id="rId14" Type="http://schemas.openxmlformats.org/officeDocument/2006/relationships/image" Target="../media/image6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4.wmf"/><Relationship Id="rId4" Type="http://schemas.openxmlformats.org/officeDocument/2006/relationships/image" Target="../media/image9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4" Type="http://schemas.openxmlformats.org/officeDocument/2006/relationships/image" Target="../media/image11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image" Target="../media/image116.wmf"/><Relationship Id="rId7" Type="http://schemas.openxmlformats.org/officeDocument/2006/relationships/image" Target="../media/image120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Relationship Id="rId9" Type="http://schemas.openxmlformats.org/officeDocument/2006/relationships/image" Target="../media/image122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7" Type="http://schemas.openxmlformats.org/officeDocument/2006/relationships/image" Target="../media/image129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e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7" Type="http://schemas.openxmlformats.org/officeDocument/2006/relationships/image" Target="../media/image135.wmf"/><Relationship Id="rId2" Type="http://schemas.openxmlformats.org/officeDocument/2006/relationships/image" Target="../media/image130.wmf"/><Relationship Id="rId1" Type="http://schemas.openxmlformats.org/officeDocument/2006/relationships/image" Target="../media/image113.emf"/><Relationship Id="rId6" Type="http://schemas.openxmlformats.org/officeDocument/2006/relationships/image" Target="../media/image134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image" Target="../media/image137.wmf"/><Relationship Id="rId7" Type="http://schemas.openxmlformats.org/officeDocument/2006/relationships/image" Target="../media/image141.wmf"/><Relationship Id="rId2" Type="http://schemas.openxmlformats.org/officeDocument/2006/relationships/image" Target="../media/image136.wmf"/><Relationship Id="rId1" Type="http://schemas.openxmlformats.org/officeDocument/2006/relationships/image" Target="../media/image113.emf"/><Relationship Id="rId6" Type="http://schemas.openxmlformats.org/officeDocument/2006/relationships/image" Target="../media/image140.wmf"/><Relationship Id="rId11" Type="http://schemas.openxmlformats.org/officeDocument/2006/relationships/image" Target="../media/image145.wmf"/><Relationship Id="rId5" Type="http://schemas.openxmlformats.org/officeDocument/2006/relationships/image" Target="../media/image139.wmf"/><Relationship Id="rId10" Type="http://schemas.openxmlformats.org/officeDocument/2006/relationships/image" Target="../media/image144.wmf"/><Relationship Id="rId4" Type="http://schemas.openxmlformats.org/officeDocument/2006/relationships/image" Target="../media/image138.wmf"/><Relationship Id="rId9" Type="http://schemas.openxmlformats.org/officeDocument/2006/relationships/image" Target="../media/image143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image" Target="../media/image148.wmf"/><Relationship Id="rId7" Type="http://schemas.openxmlformats.org/officeDocument/2006/relationships/image" Target="../media/image152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6" Type="http://schemas.openxmlformats.org/officeDocument/2006/relationships/image" Target="../media/image151.wmf"/><Relationship Id="rId5" Type="http://schemas.openxmlformats.org/officeDocument/2006/relationships/image" Target="../media/image150.wmf"/><Relationship Id="rId10" Type="http://schemas.openxmlformats.org/officeDocument/2006/relationships/image" Target="../media/image155.wmf"/><Relationship Id="rId4" Type="http://schemas.openxmlformats.org/officeDocument/2006/relationships/image" Target="../media/image149.wmf"/><Relationship Id="rId9" Type="http://schemas.openxmlformats.org/officeDocument/2006/relationships/image" Target="../media/image154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image" Target="../media/image158.wmf"/><Relationship Id="rId7" Type="http://schemas.openxmlformats.org/officeDocument/2006/relationships/image" Target="../media/image162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6" Type="http://schemas.openxmlformats.org/officeDocument/2006/relationships/image" Target="../media/image161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7" Type="http://schemas.openxmlformats.org/officeDocument/2006/relationships/image" Target="../media/image170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69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4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4" Type="http://schemas.openxmlformats.org/officeDocument/2006/relationships/image" Target="../media/image164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3" Type="http://schemas.openxmlformats.org/officeDocument/2006/relationships/image" Target="../media/image185.wmf"/><Relationship Id="rId7" Type="http://schemas.openxmlformats.org/officeDocument/2006/relationships/image" Target="../media/image189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6" Type="http://schemas.openxmlformats.org/officeDocument/2006/relationships/image" Target="../media/image188.wmf"/><Relationship Id="rId5" Type="http://schemas.openxmlformats.org/officeDocument/2006/relationships/image" Target="../media/image187.wmf"/><Relationship Id="rId4" Type="http://schemas.openxmlformats.org/officeDocument/2006/relationships/image" Target="../media/image18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Relationship Id="rId4" Type="http://schemas.openxmlformats.org/officeDocument/2006/relationships/image" Target="../media/image194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Relationship Id="rId5" Type="http://schemas.openxmlformats.org/officeDocument/2006/relationships/image" Target="../media/image201.wmf"/><Relationship Id="rId4" Type="http://schemas.openxmlformats.org/officeDocument/2006/relationships/image" Target="../media/image200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13" Type="http://schemas.openxmlformats.org/officeDocument/2006/relationships/image" Target="../media/image214.wmf"/><Relationship Id="rId3" Type="http://schemas.openxmlformats.org/officeDocument/2006/relationships/image" Target="../media/image204.wmf"/><Relationship Id="rId7" Type="http://schemas.openxmlformats.org/officeDocument/2006/relationships/image" Target="../media/image208.wmf"/><Relationship Id="rId12" Type="http://schemas.openxmlformats.org/officeDocument/2006/relationships/image" Target="../media/image213.wmf"/><Relationship Id="rId2" Type="http://schemas.openxmlformats.org/officeDocument/2006/relationships/image" Target="../media/image203.wmf"/><Relationship Id="rId16" Type="http://schemas.openxmlformats.org/officeDocument/2006/relationships/image" Target="../media/image217.wmf"/><Relationship Id="rId1" Type="http://schemas.openxmlformats.org/officeDocument/2006/relationships/image" Target="../media/image202.wmf"/><Relationship Id="rId6" Type="http://schemas.openxmlformats.org/officeDocument/2006/relationships/image" Target="../media/image207.wmf"/><Relationship Id="rId11" Type="http://schemas.openxmlformats.org/officeDocument/2006/relationships/image" Target="../media/image212.wmf"/><Relationship Id="rId5" Type="http://schemas.openxmlformats.org/officeDocument/2006/relationships/image" Target="../media/image206.wmf"/><Relationship Id="rId15" Type="http://schemas.openxmlformats.org/officeDocument/2006/relationships/image" Target="../media/image216.wmf"/><Relationship Id="rId10" Type="http://schemas.openxmlformats.org/officeDocument/2006/relationships/image" Target="../media/image211.wmf"/><Relationship Id="rId4" Type="http://schemas.openxmlformats.org/officeDocument/2006/relationships/image" Target="../media/image205.wmf"/><Relationship Id="rId9" Type="http://schemas.openxmlformats.org/officeDocument/2006/relationships/image" Target="../media/image210.wmf"/><Relationship Id="rId14" Type="http://schemas.openxmlformats.org/officeDocument/2006/relationships/image" Target="../media/image215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8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3" Type="http://schemas.openxmlformats.org/officeDocument/2006/relationships/image" Target="../media/image222.wmf"/><Relationship Id="rId7" Type="http://schemas.openxmlformats.org/officeDocument/2006/relationships/image" Target="../media/image226.wmf"/><Relationship Id="rId2" Type="http://schemas.openxmlformats.org/officeDocument/2006/relationships/image" Target="../media/image221.wmf"/><Relationship Id="rId1" Type="http://schemas.openxmlformats.org/officeDocument/2006/relationships/image" Target="../media/image220.wmf"/><Relationship Id="rId6" Type="http://schemas.openxmlformats.org/officeDocument/2006/relationships/image" Target="../media/image225.wmf"/><Relationship Id="rId5" Type="http://schemas.openxmlformats.org/officeDocument/2006/relationships/image" Target="../media/image224.wmf"/><Relationship Id="rId4" Type="http://schemas.openxmlformats.org/officeDocument/2006/relationships/image" Target="../media/image223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wmf"/><Relationship Id="rId2" Type="http://schemas.openxmlformats.org/officeDocument/2006/relationships/image" Target="../media/image225.wmf"/><Relationship Id="rId1" Type="http://schemas.openxmlformats.org/officeDocument/2006/relationships/image" Target="../media/image220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wmf"/><Relationship Id="rId3" Type="http://schemas.openxmlformats.org/officeDocument/2006/relationships/image" Target="../media/image233.wmf"/><Relationship Id="rId7" Type="http://schemas.openxmlformats.org/officeDocument/2006/relationships/image" Target="../media/image237.wmf"/><Relationship Id="rId2" Type="http://schemas.openxmlformats.org/officeDocument/2006/relationships/image" Target="../media/image232.wmf"/><Relationship Id="rId1" Type="http://schemas.openxmlformats.org/officeDocument/2006/relationships/image" Target="../media/image231.wmf"/><Relationship Id="rId6" Type="http://schemas.openxmlformats.org/officeDocument/2006/relationships/image" Target="../media/image236.wmf"/><Relationship Id="rId5" Type="http://schemas.openxmlformats.org/officeDocument/2006/relationships/image" Target="../media/image235.wmf"/><Relationship Id="rId10" Type="http://schemas.openxmlformats.org/officeDocument/2006/relationships/image" Target="../media/image240.wmf"/><Relationship Id="rId4" Type="http://schemas.openxmlformats.org/officeDocument/2006/relationships/image" Target="../media/image234.wmf"/><Relationship Id="rId9" Type="http://schemas.openxmlformats.org/officeDocument/2006/relationships/image" Target="../media/image239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wmf"/><Relationship Id="rId2" Type="http://schemas.openxmlformats.org/officeDocument/2006/relationships/image" Target="../media/image242.wmf"/><Relationship Id="rId1" Type="http://schemas.openxmlformats.org/officeDocument/2006/relationships/image" Target="../media/image241.wmf"/><Relationship Id="rId6" Type="http://schemas.openxmlformats.org/officeDocument/2006/relationships/image" Target="../media/image246.wmf"/><Relationship Id="rId5" Type="http://schemas.openxmlformats.org/officeDocument/2006/relationships/image" Target="../media/image245.wmf"/><Relationship Id="rId4" Type="http://schemas.openxmlformats.org/officeDocument/2006/relationships/image" Target="../media/image244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9.wmf"/><Relationship Id="rId1" Type="http://schemas.openxmlformats.org/officeDocument/2006/relationships/image" Target="../media/image248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wmf"/><Relationship Id="rId2" Type="http://schemas.openxmlformats.org/officeDocument/2006/relationships/image" Target="../media/image251.wmf"/><Relationship Id="rId1" Type="http://schemas.openxmlformats.org/officeDocument/2006/relationships/image" Target="../media/image25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wmf"/><Relationship Id="rId3" Type="http://schemas.openxmlformats.org/officeDocument/2006/relationships/image" Target="../media/image255.wmf"/><Relationship Id="rId7" Type="http://schemas.openxmlformats.org/officeDocument/2006/relationships/image" Target="../media/image259.wmf"/><Relationship Id="rId2" Type="http://schemas.openxmlformats.org/officeDocument/2006/relationships/image" Target="../media/image254.wmf"/><Relationship Id="rId1" Type="http://schemas.openxmlformats.org/officeDocument/2006/relationships/image" Target="../media/image253.wmf"/><Relationship Id="rId6" Type="http://schemas.openxmlformats.org/officeDocument/2006/relationships/image" Target="../media/image258.wmf"/><Relationship Id="rId5" Type="http://schemas.openxmlformats.org/officeDocument/2006/relationships/image" Target="../media/image257.wmf"/><Relationship Id="rId4" Type="http://schemas.openxmlformats.org/officeDocument/2006/relationships/image" Target="../media/image256.wmf"/><Relationship Id="rId9" Type="http://schemas.openxmlformats.org/officeDocument/2006/relationships/image" Target="../media/image261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wmf"/><Relationship Id="rId13" Type="http://schemas.openxmlformats.org/officeDocument/2006/relationships/image" Target="../media/image269.wmf"/><Relationship Id="rId3" Type="http://schemas.openxmlformats.org/officeDocument/2006/relationships/image" Target="../media/image257.wmf"/><Relationship Id="rId7" Type="http://schemas.openxmlformats.org/officeDocument/2006/relationships/image" Target="../media/image263.wmf"/><Relationship Id="rId12" Type="http://schemas.openxmlformats.org/officeDocument/2006/relationships/image" Target="../media/image268.wmf"/><Relationship Id="rId17" Type="http://schemas.openxmlformats.org/officeDocument/2006/relationships/image" Target="../media/image272.wmf"/><Relationship Id="rId2" Type="http://schemas.openxmlformats.org/officeDocument/2006/relationships/image" Target="../media/image253.wmf"/><Relationship Id="rId16" Type="http://schemas.openxmlformats.org/officeDocument/2006/relationships/image" Target="../media/image271.wmf"/><Relationship Id="rId1" Type="http://schemas.openxmlformats.org/officeDocument/2006/relationships/image" Target="../media/image262.wmf"/><Relationship Id="rId6" Type="http://schemas.openxmlformats.org/officeDocument/2006/relationships/image" Target="../media/image260.wmf"/><Relationship Id="rId11" Type="http://schemas.openxmlformats.org/officeDocument/2006/relationships/image" Target="../media/image267.wmf"/><Relationship Id="rId5" Type="http://schemas.openxmlformats.org/officeDocument/2006/relationships/image" Target="../media/image259.wmf"/><Relationship Id="rId15" Type="http://schemas.openxmlformats.org/officeDocument/2006/relationships/image" Target="../media/image270.wmf"/><Relationship Id="rId10" Type="http://schemas.openxmlformats.org/officeDocument/2006/relationships/image" Target="../media/image266.wmf"/><Relationship Id="rId4" Type="http://schemas.openxmlformats.org/officeDocument/2006/relationships/image" Target="../media/image258.wmf"/><Relationship Id="rId9" Type="http://schemas.openxmlformats.org/officeDocument/2006/relationships/image" Target="../media/image265.wmf"/><Relationship Id="rId14" Type="http://schemas.openxmlformats.org/officeDocument/2006/relationships/image" Target="../media/image261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3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wmf"/><Relationship Id="rId7" Type="http://schemas.openxmlformats.org/officeDocument/2006/relationships/image" Target="../media/image280.wmf"/><Relationship Id="rId2" Type="http://schemas.openxmlformats.org/officeDocument/2006/relationships/image" Target="../media/image275.wmf"/><Relationship Id="rId1" Type="http://schemas.openxmlformats.org/officeDocument/2006/relationships/image" Target="../media/image274.wmf"/><Relationship Id="rId6" Type="http://schemas.openxmlformats.org/officeDocument/2006/relationships/image" Target="../media/image279.wmf"/><Relationship Id="rId5" Type="http://schemas.openxmlformats.org/officeDocument/2006/relationships/image" Target="../media/image278.wmf"/><Relationship Id="rId4" Type="http://schemas.openxmlformats.org/officeDocument/2006/relationships/image" Target="../media/image277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wmf"/><Relationship Id="rId3" Type="http://schemas.openxmlformats.org/officeDocument/2006/relationships/image" Target="../media/image277.wmf"/><Relationship Id="rId7" Type="http://schemas.openxmlformats.org/officeDocument/2006/relationships/image" Target="../media/image281.wmf"/><Relationship Id="rId2" Type="http://schemas.openxmlformats.org/officeDocument/2006/relationships/image" Target="../media/image276.wmf"/><Relationship Id="rId1" Type="http://schemas.openxmlformats.org/officeDocument/2006/relationships/image" Target="../media/image275.wmf"/><Relationship Id="rId6" Type="http://schemas.openxmlformats.org/officeDocument/2006/relationships/image" Target="../media/image280.wmf"/><Relationship Id="rId5" Type="http://schemas.openxmlformats.org/officeDocument/2006/relationships/image" Target="../media/image279.wmf"/><Relationship Id="rId10" Type="http://schemas.openxmlformats.org/officeDocument/2006/relationships/image" Target="../media/image284.wmf"/><Relationship Id="rId4" Type="http://schemas.openxmlformats.org/officeDocument/2006/relationships/image" Target="../media/image278.wmf"/><Relationship Id="rId9" Type="http://schemas.openxmlformats.org/officeDocument/2006/relationships/image" Target="../media/image283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wmf"/><Relationship Id="rId2" Type="http://schemas.openxmlformats.org/officeDocument/2006/relationships/image" Target="../media/image286.wmf"/><Relationship Id="rId1" Type="http://schemas.openxmlformats.org/officeDocument/2006/relationships/image" Target="../media/image285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wmf"/><Relationship Id="rId7" Type="http://schemas.openxmlformats.org/officeDocument/2006/relationships/image" Target="../media/image287.wmf"/><Relationship Id="rId2" Type="http://schemas.openxmlformats.org/officeDocument/2006/relationships/image" Target="../media/image289.wmf"/><Relationship Id="rId1" Type="http://schemas.openxmlformats.org/officeDocument/2006/relationships/image" Target="../media/image288.wmf"/><Relationship Id="rId6" Type="http://schemas.openxmlformats.org/officeDocument/2006/relationships/image" Target="../media/image286.wmf"/><Relationship Id="rId5" Type="http://schemas.openxmlformats.org/officeDocument/2006/relationships/image" Target="../media/image285.wmf"/><Relationship Id="rId4" Type="http://schemas.openxmlformats.org/officeDocument/2006/relationships/image" Target="../media/image29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9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33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33.wmf"/><Relationship Id="rId4" Type="http://schemas.openxmlformats.org/officeDocument/2006/relationships/image" Target="../media/image4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42DB63DD-85F4-4446-84D7-A9D884189B0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AEE14B1C-63D7-4AE6-87F3-AE21E4280E0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B1D4F584-5C7C-41E8-89A5-62A074B2D46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7" name="Rectangle 5">
            <a:extLst>
              <a:ext uri="{FF2B5EF4-FFF2-40B4-BE49-F238E27FC236}">
                <a16:creationId xmlns:a16="http://schemas.microsoft.com/office/drawing/2014/main" id="{94381090-C0D1-448D-A110-2108C3807B2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82278" name="Rectangle 6">
            <a:extLst>
              <a:ext uri="{FF2B5EF4-FFF2-40B4-BE49-F238E27FC236}">
                <a16:creationId xmlns:a16="http://schemas.microsoft.com/office/drawing/2014/main" id="{FADB3040-138F-4CB0-93C5-87D7E35F7DC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2279" name="Rectangle 7">
            <a:extLst>
              <a:ext uri="{FF2B5EF4-FFF2-40B4-BE49-F238E27FC236}">
                <a16:creationId xmlns:a16="http://schemas.microsoft.com/office/drawing/2014/main" id="{BCBEA952-A857-4659-BA1C-D7BFFADD76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0BDF337E-42BD-4D6D-B586-96E778BC0F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798E828B-08C6-480F-9FBB-835FC2BCF5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34F3336B-70A5-42C9-8807-CA30E954E2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F389D41E-8B20-48A5-9814-A3ADCA8EA3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EE87B0D-F14E-49E0-81FA-00C9FF86FB2F}" type="slidenum">
              <a:rPr lang="en-US" altLang="zh-CN" sz="1200" b="0" smtClean="0">
                <a:latin typeface="Verdana" panose="020B0604030504040204" pitchFamily="34" charset="0"/>
              </a:rPr>
              <a:pPr/>
              <a:t>13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25F509A2-A07E-4AD4-A0DE-EF72981782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AC5D1979-183B-4904-8247-91A1A6ED79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CN"/>
              <a:t>N</a:t>
            </a:r>
            <a:r>
              <a:rPr kumimoji="1" lang="zh-CN" altLang="en-US"/>
              <a:t>耗尽型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频率范围是多少？</a:t>
            </a:r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A60C3C81-3AAE-416E-8740-A964E1EA4B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26463626-71EF-48D5-A743-3534B4285953}" type="slidenum">
              <a:rPr lang="en-US" altLang="zh-CN" sz="1200" b="0" smtClean="0">
                <a:latin typeface="Verdana" panose="020B0604030504040204" pitchFamily="34" charset="0"/>
              </a:rPr>
              <a:pPr/>
              <a:t>46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>
            <a:extLst>
              <a:ext uri="{FF2B5EF4-FFF2-40B4-BE49-F238E27FC236}">
                <a16:creationId xmlns:a16="http://schemas.microsoft.com/office/drawing/2014/main" id="{5265CE2B-5C1F-4DAC-BA27-FEBBE5B712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>
            <a:extLst>
              <a:ext uri="{FF2B5EF4-FFF2-40B4-BE49-F238E27FC236}">
                <a16:creationId xmlns:a16="http://schemas.microsoft.com/office/drawing/2014/main" id="{6DAE7D8C-8B97-4C5A-B276-6D613B7188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/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id="{A53D40D8-C2B3-48A7-B22D-E4F50DC607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65432E5F-36E2-4AA5-9E70-0B20CF7B2FB8}" type="slidenum">
              <a:rPr lang="en-US" altLang="zh-CN" sz="1200" b="0" smtClean="0">
                <a:latin typeface="Verdana" panose="020B0604030504040204" pitchFamily="34" charset="0"/>
              </a:rPr>
              <a:pPr/>
              <a:t>48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>
            <a:extLst>
              <a:ext uri="{FF2B5EF4-FFF2-40B4-BE49-F238E27FC236}">
                <a16:creationId xmlns:a16="http://schemas.microsoft.com/office/drawing/2014/main" id="{30DDCE89-3A4D-4FA5-A85F-8A8C8BAD23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>
            <a:extLst>
              <a:ext uri="{FF2B5EF4-FFF2-40B4-BE49-F238E27FC236}">
                <a16:creationId xmlns:a16="http://schemas.microsoft.com/office/drawing/2014/main" id="{B43BD937-FA01-4B1B-AF25-3E04B25BEE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36" name="灯片编号占位符 3">
            <a:extLst>
              <a:ext uri="{FF2B5EF4-FFF2-40B4-BE49-F238E27FC236}">
                <a16:creationId xmlns:a16="http://schemas.microsoft.com/office/drawing/2014/main" id="{95FBA4E3-F8E1-4DA5-9991-922E64046B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895C0BB0-6B6F-4DE6-BC7B-CC293C92FD93}" type="slidenum">
              <a:rPr lang="en-US" altLang="zh-CN" sz="1200" b="0" smtClean="0">
                <a:latin typeface="Verdana" panose="020B0604030504040204" pitchFamily="34" charset="0"/>
              </a:rPr>
              <a:pPr/>
              <a:t>50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>
            <a:extLst>
              <a:ext uri="{FF2B5EF4-FFF2-40B4-BE49-F238E27FC236}">
                <a16:creationId xmlns:a16="http://schemas.microsoft.com/office/drawing/2014/main" id="{9A280940-E869-462E-90FA-02EE86CCC2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>
            <a:extLst>
              <a:ext uri="{FF2B5EF4-FFF2-40B4-BE49-F238E27FC236}">
                <a16:creationId xmlns:a16="http://schemas.microsoft.com/office/drawing/2014/main" id="{995E3A15-3F4A-4EEB-AF84-0890E9897F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2023.4.26</a:t>
            </a:r>
            <a:r>
              <a:rPr lang="zh-CN" altLang="en-US"/>
              <a:t>上课继续！</a:t>
            </a:r>
          </a:p>
        </p:txBody>
      </p:sp>
      <p:sp>
        <p:nvSpPr>
          <p:cNvPr id="71684" name="灯片编号占位符 3">
            <a:extLst>
              <a:ext uri="{FF2B5EF4-FFF2-40B4-BE49-F238E27FC236}">
                <a16:creationId xmlns:a16="http://schemas.microsoft.com/office/drawing/2014/main" id="{9DEB79C6-693D-4189-8A1B-BFD730DC20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26AB5110-1F42-4D47-87A4-4D90020D6668}" type="slidenum">
              <a:rPr lang="en-US" altLang="zh-CN" sz="1200" b="0" smtClean="0">
                <a:latin typeface="Verdana" panose="020B0604030504040204" pitchFamily="34" charset="0"/>
              </a:rPr>
              <a:pPr/>
              <a:t>51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>
            <a:extLst>
              <a:ext uri="{FF2B5EF4-FFF2-40B4-BE49-F238E27FC236}">
                <a16:creationId xmlns:a16="http://schemas.microsoft.com/office/drawing/2014/main" id="{66492C1F-E511-4180-8CAE-8C08F90D06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>
            <a:extLst>
              <a:ext uri="{FF2B5EF4-FFF2-40B4-BE49-F238E27FC236}">
                <a16:creationId xmlns:a16="http://schemas.microsoft.com/office/drawing/2014/main" id="{0ADA98F1-1B22-486A-8C8C-2277A734D5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周一（</a:t>
            </a:r>
            <a:r>
              <a:rPr lang="en-US" altLang="zh-CN"/>
              <a:t>12.20</a:t>
            </a:r>
            <a:r>
              <a:rPr lang="zh-CN" altLang="en-US"/>
              <a:t>）上课继续</a:t>
            </a:r>
          </a:p>
        </p:txBody>
      </p:sp>
      <p:sp>
        <p:nvSpPr>
          <p:cNvPr id="73732" name="灯片编号占位符 3">
            <a:extLst>
              <a:ext uri="{FF2B5EF4-FFF2-40B4-BE49-F238E27FC236}">
                <a16:creationId xmlns:a16="http://schemas.microsoft.com/office/drawing/2014/main" id="{D2FAAFDB-C20B-4CF9-9E44-706E626D2D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13858E82-0D65-4502-885F-5B13205A7DCD}" type="slidenum">
              <a:rPr lang="en-US" altLang="zh-CN" sz="1200" b="0" smtClean="0">
                <a:latin typeface="Verdana" panose="020B0604030504040204" pitchFamily="34" charset="0"/>
              </a:rPr>
              <a:pPr/>
              <a:t>52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2024.4.12</a:t>
            </a:r>
            <a:r>
              <a:rPr lang="zh-CN" altLang="en-US"/>
              <a:t>上课继续！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DF337E-42BD-4D6D-B586-96E778BC0F6A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9698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>
            <a:extLst>
              <a:ext uri="{FF2B5EF4-FFF2-40B4-BE49-F238E27FC236}">
                <a16:creationId xmlns:a16="http://schemas.microsoft.com/office/drawing/2014/main" id="{59AE7453-4DD4-447E-92FD-2D5BED4E0A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>
            <a:extLst>
              <a:ext uri="{FF2B5EF4-FFF2-40B4-BE49-F238E27FC236}">
                <a16:creationId xmlns:a16="http://schemas.microsoft.com/office/drawing/2014/main" id="{90B257D5-3E38-480F-BC34-16B6E023D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5.5</a:t>
            </a:r>
            <a:r>
              <a:rPr lang="zh-CN" altLang="en-US"/>
              <a:t>上课继续！</a:t>
            </a:r>
          </a:p>
        </p:txBody>
      </p:sp>
      <p:sp>
        <p:nvSpPr>
          <p:cNvPr id="78852" name="灯片编号占位符 3">
            <a:extLst>
              <a:ext uri="{FF2B5EF4-FFF2-40B4-BE49-F238E27FC236}">
                <a16:creationId xmlns:a16="http://schemas.microsoft.com/office/drawing/2014/main" id="{5E2E029B-08B0-4886-808C-A38BAA3CF2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5B1EB6AC-0647-40C5-B148-8E0668E740C8}" type="slidenum">
              <a:rPr lang="en-US" altLang="zh-CN" sz="1200" b="0" smtClean="0">
                <a:latin typeface="Verdana" panose="020B0604030504040204" pitchFamily="34" charset="0"/>
              </a:rPr>
              <a:pPr/>
              <a:t>56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>
            <a:extLst>
              <a:ext uri="{FF2B5EF4-FFF2-40B4-BE49-F238E27FC236}">
                <a16:creationId xmlns:a16="http://schemas.microsoft.com/office/drawing/2014/main" id="{866D0E8F-F22A-4354-9E75-9DBF557962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>
            <a:extLst>
              <a:ext uri="{FF2B5EF4-FFF2-40B4-BE49-F238E27FC236}">
                <a16:creationId xmlns:a16="http://schemas.microsoft.com/office/drawing/2014/main" id="{3DBE10F0-7FFC-462E-9945-70579332A4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/>
              <a:t>思考一下：</a:t>
            </a:r>
            <a:r>
              <a:rPr kumimoji="1" lang="en-US" altLang="zh-CN"/>
              <a:t>1.4V</a:t>
            </a:r>
            <a:r>
              <a:rPr kumimoji="1" lang="zh-CN" altLang="en-US"/>
              <a:t>哪里来的？</a:t>
            </a:r>
          </a:p>
        </p:txBody>
      </p:sp>
      <p:sp>
        <p:nvSpPr>
          <p:cNvPr id="80900" name="灯片编号占位符 3">
            <a:extLst>
              <a:ext uri="{FF2B5EF4-FFF2-40B4-BE49-F238E27FC236}">
                <a16:creationId xmlns:a16="http://schemas.microsoft.com/office/drawing/2014/main" id="{3FAA2505-E453-4704-8738-0736BDDD00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293F0151-8344-42BE-8964-D357B85547AE}" type="slidenum">
              <a:rPr lang="en-US" altLang="zh-CN" sz="1200" b="0" smtClean="0">
                <a:latin typeface="Verdana" panose="020B0604030504040204" pitchFamily="34" charset="0"/>
              </a:rPr>
              <a:pPr/>
              <a:t>57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>
            <a:extLst>
              <a:ext uri="{FF2B5EF4-FFF2-40B4-BE49-F238E27FC236}">
                <a16:creationId xmlns:a16="http://schemas.microsoft.com/office/drawing/2014/main" id="{6ACAE4EB-4923-4BCD-BE36-6F0F9FCBC3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>
            <a:extLst>
              <a:ext uri="{FF2B5EF4-FFF2-40B4-BE49-F238E27FC236}">
                <a16:creationId xmlns:a16="http://schemas.microsoft.com/office/drawing/2014/main" id="{0F33787E-D7B1-4C35-897F-8087161DAC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CN"/>
              <a:t>1</a:t>
            </a:r>
            <a:r>
              <a:rPr kumimoji="1" lang="zh-CN" altLang="en-US"/>
              <a:t>）抗干扰能力不强</a:t>
            </a:r>
            <a:endParaRPr kumimoji="1" lang="en-US" altLang="zh-CN"/>
          </a:p>
          <a:p>
            <a:r>
              <a:rPr kumimoji="1" lang="en-US" altLang="zh-CN"/>
              <a:t>2</a:t>
            </a:r>
            <a:r>
              <a:rPr kumimoji="1" lang="zh-CN" altLang="en-US"/>
              <a:t>）可以考虑适当调低门限电压值</a:t>
            </a:r>
          </a:p>
        </p:txBody>
      </p:sp>
      <p:sp>
        <p:nvSpPr>
          <p:cNvPr id="82948" name="灯片编号占位符 3">
            <a:extLst>
              <a:ext uri="{FF2B5EF4-FFF2-40B4-BE49-F238E27FC236}">
                <a16:creationId xmlns:a16="http://schemas.microsoft.com/office/drawing/2014/main" id="{0E806829-272B-4BC0-AC61-B2771D0C58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4479D812-6CBB-4C63-A76D-42FAB0DF4755}" type="slidenum">
              <a:rPr lang="en-US" altLang="zh-CN" sz="1200" b="0" smtClean="0">
                <a:latin typeface="Verdana" panose="020B0604030504040204" pitchFamily="34" charset="0"/>
              </a:rPr>
              <a:pPr/>
              <a:t>58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>
            <a:extLst>
              <a:ext uri="{FF2B5EF4-FFF2-40B4-BE49-F238E27FC236}">
                <a16:creationId xmlns:a16="http://schemas.microsoft.com/office/drawing/2014/main" id="{26B69366-AC6C-4358-9848-0FA7341A94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>
            <a:extLst>
              <a:ext uri="{FF2B5EF4-FFF2-40B4-BE49-F238E27FC236}">
                <a16:creationId xmlns:a16="http://schemas.microsoft.com/office/drawing/2014/main" id="{B643A266-95F0-4972-9229-66DA8A362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/>
          </a:p>
        </p:txBody>
      </p:sp>
      <p:sp>
        <p:nvSpPr>
          <p:cNvPr id="84996" name="灯片编号占位符 3">
            <a:extLst>
              <a:ext uri="{FF2B5EF4-FFF2-40B4-BE49-F238E27FC236}">
                <a16:creationId xmlns:a16="http://schemas.microsoft.com/office/drawing/2014/main" id="{D8B44D9E-F353-4706-AAF1-36C89099BE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1EB0B9F8-9D25-4601-BC5F-91BA98BE4E10}" type="slidenum">
              <a:rPr lang="en-US" altLang="zh-CN" sz="1200" b="0" smtClean="0">
                <a:latin typeface="Verdana" panose="020B0604030504040204" pitchFamily="34" charset="0"/>
              </a:rPr>
              <a:pPr/>
              <a:t>59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8741B3C3-00FA-4CF7-BA4B-D8A748FE8D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B7133A7D-B8B0-4BF0-A2C5-6078F32FD1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/>
              <a:t>特征角频率</a:t>
            </a:r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ACA90742-8B50-4AA6-9A22-B383E0861B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19815CBC-D1C9-4DDE-8477-59B39BA8AF41}" type="slidenum">
              <a:rPr lang="en-US" altLang="zh-CN" sz="1200" b="0" smtClean="0">
                <a:latin typeface="Verdana" panose="020B0604030504040204" pitchFamily="34" charset="0"/>
              </a:rPr>
              <a:pPr/>
              <a:t>14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>
            <a:extLst>
              <a:ext uri="{FF2B5EF4-FFF2-40B4-BE49-F238E27FC236}">
                <a16:creationId xmlns:a16="http://schemas.microsoft.com/office/drawing/2014/main" id="{8CA67B81-3F06-4C5E-A565-03C770967E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备注占位符 2">
            <a:extLst>
              <a:ext uri="{FF2B5EF4-FFF2-40B4-BE49-F238E27FC236}">
                <a16:creationId xmlns:a16="http://schemas.microsoft.com/office/drawing/2014/main" id="{0E8F3CB2-276F-4D43-9220-471D0F7C6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68" name="灯片编号占位符 3">
            <a:extLst>
              <a:ext uri="{FF2B5EF4-FFF2-40B4-BE49-F238E27FC236}">
                <a16:creationId xmlns:a16="http://schemas.microsoft.com/office/drawing/2014/main" id="{BBBD4763-BF80-47C6-BF2D-70321F0EAB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E8607A4-FA14-46C8-A5C5-204453B2AA97}" type="slidenum">
              <a:rPr lang="en-US" altLang="zh-CN" sz="1200" b="0" smtClean="0">
                <a:latin typeface="Verdana" panose="020B0604030504040204" pitchFamily="34" charset="0"/>
              </a:rPr>
              <a:pPr/>
              <a:t>61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>
            <a:extLst>
              <a:ext uri="{FF2B5EF4-FFF2-40B4-BE49-F238E27FC236}">
                <a16:creationId xmlns:a16="http://schemas.microsoft.com/office/drawing/2014/main" id="{71E6D5F9-6326-4AD2-9CEB-A949B9F783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>
            <a:extLst>
              <a:ext uri="{FF2B5EF4-FFF2-40B4-BE49-F238E27FC236}">
                <a16:creationId xmlns:a16="http://schemas.microsoft.com/office/drawing/2014/main" id="{26E17DF8-E7BB-4DB4-BE2D-85AA87DE66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/>
              <a:t>防抖动、干扰</a:t>
            </a:r>
          </a:p>
        </p:txBody>
      </p:sp>
      <p:sp>
        <p:nvSpPr>
          <p:cNvPr id="90116" name="灯片编号占位符 3">
            <a:extLst>
              <a:ext uri="{FF2B5EF4-FFF2-40B4-BE49-F238E27FC236}">
                <a16:creationId xmlns:a16="http://schemas.microsoft.com/office/drawing/2014/main" id="{DC17E329-A34F-4BD2-B3D3-EA4D6EC968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4B38133A-A53A-4D8A-B60A-1B22E7387737}" type="slidenum">
              <a:rPr lang="en-US" altLang="zh-CN" sz="1200" b="0" smtClean="0">
                <a:latin typeface="Verdana" panose="020B0604030504040204" pitchFamily="34" charset="0"/>
              </a:rPr>
              <a:pPr/>
              <a:t>62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>
            <a:extLst>
              <a:ext uri="{FF2B5EF4-FFF2-40B4-BE49-F238E27FC236}">
                <a16:creationId xmlns:a16="http://schemas.microsoft.com/office/drawing/2014/main" id="{542ECF82-93F3-4E48-9D43-C4F5760B28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备注占位符 2">
            <a:extLst>
              <a:ext uri="{FF2B5EF4-FFF2-40B4-BE49-F238E27FC236}">
                <a16:creationId xmlns:a16="http://schemas.microsoft.com/office/drawing/2014/main" id="{4ADA3CE9-A7E1-4191-BDAC-A3917801B5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继续备课</a:t>
            </a:r>
          </a:p>
        </p:txBody>
      </p:sp>
      <p:sp>
        <p:nvSpPr>
          <p:cNvPr id="93188" name="灯片编号占位符 3">
            <a:extLst>
              <a:ext uri="{FF2B5EF4-FFF2-40B4-BE49-F238E27FC236}">
                <a16:creationId xmlns:a16="http://schemas.microsoft.com/office/drawing/2014/main" id="{1439C5E2-BB39-4AA4-B65B-F2249E4698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F42E20FC-C596-4030-9866-0A40890E5B2E}" type="slidenum">
              <a:rPr lang="en-US" altLang="zh-CN" sz="1200" b="0" smtClean="0">
                <a:latin typeface="Verdana" panose="020B0604030504040204" pitchFamily="34" charset="0"/>
              </a:rPr>
              <a:pPr/>
              <a:t>64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>
            <a:extLst>
              <a:ext uri="{FF2B5EF4-FFF2-40B4-BE49-F238E27FC236}">
                <a16:creationId xmlns:a16="http://schemas.microsoft.com/office/drawing/2014/main" id="{8A2772A0-AE0D-4F7A-8537-8973AE6ACA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备注占位符 2">
            <a:extLst>
              <a:ext uri="{FF2B5EF4-FFF2-40B4-BE49-F238E27FC236}">
                <a16:creationId xmlns:a16="http://schemas.microsoft.com/office/drawing/2014/main" id="{22D99092-03A0-4138-A7EB-8D057D535E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/>
          </a:p>
        </p:txBody>
      </p:sp>
      <p:sp>
        <p:nvSpPr>
          <p:cNvPr id="96260" name="灯片编号占位符 3">
            <a:extLst>
              <a:ext uri="{FF2B5EF4-FFF2-40B4-BE49-F238E27FC236}">
                <a16:creationId xmlns:a16="http://schemas.microsoft.com/office/drawing/2014/main" id="{9FF24B1C-F5FD-4958-A7A1-1E625FD842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1CA6B126-B0E6-4369-8CE0-AA154BFF75C6}" type="slidenum">
              <a:rPr lang="en-US" altLang="zh-CN" sz="1200" b="0" smtClean="0">
                <a:latin typeface="Verdana" panose="020B0604030504040204" pitchFamily="34" charset="0"/>
              </a:rPr>
              <a:pPr/>
              <a:t>66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>
            <a:extLst>
              <a:ext uri="{FF2B5EF4-FFF2-40B4-BE49-F238E27FC236}">
                <a16:creationId xmlns:a16="http://schemas.microsoft.com/office/drawing/2014/main" id="{F9595D7E-19F8-41D7-AD9D-E15A7DAC07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备注占位符 2">
            <a:extLst>
              <a:ext uri="{FF2B5EF4-FFF2-40B4-BE49-F238E27FC236}">
                <a16:creationId xmlns:a16="http://schemas.microsoft.com/office/drawing/2014/main" id="{0EDC84F2-F1BC-4161-8405-D10B31EB01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32" name="灯片编号占位符 3">
            <a:extLst>
              <a:ext uri="{FF2B5EF4-FFF2-40B4-BE49-F238E27FC236}">
                <a16:creationId xmlns:a16="http://schemas.microsoft.com/office/drawing/2014/main" id="{43D030D5-75DD-4FF0-831F-595AB79CB2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BACA367D-1A70-403D-A227-D3EC5D80C869}" type="slidenum">
              <a:rPr lang="en-US" altLang="zh-CN" sz="1200" b="0" smtClean="0">
                <a:latin typeface="Verdana" panose="020B0604030504040204" pitchFamily="34" charset="0"/>
              </a:rPr>
              <a:pPr/>
              <a:t>68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>
            <a:extLst>
              <a:ext uri="{FF2B5EF4-FFF2-40B4-BE49-F238E27FC236}">
                <a16:creationId xmlns:a16="http://schemas.microsoft.com/office/drawing/2014/main" id="{2218D1EE-349D-4B57-83F6-D9AF32FC72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备注占位符 2">
            <a:extLst>
              <a:ext uri="{FF2B5EF4-FFF2-40B4-BE49-F238E27FC236}">
                <a16:creationId xmlns:a16="http://schemas.microsoft.com/office/drawing/2014/main" id="{90BEA37F-0734-469E-B4E9-0923D8135C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2023.5.6</a:t>
            </a:r>
            <a:r>
              <a:rPr lang="zh-CN" altLang="en-US"/>
              <a:t>上课继续！</a:t>
            </a:r>
          </a:p>
        </p:txBody>
      </p:sp>
      <p:sp>
        <p:nvSpPr>
          <p:cNvPr id="101380" name="灯片编号占位符 3">
            <a:extLst>
              <a:ext uri="{FF2B5EF4-FFF2-40B4-BE49-F238E27FC236}">
                <a16:creationId xmlns:a16="http://schemas.microsoft.com/office/drawing/2014/main" id="{EE1C735F-DB3A-46EC-811A-EE4CC830A2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E4AC9FA1-74E3-457C-B544-525AF57D822E}" type="slidenum">
              <a:rPr lang="en-US" altLang="zh-CN" sz="1200" b="0" smtClean="0">
                <a:latin typeface="Verdana" panose="020B0604030504040204" pitchFamily="34" charset="0"/>
              </a:rPr>
              <a:pPr/>
              <a:t>69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2024.4.15</a:t>
            </a:r>
            <a:r>
              <a:rPr lang="zh-CN" altLang="en-US"/>
              <a:t>上课继续！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DF337E-42BD-4D6D-B586-96E778BC0F6A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89115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>
            <a:extLst>
              <a:ext uri="{FF2B5EF4-FFF2-40B4-BE49-F238E27FC236}">
                <a16:creationId xmlns:a16="http://schemas.microsoft.com/office/drawing/2014/main" id="{47EC4966-3D9E-46E3-8974-A26BCF8CFA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备注占位符 2">
            <a:extLst>
              <a:ext uri="{FF2B5EF4-FFF2-40B4-BE49-F238E27FC236}">
                <a16:creationId xmlns:a16="http://schemas.microsoft.com/office/drawing/2014/main" id="{FFB9011C-2E78-49CF-B81C-F4DF07AC4E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/>
              <a:t>思考：这里的阈值电压是如何计算出来的？</a:t>
            </a:r>
            <a:endParaRPr kumimoji="1" lang="en-US" altLang="zh-CN"/>
          </a:p>
          <a:p>
            <a:r>
              <a:rPr kumimoji="1" lang="en-US" altLang="zh-CN"/>
              <a:t>Vo</a:t>
            </a:r>
            <a:r>
              <a:rPr kumimoji="1" lang="zh-CN" altLang="en-US"/>
              <a:t>*</a:t>
            </a:r>
            <a:r>
              <a:rPr kumimoji="1" lang="en-US" altLang="zh-CN"/>
              <a:t>R2/(R1+R2)</a:t>
            </a:r>
            <a:r>
              <a:rPr kumimoji="1" lang="zh-CN" altLang="en-US"/>
              <a:t> </a:t>
            </a:r>
            <a:r>
              <a:rPr kumimoji="1" lang="en-US" altLang="zh-CN"/>
              <a:t>+</a:t>
            </a:r>
            <a:r>
              <a:rPr kumimoji="1" lang="zh-CN" altLang="en-US"/>
              <a:t> </a:t>
            </a:r>
            <a:r>
              <a:rPr kumimoji="1" lang="en-US" altLang="zh-CN"/>
              <a:t>Vo1</a:t>
            </a:r>
            <a:r>
              <a:rPr kumimoji="1" lang="zh-CN" altLang="en-US"/>
              <a:t>*</a:t>
            </a:r>
            <a:r>
              <a:rPr kumimoji="1" lang="en-US" altLang="zh-CN"/>
              <a:t>R1/(R1+R2)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Vp1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0</a:t>
            </a:r>
            <a:r>
              <a:rPr kumimoji="1" lang="zh-CN" altLang="en-US"/>
              <a:t>时，对应的</a:t>
            </a:r>
            <a:r>
              <a:rPr kumimoji="1" lang="en-US" altLang="zh-CN"/>
              <a:t>Vo</a:t>
            </a:r>
            <a:r>
              <a:rPr kumimoji="1" lang="zh-CN" altLang="en-US"/>
              <a:t>为阈值电压。</a:t>
            </a:r>
          </a:p>
        </p:txBody>
      </p:sp>
      <p:sp>
        <p:nvSpPr>
          <p:cNvPr id="106500" name="灯片编号占位符 3">
            <a:extLst>
              <a:ext uri="{FF2B5EF4-FFF2-40B4-BE49-F238E27FC236}">
                <a16:creationId xmlns:a16="http://schemas.microsoft.com/office/drawing/2014/main" id="{BF58BBC3-57E5-40BC-865C-538ACB5C88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8108AE2E-9F21-4A08-833A-E26E2AA942C5}" type="slidenum">
              <a:rPr lang="en-US" altLang="zh-CN" sz="1200" b="0" smtClean="0">
                <a:latin typeface="Verdana" panose="020B0604030504040204" pitchFamily="34" charset="0"/>
              </a:rPr>
              <a:pPr/>
              <a:t>73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>
            <a:extLst>
              <a:ext uri="{FF2B5EF4-FFF2-40B4-BE49-F238E27FC236}">
                <a16:creationId xmlns:a16="http://schemas.microsoft.com/office/drawing/2014/main" id="{3B30D025-799B-4163-8B44-487A4C1F22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备注占位符 2">
            <a:extLst>
              <a:ext uri="{FF2B5EF4-FFF2-40B4-BE49-F238E27FC236}">
                <a16:creationId xmlns:a16="http://schemas.microsoft.com/office/drawing/2014/main" id="{47CE897E-4955-4446-9C86-D4281C23B3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/>
              <a:t>充电时：</a:t>
            </a:r>
            <a:r>
              <a:rPr kumimoji="1" lang="en-US" altLang="zh-CN"/>
              <a:t>V_{t+}–V_{t-} = -1/C * T1 * (-Vz/R6) </a:t>
            </a:r>
          </a:p>
          <a:p>
            <a:r>
              <a:rPr kumimoji="1" lang="zh-CN" altLang="en-US"/>
              <a:t>放电时，类似进行计算。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注意</a:t>
            </a:r>
            <a:r>
              <a:rPr kumimoji="1" lang="en-US" altLang="zh-CN"/>
              <a:t>T1</a:t>
            </a:r>
            <a:r>
              <a:rPr kumimoji="1" lang="zh-CN" altLang="en-US"/>
              <a:t>和</a:t>
            </a:r>
            <a:r>
              <a:rPr kumimoji="1" lang="en-US" altLang="zh-CN"/>
              <a:t>T2</a:t>
            </a:r>
            <a:r>
              <a:rPr kumimoji="1" lang="zh-CN" altLang="en-US"/>
              <a:t>的作用</a:t>
            </a:r>
            <a:r>
              <a:rPr kumimoji="1" lang="en-US" altLang="zh-CN"/>
              <a:t>——</a:t>
            </a:r>
            <a:r>
              <a:rPr kumimoji="1" lang="zh-CN" altLang="en-US"/>
              <a:t>产生不同形状的锯齿波。</a:t>
            </a:r>
          </a:p>
        </p:txBody>
      </p:sp>
      <p:sp>
        <p:nvSpPr>
          <p:cNvPr id="108548" name="灯片编号占位符 3">
            <a:extLst>
              <a:ext uri="{FF2B5EF4-FFF2-40B4-BE49-F238E27FC236}">
                <a16:creationId xmlns:a16="http://schemas.microsoft.com/office/drawing/2014/main" id="{060D6FD5-70D6-49E8-BBE2-DAA5AB3E7E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BE521356-34A5-42E9-9D02-097E3639535A}" type="slidenum">
              <a:rPr lang="en-US" altLang="zh-CN" sz="1200" b="0" smtClean="0">
                <a:latin typeface="Verdana" panose="020B0604030504040204" pitchFamily="34" charset="0"/>
              </a:rPr>
              <a:pPr/>
              <a:t>74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55DA3E5E-2255-4D72-A81D-3E48DF383D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8723E371-FB09-4685-8B1B-EF695352C4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2023.4.24</a:t>
            </a:r>
            <a:r>
              <a:rPr lang="zh-CN" altLang="en-US"/>
              <a:t>上课继续！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注意这里的横标比值关系</a:t>
            </a: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5114C2D7-1785-4092-A96A-D827018527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14B3052-1B35-44D2-B8D2-01B1AEF6927E}" type="slidenum">
              <a:rPr lang="en-US" altLang="zh-CN" sz="1200" b="0" smtClean="0">
                <a:latin typeface="Verdana" panose="020B0604030504040204" pitchFamily="34" charset="0"/>
              </a:rPr>
              <a:pPr/>
              <a:t>16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647F2530-AAE7-48A4-A054-C9FBAEA054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5F83FD88-34AB-412F-8C36-B7AC937141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CN"/>
              <a:t>5.3</a:t>
            </a:r>
            <a:r>
              <a:rPr kumimoji="1" lang="zh-CN" altLang="en-US"/>
              <a:t>上课继续！</a:t>
            </a:r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3E47071D-A194-4719-B24D-7C46CF3CDE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9936FBB0-3509-4DCC-B881-74512F15FC83}" type="slidenum">
              <a:rPr lang="en-US" altLang="zh-CN" sz="1200" b="0" smtClean="0">
                <a:latin typeface="Verdana" panose="020B0604030504040204" pitchFamily="34" charset="0"/>
              </a:rPr>
              <a:pPr/>
              <a:t>17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781DAA0C-CA23-45BC-A5A1-6A37B84448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DED324C6-7139-4C84-AEEA-147E1E403A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周四（</a:t>
            </a:r>
            <a:r>
              <a:rPr lang="en-US" altLang="zh-CN"/>
              <a:t>12.16</a:t>
            </a:r>
            <a:r>
              <a:rPr lang="zh-CN" altLang="en-US"/>
              <a:t>）上课继续</a:t>
            </a:r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2BA787F6-0704-480A-9437-3558A095C5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088B5745-21DD-4C2B-8D22-20F296C0E4A8}" type="slidenum">
              <a:rPr lang="en-US" altLang="zh-CN" sz="1200" b="0" smtClean="0">
                <a:latin typeface="Verdana" panose="020B0604030504040204" pitchFamily="34" charset="0"/>
              </a:rPr>
              <a:pPr/>
              <a:t>23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C524AA83-0705-461B-B2EF-2CA956D502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77EDDDB8-939B-4C37-BE1B-55C9E164D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/>
              <a:t>继续备课！</a:t>
            </a:r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CC0DE8C1-711B-4CB2-9EEA-12B973A121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FF763C0-8116-4847-827D-888F120D2693}" type="slidenum">
              <a:rPr lang="en-US" altLang="zh-CN" sz="1200" b="0" smtClean="0">
                <a:latin typeface="Verdana" panose="020B0604030504040204" pitchFamily="34" charset="0"/>
              </a:rPr>
              <a:pPr/>
              <a:t>27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2024.5.8</a:t>
            </a:r>
            <a:r>
              <a:rPr lang="zh-CN" altLang="en-US" dirty="0"/>
              <a:t>上课继续！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DF337E-42BD-4D6D-B586-96E778BC0F6A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9444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>
            <a:extLst>
              <a:ext uri="{FF2B5EF4-FFF2-40B4-BE49-F238E27FC236}">
                <a16:creationId xmlns:a16="http://schemas.microsoft.com/office/drawing/2014/main" id="{C9B3B345-15C9-47F7-AA1B-C69B440DF2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>
            <a:extLst>
              <a:ext uri="{FF2B5EF4-FFF2-40B4-BE49-F238E27FC236}">
                <a16:creationId xmlns:a16="http://schemas.microsoft.com/office/drawing/2014/main" id="{BFA91550-7C2A-47F9-97D5-E38779A926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/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76607BA3-FD0E-4F55-B036-21D93351AB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433E361-D60F-49CC-B71E-D1120C071B96}" type="slidenum">
              <a:rPr lang="en-US" altLang="zh-CN" sz="1200" b="0" smtClean="0">
                <a:latin typeface="Verdana" panose="020B0604030504040204" pitchFamily="34" charset="0"/>
              </a:rPr>
              <a:pPr/>
              <a:t>44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>
            <a:extLst>
              <a:ext uri="{FF2B5EF4-FFF2-40B4-BE49-F238E27FC236}">
                <a16:creationId xmlns:a16="http://schemas.microsoft.com/office/drawing/2014/main" id="{F2FF8401-32A3-4212-8A50-D64D20D14F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>
            <a:extLst>
              <a:ext uri="{FF2B5EF4-FFF2-40B4-BE49-F238E27FC236}">
                <a16:creationId xmlns:a16="http://schemas.microsoft.com/office/drawing/2014/main" id="{3E8227CD-49BF-423F-8AC0-7B752F73BC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/>
              <a:t>起振阶段，针对某一角频率下的信息，反馈系数会保持不变。</a:t>
            </a:r>
          </a:p>
        </p:txBody>
      </p:sp>
      <p:sp>
        <p:nvSpPr>
          <p:cNvPr id="61444" name="灯片编号占位符 3">
            <a:extLst>
              <a:ext uri="{FF2B5EF4-FFF2-40B4-BE49-F238E27FC236}">
                <a16:creationId xmlns:a16="http://schemas.microsoft.com/office/drawing/2014/main" id="{8CF30A63-C5D4-4727-8585-41576557E4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8D9DF94-4BC3-4B31-BEF9-C403535F95C3}" type="slidenum">
              <a:rPr lang="en-US" altLang="zh-CN" sz="1200" b="0" smtClean="0">
                <a:latin typeface="Verdana" panose="020B0604030504040204" pitchFamily="34" charset="0"/>
              </a:rPr>
              <a:pPr/>
              <a:t>45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3E9A0EC2-4F1F-496F-9E66-93E12F197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3360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" name="Picture 8" descr="前进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935EE79-5F52-4E74-9098-9C1136FD42C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播放">
            <a:hlinkClick r:id="" action="ppaction://hlinkshowjump?jump=endshow"/>
            <a:extLst>
              <a:ext uri="{FF2B5EF4-FFF2-40B4-BE49-F238E27FC236}">
                <a16:creationId xmlns:a16="http://schemas.microsoft.com/office/drawing/2014/main" id="{F56836AD-0923-47D1-8950-F10FAE9FC1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后退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F81AFE0-0EC1-4F8A-B4B6-68D8F86425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>
                <a:ea typeface="隶书" panose="02010509060101010101" pitchFamily="49" charset="-122"/>
              </a:defRPr>
            </a:lvl1pPr>
          </a:lstStyle>
          <a:p>
            <a:pPr lvl="0"/>
            <a:r>
              <a:rPr lang="en-US" altLang="zh-CN" noProof="0"/>
              <a:t>abcd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141663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zh-CN" noProof="0"/>
              <a:t>abcdefg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6B5AEAB-AA2D-4BFD-A7AE-DD3D2F77F6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7427C04-0D89-4794-B9B7-DA5F36B586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37971ED2-0806-4116-A114-C64477D901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31260-EB3B-4FAD-8AF7-E5D5AE5CBB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410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9EF8086-A1C0-469D-AED7-80BEC15FD9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C80BB8C-5006-4703-9E0C-E7068C00DF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E034B-876C-46E9-A4B8-AEF221506E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977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4000" y="260350"/>
            <a:ext cx="2008188" cy="5635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4675" y="260350"/>
            <a:ext cx="5876925" cy="56356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73CF2FC-D3DB-4BB2-9FBB-BF59B76310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EBC89DFC-D7D7-4F12-9612-10DA4D83816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AE723-3D6F-4815-9BE7-F1FFAF71B1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9899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>
            <a:extLst>
              <a:ext uri="{FF2B5EF4-FFF2-40B4-BE49-F238E27FC236}">
                <a16:creationId xmlns:a16="http://schemas.microsoft.com/office/drawing/2014/main" id="{1BC511DD-FD44-4C6F-9CBD-86AE98AD7D7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" y="665163"/>
            <a:ext cx="7958138" cy="53975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A529C858-6857-4A12-9F29-F92FC1253E0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5938" y="6429375"/>
            <a:ext cx="37147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867CE93-95FC-40D1-8B5D-DD81E1CB0E73}" type="slidenum">
              <a:rPr lang="zh-CN" altLang="en-US" sz="1200" i="1" smtClean="0">
                <a:solidFill>
                  <a:srgbClr val="0099CC"/>
                </a:solidFill>
                <a:latin typeface="Arial" panose="020B0604020202020204" pitchFamily="34" charset="0"/>
                <a:ea typeface="华文行楷" panose="02010800040101010101" pitchFamily="2" charset="-122"/>
                <a:cs typeface="楷体_GB2312"/>
              </a:rPr>
              <a:pPr eaLnBrk="1" hangingPunct="1">
                <a:defRPr/>
              </a:pPr>
              <a:t>‹#›</a:t>
            </a:fld>
            <a:endParaRPr lang="zh-CN" altLang="en-US" sz="1200" i="1">
              <a:solidFill>
                <a:srgbClr val="0099CC"/>
              </a:solidFill>
              <a:latin typeface="Arial" panose="020B0604020202020204" pitchFamily="34" charset="0"/>
              <a:ea typeface="华文行楷" panose="02010800040101010101" pitchFamily="2" charset="-122"/>
              <a:cs typeface="楷体_GB2312"/>
            </a:endParaRPr>
          </a:p>
        </p:txBody>
      </p:sp>
      <p:pic>
        <p:nvPicPr>
          <p:cNvPr id="5" name="Picture 12" descr="前进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F6F691B-863E-4897-962C-AFC2DC6D8B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 descr="播放">
            <a:hlinkClick r:id="" action="ppaction://hlinkshowjump?jump=endshow"/>
            <a:extLst>
              <a:ext uri="{FF2B5EF4-FFF2-40B4-BE49-F238E27FC236}">
                <a16:creationId xmlns:a16="http://schemas.microsoft.com/office/drawing/2014/main" id="{594B519C-5731-487C-B631-286C355EA8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 descr="后退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506D919-AA4D-4B0D-9D1E-15AD4B4553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5" descr="机动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F59038E-FC61-4A06-B819-7DE016B083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5">
            <a:extLst>
              <a:ext uri="{FF2B5EF4-FFF2-40B4-BE49-F238E27FC236}">
                <a16:creationId xmlns:a16="http://schemas.microsoft.com/office/drawing/2014/main" id="{01D0EAB5-CD44-40A5-A460-D7F12E8E3D49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09600" y="6381750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FC23FDFB-B38F-4715-927C-671734344BD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987675" y="6429375"/>
            <a:ext cx="18002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200" i="1">
                <a:solidFill>
                  <a:srgbClr val="0099CC"/>
                </a:solidFill>
                <a:latin typeface="Arial" panose="020B0604020202020204" pitchFamily="34" charset="0"/>
                <a:ea typeface="华文行楷" panose="02010800040101010101" pitchFamily="2" charset="-122"/>
                <a:cs typeface="楷体_GB2312"/>
              </a:rPr>
              <a:t>华中科技大学   张林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01974" y="71258"/>
            <a:ext cx="7887463" cy="646783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chemeClr val="tx2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日期占位符 2">
            <a:extLst>
              <a:ext uri="{FF2B5EF4-FFF2-40B4-BE49-F238E27FC236}">
                <a16:creationId xmlns:a16="http://schemas.microsoft.com/office/drawing/2014/main" id="{3D63A8FB-5E82-4C16-8B02-2AE4D1C5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66799-75C4-47EF-BEC8-1182B597B567}" type="datetimeFigureOut">
              <a:rPr lang="zh-CN" altLang="en-US"/>
              <a:pPr>
                <a:defRPr/>
              </a:pPr>
              <a:t>2024/5/8</a:t>
            </a:fld>
            <a:endParaRPr lang="zh-CN" altLang="en-US"/>
          </a:p>
        </p:txBody>
      </p:sp>
      <p:sp>
        <p:nvSpPr>
          <p:cNvPr id="13" name="页脚占位符 3">
            <a:extLst>
              <a:ext uri="{FF2B5EF4-FFF2-40B4-BE49-F238E27FC236}">
                <a16:creationId xmlns:a16="http://schemas.microsoft.com/office/drawing/2014/main" id="{C629B6BE-E3BE-402D-87AB-D6D36DD7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4">
            <a:extLst>
              <a:ext uri="{FF2B5EF4-FFF2-40B4-BE49-F238E27FC236}">
                <a16:creationId xmlns:a16="http://schemas.microsoft.com/office/drawing/2014/main" id="{C0835538-50E9-47B6-81A6-F1744F33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BC564-E7C4-4A25-852D-39407B07E1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73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D248469-0196-4236-BBFC-BB240BBD31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026498C-4613-409F-B7C2-33786A5D56A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7BBED-0CF0-4D13-8348-40A1E344CD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257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DEB74CD-5612-4304-B2D4-4C488F9EA5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FA95F22-491B-45B3-9BA1-9A50841898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59FBF-771C-4285-96D3-2C025EBD4A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581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188" y="1628775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7888" y="1628775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8EAE730-1357-4D01-9C79-ECAF4B97B8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981A8AD-EDE1-4D39-959A-5193C8F6E9D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5E337-FED7-4EF5-BBAD-7B8609ED6E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800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C30D64-39C9-451C-BF10-A11801C58A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CC259DF9-CDA5-4F64-8FDE-61D49979DD7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310E9-4A72-43FF-9DB5-217317C09C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67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ABDBAB1-0DE6-4257-A8B0-71EB508F2F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F52C098-AB08-4A8B-8C7C-EA08A3AB20A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3B42F-BE46-4F2F-B0F3-1007ECAC4C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67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1">
            <a:extLst>
              <a:ext uri="{FF2B5EF4-FFF2-40B4-BE49-F238E27FC236}">
                <a16:creationId xmlns:a16="http://schemas.microsoft.com/office/drawing/2014/main" id="{44A09A4D-CAB3-492F-8D31-FF74F18871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260350"/>
            <a:ext cx="871538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>
            <a:extLst>
              <a:ext uri="{FF2B5EF4-FFF2-40B4-BE49-F238E27FC236}">
                <a16:creationId xmlns:a16="http://schemas.microsoft.com/office/drawing/2014/main" id="{B7E0E38D-C858-4F6A-B4C1-AB9147632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4F73E011-1909-445C-A118-B5B0C6BC73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55511-0560-4AAE-925F-5994A7CFA1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249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2FB41DA-8056-4E93-9D5B-5AE561764A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D4EC416-1C03-44CC-8574-2EE336021B2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7A18A-4951-4075-9B27-21843BA48F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44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91E1347-F11F-4327-BDC7-26F7DF1AE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62E57107-72FF-4465-85E0-D47CE005345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A8218-A9B8-471B-9503-0639642E91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191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1516C03-B197-4839-981E-21BDB5B4CB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260350"/>
            <a:ext cx="80010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r>
              <a:rPr lang="en-US" altLang="zh-CN"/>
              <a:t>abcd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5C56D6F-D256-4AB1-B9E9-E991528AA3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28775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abvd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2EF4C491-3C83-4885-B789-69269D21D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5251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95147EE0-F39A-414E-9D4C-88E3D2E00C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30872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66" name="Rectangle 6">
            <a:extLst>
              <a:ext uri="{FF2B5EF4-FFF2-40B4-BE49-F238E27FC236}">
                <a16:creationId xmlns:a16="http://schemas.microsoft.com/office/drawing/2014/main" id="{3780B8DD-94C4-406D-9FD0-CFA4F0FC5F8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68" name="Rectangle 8">
            <a:extLst>
              <a:ext uri="{FF2B5EF4-FFF2-40B4-BE49-F238E27FC236}">
                <a16:creationId xmlns:a16="http://schemas.microsoft.com/office/drawing/2014/main" id="{FFA0E917-B331-4BFC-AE00-73713BE679E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8D4FF584-1C21-4CFF-9440-C23EAE98D4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2" name="Picture 12" descr="前进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7A505DD-2EBA-43BB-8BEE-20C77D0534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3" descr="播放">
            <a:hlinkClick r:id="" action="ppaction://hlinkshowjump?jump=endshow"/>
            <a:extLst>
              <a:ext uri="{FF2B5EF4-FFF2-40B4-BE49-F238E27FC236}">
                <a16:creationId xmlns:a16="http://schemas.microsoft.com/office/drawing/2014/main" id="{EC688EEF-D743-439B-8D38-126ADC79B1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4" descr="后退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9FCDE9A-47AE-4DA4-9C64-0D0E217CC2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51" r:id="rId1"/>
    <p:sldLayoutId id="2147484642" r:id="rId2"/>
    <p:sldLayoutId id="2147484643" r:id="rId3"/>
    <p:sldLayoutId id="2147484644" r:id="rId4"/>
    <p:sldLayoutId id="2147484645" r:id="rId5"/>
    <p:sldLayoutId id="2147484646" r:id="rId6"/>
    <p:sldLayoutId id="2147484652" r:id="rId7"/>
    <p:sldLayoutId id="2147484647" r:id="rId8"/>
    <p:sldLayoutId id="2147484648" r:id="rId9"/>
    <p:sldLayoutId id="2147484649" r:id="rId10"/>
    <p:sldLayoutId id="2147484650" r:id="rId11"/>
    <p:sldLayoutId id="2147484653" r:id="rId12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 kern="1200">
          <a:solidFill>
            <a:schemeClr val="tx2"/>
          </a:solidFill>
          <a:latin typeface="+mj-lt"/>
          <a:ea typeface="+mj-ea"/>
          <a:cs typeface="楷体_GB231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  <a:cs typeface="楷体_GB231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  <a:cs typeface="楷体_GB231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  <a:cs typeface="楷体_GB231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  <a:cs typeface="楷体_GB231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 kern="1200">
          <a:solidFill>
            <a:schemeClr val="tx1"/>
          </a:solidFill>
          <a:latin typeface="+mn-lt"/>
          <a:ea typeface="+mn-ea"/>
          <a:cs typeface="楷体_GB2312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3000" b="1" kern="1200">
          <a:solidFill>
            <a:schemeClr val="tx1"/>
          </a:solidFill>
          <a:latin typeface="+mn-lt"/>
          <a:ea typeface="+mn-ea"/>
          <a:cs typeface="楷体_GB2312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 kern="1200">
          <a:solidFill>
            <a:schemeClr val="tx1"/>
          </a:solidFill>
          <a:latin typeface="+mn-lt"/>
          <a:ea typeface="+mn-ea"/>
          <a:cs typeface="楷体_GB2312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楷体_GB2312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 kern="1200">
          <a:solidFill>
            <a:schemeClr val="tx1"/>
          </a:solidFill>
          <a:latin typeface="+mn-lt"/>
          <a:ea typeface="+mn-ea"/>
          <a:cs typeface="楷体_GB231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3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9.wmf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36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20" Type="http://schemas.openxmlformats.org/officeDocument/2006/relationships/image" Target="../media/image40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42.jpeg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7.wmf"/><Relationship Id="rId22" Type="http://schemas.openxmlformats.org/officeDocument/2006/relationships/image" Target="../media/image4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8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44.wmf"/><Relationship Id="rId4" Type="http://schemas.openxmlformats.org/officeDocument/2006/relationships/image" Target="../media/image42.jpeg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image" Target="../media/image33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0.wmf"/><Relationship Id="rId11" Type="http://schemas.openxmlformats.org/officeDocument/2006/relationships/image" Target="../media/image42.jpeg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7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4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49.bin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wmf"/><Relationship Id="rId18" Type="http://schemas.openxmlformats.org/officeDocument/2006/relationships/oleObject" Target="../embeddings/oleObject58.bin"/><Relationship Id="rId26" Type="http://schemas.openxmlformats.org/officeDocument/2006/relationships/image" Target="../media/image63.wmf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61.wmf"/><Relationship Id="rId34" Type="http://schemas.openxmlformats.org/officeDocument/2006/relationships/image" Target="../media/image33.wmf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59.wmf"/><Relationship Id="rId25" Type="http://schemas.openxmlformats.org/officeDocument/2006/relationships/oleObject" Target="../embeddings/oleObject62.bin"/><Relationship Id="rId3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7.bin"/><Relationship Id="rId20" Type="http://schemas.openxmlformats.org/officeDocument/2006/relationships/oleObject" Target="../embeddings/oleObject59.bin"/><Relationship Id="rId29" Type="http://schemas.openxmlformats.org/officeDocument/2006/relationships/oleObject" Target="../embeddings/oleObject64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56.wmf"/><Relationship Id="rId24" Type="http://schemas.openxmlformats.org/officeDocument/2006/relationships/oleObject" Target="../embeddings/oleObject61.bin"/><Relationship Id="rId32" Type="http://schemas.openxmlformats.org/officeDocument/2006/relationships/image" Target="../media/image66.wmf"/><Relationship Id="rId5" Type="http://schemas.openxmlformats.org/officeDocument/2006/relationships/image" Target="../media/image53.wmf"/><Relationship Id="rId15" Type="http://schemas.openxmlformats.org/officeDocument/2006/relationships/image" Target="../media/image58.wmf"/><Relationship Id="rId23" Type="http://schemas.openxmlformats.org/officeDocument/2006/relationships/image" Target="../media/image62.wmf"/><Relationship Id="rId28" Type="http://schemas.openxmlformats.org/officeDocument/2006/relationships/image" Target="../media/image64.wmf"/><Relationship Id="rId10" Type="http://schemas.openxmlformats.org/officeDocument/2006/relationships/oleObject" Target="../embeddings/oleObject54.bin"/><Relationship Id="rId19" Type="http://schemas.openxmlformats.org/officeDocument/2006/relationships/image" Target="../media/image60.wmf"/><Relationship Id="rId31" Type="http://schemas.openxmlformats.org/officeDocument/2006/relationships/oleObject" Target="../embeddings/oleObject65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56.bin"/><Relationship Id="rId22" Type="http://schemas.openxmlformats.org/officeDocument/2006/relationships/oleObject" Target="../embeddings/oleObject60.bin"/><Relationship Id="rId27" Type="http://schemas.openxmlformats.org/officeDocument/2006/relationships/oleObject" Target="../embeddings/oleObject63.bin"/><Relationship Id="rId30" Type="http://schemas.openxmlformats.org/officeDocument/2006/relationships/image" Target="../media/image65.wmf"/><Relationship Id="rId8" Type="http://schemas.openxmlformats.org/officeDocument/2006/relationships/oleObject" Target="../embeddings/oleObject5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7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73.wmf"/><Relationship Id="rId4" Type="http://schemas.openxmlformats.org/officeDocument/2006/relationships/oleObject" Target="../embeddings/oleObject7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7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image" Target="../media/image88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5.wmf"/><Relationship Id="rId12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87.wmf"/><Relationship Id="rId5" Type="http://schemas.openxmlformats.org/officeDocument/2006/relationships/image" Target="../media/image84.wmf"/><Relationship Id="rId15" Type="http://schemas.openxmlformats.org/officeDocument/2006/relationships/image" Target="../media/image89.wmf"/><Relationship Id="rId10" Type="http://schemas.openxmlformats.org/officeDocument/2006/relationships/oleObject" Target="../embeddings/oleObject88.bin"/><Relationship Id="rId4" Type="http://schemas.openxmlformats.org/officeDocument/2006/relationships/oleObject" Target="../embeddings/oleObject85.bin"/><Relationship Id="rId9" Type="http://schemas.openxmlformats.org/officeDocument/2006/relationships/image" Target="../media/image86.wmf"/><Relationship Id="rId14" Type="http://schemas.openxmlformats.org/officeDocument/2006/relationships/oleObject" Target="../embeddings/oleObject9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92.bin"/><Relationship Id="rId11" Type="http://schemas.openxmlformats.org/officeDocument/2006/relationships/image" Target="../media/image91.wmf"/><Relationship Id="rId5" Type="http://schemas.openxmlformats.org/officeDocument/2006/relationships/image" Target="../media/image84.wmf"/><Relationship Id="rId10" Type="http://schemas.openxmlformats.org/officeDocument/2006/relationships/oleObject" Target="../embeddings/oleObject94.bin"/><Relationship Id="rId4" Type="http://schemas.openxmlformats.org/officeDocument/2006/relationships/oleObject" Target="../embeddings/oleObject91.bin"/><Relationship Id="rId9" Type="http://schemas.openxmlformats.org/officeDocument/2006/relationships/image" Target="../media/image90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9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9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9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96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image" Target="../media/image103.wmf"/><Relationship Id="rId18" Type="http://schemas.openxmlformats.org/officeDocument/2006/relationships/oleObject" Target="../embeddings/oleObject109.bin"/><Relationship Id="rId3" Type="http://schemas.openxmlformats.org/officeDocument/2006/relationships/image" Target="../media/image107.jpeg"/><Relationship Id="rId7" Type="http://schemas.openxmlformats.org/officeDocument/2006/relationships/image" Target="../media/image100.wmf"/><Relationship Id="rId12" Type="http://schemas.openxmlformats.org/officeDocument/2006/relationships/oleObject" Target="../embeddings/oleObject106.bin"/><Relationship Id="rId17" Type="http://schemas.openxmlformats.org/officeDocument/2006/relationships/image" Target="../media/image10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8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102.wmf"/><Relationship Id="rId5" Type="http://schemas.openxmlformats.org/officeDocument/2006/relationships/image" Target="../media/image99.wmf"/><Relationship Id="rId15" Type="http://schemas.openxmlformats.org/officeDocument/2006/relationships/image" Target="../media/image104.wmf"/><Relationship Id="rId10" Type="http://schemas.openxmlformats.org/officeDocument/2006/relationships/oleObject" Target="../embeddings/oleObject105.bin"/><Relationship Id="rId19" Type="http://schemas.openxmlformats.org/officeDocument/2006/relationships/image" Target="../media/image106.wmf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101.wmf"/><Relationship Id="rId14" Type="http://schemas.openxmlformats.org/officeDocument/2006/relationships/oleObject" Target="../embeddings/oleObject107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3" Type="http://schemas.openxmlformats.org/officeDocument/2006/relationships/image" Target="../media/image112.png"/><Relationship Id="rId7" Type="http://schemas.openxmlformats.org/officeDocument/2006/relationships/image" Target="../media/image10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111.wmf"/><Relationship Id="rId5" Type="http://schemas.openxmlformats.org/officeDocument/2006/relationships/image" Target="../media/image108.wmf"/><Relationship Id="rId10" Type="http://schemas.openxmlformats.org/officeDocument/2006/relationships/oleObject" Target="../embeddings/oleObject113.bin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110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113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121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18.wmf"/><Relationship Id="rId1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0.wmf"/><Relationship Id="rId20" Type="http://schemas.openxmlformats.org/officeDocument/2006/relationships/image" Target="../media/image122.e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10" Type="http://schemas.openxmlformats.org/officeDocument/2006/relationships/image" Target="../media/image117.wmf"/><Relationship Id="rId19" Type="http://schemas.openxmlformats.org/officeDocument/2006/relationships/oleObject" Target="../embeddings/oleObject123.bin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19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oleObject" Target="../embeddings/oleObject129.bin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2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9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10" Type="http://schemas.openxmlformats.org/officeDocument/2006/relationships/image" Target="../media/image12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28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23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13" Type="http://schemas.openxmlformats.org/officeDocument/2006/relationships/image" Target="../media/image133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30.wmf"/><Relationship Id="rId12" Type="http://schemas.openxmlformats.org/officeDocument/2006/relationships/oleObject" Target="../embeddings/oleObject138.bin"/><Relationship Id="rId17" Type="http://schemas.openxmlformats.org/officeDocument/2006/relationships/image" Target="../media/image13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0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35.bin"/><Relationship Id="rId11" Type="http://schemas.openxmlformats.org/officeDocument/2006/relationships/image" Target="../media/image132.wmf"/><Relationship Id="rId5" Type="http://schemas.openxmlformats.org/officeDocument/2006/relationships/image" Target="../media/image113.emf"/><Relationship Id="rId15" Type="http://schemas.openxmlformats.org/officeDocument/2006/relationships/image" Target="../media/image134.wmf"/><Relationship Id="rId10" Type="http://schemas.openxmlformats.org/officeDocument/2006/relationships/oleObject" Target="../embeddings/oleObject137.bin"/><Relationship Id="rId4" Type="http://schemas.openxmlformats.org/officeDocument/2006/relationships/oleObject" Target="../embeddings/oleObject134.bin"/><Relationship Id="rId9" Type="http://schemas.openxmlformats.org/officeDocument/2006/relationships/image" Target="../media/image131.wmf"/><Relationship Id="rId14" Type="http://schemas.openxmlformats.org/officeDocument/2006/relationships/oleObject" Target="../embeddings/oleObject139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13" Type="http://schemas.openxmlformats.org/officeDocument/2006/relationships/image" Target="../media/image139.wmf"/><Relationship Id="rId18" Type="http://schemas.openxmlformats.org/officeDocument/2006/relationships/oleObject" Target="../embeddings/oleObject148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143.wmf"/><Relationship Id="rId7" Type="http://schemas.openxmlformats.org/officeDocument/2006/relationships/image" Target="../media/image136.wmf"/><Relationship Id="rId12" Type="http://schemas.openxmlformats.org/officeDocument/2006/relationships/oleObject" Target="../embeddings/oleObject145.bin"/><Relationship Id="rId17" Type="http://schemas.openxmlformats.org/officeDocument/2006/relationships/image" Target="../media/image141.wmf"/><Relationship Id="rId25" Type="http://schemas.openxmlformats.org/officeDocument/2006/relationships/image" Target="../media/image14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7.bin"/><Relationship Id="rId20" Type="http://schemas.openxmlformats.org/officeDocument/2006/relationships/oleObject" Target="../embeddings/oleObject149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42.bin"/><Relationship Id="rId11" Type="http://schemas.openxmlformats.org/officeDocument/2006/relationships/image" Target="../media/image138.wmf"/><Relationship Id="rId24" Type="http://schemas.openxmlformats.org/officeDocument/2006/relationships/oleObject" Target="../embeddings/oleObject151.bin"/><Relationship Id="rId5" Type="http://schemas.openxmlformats.org/officeDocument/2006/relationships/image" Target="../media/image113.emf"/><Relationship Id="rId15" Type="http://schemas.openxmlformats.org/officeDocument/2006/relationships/image" Target="../media/image140.wmf"/><Relationship Id="rId23" Type="http://schemas.openxmlformats.org/officeDocument/2006/relationships/image" Target="../media/image144.wmf"/><Relationship Id="rId10" Type="http://schemas.openxmlformats.org/officeDocument/2006/relationships/oleObject" Target="../embeddings/oleObject144.bin"/><Relationship Id="rId19" Type="http://schemas.openxmlformats.org/officeDocument/2006/relationships/image" Target="../media/image142.wmf"/><Relationship Id="rId4" Type="http://schemas.openxmlformats.org/officeDocument/2006/relationships/oleObject" Target="../embeddings/oleObject141.bin"/><Relationship Id="rId9" Type="http://schemas.openxmlformats.org/officeDocument/2006/relationships/image" Target="../media/image137.wmf"/><Relationship Id="rId14" Type="http://schemas.openxmlformats.org/officeDocument/2006/relationships/oleObject" Target="../embeddings/oleObject146.bin"/><Relationship Id="rId22" Type="http://schemas.openxmlformats.org/officeDocument/2006/relationships/oleObject" Target="../embeddings/oleObject150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4.bin"/><Relationship Id="rId13" Type="http://schemas.openxmlformats.org/officeDocument/2006/relationships/image" Target="../media/image150.wmf"/><Relationship Id="rId18" Type="http://schemas.openxmlformats.org/officeDocument/2006/relationships/image" Target="../media/image42.jpeg"/><Relationship Id="rId3" Type="http://schemas.openxmlformats.org/officeDocument/2006/relationships/notesSlide" Target="../notesSlides/notesSlide10.xml"/><Relationship Id="rId21" Type="http://schemas.openxmlformats.org/officeDocument/2006/relationships/oleObject" Target="../embeddings/oleObject160.bin"/><Relationship Id="rId7" Type="http://schemas.openxmlformats.org/officeDocument/2006/relationships/image" Target="../media/image147.wmf"/><Relationship Id="rId12" Type="http://schemas.openxmlformats.org/officeDocument/2006/relationships/oleObject" Target="../embeddings/oleObject156.bin"/><Relationship Id="rId17" Type="http://schemas.openxmlformats.org/officeDocument/2006/relationships/image" Target="../media/image15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8.bin"/><Relationship Id="rId20" Type="http://schemas.openxmlformats.org/officeDocument/2006/relationships/image" Target="../media/image153.wmf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53.bin"/><Relationship Id="rId11" Type="http://schemas.openxmlformats.org/officeDocument/2006/relationships/image" Target="../media/image149.wmf"/><Relationship Id="rId24" Type="http://schemas.openxmlformats.org/officeDocument/2006/relationships/image" Target="../media/image155.wmf"/><Relationship Id="rId5" Type="http://schemas.openxmlformats.org/officeDocument/2006/relationships/image" Target="../media/image146.wmf"/><Relationship Id="rId15" Type="http://schemas.openxmlformats.org/officeDocument/2006/relationships/image" Target="../media/image151.wmf"/><Relationship Id="rId23" Type="http://schemas.openxmlformats.org/officeDocument/2006/relationships/oleObject" Target="../embeddings/oleObject161.bin"/><Relationship Id="rId10" Type="http://schemas.openxmlformats.org/officeDocument/2006/relationships/oleObject" Target="../embeddings/oleObject155.bin"/><Relationship Id="rId19" Type="http://schemas.openxmlformats.org/officeDocument/2006/relationships/oleObject" Target="../embeddings/oleObject159.bin"/><Relationship Id="rId4" Type="http://schemas.openxmlformats.org/officeDocument/2006/relationships/oleObject" Target="../embeddings/oleObject152.bin"/><Relationship Id="rId9" Type="http://schemas.openxmlformats.org/officeDocument/2006/relationships/image" Target="../media/image148.wmf"/><Relationship Id="rId14" Type="http://schemas.openxmlformats.org/officeDocument/2006/relationships/oleObject" Target="../embeddings/oleObject157.bin"/><Relationship Id="rId22" Type="http://schemas.openxmlformats.org/officeDocument/2006/relationships/image" Target="../media/image154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13" Type="http://schemas.openxmlformats.org/officeDocument/2006/relationships/oleObject" Target="../embeddings/oleObject167.bin"/><Relationship Id="rId18" Type="http://schemas.openxmlformats.org/officeDocument/2006/relationships/image" Target="../media/image163.png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60.wmf"/><Relationship Id="rId17" Type="http://schemas.openxmlformats.org/officeDocument/2006/relationships/oleObject" Target="../embeddings/oleObject1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2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166.bin"/><Relationship Id="rId5" Type="http://schemas.openxmlformats.org/officeDocument/2006/relationships/oleObject" Target="../embeddings/oleObject163.bin"/><Relationship Id="rId15" Type="http://schemas.openxmlformats.org/officeDocument/2006/relationships/oleObject" Target="../embeddings/oleObject168.bin"/><Relationship Id="rId10" Type="http://schemas.openxmlformats.org/officeDocument/2006/relationships/image" Target="../media/image159.wmf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61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oleObject" Target="../embeddings/oleObject175.bin"/><Relationship Id="rId3" Type="http://schemas.openxmlformats.org/officeDocument/2006/relationships/oleObject" Target="../embeddings/oleObject170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6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0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174.bin"/><Relationship Id="rId5" Type="http://schemas.openxmlformats.org/officeDocument/2006/relationships/oleObject" Target="../embeddings/oleObject171.bin"/><Relationship Id="rId15" Type="http://schemas.openxmlformats.org/officeDocument/2006/relationships/oleObject" Target="../embeddings/oleObject176.bin"/><Relationship Id="rId10" Type="http://schemas.openxmlformats.org/officeDocument/2006/relationships/image" Target="../media/image167.wmf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73.bin"/><Relationship Id="rId14" Type="http://schemas.openxmlformats.org/officeDocument/2006/relationships/image" Target="../media/image169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64.wmf"/><Relationship Id="rId5" Type="http://schemas.openxmlformats.org/officeDocument/2006/relationships/oleObject" Target="../embeddings/oleObject177.bin"/><Relationship Id="rId4" Type="http://schemas.openxmlformats.org/officeDocument/2006/relationships/image" Target="../media/image17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179.bin"/><Relationship Id="rId12" Type="http://schemas.openxmlformats.org/officeDocument/2006/relationships/image" Target="../media/image16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72.wmf"/><Relationship Id="rId11" Type="http://schemas.openxmlformats.org/officeDocument/2006/relationships/oleObject" Target="../embeddings/oleObject181.bin"/><Relationship Id="rId5" Type="http://schemas.openxmlformats.org/officeDocument/2006/relationships/oleObject" Target="../embeddings/oleObject178.bin"/><Relationship Id="rId10" Type="http://schemas.openxmlformats.org/officeDocument/2006/relationships/image" Target="../media/image174.wmf"/><Relationship Id="rId4" Type="http://schemas.openxmlformats.org/officeDocument/2006/relationships/image" Target="../media/image42.jpeg"/><Relationship Id="rId9" Type="http://schemas.openxmlformats.org/officeDocument/2006/relationships/oleObject" Target="../embeddings/oleObject180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1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75.wmf"/><Relationship Id="rId5" Type="http://schemas.openxmlformats.org/officeDocument/2006/relationships/oleObject" Target="../embeddings/oleObject182.bin"/><Relationship Id="rId10" Type="http://schemas.openxmlformats.org/officeDocument/2006/relationships/image" Target="../media/image177.wmf"/><Relationship Id="rId4" Type="http://schemas.openxmlformats.org/officeDocument/2006/relationships/image" Target="../media/image42.jpeg"/><Relationship Id="rId9" Type="http://schemas.openxmlformats.org/officeDocument/2006/relationships/oleObject" Target="../embeddings/oleObject184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13" Type="http://schemas.openxmlformats.org/officeDocument/2006/relationships/oleObject" Target="../embeddings/oleObject189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18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78.wmf"/><Relationship Id="rId11" Type="http://schemas.openxmlformats.org/officeDocument/2006/relationships/oleObject" Target="../embeddings/oleObject188.bin"/><Relationship Id="rId5" Type="http://schemas.openxmlformats.org/officeDocument/2006/relationships/oleObject" Target="../embeddings/oleObject185.bin"/><Relationship Id="rId10" Type="http://schemas.openxmlformats.org/officeDocument/2006/relationships/image" Target="../media/image180.wmf"/><Relationship Id="rId4" Type="http://schemas.openxmlformats.org/officeDocument/2006/relationships/image" Target="../media/image42.jpeg"/><Relationship Id="rId9" Type="http://schemas.openxmlformats.org/officeDocument/2006/relationships/oleObject" Target="../embeddings/oleObject187.bin"/><Relationship Id="rId14" Type="http://schemas.openxmlformats.org/officeDocument/2006/relationships/image" Target="../media/image182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13" Type="http://schemas.openxmlformats.org/officeDocument/2006/relationships/oleObject" Target="../embeddings/oleObject195.bin"/><Relationship Id="rId18" Type="http://schemas.openxmlformats.org/officeDocument/2006/relationships/image" Target="../media/image190.wmf"/><Relationship Id="rId3" Type="http://schemas.openxmlformats.org/officeDocument/2006/relationships/oleObject" Target="../embeddings/oleObject190.bin"/><Relationship Id="rId7" Type="http://schemas.openxmlformats.org/officeDocument/2006/relationships/oleObject" Target="../embeddings/oleObject192.bin"/><Relationship Id="rId12" Type="http://schemas.openxmlformats.org/officeDocument/2006/relationships/image" Target="../media/image187.wmf"/><Relationship Id="rId17" Type="http://schemas.openxmlformats.org/officeDocument/2006/relationships/oleObject" Target="../embeddings/oleObject19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9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84.wmf"/><Relationship Id="rId11" Type="http://schemas.openxmlformats.org/officeDocument/2006/relationships/oleObject" Target="../embeddings/oleObject194.bin"/><Relationship Id="rId5" Type="http://schemas.openxmlformats.org/officeDocument/2006/relationships/oleObject" Target="../embeddings/oleObject191.bin"/><Relationship Id="rId15" Type="http://schemas.openxmlformats.org/officeDocument/2006/relationships/oleObject" Target="../embeddings/oleObject196.bin"/><Relationship Id="rId10" Type="http://schemas.openxmlformats.org/officeDocument/2006/relationships/image" Target="../media/image186.wmf"/><Relationship Id="rId4" Type="http://schemas.openxmlformats.org/officeDocument/2006/relationships/image" Target="../media/image183.wmf"/><Relationship Id="rId9" Type="http://schemas.openxmlformats.org/officeDocument/2006/relationships/oleObject" Target="../embeddings/oleObject193.bin"/><Relationship Id="rId14" Type="http://schemas.openxmlformats.org/officeDocument/2006/relationships/image" Target="../media/image188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13" Type="http://schemas.openxmlformats.org/officeDocument/2006/relationships/image" Target="../media/image194.wmf"/><Relationship Id="rId3" Type="http://schemas.openxmlformats.org/officeDocument/2006/relationships/image" Target="../media/image42.jpeg"/><Relationship Id="rId7" Type="http://schemas.openxmlformats.org/officeDocument/2006/relationships/image" Target="../media/image192.wmf"/><Relationship Id="rId12" Type="http://schemas.openxmlformats.org/officeDocument/2006/relationships/oleObject" Target="../embeddings/oleObject2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99.bin"/><Relationship Id="rId11" Type="http://schemas.openxmlformats.org/officeDocument/2006/relationships/image" Target="../media/image193.wmf"/><Relationship Id="rId5" Type="http://schemas.openxmlformats.org/officeDocument/2006/relationships/image" Target="../media/image191.wmf"/><Relationship Id="rId10" Type="http://schemas.openxmlformats.org/officeDocument/2006/relationships/oleObject" Target="../embeddings/oleObject200.bin"/><Relationship Id="rId4" Type="http://schemas.openxmlformats.org/officeDocument/2006/relationships/oleObject" Target="../embeddings/oleObject198.bin"/><Relationship Id="rId9" Type="http://schemas.openxmlformats.org/officeDocument/2006/relationships/image" Target="../media/image196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4.bin"/><Relationship Id="rId13" Type="http://schemas.openxmlformats.org/officeDocument/2006/relationships/image" Target="../media/image201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98.wmf"/><Relationship Id="rId12" Type="http://schemas.openxmlformats.org/officeDocument/2006/relationships/oleObject" Target="../embeddings/oleObject2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203.bin"/><Relationship Id="rId11" Type="http://schemas.openxmlformats.org/officeDocument/2006/relationships/image" Target="../media/image200.wmf"/><Relationship Id="rId5" Type="http://schemas.openxmlformats.org/officeDocument/2006/relationships/image" Target="../media/image197.wmf"/><Relationship Id="rId10" Type="http://schemas.openxmlformats.org/officeDocument/2006/relationships/oleObject" Target="../embeddings/oleObject205.bin"/><Relationship Id="rId4" Type="http://schemas.openxmlformats.org/officeDocument/2006/relationships/oleObject" Target="../embeddings/oleObject202.bin"/><Relationship Id="rId9" Type="http://schemas.openxmlformats.org/officeDocument/2006/relationships/image" Target="../media/image199.wmf"/></Relationships>
</file>

<file path=ppt/slides/_rels/slide5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6.wmf"/><Relationship Id="rId18" Type="http://schemas.openxmlformats.org/officeDocument/2006/relationships/oleObject" Target="../embeddings/oleObject214.bin"/><Relationship Id="rId26" Type="http://schemas.openxmlformats.org/officeDocument/2006/relationships/oleObject" Target="../embeddings/oleObject218.bin"/><Relationship Id="rId3" Type="http://schemas.openxmlformats.org/officeDocument/2006/relationships/notesSlide" Target="../notesSlides/notesSlide17.xml"/><Relationship Id="rId21" Type="http://schemas.openxmlformats.org/officeDocument/2006/relationships/image" Target="../media/image210.wmf"/><Relationship Id="rId34" Type="http://schemas.openxmlformats.org/officeDocument/2006/relationships/oleObject" Target="../embeddings/oleObject222.bin"/><Relationship Id="rId7" Type="http://schemas.openxmlformats.org/officeDocument/2006/relationships/image" Target="../media/image203.wmf"/><Relationship Id="rId12" Type="http://schemas.openxmlformats.org/officeDocument/2006/relationships/oleObject" Target="../embeddings/oleObject211.bin"/><Relationship Id="rId17" Type="http://schemas.openxmlformats.org/officeDocument/2006/relationships/image" Target="../media/image208.wmf"/><Relationship Id="rId25" Type="http://schemas.openxmlformats.org/officeDocument/2006/relationships/image" Target="../media/image212.wmf"/><Relationship Id="rId33" Type="http://schemas.openxmlformats.org/officeDocument/2006/relationships/image" Target="../media/image21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3.bin"/><Relationship Id="rId20" Type="http://schemas.openxmlformats.org/officeDocument/2006/relationships/oleObject" Target="../embeddings/oleObject215.bin"/><Relationship Id="rId29" Type="http://schemas.openxmlformats.org/officeDocument/2006/relationships/image" Target="../media/image214.wmf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208.bin"/><Relationship Id="rId11" Type="http://schemas.openxmlformats.org/officeDocument/2006/relationships/image" Target="../media/image205.wmf"/><Relationship Id="rId24" Type="http://schemas.openxmlformats.org/officeDocument/2006/relationships/oleObject" Target="../embeddings/oleObject217.bin"/><Relationship Id="rId32" Type="http://schemas.openxmlformats.org/officeDocument/2006/relationships/oleObject" Target="../embeddings/oleObject221.bin"/><Relationship Id="rId5" Type="http://schemas.openxmlformats.org/officeDocument/2006/relationships/image" Target="../media/image202.wmf"/><Relationship Id="rId15" Type="http://schemas.openxmlformats.org/officeDocument/2006/relationships/image" Target="../media/image207.wmf"/><Relationship Id="rId23" Type="http://schemas.openxmlformats.org/officeDocument/2006/relationships/image" Target="../media/image211.wmf"/><Relationship Id="rId28" Type="http://schemas.openxmlformats.org/officeDocument/2006/relationships/oleObject" Target="../embeddings/oleObject219.bin"/><Relationship Id="rId10" Type="http://schemas.openxmlformats.org/officeDocument/2006/relationships/oleObject" Target="../embeddings/oleObject210.bin"/><Relationship Id="rId19" Type="http://schemas.openxmlformats.org/officeDocument/2006/relationships/image" Target="../media/image209.wmf"/><Relationship Id="rId31" Type="http://schemas.openxmlformats.org/officeDocument/2006/relationships/image" Target="../media/image215.wmf"/><Relationship Id="rId4" Type="http://schemas.openxmlformats.org/officeDocument/2006/relationships/oleObject" Target="../embeddings/oleObject207.bin"/><Relationship Id="rId9" Type="http://schemas.openxmlformats.org/officeDocument/2006/relationships/image" Target="../media/image204.wmf"/><Relationship Id="rId14" Type="http://schemas.openxmlformats.org/officeDocument/2006/relationships/oleObject" Target="../embeddings/oleObject212.bin"/><Relationship Id="rId22" Type="http://schemas.openxmlformats.org/officeDocument/2006/relationships/oleObject" Target="../embeddings/oleObject216.bin"/><Relationship Id="rId27" Type="http://schemas.openxmlformats.org/officeDocument/2006/relationships/image" Target="../media/image213.wmf"/><Relationship Id="rId30" Type="http://schemas.openxmlformats.org/officeDocument/2006/relationships/oleObject" Target="../embeddings/oleObject220.bin"/><Relationship Id="rId35" Type="http://schemas.openxmlformats.org/officeDocument/2006/relationships/image" Target="../media/image217.wmf"/><Relationship Id="rId8" Type="http://schemas.openxmlformats.org/officeDocument/2006/relationships/oleObject" Target="../embeddings/oleObject209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18.wmf"/><Relationship Id="rId5" Type="http://schemas.openxmlformats.org/officeDocument/2006/relationships/oleObject" Target="../embeddings/oleObject223.bin"/><Relationship Id="rId4" Type="http://schemas.openxmlformats.org/officeDocument/2006/relationships/image" Target="../media/image219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6.bin"/><Relationship Id="rId13" Type="http://schemas.openxmlformats.org/officeDocument/2006/relationships/image" Target="../media/image224.wmf"/><Relationship Id="rId18" Type="http://schemas.openxmlformats.org/officeDocument/2006/relationships/oleObject" Target="../embeddings/oleObject231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21.wmf"/><Relationship Id="rId12" Type="http://schemas.openxmlformats.org/officeDocument/2006/relationships/oleObject" Target="../embeddings/oleObject228.bin"/><Relationship Id="rId17" Type="http://schemas.openxmlformats.org/officeDocument/2006/relationships/image" Target="../media/image22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0.bin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225.bin"/><Relationship Id="rId11" Type="http://schemas.openxmlformats.org/officeDocument/2006/relationships/image" Target="../media/image223.wmf"/><Relationship Id="rId5" Type="http://schemas.openxmlformats.org/officeDocument/2006/relationships/image" Target="../media/image220.wmf"/><Relationship Id="rId15" Type="http://schemas.openxmlformats.org/officeDocument/2006/relationships/image" Target="../media/image225.wmf"/><Relationship Id="rId10" Type="http://schemas.openxmlformats.org/officeDocument/2006/relationships/oleObject" Target="../embeddings/oleObject227.bin"/><Relationship Id="rId19" Type="http://schemas.openxmlformats.org/officeDocument/2006/relationships/image" Target="../media/image227.wmf"/><Relationship Id="rId4" Type="http://schemas.openxmlformats.org/officeDocument/2006/relationships/oleObject" Target="../embeddings/oleObject224.bin"/><Relationship Id="rId9" Type="http://schemas.openxmlformats.org/officeDocument/2006/relationships/image" Target="../media/image222.wmf"/><Relationship Id="rId14" Type="http://schemas.openxmlformats.org/officeDocument/2006/relationships/oleObject" Target="../embeddings/oleObject22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1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wmf"/><Relationship Id="rId3" Type="http://schemas.openxmlformats.org/officeDocument/2006/relationships/image" Target="../media/image42.jpeg"/><Relationship Id="rId7" Type="http://schemas.openxmlformats.org/officeDocument/2006/relationships/image" Target="../media/image229.wmf"/><Relationship Id="rId12" Type="http://schemas.openxmlformats.org/officeDocument/2006/relationships/image" Target="../media/image2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28.wmf"/><Relationship Id="rId11" Type="http://schemas.openxmlformats.org/officeDocument/2006/relationships/oleObject" Target="../embeddings/oleObject234.bin"/><Relationship Id="rId5" Type="http://schemas.openxmlformats.org/officeDocument/2006/relationships/image" Target="../media/image220.wmf"/><Relationship Id="rId10" Type="http://schemas.openxmlformats.org/officeDocument/2006/relationships/image" Target="../media/image225.wmf"/><Relationship Id="rId4" Type="http://schemas.openxmlformats.org/officeDocument/2006/relationships/oleObject" Target="../embeddings/oleObject232.bin"/><Relationship Id="rId9" Type="http://schemas.openxmlformats.org/officeDocument/2006/relationships/oleObject" Target="../embeddings/oleObject233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13" Type="http://schemas.openxmlformats.org/officeDocument/2006/relationships/oleObject" Target="../embeddings/oleObject239.bin"/><Relationship Id="rId18" Type="http://schemas.openxmlformats.org/officeDocument/2006/relationships/image" Target="../media/image237.wmf"/><Relationship Id="rId3" Type="http://schemas.openxmlformats.org/officeDocument/2006/relationships/notesSlide" Target="../notesSlides/notesSlide20.xml"/><Relationship Id="rId21" Type="http://schemas.openxmlformats.org/officeDocument/2006/relationships/oleObject" Target="../embeddings/oleObject243.bin"/><Relationship Id="rId7" Type="http://schemas.openxmlformats.org/officeDocument/2006/relationships/oleObject" Target="../embeddings/oleObject236.bin"/><Relationship Id="rId12" Type="http://schemas.openxmlformats.org/officeDocument/2006/relationships/image" Target="../media/image234.wmf"/><Relationship Id="rId17" Type="http://schemas.openxmlformats.org/officeDocument/2006/relationships/oleObject" Target="../embeddings/oleObject2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6.wmf"/><Relationship Id="rId20" Type="http://schemas.openxmlformats.org/officeDocument/2006/relationships/image" Target="../media/image238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31.wmf"/><Relationship Id="rId11" Type="http://schemas.openxmlformats.org/officeDocument/2006/relationships/oleObject" Target="../embeddings/oleObject238.bin"/><Relationship Id="rId24" Type="http://schemas.openxmlformats.org/officeDocument/2006/relationships/image" Target="../media/image240.wmf"/><Relationship Id="rId5" Type="http://schemas.openxmlformats.org/officeDocument/2006/relationships/oleObject" Target="../embeddings/oleObject235.bin"/><Relationship Id="rId15" Type="http://schemas.openxmlformats.org/officeDocument/2006/relationships/oleObject" Target="../embeddings/oleObject240.bin"/><Relationship Id="rId23" Type="http://schemas.openxmlformats.org/officeDocument/2006/relationships/oleObject" Target="../embeddings/oleObject244.bin"/><Relationship Id="rId10" Type="http://schemas.openxmlformats.org/officeDocument/2006/relationships/image" Target="../media/image233.wmf"/><Relationship Id="rId19" Type="http://schemas.openxmlformats.org/officeDocument/2006/relationships/oleObject" Target="../embeddings/oleObject242.bin"/><Relationship Id="rId4" Type="http://schemas.openxmlformats.org/officeDocument/2006/relationships/image" Target="../media/image42.jpeg"/><Relationship Id="rId9" Type="http://schemas.openxmlformats.org/officeDocument/2006/relationships/oleObject" Target="../embeddings/oleObject237.bin"/><Relationship Id="rId14" Type="http://schemas.openxmlformats.org/officeDocument/2006/relationships/image" Target="../media/image235.wmf"/><Relationship Id="rId22" Type="http://schemas.openxmlformats.org/officeDocument/2006/relationships/image" Target="../media/image239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wmf"/><Relationship Id="rId13" Type="http://schemas.openxmlformats.org/officeDocument/2006/relationships/oleObject" Target="../embeddings/oleObject249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246.bin"/><Relationship Id="rId12" Type="http://schemas.openxmlformats.org/officeDocument/2006/relationships/image" Target="../media/image24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6.w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47.wmf"/><Relationship Id="rId11" Type="http://schemas.openxmlformats.org/officeDocument/2006/relationships/oleObject" Target="../embeddings/oleObject248.bin"/><Relationship Id="rId5" Type="http://schemas.openxmlformats.org/officeDocument/2006/relationships/image" Target="../media/image241.wmf"/><Relationship Id="rId15" Type="http://schemas.openxmlformats.org/officeDocument/2006/relationships/oleObject" Target="../embeddings/oleObject250.bin"/><Relationship Id="rId10" Type="http://schemas.openxmlformats.org/officeDocument/2006/relationships/image" Target="../media/image243.wmf"/><Relationship Id="rId4" Type="http://schemas.openxmlformats.org/officeDocument/2006/relationships/oleObject" Target="../embeddings/oleObject245.bin"/><Relationship Id="rId9" Type="http://schemas.openxmlformats.org/officeDocument/2006/relationships/oleObject" Target="../embeddings/oleObject247.bin"/><Relationship Id="rId14" Type="http://schemas.openxmlformats.org/officeDocument/2006/relationships/image" Target="../media/image245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wmf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2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48.wmf"/><Relationship Id="rId5" Type="http://schemas.openxmlformats.org/officeDocument/2006/relationships/oleObject" Target="../embeddings/oleObject251.bin"/><Relationship Id="rId4" Type="http://schemas.openxmlformats.org/officeDocument/2006/relationships/image" Target="../media/image42.jpe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wmf"/><Relationship Id="rId3" Type="http://schemas.openxmlformats.org/officeDocument/2006/relationships/oleObject" Target="../embeddings/oleObject253.bin"/><Relationship Id="rId7" Type="http://schemas.openxmlformats.org/officeDocument/2006/relationships/oleObject" Target="../embeddings/oleObject2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51.wmf"/><Relationship Id="rId5" Type="http://schemas.openxmlformats.org/officeDocument/2006/relationships/oleObject" Target="../embeddings/oleObject254.bin"/><Relationship Id="rId4" Type="http://schemas.openxmlformats.org/officeDocument/2006/relationships/image" Target="../media/image250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wmf"/><Relationship Id="rId13" Type="http://schemas.openxmlformats.org/officeDocument/2006/relationships/oleObject" Target="../embeddings/oleObject260.bin"/><Relationship Id="rId18" Type="http://schemas.openxmlformats.org/officeDocument/2006/relationships/image" Target="../media/image259.wmf"/><Relationship Id="rId3" Type="http://schemas.openxmlformats.org/officeDocument/2006/relationships/notesSlide" Target="../notesSlides/notesSlide24.xml"/><Relationship Id="rId21" Type="http://schemas.openxmlformats.org/officeDocument/2006/relationships/oleObject" Target="../embeddings/oleObject264.bin"/><Relationship Id="rId7" Type="http://schemas.openxmlformats.org/officeDocument/2006/relationships/oleObject" Target="../embeddings/oleObject257.bin"/><Relationship Id="rId12" Type="http://schemas.openxmlformats.org/officeDocument/2006/relationships/image" Target="../media/image256.wmf"/><Relationship Id="rId17" Type="http://schemas.openxmlformats.org/officeDocument/2006/relationships/oleObject" Target="../embeddings/oleObject2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8.wmf"/><Relationship Id="rId20" Type="http://schemas.openxmlformats.org/officeDocument/2006/relationships/image" Target="../media/image260.w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53.wmf"/><Relationship Id="rId11" Type="http://schemas.openxmlformats.org/officeDocument/2006/relationships/oleObject" Target="../embeddings/oleObject259.bin"/><Relationship Id="rId5" Type="http://schemas.openxmlformats.org/officeDocument/2006/relationships/oleObject" Target="../embeddings/oleObject256.bin"/><Relationship Id="rId15" Type="http://schemas.openxmlformats.org/officeDocument/2006/relationships/oleObject" Target="../embeddings/oleObject261.bin"/><Relationship Id="rId10" Type="http://schemas.openxmlformats.org/officeDocument/2006/relationships/image" Target="../media/image255.wmf"/><Relationship Id="rId19" Type="http://schemas.openxmlformats.org/officeDocument/2006/relationships/oleObject" Target="../embeddings/oleObject263.bin"/><Relationship Id="rId4" Type="http://schemas.openxmlformats.org/officeDocument/2006/relationships/image" Target="../media/image42.jpeg"/><Relationship Id="rId9" Type="http://schemas.openxmlformats.org/officeDocument/2006/relationships/oleObject" Target="../embeddings/oleObject258.bin"/><Relationship Id="rId14" Type="http://schemas.openxmlformats.org/officeDocument/2006/relationships/image" Target="../media/image257.wmf"/><Relationship Id="rId22" Type="http://schemas.openxmlformats.org/officeDocument/2006/relationships/image" Target="../media/image261.wmf"/></Relationships>
</file>

<file path=ppt/slides/_rels/slide6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69.bin"/><Relationship Id="rId18" Type="http://schemas.openxmlformats.org/officeDocument/2006/relationships/image" Target="../media/image263.wmf"/><Relationship Id="rId26" Type="http://schemas.openxmlformats.org/officeDocument/2006/relationships/image" Target="../media/image267.wmf"/><Relationship Id="rId21" Type="http://schemas.openxmlformats.org/officeDocument/2006/relationships/oleObject" Target="../embeddings/oleObject273.bin"/><Relationship Id="rId34" Type="http://schemas.openxmlformats.org/officeDocument/2006/relationships/image" Target="../media/image270.wmf"/><Relationship Id="rId7" Type="http://schemas.openxmlformats.org/officeDocument/2006/relationships/oleObject" Target="../embeddings/oleObject266.bin"/><Relationship Id="rId12" Type="http://schemas.openxmlformats.org/officeDocument/2006/relationships/image" Target="../media/image258.wmf"/><Relationship Id="rId17" Type="http://schemas.openxmlformats.org/officeDocument/2006/relationships/oleObject" Target="../embeddings/oleObject271.bin"/><Relationship Id="rId25" Type="http://schemas.openxmlformats.org/officeDocument/2006/relationships/oleObject" Target="../embeddings/oleObject275.bin"/><Relationship Id="rId33" Type="http://schemas.openxmlformats.org/officeDocument/2006/relationships/oleObject" Target="../embeddings/oleObject279.bin"/><Relationship Id="rId38" Type="http://schemas.openxmlformats.org/officeDocument/2006/relationships/image" Target="../media/image27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0.wmf"/><Relationship Id="rId20" Type="http://schemas.openxmlformats.org/officeDocument/2006/relationships/image" Target="../media/image264.wmf"/><Relationship Id="rId29" Type="http://schemas.openxmlformats.org/officeDocument/2006/relationships/oleObject" Target="../embeddings/oleObject277.bin"/><Relationship Id="rId1" Type="http://schemas.openxmlformats.org/officeDocument/2006/relationships/vmlDrawing" Target="../drawings/vmlDrawing51.vml"/><Relationship Id="rId6" Type="http://schemas.openxmlformats.org/officeDocument/2006/relationships/image" Target="../media/image42.jpeg"/><Relationship Id="rId11" Type="http://schemas.openxmlformats.org/officeDocument/2006/relationships/oleObject" Target="../embeddings/oleObject268.bin"/><Relationship Id="rId24" Type="http://schemas.openxmlformats.org/officeDocument/2006/relationships/image" Target="../media/image266.wmf"/><Relationship Id="rId32" Type="http://schemas.openxmlformats.org/officeDocument/2006/relationships/image" Target="../media/image261.wmf"/><Relationship Id="rId37" Type="http://schemas.openxmlformats.org/officeDocument/2006/relationships/oleObject" Target="../embeddings/oleObject281.bin"/><Relationship Id="rId5" Type="http://schemas.openxmlformats.org/officeDocument/2006/relationships/image" Target="../media/image262.wmf"/><Relationship Id="rId15" Type="http://schemas.openxmlformats.org/officeDocument/2006/relationships/oleObject" Target="../embeddings/oleObject270.bin"/><Relationship Id="rId23" Type="http://schemas.openxmlformats.org/officeDocument/2006/relationships/oleObject" Target="../embeddings/oleObject274.bin"/><Relationship Id="rId28" Type="http://schemas.openxmlformats.org/officeDocument/2006/relationships/image" Target="../media/image268.wmf"/><Relationship Id="rId36" Type="http://schemas.openxmlformats.org/officeDocument/2006/relationships/image" Target="../media/image271.wmf"/><Relationship Id="rId10" Type="http://schemas.openxmlformats.org/officeDocument/2006/relationships/image" Target="../media/image257.wmf"/><Relationship Id="rId19" Type="http://schemas.openxmlformats.org/officeDocument/2006/relationships/oleObject" Target="../embeddings/oleObject272.bin"/><Relationship Id="rId31" Type="http://schemas.openxmlformats.org/officeDocument/2006/relationships/oleObject" Target="../embeddings/oleObject278.bin"/><Relationship Id="rId4" Type="http://schemas.openxmlformats.org/officeDocument/2006/relationships/oleObject" Target="../embeddings/oleObject265.bin"/><Relationship Id="rId9" Type="http://schemas.openxmlformats.org/officeDocument/2006/relationships/oleObject" Target="../embeddings/oleObject267.bin"/><Relationship Id="rId14" Type="http://schemas.openxmlformats.org/officeDocument/2006/relationships/image" Target="../media/image259.wmf"/><Relationship Id="rId22" Type="http://schemas.openxmlformats.org/officeDocument/2006/relationships/image" Target="../media/image265.wmf"/><Relationship Id="rId27" Type="http://schemas.openxmlformats.org/officeDocument/2006/relationships/oleObject" Target="../embeddings/oleObject276.bin"/><Relationship Id="rId30" Type="http://schemas.openxmlformats.org/officeDocument/2006/relationships/image" Target="../media/image269.wmf"/><Relationship Id="rId35" Type="http://schemas.openxmlformats.org/officeDocument/2006/relationships/oleObject" Target="../embeddings/oleObject280.bin"/><Relationship Id="rId8" Type="http://schemas.openxmlformats.org/officeDocument/2006/relationships/image" Target="../media/image253.wmf"/><Relationship Id="rId3" Type="http://schemas.openxmlformats.org/officeDocument/2006/relationships/notesSlide" Target="../notesSlides/notesSlide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4.e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273.wmf"/><Relationship Id="rId4" Type="http://schemas.openxmlformats.org/officeDocument/2006/relationships/oleObject" Target="../embeddings/oleObject282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5.bin"/><Relationship Id="rId13" Type="http://schemas.openxmlformats.org/officeDocument/2006/relationships/image" Target="../media/image278.wmf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75.wmf"/><Relationship Id="rId12" Type="http://schemas.openxmlformats.org/officeDocument/2006/relationships/oleObject" Target="../embeddings/oleObject287.bin"/><Relationship Id="rId17" Type="http://schemas.openxmlformats.org/officeDocument/2006/relationships/image" Target="../media/image28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9.bin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284.bin"/><Relationship Id="rId11" Type="http://schemas.openxmlformats.org/officeDocument/2006/relationships/image" Target="../media/image277.wmf"/><Relationship Id="rId5" Type="http://schemas.openxmlformats.org/officeDocument/2006/relationships/image" Target="../media/image274.wmf"/><Relationship Id="rId15" Type="http://schemas.openxmlformats.org/officeDocument/2006/relationships/image" Target="../media/image279.wmf"/><Relationship Id="rId10" Type="http://schemas.openxmlformats.org/officeDocument/2006/relationships/oleObject" Target="../embeddings/oleObject286.bin"/><Relationship Id="rId4" Type="http://schemas.openxmlformats.org/officeDocument/2006/relationships/oleObject" Target="../embeddings/oleObject283.bin"/><Relationship Id="rId9" Type="http://schemas.openxmlformats.org/officeDocument/2006/relationships/image" Target="../media/image276.wmf"/><Relationship Id="rId14" Type="http://schemas.openxmlformats.org/officeDocument/2006/relationships/oleObject" Target="../embeddings/oleObject288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wmf"/><Relationship Id="rId13" Type="http://schemas.openxmlformats.org/officeDocument/2006/relationships/oleObject" Target="../embeddings/oleObject295.bin"/><Relationship Id="rId18" Type="http://schemas.openxmlformats.org/officeDocument/2006/relationships/oleObject" Target="../embeddings/oleObject298.bin"/><Relationship Id="rId3" Type="http://schemas.openxmlformats.org/officeDocument/2006/relationships/oleObject" Target="../embeddings/oleObject290.bin"/><Relationship Id="rId21" Type="http://schemas.openxmlformats.org/officeDocument/2006/relationships/oleObject" Target="../embeddings/oleObject300.bin"/><Relationship Id="rId7" Type="http://schemas.openxmlformats.org/officeDocument/2006/relationships/oleObject" Target="../embeddings/oleObject292.bin"/><Relationship Id="rId12" Type="http://schemas.openxmlformats.org/officeDocument/2006/relationships/image" Target="../media/image279.wmf"/><Relationship Id="rId17" Type="http://schemas.openxmlformats.org/officeDocument/2006/relationships/image" Target="../media/image281.wmf"/><Relationship Id="rId25" Type="http://schemas.openxmlformats.org/officeDocument/2006/relationships/oleObject" Target="../embeddings/oleObject30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7.bin"/><Relationship Id="rId20" Type="http://schemas.openxmlformats.org/officeDocument/2006/relationships/image" Target="../media/image282.wmf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76.wmf"/><Relationship Id="rId11" Type="http://schemas.openxmlformats.org/officeDocument/2006/relationships/oleObject" Target="../embeddings/oleObject294.bin"/><Relationship Id="rId24" Type="http://schemas.openxmlformats.org/officeDocument/2006/relationships/image" Target="../media/image284.wmf"/><Relationship Id="rId5" Type="http://schemas.openxmlformats.org/officeDocument/2006/relationships/oleObject" Target="../embeddings/oleObject291.bin"/><Relationship Id="rId15" Type="http://schemas.openxmlformats.org/officeDocument/2006/relationships/oleObject" Target="../embeddings/oleObject296.bin"/><Relationship Id="rId23" Type="http://schemas.openxmlformats.org/officeDocument/2006/relationships/oleObject" Target="../embeddings/oleObject301.bin"/><Relationship Id="rId10" Type="http://schemas.openxmlformats.org/officeDocument/2006/relationships/image" Target="../media/image278.wmf"/><Relationship Id="rId19" Type="http://schemas.openxmlformats.org/officeDocument/2006/relationships/oleObject" Target="../embeddings/oleObject299.bin"/><Relationship Id="rId4" Type="http://schemas.openxmlformats.org/officeDocument/2006/relationships/image" Target="../media/image275.wmf"/><Relationship Id="rId9" Type="http://schemas.openxmlformats.org/officeDocument/2006/relationships/oleObject" Target="../embeddings/oleObject293.bin"/><Relationship Id="rId14" Type="http://schemas.openxmlformats.org/officeDocument/2006/relationships/image" Target="../media/image280.wmf"/><Relationship Id="rId22" Type="http://schemas.openxmlformats.org/officeDocument/2006/relationships/image" Target="../media/image283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5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28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304.bin"/><Relationship Id="rId5" Type="http://schemas.openxmlformats.org/officeDocument/2006/relationships/image" Target="../media/image285.wmf"/><Relationship Id="rId4" Type="http://schemas.openxmlformats.org/officeDocument/2006/relationships/oleObject" Target="../embeddings/oleObject303.bin"/><Relationship Id="rId9" Type="http://schemas.openxmlformats.org/officeDocument/2006/relationships/image" Target="../media/image287.w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8.bin"/><Relationship Id="rId13" Type="http://schemas.openxmlformats.org/officeDocument/2006/relationships/image" Target="../media/image285.wmf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289.wmf"/><Relationship Id="rId12" Type="http://schemas.openxmlformats.org/officeDocument/2006/relationships/oleObject" Target="../embeddings/oleObject310.bin"/><Relationship Id="rId17" Type="http://schemas.openxmlformats.org/officeDocument/2006/relationships/image" Target="../media/image28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12.bin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307.bin"/><Relationship Id="rId11" Type="http://schemas.openxmlformats.org/officeDocument/2006/relationships/image" Target="../media/image291.wmf"/><Relationship Id="rId5" Type="http://schemas.openxmlformats.org/officeDocument/2006/relationships/image" Target="../media/image288.wmf"/><Relationship Id="rId15" Type="http://schemas.openxmlformats.org/officeDocument/2006/relationships/image" Target="../media/image286.wmf"/><Relationship Id="rId10" Type="http://schemas.openxmlformats.org/officeDocument/2006/relationships/oleObject" Target="../embeddings/oleObject309.bin"/><Relationship Id="rId4" Type="http://schemas.openxmlformats.org/officeDocument/2006/relationships/oleObject" Target="../embeddings/oleObject306.bin"/><Relationship Id="rId9" Type="http://schemas.openxmlformats.org/officeDocument/2006/relationships/image" Target="../media/image290.wmf"/><Relationship Id="rId14" Type="http://schemas.openxmlformats.org/officeDocument/2006/relationships/oleObject" Target="../embeddings/oleObject311.bin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55">
            <a:hlinkClick r:id="rId2" action="ppaction://hlinksldjump"/>
            <a:extLst>
              <a:ext uri="{FF2B5EF4-FFF2-40B4-BE49-F238E27FC236}">
                <a16:creationId xmlns:a16="http://schemas.microsoft.com/office/drawing/2014/main" id="{6BC4BA41-B81F-4089-9471-A1DB22144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2600325"/>
            <a:ext cx="68881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fontAlgn="t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3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kumimoji="1"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3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章 信号处理与信号产生电路</a:t>
            </a:r>
          </a:p>
        </p:txBody>
      </p:sp>
      <p:sp>
        <p:nvSpPr>
          <p:cNvPr id="6150" name="Text Box 55">
            <a:hlinkClick r:id="rId2" action="ppaction://hlinksldjump"/>
            <a:extLst>
              <a:ext uri="{FF2B5EF4-FFF2-40B4-BE49-F238E27FC236}">
                <a16:creationId xmlns:a16="http://schemas.microsoft.com/office/drawing/2014/main" id="{2E709586-6965-488C-93FC-E056C0ED7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19113"/>
            <a:ext cx="72723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fontAlgn="t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课程名称  </a:t>
            </a:r>
            <a:r>
              <a:rPr kumimoji="1"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电子技术基础（模拟电路部分）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>
            <a:extLst>
              <a:ext uri="{FF2B5EF4-FFF2-40B4-BE49-F238E27FC236}">
                <a16:creationId xmlns:a16="http://schemas.microsoft.com/office/drawing/2014/main" id="{8BE2E4B7-455C-4DC7-ADD3-1313C4557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1176338"/>
            <a:ext cx="7056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分类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2205BD1-D8DB-4BFC-A6BE-D3D9572D8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25" y="1700213"/>
            <a:ext cx="22510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低通（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LPF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3BE461E-59D4-4F91-A1DB-396F88BE8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25" y="2171700"/>
            <a:ext cx="22510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高通（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HPF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0C9BD7A-3820-49C3-8114-3C1C104B5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25" y="2641600"/>
            <a:ext cx="22510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带通（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BPF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3BD963A-A849-475C-AA7E-BE2B7754F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25" y="3111500"/>
            <a:ext cx="22510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带阻（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BEF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1DCC41E5-F59E-49C4-807C-68D0D8694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25" y="3587750"/>
            <a:ext cx="22510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全通（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APF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9" name="Object 13">
            <a:extLst>
              <a:ext uri="{FF2B5EF4-FFF2-40B4-BE49-F238E27FC236}">
                <a16:creationId xmlns:a16="http://schemas.microsoft.com/office/drawing/2014/main" id="{B94B0D41-00AD-42CC-8A72-87326CE7A1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70263" y="1241425"/>
          <a:ext cx="2714625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1" name="图片" r:id="rId3" imgW="8143875" imgH="5191125" progId="Word.Picture.8">
                  <p:embed/>
                </p:oleObj>
              </mc:Choice>
              <mc:Fallback>
                <p:oleObj name="图片" r:id="rId3" imgW="8143875" imgH="5191125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263" y="1241425"/>
                        <a:ext cx="2714625" cy="172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4">
            <a:extLst>
              <a:ext uri="{FF2B5EF4-FFF2-40B4-BE49-F238E27FC236}">
                <a16:creationId xmlns:a16="http://schemas.microsoft.com/office/drawing/2014/main" id="{C7A8D5AD-7186-4246-861A-648924175C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3125" y="3070225"/>
          <a:ext cx="2671763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2" name="图片" r:id="rId5" imgW="8020050" imgH="5191125" progId="Word.Picture.8">
                  <p:embed/>
                </p:oleObj>
              </mc:Choice>
              <mc:Fallback>
                <p:oleObj name="图片" r:id="rId5" imgW="8020050" imgH="5191125" progId="Word.Picture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25" y="3070225"/>
                        <a:ext cx="2671763" cy="172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5">
            <a:extLst>
              <a:ext uri="{FF2B5EF4-FFF2-40B4-BE49-F238E27FC236}">
                <a16:creationId xmlns:a16="http://schemas.microsoft.com/office/drawing/2014/main" id="{9021BC2C-D5F9-4430-BCF2-C7D2B9D097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56338" y="4851400"/>
          <a:ext cx="2274887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name="图片" r:id="rId7" imgW="6600825" imgH="5019675" progId="Word.Picture.8">
                  <p:embed/>
                </p:oleObj>
              </mc:Choice>
              <mc:Fallback>
                <p:oleObj name="图片" r:id="rId7" imgW="6600825" imgH="5019675" progId="Word.Picture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6338" y="4851400"/>
                        <a:ext cx="2274887" cy="172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6">
            <a:extLst>
              <a:ext uri="{FF2B5EF4-FFF2-40B4-BE49-F238E27FC236}">
                <a16:creationId xmlns:a16="http://schemas.microsoft.com/office/drawing/2014/main" id="{7404D930-ADF3-4423-8BA1-9DEAFF2C6F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6325" y="1241425"/>
          <a:ext cx="2700338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图片" r:id="rId9" imgW="8105775" imgH="5191125" progId="Word.Picture.8">
                  <p:embed/>
                </p:oleObj>
              </mc:Choice>
              <mc:Fallback>
                <p:oleObj name="图片" r:id="rId9" imgW="8105775" imgH="5191125" progId="Word.Picture.8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1241425"/>
                        <a:ext cx="2700338" cy="172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7">
            <a:extLst>
              <a:ext uri="{FF2B5EF4-FFF2-40B4-BE49-F238E27FC236}">
                <a16:creationId xmlns:a16="http://schemas.microsoft.com/office/drawing/2014/main" id="{AB8BC215-6944-40A9-8830-F9DBBA2C73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3070225"/>
          <a:ext cx="26289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name="图片" r:id="rId11" imgW="7896225" imgH="5191125" progId="Word.Picture.8">
                  <p:embed/>
                </p:oleObj>
              </mc:Choice>
              <mc:Fallback>
                <p:oleObj name="图片" r:id="rId11" imgW="7896225" imgH="5191125" progId="Word.Picture.8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070225"/>
                        <a:ext cx="2628900" cy="172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7">
            <a:extLst>
              <a:ext uri="{FF2B5EF4-FFF2-40B4-BE49-F238E27FC236}">
                <a16:creationId xmlns:a16="http://schemas.microsoft.com/office/drawing/2014/main" id="{75A8AF22-0F45-4539-9050-2516A1DDE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4167188"/>
            <a:ext cx="2989263" cy="12779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希望抑制</a:t>
            </a:r>
            <a:r>
              <a:rPr lang="en-US" altLang="zh-CN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50Hz</a:t>
            </a:r>
            <a:r>
              <a:rPr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的干扰信号，应选用哪种类型的滤波电路？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C78B6A84-9BDC-4425-9B46-F7F7B940B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445125"/>
            <a:ext cx="5357813" cy="8715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放大音频信号，应选用哪种类型的滤波电路？</a:t>
            </a:r>
          </a:p>
        </p:txBody>
      </p:sp>
      <p:sp>
        <p:nvSpPr>
          <p:cNvPr id="15375" name="Rectangle 38">
            <a:extLst>
              <a:ext uri="{FF2B5EF4-FFF2-40B4-BE49-F238E27FC236}">
                <a16:creationId xmlns:a16="http://schemas.microsoft.com/office/drawing/2014/main" id="{B4519A93-BAA6-4BA8-80C8-2AD38ADF8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10.1.1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滤波电路的基本概念与分类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14" grpId="0" autoUpdateAnimBg="0"/>
      <p:bldP spid="1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8">
            <a:extLst>
              <a:ext uri="{FF2B5EF4-FFF2-40B4-BE49-F238E27FC236}">
                <a16:creationId xmlns:a16="http://schemas.microsoft.com/office/drawing/2014/main" id="{F60ECD78-5478-44F9-831A-8ACF5BBED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有源滤波电路</a:t>
            </a:r>
          </a:p>
        </p:txBody>
      </p:sp>
      <p:sp>
        <p:nvSpPr>
          <p:cNvPr id="16387" name="Rectangle 45">
            <a:extLst>
              <a:ext uri="{FF2B5EF4-FFF2-40B4-BE49-F238E27FC236}">
                <a16:creationId xmlns:a16="http://schemas.microsoft.com/office/drawing/2014/main" id="{32D09126-353B-4437-B3B3-B188A5BEB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304925"/>
            <a:ext cx="76327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10.1.1 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滤波电路的基本概念与分类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10.1.2  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有源低通滤波电路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10.1.3 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有源高通滤波电路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10.1.4 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有源带通滤波电路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10.1.5 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二阶有源带阻滤波电路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AF41C7A3-ED05-428F-9C56-358877031B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3275" y="860425"/>
          <a:ext cx="4422775" cy="328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9" name="Picture2" r:id="rId3" imgW="11058525" imgH="7867650" progId="Word.Picture.8">
                  <p:embed/>
                </p:oleObj>
              </mc:Choice>
              <mc:Fallback>
                <p:oleObj name="Picture2" r:id="rId3" imgW="11058525" imgH="7867650" progId="Word.Picture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4118"/>
                      <a:stretch>
                        <a:fillRect/>
                      </a:stretch>
                    </p:blipFill>
                    <p:spPr bwMode="auto">
                      <a:xfrm>
                        <a:off x="4613275" y="860425"/>
                        <a:ext cx="4422775" cy="3289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D6E4377B-9372-4C48-80A8-3F4FA772F0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3275" y="860425"/>
          <a:ext cx="4422775" cy="328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0" name="图片" r:id="rId5" imgW="11058525" imgH="7867650" progId="Word.Picture.8">
                  <p:embed/>
                </p:oleObj>
              </mc:Choice>
              <mc:Fallback>
                <p:oleObj name="图片" r:id="rId5" imgW="11058525" imgH="7867650" progId="Word.Picture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4117"/>
                      <a:stretch>
                        <a:fillRect/>
                      </a:stretch>
                    </p:blipFill>
                    <p:spPr bwMode="auto">
                      <a:xfrm>
                        <a:off x="4613275" y="860425"/>
                        <a:ext cx="4422775" cy="328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19">
            <a:extLst>
              <a:ext uri="{FF2B5EF4-FFF2-40B4-BE49-F238E27FC236}">
                <a16:creationId xmlns:a16="http://schemas.microsoft.com/office/drawing/2014/main" id="{3FDA71D9-FEF4-4653-A06A-6E2D13897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8788" y="3308350"/>
            <a:ext cx="2160587" cy="782638"/>
          </a:xfrm>
          <a:prstGeom prst="wedgeRoundRectCallout">
            <a:avLst>
              <a:gd name="adj1" fmla="val -42579"/>
              <a:gd name="adj2" fmla="val -128278"/>
              <a:gd name="adj3" fmla="val 16667"/>
            </a:avLst>
          </a:prstGeom>
          <a:solidFill>
            <a:srgbClr val="CC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改用反相放大电路有何差别？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DF4D47BF-AEE5-4735-BAE8-D00660478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1143000"/>
            <a:ext cx="7054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一阶有源低通滤波电路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2A3DBA7-10B6-4AF5-886D-86D184A186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4863" y="1700213"/>
          <a:ext cx="16891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1" name="Equation" r:id="rId7" imgW="14478000" imgH="10096500" progId="Equation.3">
                  <p:embed/>
                </p:oleObj>
              </mc:Choice>
              <mc:Fallback>
                <p:oleObj name="Equation" r:id="rId7" imgW="14478000" imgH="10096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1700213"/>
                        <a:ext cx="168910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B085052-91B8-4B59-B20F-A5F3EA4D9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" y="1851025"/>
            <a:ext cx="1712913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传递函数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0C9D362-E9C0-439F-937A-113EA56A96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5053013"/>
          <a:ext cx="230505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2" name="Equation" r:id="rId9" imgW="21726525" imgH="10753725" progId="Equation.3">
                  <p:embed/>
                </p:oleObj>
              </mc:Choice>
              <mc:Fallback>
                <p:oleObj name="Equation" r:id="rId9" imgW="21726525" imgH="1075372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053013"/>
                        <a:ext cx="230505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32CEDCE-C9B2-43B7-8EB7-AF493FBD5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" y="2495550"/>
            <a:ext cx="103505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其中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170673-977C-4612-8EB3-C3004350A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563" y="3867150"/>
            <a:ext cx="186690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特征角频率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7EA4C727-A3D9-4EC6-B282-0F70ACE57C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4863" y="2921000"/>
          <a:ext cx="143351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3" name="公式" r:id="rId11" imgW="12287250" imgH="7019925" progId="Equation.3">
                  <p:embed/>
                </p:oleObj>
              </mc:Choice>
              <mc:Fallback>
                <p:oleObj name="公式" r:id="rId11" imgW="12287250" imgH="701992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2921000"/>
                        <a:ext cx="1433512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14E6E64F-0296-4C54-AC18-5A5B518F56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5663" y="3702050"/>
          <a:ext cx="11493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4" name="Equation" r:id="rId13" imgW="9877425" imgH="6362700" progId="Equation.3">
                  <p:embed/>
                </p:oleObj>
              </mc:Choice>
              <mc:Fallback>
                <p:oleObj name="Equation" r:id="rId13" imgW="9877425" imgH="6362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3702050"/>
                        <a:ext cx="114935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F05F4938-DAA0-46DD-B3C7-A7B9625CB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88" y="4552950"/>
            <a:ext cx="247808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故，幅频响应为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61B38D-F72D-4CA8-8F4E-B690A42F8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263" y="3067050"/>
            <a:ext cx="152400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增益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70E0C23D-3F3E-4947-A781-67E700D863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35475" y="4186238"/>
          <a:ext cx="4175125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5" name="图片" r:id="rId15" imgW="12525375" imgH="6477000" progId="Word.Picture.8">
                  <p:embed/>
                </p:oleObj>
              </mc:Choice>
              <mc:Fallback>
                <p:oleObj name="图片" r:id="rId15" imgW="12525375" imgH="6477000" progId="Word.Picture.8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5475" y="4186238"/>
                        <a:ext cx="4175125" cy="2159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8">
            <a:extLst>
              <a:ext uri="{FF2B5EF4-FFF2-40B4-BE49-F238E27FC236}">
                <a16:creationId xmlns:a16="http://schemas.microsoft.com/office/drawing/2014/main" id="{E301DC50-B693-4D19-AFF6-DBBF7E699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4600" y="5157788"/>
            <a:ext cx="1866900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一阶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滤波器的带外衰减速率</a:t>
            </a:r>
            <a:r>
              <a:rPr lang="zh-CN" altLang="en-US" sz="18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较慢</a:t>
            </a:r>
          </a:p>
        </p:txBody>
      </p:sp>
      <p:sp>
        <p:nvSpPr>
          <p:cNvPr id="17425" name="Rectangle 38">
            <a:extLst>
              <a:ext uri="{FF2B5EF4-FFF2-40B4-BE49-F238E27FC236}">
                <a16:creationId xmlns:a16="http://schemas.microsoft.com/office/drawing/2014/main" id="{88C4B9E8-B547-4E98-AD57-0FFAD8001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10.1.2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有源低通滤波电路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" grpId="0" autoUpdateAnimBg="0"/>
      <p:bldP spid="10" grpId="0" autoUpdateAnimBg="0"/>
      <p:bldP spid="11" grpId="0" autoUpdateAnimBg="0"/>
      <p:bldP spid="14" grpId="0" autoUpdateAnimBg="0"/>
      <p:bldP spid="17" grpId="0" autoUpdateAnimBg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>
            <a:extLst>
              <a:ext uri="{FF2B5EF4-FFF2-40B4-BE49-F238E27FC236}">
                <a16:creationId xmlns:a16="http://schemas.microsoft.com/office/drawing/2014/main" id="{3050F010-94F2-4E54-9F17-889C9513B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7056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二阶有源低通滤波电路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D678536F-73EC-4B44-A986-6A40A4A2124F}"/>
              </a:ext>
            </a:extLst>
          </p:cNvPr>
          <p:cNvGrpSpPr>
            <a:grpSpLocks/>
          </p:cNvGrpSpPr>
          <p:nvPr/>
        </p:nvGrpSpPr>
        <p:grpSpPr bwMode="auto">
          <a:xfrm>
            <a:off x="4356100" y="1709738"/>
            <a:ext cx="4670425" cy="2728912"/>
            <a:chOff x="2434" y="535"/>
            <a:chExt cx="2942" cy="1719"/>
          </a:xfrm>
        </p:grpSpPr>
        <p:sp>
          <p:nvSpPr>
            <p:cNvPr id="18452" name="AutoShape 16" descr="羊皮纸">
              <a:extLst>
                <a:ext uri="{FF2B5EF4-FFF2-40B4-BE49-F238E27FC236}">
                  <a16:creationId xmlns:a16="http://schemas.microsoft.com/office/drawing/2014/main" id="{3B7D06A7-2F8D-47DE-9B24-B9034EA03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4" y="535"/>
              <a:ext cx="2857" cy="1719"/>
            </a:xfrm>
            <a:prstGeom prst="roundRect">
              <a:avLst>
                <a:gd name="adj" fmla="val 16667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8453" name="Object 17">
              <a:extLst>
                <a:ext uri="{FF2B5EF4-FFF2-40B4-BE49-F238E27FC236}">
                  <a16:creationId xmlns:a16="http://schemas.microsoft.com/office/drawing/2014/main" id="{873A33F6-5EE2-4B63-AD0F-85A77453CE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22" y="678"/>
            <a:ext cx="2754" cy="15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5" name="图片" r:id="rId5" imgW="2095500" imgH="1162050" progId="Word.Picture.8">
                    <p:embed/>
                  </p:oleObj>
                </mc:Choice>
                <mc:Fallback>
                  <p:oleObj name="图片" r:id="rId5" imgW="2095500" imgH="1162050" progId="Word.Picture.8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2" y="678"/>
                          <a:ext cx="2754" cy="15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Rectangle 18">
            <a:extLst>
              <a:ext uri="{FF2B5EF4-FFF2-40B4-BE49-F238E27FC236}">
                <a16:creationId xmlns:a16="http://schemas.microsoft.com/office/drawing/2014/main" id="{B2A993B6-B934-4D29-85A8-1FBA15ED6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738313"/>
            <a:ext cx="222091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传递函数</a:t>
            </a:r>
          </a:p>
        </p:txBody>
      </p:sp>
      <p:graphicFrame>
        <p:nvGraphicFramePr>
          <p:cNvPr id="17" name="Object 19">
            <a:extLst>
              <a:ext uri="{FF2B5EF4-FFF2-40B4-BE49-F238E27FC236}">
                <a16:creationId xmlns:a16="http://schemas.microsoft.com/office/drawing/2014/main" id="{3385E52C-FDC8-4348-B0DB-28B155D96E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4088" y="2133600"/>
          <a:ext cx="15557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" name="Equation" r:id="rId7" imgW="13382625" imgH="7019925" progId="Equation.3">
                  <p:embed/>
                </p:oleObj>
              </mc:Choice>
              <mc:Fallback>
                <p:oleObj name="Equation" r:id="rId7" imgW="13382625" imgH="701992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2133600"/>
                        <a:ext cx="155575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0">
            <a:extLst>
              <a:ext uri="{FF2B5EF4-FFF2-40B4-BE49-F238E27FC236}">
                <a16:creationId xmlns:a16="http://schemas.microsoft.com/office/drawing/2014/main" id="{71EEB6A5-CAB4-43AB-B4E5-E9A820AA29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7925" y="3284538"/>
          <a:ext cx="137795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7" name="公式" r:id="rId9" imgW="13601700" imgH="7677150" progId="Equation.3">
                  <p:embed/>
                </p:oleObj>
              </mc:Choice>
              <mc:Fallback>
                <p:oleObj name="公式" r:id="rId9" imgW="13601700" imgH="767715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925" y="3284538"/>
                        <a:ext cx="137795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1">
            <a:extLst>
              <a:ext uri="{FF2B5EF4-FFF2-40B4-BE49-F238E27FC236}">
                <a16:creationId xmlns:a16="http://schemas.microsoft.com/office/drawing/2014/main" id="{3024890C-8C0E-4846-AC68-5364C84F68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005263"/>
          <a:ext cx="280035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8" name="公式" r:id="rId11" imgW="27212925" imgH="7019925" progId="Equation.3">
                  <p:embed/>
                </p:oleObj>
              </mc:Choice>
              <mc:Fallback>
                <p:oleObj name="公式" r:id="rId11" imgW="27212925" imgH="701992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05263"/>
                        <a:ext cx="2800350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2">
            <a:extLst>
              <a:ext uri="{FF2B5EF4-FFF2-40B4-BE49-F238E27FC236}">
                <a16:creationId xmlns:a16="http://schemas.microsoft.com/office/drawing/2014/main" id="{4D543572-E7C3-46F2-8C20-AB6B4A07D222}"/>
              </a:ext>
            </a:extLst>
          </p:cNvPr>
          <p:cNvGrpSpPr>
            <a:grpSpLocks/>
          </p:cNvGrpSpPr>
          <p:nvPr/>
        </p:nvGrpSpPr>
        <p:grpSpPr bwMode="auto">
          <a:xfrm>
            <a:off x="466725" y="2867025"/>
            <a:ext cx="3124200" cy="2649538"/>
            <a:chOff x="192" y="1440"/>
            <a:chExt cx="1968" cy="1669"/>
          </a:xfrm>
        </p:grpSpPr>
        <p:sp>
          <p:nvSpPr>
            <p:cNvPr id="18450" name="AutoShape 23">
              <a:extLst>
                <a:ext uri="{FF2B5EF4-FFF2-40B4-BE49-F238E27FC236}">
                  <a16:creationId xmlns:a16="http://schemas.microsoft.com/office/drawing/2014/main" id="{22F5695A-43A9-441A-BEFE-0058E670B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" y="1750"/>
              <a:ext cx="159" cy="1359"/>
            </a:xfrm>
            <a:prstGeom prst="leftBrace">
              <a:avLst>
                <a:gd name="adj1" fmla="val 54132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51" name="Rectangle 24">
              <a:extLst>
                <a:ext uri="{FF2B5EF4-FFF2-40B4-BE49-F238E27FC236}">
                  <a16:creationId xmlns:a16="http://schemas.microsoft.com/office/drawing/2014/main" id="{EC9AE769-C014-49FF-97C9-C9433C03D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440"/>
              <a:ext cx="1968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对于滤波电路，有</a:t>
              </a:r>
            </a:p>
          </p:txBody>
        </p:sp>
      </p:grpSp>
      <p:graphicFrame>
        <p:nvGraphicFramePr>
          <p:cNvPr id="23" name="Object 25">
            <a:extLst>
              <a:ext uri="{FF2B5EF4-FFF2-40B4-BE49-F238E27FC236}">
                <a16:creationId xmlns:a16="http://schemas.microsoft.com/office/drawing/2014/main" id="{17F32F61-3287-4DC7-96B3-B6FB93691E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8538" y="4870450"/>
          <a:ext cx="147955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9" name="公式" r:id="rId13" imgW="14925675" imgH="7019925" progId="Equation.3">
                  <p:embed/>
                </p:oleObj>
              </mc:Choice>
              <mc:Fallback>
                <p:oleObj name="公式" r:id="rId13" imgW="14925675" imgH="7019925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4870450"/>
                        <a:ext cx="147955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6">
            <a:extLst>
              <a:ext uri="{FF2B5EF4-FFF2-40B4-BE49-F238E27FC236}">
                <a16:creationId xmlns:a16="http://schemas.microsoft.com/office/drawing/2014/main" id="{BE5DF82B-110A-4763-8471-E358181FBB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4868863"/>
          <a:ext cx="1700212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0" name="公式" r:id="rId15" imgW="17116425" imgH="7019925" progId="Equation.3">
                  <p:embed/>
                </p:oleObj>
              </mc:Choice>
              <mc:Fallback>
                <p:oleObj name="公式" r:id="rId15" imgW="17116425" imgH="701992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868863"/>
                        <a:ext cx="1700212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7">
            <a:extLst>
              <a:ext uri="{FF2B5EF4-FFF2-40B4-BE49-F238E27FC236}">
                <a16:creationId xmlns:a16="http://schemas.microsoft.com/office/drawing/2014/main" id="{E605E600-BE60-42E3-9002-D29869659D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4868863"/>
          <a:ext cx="211455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1" name="公式" r:id="rId17" imgW="21288375" imgH="7019925" progId="Equation.3">
                  <p:embed/>
                </p:oleObj>
              </mc:Choice>
              <mc:Fallback>
                <p:oleObj name="公式" r:id="rId17" imgW="21288375" imgH="7019925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868863"/>
                        <a:ext cx="2114550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8">
            <a:extLst>
              <a:ext uri="{FF2B5EF4-FFF2-40B4-BE49-F238E27FC236}">
                <a16:creationId xmlns:a16="http://schemas.microsoft.com/office/drawing/2014/main" id="{8297A0D9-77D8-405C-AA62-27826B9F0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5683250"/>
            <a:ext cx="327660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得滤波电路传递函数</a:t>
            </a:r>
          </a:p>
        </p:txBody>
      </p:sp>
      <p:graphicFrame>
        <p:nvGraphicFramePr>
          <p:cNvPr id="27" name="Object 29">
            <a:extLst>
              <a:ext uri="{FF2B5EF4-FFF2-40B4-BE49-F238E27FC236}">
                <a16:creationId xmlns:a16="http://schemas.microsoft.com/office/drawing/2014/main" id="{820482C5-FAC0-47A0-BCC8-8B2EDD62A7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9138" y="5589588"/>
          <a:ext cx="1357312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2" name="公式" r:id="rId19" imgW="14478000" imgH="7677150" progId="Equation.3">
                  <p:embed/>
                </p:oleObj>
              </mc:Choice>
              <mc:Fallback>
                <p:oleObj name="公式" r:id="rId19" imgW="14478000" imgH="767715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138" y="5589588"/>
                        <a:ext cx="1357312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0">
            <a:extLst>
              <a:ext uri="{FF2B5EF4-FFF2-40B4-BE49-F238E27FC236}">
                <a16:creationId xmlns:a16="http://schemas.microsoft.com/office/drawing/2014/main" id="{84891602-064F-4A87-91E8-541D8D8D8F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5540375"/>
          <a:ext cx="30448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3" name="公式" r:id="rId21" imgW="30279975" imgH="7677150" progId="Equation.3">
                  <p:embed/>
                </p:oleObj>
              </mc:Choice>
              <mc:Fallback>
                <p:oleObj name="公式" r:id="rId21" imgW="30279975" imgH="767715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540375"/>
                        <a:ext cx="304482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31">
            <a:extLst>
              <a:ext uri="{FF2B5EF4-FFF2-40B4-BE49-F238E27FC236}">
                <a16:creationId xmlns:a16="http://schemas.microsoft.com/office/drawing/2014/main" id="{7A5D4258-F6B0-4136-94B5-8C91874FE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1738" y="5683250"/>
            <a:ext cx="167640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二阶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0" name="Rectangle 32">
            <a:extLst>
              <a:ext uri="{FF2B5EF4-FFF2-40B4-BE49-F238E27FC236}">
                <a16:creationId xmlns:a16="http://schemas.microsoft.com/office/drawing/2014/main" id="{968D951D-E478-48AC-A7F5-FF3711B2A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088" y="2276475"/>
            <a:ext cx="228600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（同相比例）</a:t>
            </a:r>
          </a:p>
        </p:txBody>
      </p:sp>
      <p:sp>
        <p:nvSpPr>
          <p:cNvPr id="18449" name="Rectangle 38">
            <a:extLst>
              <a:ext uri="{FF2B5EF4-FFF2-40B4-BE49-F238E27FC236}">
                <a16:creationId xmlns:a16="http://schemas.microsoft.com/office/drawing/2014/main" id="{E49A3D2A-A101-4AC0-A3FF-1C4A7768F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10.1.2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有源低通滤波电路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26" grpId="0" autoUpdateAnimBg="0"/>
      <p:bldP spid="29" grpId="0" autoUpdateAnimBg="0"/>
      <p:bldP spid="3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15">
            <a:extLst>
              <a:ext uri="{FF2B5EF4-FFF2-40B4-BE49-F238E27FC236}">
                <a16:creationId xmlns:a16="http://schemas.microsoft.com/office/drawing/2014/main" id="{6239AD81-6B88-4463-A3A4-29616F6BDD95}"/>
              </a:ext>
            </a:extLst>
          </p:cNvPr>
          <p:cNvGrpSpPr>
            <a:grpSpLocks/>
          </p:cNvGrpSpPr>
          <p:nvPr/>
        </p:nvGrpSpPr>
        <p:grpSpPr bwMode="auto">
          <a:xfrm>
            <a:off x="4600575" y="1417638"/>
            <a:ext cx="4416425" cy="2587625"/>
            <a:chOff x="2000" y="575"/>
            <a:chExt cx="2782" cy="1630"/>
          </a:xfrm>
        </p:grpSpPr>
        <p:sp>
          <p:nvSpPr>
            <p:cNvPr id="20500" name="AutoShape 16" descr="羊皮纸">
              <a:extLst>
                <a:ext uri="{FF2B5EF4-FFF2-40B4-BE49-F238E27FC236}">
                  <a16:creationId xmlns:a16="http://schemas.microsoft.com/office/drawing/2014/main" id="{6294FC65-F33D-416A-9103-92C648676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" y="575"/>
              <a:ext cx="2782" cy="1630"/>
            </a:xfrm>
            <a:prstGeom prst="roundRect">
              <a:avLst>
                <a:gd name="adj" fmla="val 16667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0501" name="Object 17">
              <a:extLst>
                <a:ext uri="{FF2B5EF4-FFF2-40B4-BE49-F238E27FC236}">
                  <a16:creationId xmlns:a16="http://schemas.microsoft.com/office/drawing/2014/main" id="{10B3B96D-2429-4F3C-AD14-5CF020CF19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28" y="612"/>
            <a:ext cx="2754" cy="15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5" name="图片" r:id="rId5" imgW="2095500" imgH="1162050" progId="Word.Picture.8">
                    <p:embed/>
                  </p:oleObj>
                </mc:Choice>
                <mc:Fallback>
                  <p:oleObj name="图片" r:id="rId5" imgW="2095500" imgH="1162050" progId="Word.Picture.8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8" y="612"/>
                          <a:ext cx="2754" cy="15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83" name="Rectangle 5">
            <a:extLst>
              <a:ext uri="{FF2B5EF4-FFF2-40B4-BE49-F238E27FC236}">
                <a16:creationId xmlns:a16="http://schemas.microsoft.com/office/drawing/2014/main" id="{4CA1B82B-DD88-4D41-ABC7-062E653A3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7056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二阶有源低通滤波电路</a:t>
            </a:r>
          </a:p>
        </p:txBody>
      </p:sp>
      <p:sp>
        <p:nvSpPr>
          <p:cNvPr id="20484" name="Rectangle 18">
            <a:extLst>
              <a:ext uri="{FF2B5EF4-FFF2-40B4-BE49-F238E27FC236}">
                <a16:creationId xmlns:a16="http://schemas.microsoft.com/office/drawing/2014/main" id="{E76E0C92-D376-4C0B-B135-02E54A863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738313"/>
            <a:ext cx="222091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传递函数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A0FBBBB-B7AA-4F44-BAED-2676922073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3192463"/>
          <a:ext cx="1171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6" name="公式" r:id="rId7" imgW="10096500" imgH="3952875" progId="Equation.3">
                  <p:embed/>
                </p:oleObj>
              </mc:Choice>
              <mc:Fallback>
                <p:oleObj name="公式" r:id="rId7" imgW="10096500" imgH="395287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192463"/>
                        <a:ext cx="11715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E380EE3-6AE5-4B7A-978B-46F6AE9C1C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3788" y="4340225"/>
          <a:ext cx="114935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7" name="Equation" r:id="rId9" imgW="9877425" imgH="6362700" progId="Equation.3">
                  <p:embed/>
                </p:oleObj>
              </mc:Choice>
              <mc:Fallback>
                <p:oleObj name="Equation" r:id="rId9" imgW="9877425" imgH="6362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4340225"/>
                        <a:ext cx="114935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0C43FF7-B507-4E0B-9ED3-A1BFC45F6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8" y="3182938"/>
            <a:ext cx="7620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令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D4A291-B901-49E3-B87C-221EBF9A3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563" y="3225800"/>
            <a:ext cx="213360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通带增益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489" name="Object 10">
            <a:extLst>
              <a:ext uri="{FF2B5EF4-FFF2-40B4-BE49-F238E27FC236}">
                <a16:creationId xmlns:a16="http://schemas.microsoft.com/office/drawing/2014/main" id="{ED29FE4E-31D1-4A43-9B05-4EA2B693BD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270125"/>
          <a:ext cx="3763962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8" name="Equation" r:id="rId11" imgW="34890075" imgH="7458075" progId="Equation.DSMT4">
                  <p:embed/>
                </p:oleObj>
              </mc:Choice>
              <mc:Fallback>
                <p:oleObj name="Equation" r:id="rId11" imgW="34890075" imgH="745807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270125"/>
                        <a:ext cx="3763962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>
            <a:extLst>
              <a:ext uri="{FF2B5EF4-FFF2-40B4-BE49-F238E27FC236}">
                <a16:creationId xmlns:a16="http://schemas.microsoft.com/office/drawing/2014/main" id="{79594F4A-2677-401D-B390-068F4E3913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8550" y="3654425"/>
          <a:ext cx="1457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9" name="公式" r:id="rId13" imgW="13601700" imgH="7677150" progId="Equation.3">
                  <p:embed/>
                </p:oleObj>
              </mc:Choice>
              <mc:Fallback>
                <p:oleObj name="公式" r:id="rId13" imgW="13601700" imgH="767715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3654425"/>
                        <a:ext cx="145732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2">
            <a:extLst>
              <a:ext uri="{FF2B5EF4-FFF2-40B4-BE49-F238E27FC236}">
                <a16:creationId xmlns:a16="http://schemas.microsoft.com/office/drawing/2014/main" id="{C4282918-0EE3-487C-B6C6-2750A689F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563" y="4497388"/>
            <a:ext cx="24384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特征角频率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C03184B0-3573-4E13-A523-6B945027B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563" y="3886200"/>
            <a:ext cx="289560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等效品质因数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502C410-2B94-42F8-959D-DCCDF96C7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260975"/>
            <a:ext cx="76200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15" name="Object 15">
            <a:extLst>
              <a:ext uri="{FF2B5EF4-FFF2-40B4-BE49-F238E27FC236}">
                <a16:creationId xmlns:a16="http://schemas.microsoft.com/office/drawing/2014/main" id="{4D1C180B-87E4-4E19-A75B-CF1964C433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1575" y="5076825"/>
          <a:ext cx="2633663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0" name="公式" r:id="rId15" imgW="23917275" imgH="10972800" progId="Equation.3">
                  <p:embed/>
                </p:oleObj>
              </mc:Choice>
              <mc:Fallback>
                <p:oleObj name="公式" r:id="rId15" imgW="23917275" imgH="10972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5076825"/>
                        <a:ext cx="2633663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6">
            <a:extLst>
              <a:ext uri="{FF2B5EF4-FFF2-40B4-BE49-F238E27FC236}">
                <a16:creationId xmlns:a16="http://schemas.microsoft.com/office/drawing/2014/main" id="{053D2D46-7BCC-4D2D-94AC-BF6956FB1D90}"/>
              </a:ext>
            </a:extLst>
          </p:cNvPr>
          <p:cNvGrpSpPr>
            <a:grpSpLocks/>
          </p:cNvGrpSpPr>
          <p:nvPr/>
        </p:nvGrpSpPr>
        <p:grpSpPr bwMode="auto">
          <a:xfrm>
            <a:off x="3995738" y="5157788"/>
            <a:ext cx="4754562" cy="995362"/>
            <a:chOff x="2286" y="2653"/>
            <a:chExt cx="2995" cy="627"/>
          </a:xfrm>
        </p:grpSpPr>
        <p:sp>
          <p:nvSpPr>
            <p:cNvPr id="20497" name="Rectangle 17">
              <a:extLst>
                <a:ext uri="{FF2B5EF4-FFF2-40B4-BE49-F238E27FC236}">
                  <a16:creationId xmlns:a16="http://schemas.microsoft.com/office/drawing/2014/main" id="{29D01CB0-2330-4432-A897-5304F2A40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2987"/>
              <a:ext cx="2256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滤波电路才能</a:t>
              </a:r>
              <a:r>
                <a:rPr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稳定</a:t>
              </a: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工作。</a:t>
              </a:r>
            </a:p>
          </p:txBody>
        </p:sp>
        <p:graphicFrame>
          <p:nvGraphicFramePr>
            <p:cNvPr id="20498" name="Object 18">
              <a:extLst>
                <a:ext uri="{FF2B5EF4-FFF2-40B4-BE49-F238E27FC236}">
                  <a16:creationId xmlns:a16="http://schemas.microsoft.com/office/drawing/2014/main" id="{E24C565A-F015-4566-842D-A628457D0A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64" y="2676"/>
            <a:ext cx="241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1" name="公式" r:id="rId17" imgW="32918400" imgH="3952875" progId="Equation.3">
                    <p:embed/>
                  </p:oleObj>
                </mc:Choice>
                <mc:Fallback>
                  <p:oleObj name="公式" r:id="rId17" imgW="32918400" imgH="3952875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4" y="2676"/>
                          <a:ext cx="241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9" name="Rectangle 19">
              <a:extLst>
                <a:ext uri="{FF2B5EF4-FFF2-40B4-BE49-F238E27FC236}">
                  <a16:creationId xmlns:a16="http://schemas.microsoft.com/office/drawing/2014/main" id="{C2DFD7A0-3AD6-4B54-892B-81E7480D4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" y="2653"/>
              <a:ext cx="768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注意：</a:t>
              </a:r>
            </a:p>
          </p:txBody>
        </p:sp>
      </p:grpSp>
      <p:sp>
        <p:nvSpPr>
          <p:cNvPr id="20496" name="Rectangle 38">
            <a:extLst>
              <a:ext uri="{FF2B5EF4-FFF2-40B4-BE49-F238E27FC236}">
                <a16:creationId xmlns:a16="http://schemas.microsoft.com/office/drawing/2014/main" id="{57A26B82-0EBC-41E2-8777-8585FBFD7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10.1.2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有源低通滤波电路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12" grpId="0" autoUpdateAnimBg="0"/>
      <p:bldP spid="13" grpId="0" autoUpdateAnimBg="0"/>
      <p:bldP spid="1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>
            <a:extLst>
              <a:ext uri="{FF2B5EF4-FFF2-40B4-BE49-F238E27FC236}">
                <a16:creationId xmlns:a16="http://schemas.microsoft.com/office/drawing/2014/main" id="{C0AC6023-ED09-4A7F-9154-76178831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1196975"/>
            <a:ext cx="7056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二阶有源低通滤波电路</a:t>
            </a:r>
          </a:p>
        </p:txBody>
      </p:sp>
      <p:sp>
        <p:nvSpPr>
          <p:cNvPr id="22531" name="Rectangle 18">
            <a:extLst>
              <a:ext uri="{FF2B5EF4-FFF2-40B4-BE49-F238E27FC236}">
                <a16:creationId xmlns:a16="http://schemas.microsoft.com/office/drawing/2014/main" id="{093703BA-3CC0-4536-B6AC-DACE89F4F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1738313"/>
            <a:ext cx="2220912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传递函数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A1D4FFF9-BC70-46E4-B896-84DC6E238241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314575"/>
            <a:ext cx="4030663" cy="465138"/>
            <a:chOff x="384" y="3600"/>
            <a:chExt cx="2539" cy="293"/>
          </a:xfrm>
        </p:grpSpPr>
        <p:sp>
          <p:nvSpPr>
            <p:cNvPr id="22542" name="Rectangle 5">
              <a:extLst>
                <a:ext uri="{FF2B5EF4-FFF2-40B4-BE49-F238E27FC236}">
                  <a16:creationId xmlns:a16="http://schemas.microsoft.com/office/drawing/2014/main" id="{9719B599-333A-4635-B95F-F790E8D62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600"/>
              <a:ext cx="2539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用       </a:t>
              </a: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代入，</a:t>
              </a:r>
            </a:p>
          </p:txBody>
        </p:sp>
        <p:graphicFrame>
          <p:nvGraphicFramePr>
            <p:cNvPr id="22543" name="Object 6">
              <a:extLst>
                <a:ext uri="{FF2B5EF4-FFF2-40B4-BE49-F238E27FC236}">
                  <a16:creationId xmlns:a16="http://schemas.microsoft.com/office/drawing/2014/main" id="{F3111324-37A5-4166-8AF2-DB6952A636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5" y="3622"/>
            <a:ext cx="531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9" name="公式" r:id="rId3" imgW="7239000" imgH="3295650" progId="Equation.3">
                    <p:embed/>
                  </p:oleObj>
                </mc:Choice>
                <mc:Fallback>
                  <p:oleObj name="公式" r:id="rId3" imgW="7239000" imgH="329565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" y="3622"/>
                          <a:ext cx="531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Object 7">
            <a:extLst>
              <a:ext uri="{FF2B5EF4-FFF2-40B4-BE49-F238E27FC236}">
                <a16:creationId xmlns:a16="http://schemas.microsoft.com/office/drawing/2014/main" id="{7A970143-B68C-4A2A-BDF5-ECEB0ED36E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1050" y="4975225"/>
          <a:ext cx="4448175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0" name="Equation" r:id="rId5" imgW="44767500" imgH="12506325" progId="Equation.3">
                  <p:embed/>
                </p:oleObj>
              </mc:Choice>
              <mc:Fallback>
                <p:oleObj name="Equation" r:id="rId5" imgW="44767500" imgH="1250632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4975225"/>
                        <a:ext cx="4448175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8">
            <a:extLst>
              <a:ext uri="{FF2B5EF4-FFF2-40B4-BE49-F238E27FC236}">
                <a16:creationId xmlns:a16="http://schemas.microsoft.com/office/drawing/2014/main" id="{6022FFD4-35F9-4FDC-B8FB-F3CF63B6F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398963"/>
            <a:ext cx="3589338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可得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归一化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的幅频响应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F3FC22BC-6977-4445-9709-E8348F8D8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175" y="4398963"/>
            <a:ext cx="17526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相频响应</a:t>
            </a:r>
          </a:p>
        </p:txBody>
      </p:sp>
      <p:graphicFrame>
        <p:nvGraphicFramePr>
          <p:cNvPr id="24" name="Object 10">
            <a:extLst>
              <a:ext uri="{FF2B5EF4-FFF2-40B4-BE49-F238E27FC236}">
                <a16:creationId xmlns:a16="http://schemas.microsoft.com/office/drawing/2014/main" id="{45B06F5F-5127-4BF7-AEB2-42361386ED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4678363"/>
          <a:ext cx="250825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1" name="Equation" r:id="rId7" imgW="24793575" imgH="13382625" progId="Equation.3">
                  <p:embed/>
                </p:oleObj>
              </mc:Choice>
              <mc:Fallback>
                <p:oleObj name="Equation" r:id="rId7" imgW="24793575" imgH="1338262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678363"/>
                        <a:ext cx="2508250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Rectangle 38">
            <a:extLst>
              <a:ext uri="{FF2B5EF4-FFF2-40B4-BE49-F238E27FC236}">
                <a16:creationId xmlns:a16="http://schemas.microsoft.com/office/drawing/2014/main" id="{78A1200D-46AB-47A5-9B4F-4B6C72DAC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10.1.2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有源低通滤波电路</a:t>
            </a:r>
          </a:p>
        </p:txBody>
      </p:sp>
      <p:graphicFrame>
        <p:nvGraphicFramePr>
          <p:cNvPr id="25" name="Object 15">
            <a:extLst>
              <a:ext uri="{FF2B5EF4-FFF2-40B4-BE49-F238E27FC236}">
                <a16:creationId xmlns:a16="http://schemas.microsoft.com/office/drawing/2014/main" id="{46F55B7A-2D6B-453C-818C-F955A12D63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1238" y="2889250"/>
          <a:ext cx="2633662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2" name="公式" r:id="rId9" imgW="23917275" imgH="10972800" progId="Equation.3">
                  <p:embed/>
                </p:oleObj>
              </mc:Choice>
              <mc:Fallback>
                <p:oleObj name="公式" r:id="rId9" imgW="23917275" imgH="10972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2889250"/>
                        <a:ext cx="2633662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9" name="Group 15">
            <a:extLst>
              <a:ext uri="{FF2B5EF4-FFF2-40B4-BE49-F238E27FC236}">
                <a16:creationId xmlns:a16="http://schemas.microsoft.com/office/drawing/2014/main" id="{F77166B2-CB9D-4DAA-AAF6-F33A5709C873}"/>
              </a:ext>
            </a:extLst>
          </p:cNvPr>
          <p:cNvGrpSpPr>
            <a:grpSpLocks/>
          </p:cNvGrpSpPr>
          <p:nvPr/>
        </p:nvGrpSpPr>
        <p:grpSpPr bwMode="auto">
          <a:xfrm>
            <a:off x="4438650" y="1557338"/>
            <a:ext cx="4670425" cy="2728912"/>
            <a:chOff x="2434" y="535"/>
            <a:chExt cx="2942" cy="1719"/>
          </a:xfrm>
        </p:grpSpPr>
        <p:sp>
          <p:nvSpPr>
            <p:cNvPr id="22540" name="AutoShape 16" descr="羊皮纸">
              <a:extLst>
                <a:ext uri="{FF2B5EF4-FFF2-40B4-BE49-F238E27FC236}">
                  <a16:creationId xmlns:a16="http://schemas.microsoft.com/office/drawing/2014/main" id="{AD8CE550-C515-4EB6-8397-66B9C5030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4" y="535"/>
              <a:ext cx="2857" cy="1719"/>
            </a:xfrm>
            <a:prstGeom prst="roundRect">
              <a:avLst>
                <a:gd name="adj" fmla="val 16667"/>
              </a:avLst>
            </a:prstGeom>
            <a:blipFill dpi="0" rotWithShape="0">
              <a:blip r:embed="rId11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2541" name="Object 17">
              <a:extLst>
                <a:ext uri="{FF2B5EF4-FFF2-40B4-BE49-F238E27FC236}">
                  <a16:creationId xmlns:a16="http://schemas.microsoft.com/office/drawing/2014/main" id="{5042AB9C-F09C-4E47-A05F-FDFEF28154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22" y="678"/>
            <a:ext cx="2754" cy="15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3" name="图片" r:id="rId12" imgW="2095500" imgH="1162050" progId="Word.Picture.8">
                    <p:embed/>
                  </p:oleObj>
                </mc:Choice>
                <mc:Fallback>
                  <p:oleObj name="图片" r:id="rId12" imgW="2095500" imgH="1162050" progId="Word.Picture.8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2" y="678"/>
                          <a:ext cx="2754" cy="15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2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D9391CA-CEE1-4E8D-880F-109A7917BD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4938" y="2355850"/>
          <a:ext cx="5132387" cy="38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图片" r:id="rId4" imgW="30765750" imgH="31680150" progId="Word.Picture.8">
                  <p:embed/>
                </p:oleObj>
              </mc:Choice>
              <mc:Fallback>
                <p:oleObj name="图片" r:id="rId4" imgW="30765750" imgH="3168015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6532"/>
                      <a:stretch>
                        <a:fillRect/>
                      </a:stretch>
                    </p:blipFill>
                    <p:spPr bwMode="auto">
                      <a:xfrm>
                        <a:off x="1404938" y="2355850"/>
                        <a:ext cx="5132387" cy="3876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Rectangle 5">
            <a:extLst>
              <a:ext uri="{FF2B5EF4-FFF2-40B4-BE49-F238E27FC236}">
                <a16:creationId xmlns:a16="http://schemas.microsoft.com/office/drawing/2014/main" id="{0B7D2536-D1FF-49F4-A297-F846D45F4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1196975"/>
            <a:ext cx="7056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二阶有源低通滤波电路</a:t>
            </a:r>
          </a:p>
        </p:txBody>
      </p:sp>
      <p:sp>
        <p:nvSpPr>
          <p:cNvPr id="23556" name="Rectangle 18">
            <a:extLst>
              <a:ext uri="{FF2B5EF4-FFF2-40B4-BE49-F238E27FC236}">
                <a16:creationId xmlns:a16="http://schemas.microsoft.com/office/drawing/2014/main" id="{CCB2A721-2ADE-42EF-9426-B9A13D149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1738313"/>
            <a:ext cx="2220912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幅频响应</a:t>
            </a:r>
          </a:p>
        </p:txBody>
      </p:sp>
      <p:graphicFrame>
        <p:nvGraphicFramePr>
          <p:cNvPr id="23557" name="Object 5">
            <a:extLst>
              <a:ext uri="{FF2B5EF4-FFF2-40B4-BE49-F238E27FC236}">
                <a16:creationId xmlns:a16="http://schemas.microsoft.com/office/drawing/2014/main" id="{059D555C-93E2-47E8-99AD-52EDC9FAA9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4550" y="1628775"/>
          <a:ext cx="4716463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Equation" r:id="rId6" imgW="44767500" imgH="12506325" progId="Equation.3">
                  <p:embed/>
                </p:oleObj>
              </mc:Choice>
              <mc:Fallback>
                <p:oleObj name="Equation" r:id="rId6" imgW="44767500" imgH="1250632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1628775"/>
                        <a:ext cx="4716463" cy="131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F862DE4-BE99-410D-9E58-1CE720F17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679825"/>
            <a:ext cx="2160588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归一化的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幅频响应曲线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4F15638B-50C1-40CA-AE1D-D575C5102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363" y="4406900"/>
            <a:ext cx="2655887" cy="7445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上限角频率</a:t>
            </a:r>
            <a:r>
              <a:rPr lang="zh-CN" altLang="en-US" sz="2000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000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2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和特征角频率</a:t>
            </a:r>
            <a:r>
              <a:rPr lang="zh-CN" altLang="en-US" sz="2000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000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2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有何差别？</a:t>
            </a:r>
          </a:p>
        </p:txBody>
      </p:sp>
      <p:sp>
        <p:nvSpPr>
          <p:cNvPr id="23560" name="Rectangle 38">
            <a:extLst>
              <a:ext uri="{FF2B5EF4-FFF2-40B4-BE49-F238E27FC236}">
                <a16:creationId xmlns:a16="http://schemas.microsoft.com/office/drawing/2014/main" id="{FD6F838D-34D1-4855-BE45-FB71B965B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10.1.2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有源低通滤波电路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>
            <a:extLst>
              <a:ext uri="{FF2B5EF4-FFF2-40B4-BE49-F238E27FC236}">
                <a16:creationId xmlns:a16="http://schemas.microsoft.com/office/drawing/2014/main" id="{784C8C10-EAE5-4BF4-8366-254EDCE284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94438" y="1704975"/>
          <a:ext cx="2535237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2" name="图片" r:id="rId4" imgW="1447800" imgH="609600" progId="Word.Picture.8">
                  <p:embed/>
                </p:oleObj>
              </mc:Choice>
              <mc:Fallback>
                <p:oleObj name="图片" r:id="rId4" imgW="1447800" imgH="60960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4438" y="1704975"/>
                        <a:ext cx="2535237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Text Box 6">
            <a:extLst>
              <a:ext uri="{FF2B5EF4-FFF2-40B4-BE49-F238E27FC236}">
                <a16:creationId xmlns:a16="http://schemas.microsoft.com/office/drawing/2014/main" id="{E199B572-9851-4A28-9820-0DDAD5FCA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1255713"/>
            <a:ext cx="3997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二阶可以由一阶串联一阶构成</a:t>
            </a:r>
          </a:p>
        </p:txBody>
      </p:sp>
      <p:graphicFrame>
        <p:nvGraphicFramePr>
          <p:cNvPr id="27652" name="Object 3">
            <a:extLst>
              <a:ext uri="{FF2B5EF4-FFF2-40B4-BE49-F238E27FC236}">
                <a16:creationId xmlns:a16="http://schemas.microsoft.com/office/drawing/2014/main" id="{FEBDA3FA-C6F2-451B-A6DF-44B9961B2F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7800" y="1489075"/>
          <a:ext cx="2535238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3" name="图片" r:id="rId6" imgW="1447800" imgH="609600" progId="Word.Picture.8">
                  <p:embed/>
                </p:oleObj>
              </mc:Choice>
              <mc:Fallback>
                <p:oleObj name="图片" r:id="rId6" imgW="1447800" imgH="60960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1489075"/>
                        <a:ext cx="2535238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4">
            <a:extLst>
              <a:ext uri="{FF2B5EF4-FFF2-40B4-BE49-F238E27FC236}">
                <a16:creationId xmlns:a16="http://schemas.microsoft.com/office/drawing/2014/main" id="{CBB1F96F-12B7-431E-9C83-30E3B74946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550" y="1812925"/>
          <a:ext cx="28257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4" name="公式" r:id="rId8" imgW="28965525" imgH="7458075" progId="Equation.3">
                  <p:embed/>
                </p:oleObj>
              </mc:Choice>
              <mc:Fallback>
                <p:oleObj name="公式" r:id="rId8" imgW="28965525" imgH="745807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1812925"/>
                        <a:ext cx="282575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5">
            <a:extLst>
              <a:ext uri="{FF2B5EF4-FFF2-40B4-BE49-F238E27FC236}">
                <a16:creationId xmlns:a16="http://schemas.microsoft.com/office/drawing/2014/main" id="{457E9A4C-3642-42FB-AD5E-C82F76DC37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6975" y="2509838"/>
          <a:ext cx="21685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5" name="公式" r:id="rId10" imgW="21288375" imgH="7896225" progId="Equation.3">
                  <p:embed/>
                </p:oleObj>
              </mc:Choice>
              <mc:Fallback>
                <p:oleObj name="公式" r:id="rId10" imgW="21288375" imgH="789622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2509838"/>
                        <a:ext cx="216852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75" name="Object 6">
            <a:extLst>
              <a:ext uri="{FF2B5EF4-FFF2-40B4-BE49-F238E27FC236}">
                <a16:creationId xmlns:a16="http://schemas.microsoft.com/office/drawing/2014/main" id="{E5A0B0B7-3A55-4E1B-B96D-CE993AAE24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425" y="3573463"/>
          <a:ext cx="44704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6" name="公式" r:id="rId12" imgW="47615475" imgH="7458075" progId="Equation.3">
                  <p:embed/>
                </p:oleObj>
              </mc:Choice>
              <mc:Fallback>
                <p:oleObj name="公式" r:id="rId12" imgW="47615475" imgH="745807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3573463"/>
                        <a:ext cx="44704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76" name="Object 7">
            <a:extLst>
              <a:ext uri="{FF2B5EF4-FFF2-40B4-BE49-F238E27FC236}">
                <a16:creationId xmlns:a16="http://schemas.microsoft.com/office/drawing/2014/main" id="{D847EF1C-B0C5-4AE0-83E8-CD11A961A6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5675" y="4248150"/>
          <a:ext cx="22066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7" name="公式" r:id="rId14" imgW="23479125" imgH="7458075" progId="Equation.3">
                  <p:embed/>
                </p:oleObj>
              </mc:Choice>
              <mc:Fallback>
                <p:oleObj name="公式" r:id="rId14" imgW="23479125" imgH="745807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4248150"/>
                        <a:ext cx="220662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77" name="Object 8">
            <a:extLst>
              <a:ext uri="{FF2B5EF4-FFF2-40B4-BE49-F238E27FC236}">
                <a16:creationId xmlns:a16="http://schemas.microsoft.com/office/drawing/2014/main" id="{561CF019-0C7A-41A3-B995-6DA88911CA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6213" y="4332288"/>
          <a:ext cx="12668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8" name="公式" r:id="rId16" imgW="14478000" imgH="7019925" progId="Equation.3">
                  <p:embed/>
                </p:oleObj>
              </mc:Choice>
              <mc:Fallback>
                <p:oleObj name="公式" r:id="rId16" imgW="14478000" imgH="701992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3" y="4332288"/>
                        <a:ext cx="12668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9">
            <a:extLst>
              <a:ext uri="{FF2B5EF4-FFF2-40B4-BE49-F238E27FC236}">
                <a16:creationId xmlns:a16="http://schemas.microsoft.com/office/drawing/2014/main" id="{B84DDC28-65E3-4FDE-AC12-0E131E389C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2838" y="2636838"/>
          <a:ext cx="11509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9" name="公式" r:id="rId18" imgW="13163550" imgH="7019925" progId="Equation.3">
                  <p:embed/>
                </p:oleObj>
              </mc:Choice>
              <mc:Fallback>
                <p:oleObj name="公式" r:id="rId18" imgW="13163550" imgH="701992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2838" y="2636838"/>
                        <a:ext cx="115093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10">
            <a:extLst>
              <a:ext uri="{FF2B5EF4-FFF2-40B4-BE49-F238E27FC236}">
                <a16:creationId xmlns:a16="http://schemas.microsoft.com/office/drawing/2014/main" id="{8A2E550E-A4EF-4D1D-9890-0E0C75109E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3213100"/>
          <a:ext cx="1547813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0" name="图片" r:id="rId20" imgW="9858375" imgH="6867525" progId="Word.Picture.8">
                  <p:embed/>
                </p:oleObj>
              </mc:Choice>
              <mc:Fallback>
                <p:oleObj name="图片" r:id="rId20" imgW="9858375" imgH="6867525" progId="Word.Pictur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213100"/>
                        <a:ext cx="1547813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11">
            <a:extLst>
              <a:ext uri="{FF2B5EF4-FFF2-40B4-BE49-F238E27FC236}">
                <a16:creationId xmlns:a16="http://schemas.microsoft.com/office/drawing/2014/main" id="{A6F58ADD-4D49-4891-8540-71E4817097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3284538"/>
          <a:ext cx="279241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1" name="图片" r:id="rId22" imgW="18764250" imgH="7210425" progId="Word.Picture.8">
                  <p:embed/>
                </p:oleObj>
              </mc:Choice>
              <mc:Fallback>
                <p:oleObj name="图片" r:id="rId22" imgW="18764250" imgH="7210425" progId="Word.Picture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284538"/>
                        <a:ext cx="2792413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81" name="Object 12">
            <a:extLst>
              <a:ext uri="{FF2B5EF4-FFF2-40B4-BE49-F238E27FC236}">
                <a16:creationId xmlns:a16="http://schemas.microsoft.com/office/drawing/2014/main" id="{FD43A687-BD7F-4B7F-AF68-3634174922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7213" y="4227513"/>
          <a:ext cx="1998662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2" name="公式" r:id="rId24" imgW="21288375" imgH="7896225" progId="Equation.3">
                  <p:embed/>
                </p:oleObj>
              </mc:Choice>
              <mc:Fallback>
                <p:oleObj name="公式" r:id="rId24" imgW="21288375" imgH="789622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213" y="4227513"/>
                        <a:ext cx="1998662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82" name="Object 13">
            <a:extLst>
              <a:ext uri="{FF2B5EF4-FFF2-40B4-BE49-F238E27FC236}">
                <a16:creationId xmlns:a16="http://schemas.microsoft.com/office/drawing/2014/main" id="{64CDEEDD-2429-4BD2-B69F-5749D8C2E7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4638" y="4333875"/>
          <a:ext cx="2052637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3" name="公式" r:id="rId25" imgW="23479125" imgH="7019925" progId="Equation.3">
                  <p:embed/>
                </p:oleObj>
              </mc:Choice>
              <mc:Fallback>
                <p:oleObj name="公式" r:id="rId25" imgW="23479125" imgH="701992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38" y="4333875"/>
                        <a:ext cx="2052637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3" name="Object 14">
            <a:extLst>
              <a:ext uri="{FF2B5EF4-FFF2-40B4-BE49-F238E27FC236}">
                <a16:creationId xmlns:a16="http://schemas.microsoft.com/office/drawing/2014/main" id="{108BB936-0AB8-4F0F-BD83-4443F7C5B5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2603500"/>
          <a:ext cx="193675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4" name="公式" r:id="rId27" imgW="22164675" imgH="7019925" progId="Equation.3">
                  <p:embed/>
                </p:oleObj>
              </mc:Choice>
              <mc:Fallback>
                <p:oleObj name="公式" r:id="rId27" imgW="22164675" imgH="701992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603500"/>
                        <a:ext cx="193675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87" name="Object 16">
            <a:extLst>
              <a:ext uri="{FF2B5EF4-FFF2-40B4-BE49-F238E27FC236}">
                <a16:creationId xmlns:a16="http://schemas.microsoft.com/office/drawing/2014/main" id="{2D628EF4-BAB9-4DCC-90C3-248DDA2F95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150" y="5408613"/>
          <a:ext cx="3125788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5" name="公式" r:id="rId29" imgW="35766375" imgH="7896225" progId="Equation.3">
                  <p:embed/>
                </p:oleObj>
              </mc:Choice>
              <mc:Fallback>
                <p:oleObj name="公式" r:id="rId29" imgW="35766375" imgH="789622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5408613"/>
                        <a:ext cx="3125788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89" name="Object 18">
            <a:extLst>
              <a:ext uri="{FF2B5EF4-FFF2-40B4-BE49-F238E27FC236}">
                <a16:creationId xmlns:a16="http://schemas.microsoft.com/office/drawing/2014/main" id="{FD1B477E-4E91-487A-8230-DF36C1B7F1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6475" y="5368925"/>
          <a:ext cx="199866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6" name="公式" r:id="rId31" imgW="21288375" imgH="7896225" progId="Equation.3">
                  <p:embed/>
                </p:oleObj>
              </mc:Choice>
              <mc:Fallback>
                <p:oleObj name="公式" r:id="rId31" imgW="21288375" imgH="789622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475" y="5368925"/>
                        <a:ext cx="1998663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6" name="Rectangle 38">
            <a:extLst>
              <a:ext uri="{FF2B5EF4-FFF2-40B4-BE49-F238E27FC236}">
                <a16:creationId xmlns:a16="http://schemas.microsoft.com/office/drawing/2014/main" id="{077F8624-AC6B-4201-A97B-679AA1095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10.1.2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有源低通滤波电路</a:t>
            </a:r>
          </a:p>
        </p:txBody>
      </p:sp>
      <p:graphicFrame>
        <p:nvGraphicFramePr>
          <p:cNvPr id="35858" name="Object 17">
            <a:extLst>
              <a:ext uri="{FF2B5EF4-FFF2-40B4-BE49-F238E27FC236}">
                <a16:creationId xmlns:a16="http://schemas.microsoft.com/office/drawing/2014/main" id="{AE7A0B43-35AB-4A98-A332-4E9442EB57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3175" y="4941888"/>
          <a:ext cx="3305175" cy="183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7" name="图片" r:id="rId33" imgW="2095500" imgH="1162050" progId="Word.Picture.8">
                  <p:embed/>
                </p:oleObj>
              </mc:Choice>
              <mc:Fallback>
                <p:oleObj name="图片" r:id="rId33" imgW="2095500" imgH="1162050" progId="Word.Picture.8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3175" y="4941888"/>
                        <a:ext cx="3305175" cy="183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3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3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3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3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3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8">
            <a:extLst>
              <a:ext uri="{FF2B5EF4-FFF2-40B4-BE49-F238E27FC236}">
                <a16:creationId xmlns:a16="http://schemas.microsoft.com/office/drawing/2014/main" id="{57FA8878-D3CC-4CA7-BAF2-D27D96AC2D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120900"/>
          <a:ext cx="5903912" cy="406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图片" r:id="rId3" imgW="29479875" imgH="20345400" progId="Word.Picture.8">
                  <p:embed/>
                </p:oleObj>
              </mc:Choice>
              <mc:Fallback>
                <p:oleObj name="图片" r:id="rId3" imgW="29479875" imgH="20345400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120900"/>
                        <a:ext cx="5903912" cy="4067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" name="Rectangle 5">
            <a:extLst>
              <a:ext uri="{FF2B5EF4-FFF2-40B4-BE49-F238E27FC236}">
                <a16:creationId xmlns:a16="http://schemas.microsoft.com/office/drawing/2014/main" id="{286CCE0A-9AA1-4E39-9D5D-5B01B8DBF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1162050"/>
            <a:ext cx="809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阶巴特沃斯低通传递函数及其归一化幅频响应</a:t>
            </a:r>
          </a:p>
        </p:txBody>
      </p:sp>
      <p:graphicFrame>
        <p:nvGraphicFramePr>
          <p:cNvPr id="15" name="Object 6">
            <a:extLst>
              <a:ext uri="{FF2B5EF4-FFF2-40B4-BE49-F238E27FC236}">
                <a16:creationId xmlns:a16="http://schemas.microsoft.com/office/drawing/2014/main" id="{9943A8C3-63EA-478D-82C4-49BD212E33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1650" y="1689100"/>
          <a:ext cx="28003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2" name="公式" r:id="rId5" imgW="26993850" imgH="8334375" progId="Equation.3">
                  <p:embed/>
                </p:oleObj>
              </mc:Choice>
              <mc:Fallback>
                <p:oleObj name="公式" r:id="rId5" imgW="26993850" imgH="833437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1689100"/>
                        <a:ext cx="280035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7">
            <a:extLst>
              <a:ext uri="{FF2B5EF4-FFF2-40B4-BE49-F238E27FC236}">
                <a16:creationId xmlns:a16="http://schemas.microsoft.com/office/drawing/2014/main" id="{FB07C421-DF26-404F-B2A2-F11F1AE74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1868488"/>
            <a:ext cx="4537075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式中，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为阶滤波电路</a:t>
            </a:r>
            <a:r>
              <a:rPr lang="zh-CN" altLang="en-US" sz="22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阶数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200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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3dB</a:t>
            </a: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载止角频率</a:t>
            </a:r>
            <a:endParaRPr lang="en-US" altLang="zh-CN" sz="22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200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200" baseline="-30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为通带电压增益</a:t>
            </a:r>
          </a:p>
        </p:txBody>
      </p:sp>
      <p:sp>
        <p:nvSpPr>
          <p:cNvPr id="29702" name="Rectangle 38">
            <a:extLst>
              <a:ext uri="{FF2B5EF4-FFF2-40B4-BE49-F238E27FC236}">
                <a16:creationId xmlns:a16="http://schemas.microsoft.com/office/drawing/2014/main" id="{2C57BBCB-0523-4B92-A50C-F6CAB9C10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10.1.2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有源低通滤波电路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>
            <a:extLst>
              <a:ext uri="{FF2B5EF4-FFF2-40B4-BE49-F238E27FC236}">
                <a16:creationId xmlns:a16="http://schemas.microsoft.com/office/drawing/2014/main" id="{7514BEE0-BB7A-4E91-ABF2-B85D974C9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533525"/>
            <a:ext cx="110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优点：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B924CDDF-875A-4E5F-92CD-A7902AB9A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775" y="1465263"/>
            <a:ext cx="6408738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不用电感、体积小、重量轻；</a:t>
            </a:r>
            <a:endParaRPr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有一定的电压放大和缓冲作用。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06CEEA4F-BFD4-41C0-97BE-B6501D23F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117850"/>
            <a:ext cx="110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缺点：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6834A566-9049-4D8F-9805-C488F38C9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775" y="3074988"/>
            <a:ext cx="59055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工作频率难以做得很高；</a:t>
            </a:r>
            <a:endParaRPr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不适宜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大功率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场合。</a:t>
            </a:r>
          </a:p>
        </p:txBody>
      </p:sp>
      <p:sp>
        <p:nvSpPr>
          <p:cNvPr id="30726" name="Rectangle 9">
            <a:extLst>
              <a:ext uri="{FF2B5EF4-FFF2-40B4-BE49-F238E27FC236}">
                <a16:creationId xmlns:a16="http://schemas.microsoft.com/office/drawing/2014/main" id="{F73EC025-337C-4A7A-BC88-F92E20981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34988"/>
            <a:ext cx="2303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有源滤波器</a:t>
            </a:r>
            <a:endParaRPr lang="zh-CN" altLang="en-US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5">
            <a:extLst>
              <a:ext uri="{FF2B5EF4-FFF2-40B4-BE49-F238E27FC236}">
                <a16:creationId xmlns:a16="http://schemas.microsoft.com/office/drawing/2014/main" id="{F7D78351-39CA-479E-B3D5-E7C875DE2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438275"/>
            <a:ext cx="7920037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342900" indent="-3429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教学内容</a:t>
            </a:r>
            <a:endParaRPr kumimoji="1" lang="en-US" altLang="zh-CN" sz="2800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滤波电路的基本概念</a:t>
            </a:r>
          </a:p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一阶及高阶有源滤波电路</a:t>
            </a:r>
          </a:p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正弦波振荡电路的振荡条件</a:t>
            </a:r>
          </a:p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RC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正弦波振荡电路</a:t>
            </a:r>
          </a:p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非正弦信号产生电路 </a:t>
            </a:r>
          </a:p>
        </p:txBody>
      </p:sp>
      <p:sp>
        <p:nvSpPr>
          <p:cNvPr id="7171" name="Rectangle 38">
            <a:extLst>
              <a:ext uri="{FF2B5EF4-FFF2-40B4-BE49-F238E27FC236}">
                <a16:creationId xmlns:a16="http://schemas.microsoft.com/office/drawing/2014/main" id="{5E89F9E6-1E36-4537-9E8C-967DF2AA9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信号处理与信号产生电路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8">
            <a:extLst>
              <a:ext uri="{FF2B5EF4-FFF2-40B4-BE49-F238E27FC236}">
                <a16:creationId xmlns:a16="http://schemas.microsoft.com/office/drawing/2014/main" id="{00EEA3E6-C7DA-442F-9CDB-97153D74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有源滤波电路</a:t>
            </a:r>
          </a:p>
        </p:txBody>
      </p:sp>
      <p:sp>
        <p:nvSpPr>
          <p:cNvPr id="31747" name="Rectangle 45">
            <a:extLst>
              <a:ext uri="{FF2B5EF4-FFF2-40B4-BE49-F238E27FC236}">
                <a16:creationId xmlns:a16="http://schemas.microsoft.com/office/drawing/2014/main" id="{8F77AA70-CED1-457F-B165-8A8203676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304925"/>
            <a:ext cx="76327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10.1.1 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滤波电路的基本概念与分类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10.1.2 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有源低通滤波电路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10.1.3  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有源高通滤波电路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10.1.4 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有源带通滤波电路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10.1.5 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二阶有源带阻滤波电路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>
            <a:extLst>
              <a:ext uri="{FF2B5EF4-FFF2-40B4-BE49-F238E27FC236}">
                <a16:creationId xmlns:a16="http://schemas.microsoft.com/office/drawing/2014/main" id="{B9805FFC-5E4E-4730-8508-B3217FF36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96975"/>
            <a:ext cx="7056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一阶有源高通滤波电路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BA211C4-05C1-4AAB-8315-88317E3C4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575" y="2093913"/>
            <a:ext cx="270351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电路如何改变？</a:t>
            </a:r>
          </a:p>
        </p:txBody>
      </p:sp>
      <p:graphicFrame>
        <p:nvGraphicFramePr>
          <p:cNvPr id="32772" name="Object 9">
            <a:extLst>
              <a:ext uri="{FF2B5EF4-FFF2-40B4-BE49-F238E27FC236}">
                <a16:creationId xmlns:a16="http://schemas.microsoft.com/office/drawing/2014/main" id="{D601BA95-0C1E-45A8-82AC-37D343713A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725" y="3690938"/>
          <a:ext cx="4476750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6" name="图片" r:id="rId3" imgW="12525375" imgH="6477000" progId="Word.Picture.8">
                  <p:embed/>
                </p:oleObj>
              </mc:Choice>
              <mc:Fallback>
                <p:oleObj name="图片" r:id="rId3" imgW="12525375" imgH="6477000" progId="Word.Picture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3690938"/>
                        <a:ext cx="4476750" cy="23145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0">
            <a:extLst>
              <a:ext uri="{FF2B5EF4-FFF2-40B4-BE49-F238E27FC236}">
                <a16:creationId xmlns:a16="http://schemas.microsoft.com/office/drawing/2014/main" id="{D66F4198-4E91-4D7B-B8E7-F4BB000F3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673350"/>
            <a:ext cx="335280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幅频响应如何变化？</a:t>
            </a:r>
          </a:p>
        </p:txBody>
      </p:sp>
      <p:grpSp>
        <p:nvGrpSpPr>
          <p:cNvPr id="32774" name="组合 13">
            <a:extLst>
              <a:ext uri="{FF2B5EF4-FFF2-40B4-BE49-F238E27FC236}">
                <a16:creationId xmlns:a16="http://schemas.microsoft.com/office/drawing/2014/main" id="{44898F3C-2A42-4B48-82A0-C37A96FE2DA4}"/>
              </a:ext>
            </a:extLst>
          </p:cNvPr>
          <p:cNvGrpSpPr>
            <a:grpSpLocks/>
          </p:cNvGrpSpPr>
          <p:nvPr/>
        </p:nvGrpSpPr>
        <p:grpSpPr bwMode="auto">
          <a:xfrm>
            <a:off x="4541838" y="1760538"/>
            <a:ext cx="4422775" cy="3289300"/>
            <a:chOff x="4319972" y="1327832"/>
            <a:chExt cx="4422775" cy="3289300"/>
          </a:xfrm>
        </p:grpSpPr>
        <p:graphicFrame>
          <p:nvGraphicFramePr>
            <p:cNvPr id="32776" name="Object 8">
              <a:extLst>
                <a:ext uri="{FF2B5EF4-FFF2-40B4-BE49-F238E27FC236}">
                  <a16:creationId xmlns:a16="http://schemas.microsoft.com/office/drawing/2014/main" id="{F77D58FC-39D6-4E49-8448-FE670E0AD8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19972" y="1327832"/>
            <a:ext cx="4422775" cy="328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7" name="图片" r:id="rId5" imgW="11058525" imgH="7867650" progId="Word.Picture.8">
                    <p:embed/>
                  </p:oleObj>
                </mc:Choice>
                <mc:Fallback>
                  <p:oleObj name="图片" r:id="rId5" imgW="11058525" imgH="7867650" progId="Word.Picture.8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t="-4117"/>
                        <a:stretch>
                          <a:fillRect/>
                        </a:stretch>
                      </p:blipFill>
                      <p:spPr bwMode="auto">
                        <a:xfrm>
                          <a:off x="4319972" y="1327832"/>
                          <a:ext cx="4422775" cy="3289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7" name="Rectangle 8">
              <a:extLst>
                <a:ext uri="{FF2B5EF4-FFF2-40B4-BE49-F238E27FC236}">
                  <a16:creationId xmlns:a16="http://schemas.microsoft.com/office/drawing/2014/main" id="{BABCE2DD-2E0F-4D14-A444-48D265C69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0720" y="3680408"/>
              <a:ext cx="1476164" cy="741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一阶有源低通滤波电路</a:t>
              </a:r>
            </a:p>
          </p:txBody>
        </p:sp>
      </p:grpSp>
      <p:sp>
        <p:nvSpPr>
          <p:cNvPr id="32775" name="Rectangle 38">
            <a:extLst>
              <a:ext uri="{FF2B5EF4-FFF2-40B4-BE49-F238E27FC236}">
                <a16:creationId xmlns:a16="http://schemas.microsoft.com/office/drawing/2014/main" id="{ED1E078B-1A9F-4EB4-8ABE-566A832CE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10.1.3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有源高通滤波电路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DBFF1A40-4B00-48AD-92B7-CE4F7F63D7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1809750"/>
          <a:ext cx="4779962" cy="313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9" name="图片" r:id="rId3" imgW="24336375" imgH="14639925" progId="Word.Picture.8">
                  <p:embed/>
                </p:oleObj>
              </mc:Choice>
              <mc:Fallback>
                <p:oleObj name="图片" r:id="rId3" imgW="24336375" imgH="14639925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4431" b="-4431"/>
                      <a:stretch>
                        <a:fillRect/>
                      </a:stretch>
                    </p:blipFill>
                    <p:spPr bwMode="auto">
                      <a:xfrm>
                        <a:off x="4211638" y="1809750"/>
                        <a:ext cx="4779962" cy="31321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Rectangle 5">
            <a:extLst>
              <a:ext uri="{FF2B5EF4-FFF2-40B4-BE49-F238E27FC236}">
                <a16:creationId xmlns:a16="http://schemas.microsoft.com/office/drawing/2014/main" id="{EE42F4B7-12D0-4873-B570-7D8882DA3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3" y="1201738"/>
            <a:ext cx="7056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二阶有源高通滤波电路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D1434C6-27CF-4274-A6DC-61FBB8018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" y="1790700"/>
            <a:ext cx="363061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将低通电路中的</a:t>
            </a:r>
            <a:r>
              <a:rPr lang="zh-CN" altLang="en-US" sz="24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电容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sz="24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电阻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对换，便成为高通电路。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B6E66EB-B8BA-4626-AD8E-138F29714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" y="3357563"/>
            <a:ext cx="20066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传递函数</a:t>
            </a:r>
          </a:p>
        </p:txBody>
      </p:sp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62C99C0C-2A97-44D3-8E89-7F447E8B07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4713" y="3127375"/>
          <a:ext cx="260985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0" name="Equation" r:id="rId5" imgW="22383750" imgH="10315575" progId="Equation.3">
                  <p:embed/>
                </p:oleObj>
              </mc:Choice>
              <mc:Fallback>
                <p:oleObj name="Equation" r:id="rId5" imgW="22383750" imgH="1031557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713" y="3127375"/>
                        <a:ext cx="260985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>
            <a:extLst>
              <a:ext uri="{FF2B5EF4-FFF2-40B4-BE49-F238E27FC236}">
                <a16:creationId xmlns:a16="http://schemas.microsoft.com/office/drawing/2014/main" id="{6A0C19D1-0A16-4661-A8FF-D742A9C92E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600" y="5051425"/>
          <a:ext cx="45720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1" name="Equation" r:id="rId7" imgW="43881675" imgH="12068175" progId="Equation.3">
                  <p:embed/>
                </p:oleObj>
              </mc:Choice>
              <mc:Fallback>
                <p:oleObj name="Equation" r:id="rId7" imgW="43881675" imgH="1206817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5051425"/>
                        <a:ext cx="45720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1">
            <a:extLst>
              <a:ext uri="{FF2B5EF4-FFF2-40B4-BE49-F238E27FC236}">
                <a16:creationId xmlns:a16="http://schemas.microsoft.com/office/drawing/2014/main" id="{4D76758E-FE50-4248-B7AC-24A8DAB44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" y="4375150"/>
            <a:ext cx="304800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归一化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的幅频响应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701F294-F751-4C0B-820A-D50857B787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3900" y="5153025"/>
          <a:ext cx="143192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2" name="Equation" r:id="rId9" imgW="11849100" imgH="6581775" progId="Equation.DSMT4">
                  <p:embed/>
                </p:oleObj>
              </mc:Choice>
              <mc:Fallback>
                <p:oleObj name="Equation" r:id="rId9" imgW="11849100" imgH="6581775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5153025"/>
                        <a:ext cx="1431925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1CE4D2F7-5339-48D5-A5A0-3028ED3A11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7150" y="5153025"/>
          <a:ext cx="10033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3" name="Equation" r:id="rId11" imgW="9658350" imgH="6800850" progId="Equation.DSMT4">
                  <p:embed/>
                </p:oleObj>
              </mc:Choice>
              <mc:Fallback>
                <p:oleObj name="Equation" r:id="rId11" imgW="9658350" imgH="680085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7150" y="5153025"/>
                        <a:ext cx="10033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3" name="Rectangle 38">
            <a:extLst>
              <a:ext uri="{FF2B5EF4-FFF2-40B4-BE49-F238E27FC236}">
                <a16:creationId xmlns:a16="http://schemas.microsoft.com/office/drawing/2014/main" id="{1130EC09-FCC6-4C7C-BAC3-BC82275C9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10.1.3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有源高通滤波电路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>
            <a:extLst>
              <a:ext uri="{FF2B5EF4-FFF2-40B4-BE49-F238E27FC236}">
                <a16:creationId xmlns:a16="http://schemas.microsoft.com/office/drawing/2014/main" id="{C0901918-A895-4FCD-B4EE-865F9D250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1154113"/>
            <a:ext cx="7056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二阶有源高通滤波电路</a:t>
            </a:r>
          </a:p>
        </p:txBody>
      </p:sp>
      <p:graphicFrame>
        <p:nvGraphicFramePr>
          <p:cNvPr id="34819" name="对象 3">
            <a:extLst>
              <a:ext uri="{FF2B5EF4-FFF2-40B4-BE49-F238E27FC236}">
                <a16:creationId xmlns:a16="http://schemas.microsoft.com/office/drawing/2014/main" id="{5DFD6735-BD8C-45D3-B4A3-A1748EF711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5913" y="2239963"/>
          <a:ext cx="4318000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0" name="Equation" r:id="rId4" imgW="43881675" imgH="12068175" progId="Equation.3">
                  <p:embed/>
                </p:oleObj>
              </mc:Choice>
              <mc:Fallback>
                <p:oleObj name="Equation" r:id="rId4" imgW="43881675" imgH="12068175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5913" y="2239963"/>
                        <a:ext cx="4318000" cy="118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B8AE568-5478-4A11-871F-7519DEC5BA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263" y="1828800"/>
          <a:ext cx="4762500" cy="435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1" name="图片" r:id="rId6" imgW="6305550" imgH="5762625" progId="Word.Picture.8">
                  <p:embed/>
                </p:oleObj>
              </mc:Choice>
              <mc:Fallback>
                <p:oleObj name="图片" r:id="rId6" imgW="6305550" imgH="5762625" progId="Word.Picture.8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-1030"/>
                      <a:stretch>
                        <a:fillRect/>
                      </a:stretch>
                    </p:blipFill>
                    <p:spPr bwMode="auto">
                      <a:xfrm>
                        <a:off x="576263" y="1828800"/>
                        <a:ext cx="4762500" cy="435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Rectangle 38">
            <a:extLst>
              <a:ext uri="{FF2B5EF4-FFF2-40B4-BE49-F238E27FC236}">
                <a16:creationId xmlns:a16="http://schemas.microsoft.com/office/drawing/2014/main" id="{06361326-E1B5-4D72-B76E-54B015ED8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10.1.3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有源高通滤波电路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8">
            <a:extLst>
              <a:ext uri="{FF2B5EF4-FFF2-40B4-BE49-F238E27FC236}">
                <a16:creationId xmlns:a16="http://schemas.microsoft.com/office/drawing/2014/main" id="{2415B108-76AB-4525-9E89-06C676E8E9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1916113"/>
          <a:ext cx="5626100" cy="424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8" name="图片" r:id="rId3" imgW="29222700" imgH="22145625" progId="Word.Picture.8">
                  <p:embed/>
                </p:oleObj>
              </mc:Choice>
              <mc:Fallback>
                <p:oleObj name="图片" r:id="rId3" imgW="29222700" imgH="22145625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916113"/>
                        <a:ext cx="5626100" cy="42497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Rectangle 5">
            <a:extLst>
              <a:ext uri="{FF2B5EF4-FFF2-40B4-BE49-F238E27FC236}">
                <a16:creationId xmlns:a16="http://schemas.microsoft.com/office/drawing/2014/main" id="{1A25FC91-27DA-40F8-B982-FC78A6079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216025"/>
            <a:ext cx="8172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阶巴特沃斯高通传递函数及其归一化幅频响应</a:t>
            </a:r>
          </a:p>
        </p:txBody>
      </p:sp>
      <p:graphicFrame>
        <p:nvGraphicFramePr>
          <p:cNvPr id="15" name="Object 4">
            <a:extLst>
              <a:ext uri="{FF2B5EF4-FFF2-40B4-BE49-F238E27FC236}">
                <a16:creationId xmlns:a16="http://schemas.microsoft.com/office/drawing/2014/main" id="{2FCAAD8B-FA5F-4D45-9A9E-13D9E0039C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3713" y="2989263"/>
          <a:ext cx="284321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9" name="公式" r:id="rId5" imgW="26993850" imgH="8334375" progId="Equation.3">
                  <p:embed/>
                </p:oleObj>
              </mc:Choice>
              <mc:Fallback>
                <p:oleObj name="公式" r:id="rId5" imgW="26993850" imgH="833437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3713" y="2989263"/>
                        <a:ext cx="2843212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Rectangle 38">
            <a:extLst>
              <a:ext uri="{FF2B5EF4-FFF2-40B4-BE49-F238E27FC236}">
                <a16:creationId xmlns:a16="http://schemas.microsoft.com/office/drawing/2014/main" id="{601E7883-0503-4767-8C44-D884EAC9F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10.1.3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有源高通滤波电路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8">
            <a:extLst>
              <a:ext uri="{FF2B5EF4-FFF2-40B4-BE49-F238E27FC236}">
                <a16:creationId xmlns:a16="http://schemas.microsoft.com/office/drawing/2014/main" id="{4AB667C8-BB32-4E4C-B537-782E2A5A9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有源滤波电路</a:t>
            </a:r>
          </a:p>
        </p:txBody>
      </p:sp>
      <p:sp>
        <p:nvSpPr>
          <p:cNvPr id="37891" name="Rectangle 45">
            <a:extLst>
              <a:ext uri="{FF2B5EF4-FFF2-40B4-BE49-F238E27FC236}">
                <a16:creationId xmlns:a16="http://schemas.microsoft.com/office/drawing/2014/main" id="{4FA8F3B4-2DBB-42A2-9DB8-8C0D8132E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304925"/>
            <a:ext cx="76327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10.1.1 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滤波电路的基本概念与分类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10.1.2 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有源低通滤波电路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10.1.3 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有源高通滤波电路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10.1.4  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有源带通滤波电路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10.1.5 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二阶有源带阻滤波电路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>
            <a:extLst>
              <a:ext uri="{FF2B5EF4-FFF2-40B4-BE49-F238E27FC236}">
                <a16:creationId xmlns:a16="http://schemas.microsoft.com/office/drawing/2014/main" id="{0A9C7B00-44AC-47AC-92B3-317F2B40C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196975"/>
            <a:ext cx="8172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电路组成原理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972F3E8-86B0-463D-8A30-DC83569AF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38" y="1928813"/>
            <a:ext cx="38862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可由低通和高通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串联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得到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0803844-8EE6-419C-9B93-0E06C2803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5543550"/>
            <a:ext cx="163195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必须满足</a:t>
            </a:r>
          </a:p>
        </p:txBody>
      </p:sp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05727192-DD02-4A58-8612-80ADD21F12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95863" y="1649413"/>
          <a:ext cx="3314700" cy="434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2" name="图片" r:id="rId3" imgW="8620125" imgH="11182350" progId="Word.Picture.8">
                  <p:embed/>
                </p:oleObj>
              </mc:Choice>
              <mc:Fallback>
                <p:oleObj name="图片" r:id="rId3" imgW="8620125" imgH="11182350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880" t="-1448" b="-1448"/>
                      <a:stretch>
                        <a:fillRect/>
                      </a:stretch>
                    </p:blipFill>
                    <p:spPr bwMode="auto">
                      <a:xfrm>
                        <a:off x="4995863" y="1649413"/>
                        <a:ext cx="3314700" cy="43449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>
            <a:extLst>
              <a:ext uri="{FF2B5EF4-FFF2-40B4-BE49-F238E27FC236}">
                <a16:creationId xmlns:a16="http://schemas.microsoft.com/office/drawing/2014/main" id="{3A7DBB2C-8D57-4204-B3D4-58B14A5CFD05}"/>
              </a:ext>
            </a:extLst>
          </p:cNvPr>
          <p:cNvGrpSpPr>
            <a:grpSpLocks/>
          </p:cNvGrpSpPr>
          <p:nvPr/>
        </p:nvGrpSpPr>
        <p:grpSpPr bwMode="auto">
          <a:xfrm>
            <a:off x="862013" y="3681413"/>
            <a:ext cx="4010025" cy="815975"/>
            <a:chOff x="498" y="1248"/>
            <a:chExt cx="2526" cy="514"/>
          </a:xfrm>
        </p:grpSpPr>
        <p:graphicFrame>
          <p:nvGraphicFramePr>
            <p:cNvPr id="38925" name="Object 10">
              <a:extLst>
                <a:ext uri="{FF2B5EF4-FFF2-40B4-BE49-F238E27FC236}">
                  <a16:creationId xmlns:a16="http://schemas.microsoft.com/office/drawing/2014/main" id="{0A46C27D-25F2-4236-BA84-8676490664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8" y="1248"/>
            <a:ext cx="870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3" name="Equation" r:id="rId5" imgW="11849100" imgH="7019925" progId="Equation.3">
                    <p:embed/>
                  </p:oleObj>
                </mc:Choice>
                <mc:Fallback>
                  <p:oleObj name="Equation" r:id="rId5" imgW="11849100" imgH="7019925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" y="1248"/>
                          <a:ext cx="870" cy="5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6" name="Rectangle 11">
              <a:extLst>
                <a:ext uri="{FF2B5EF4-FFF2-40B4-BE49-F238E27FC236}">
                  <a16:creationId xmlns:a16="http://schemas.microsoft.com/office/drawing/2014/main" id="{0C18E9A9-3179-46C3-9E13-2B22D0953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" y="1344"/>
              <a:ext cx="1598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低通截止角频率</a:t>
              </a:r>
            </a:p>
          </p:txBody>
        </p:sp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id="{0E042534-872C-49FA-B6C7-083D6861F2AA}"/>
              </a:ext>
            </a:extLst>
          </p:cNvPr>
          <p:cNvGrpSpPr>
            <a:grpSpLocks/>
          </p:cNvGrpSpPr>
          <p:nvPr/>
        </p:nvGrpSpPr>
        <p:grpSpPr bwMode="auto">
          <a:xfrm>
            <a:off x="850900" y="4519613"/>
            <a:ext cx="4021138" cy="815975"/>
            <a:chOff x="491" y="1776"/>
            <a:chExt cx="2533" cy="514"/>
          </a:xfrm>
        </p:grpSpPr>
        <p:graphicFrame>
          <p:nvGraphicFramePr>
            <p:cNvPr id="38923" name="Object 13">
              <a:extLst>
                <a:ext uri="{FF2B5EF4-FFF2-40B4-BE49-F238E27FC236}">
                  <a16:creationId xmlns:a16="http://schemas.microsoft.com/office/drawing/2014/main" id="{3C411D27-3A6E-4199-BB49-4E2DAA0874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1" y="1776"/>
            <a:ext cx="884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4" name="Equation" r:id="rId7" imgW="12068175" imgH="7019925" progId="Equation.3">
                    <p:embed/>
                  </p:oleObj>
                </mc:Choice>
                <mc:Fallback>
                  <p:oleObj name="Equation" r:id="rId7" imgW="12068175" imgH="7019925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" y="1776"/>
                          <a:ext cx="884" cy="5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4" name="Rectangle 14">
              <a:extLst>
                <a:ext uri="{FF2B5EF4-FFF2-40B4-BE49-F238E27FC236}">
                  <a16:creationId xmlns:a16="http://schemas.microsoft.com/office/drawing/2014/main" id="{CB7595EB-F538-488A-AEFB-4E74A41C3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" y="1866"/>
              <a:ext cx="1598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高通截止角频率</a:t>
              </a:r>
            </a:p>
          </p:txBody>
        </p:sp>
      </p:grpSp>
      <p:graphicFrame>
        <p:nvGraphicFramePr>
          <p:cNvPr id="14" name="Object 15">
            <a:extLst>
              <a:ext uri="{FF2B5EF4-FFF2-40B4-BE49-F238E27FC236}">
                <a16:creationId xmlns:a16="http://schemas.microsoft.com/office/drawing/2014/main" id="{7CE01836-BA58-406D-ADFD-FA9C01E74D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6725" y="5588000"/>
          <a:ext cx="10763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5" name="Equation" r:id="rId9" imgW="9220200" imgH="3514725" progId="Equation.3">
                  <p:embed/>
                </p:oleObj>
              </mc:Choice>
              <mc:Fallback>
                <p:oleObj name="Equation" r:id="rId9" imgW="9220200" imgH="351472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725" y="5588000"/>
                        <a:ext cx="10763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6">
            <a:extLst>
              <a:ext uri="{FF2B5EF4-FFF2-40B4-BE49-F238E27FC236}">
                <a16:creationId xmlns:a16="http://schemas.microsoft.com/office/drawing/2014/main" id="{1407C514-73AB-4466-8ADC-A8D293CD9C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0900" y="2601913"/>
          <a:ext cx="409098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6" name="图片" r:id="rId11" imgW="9134475" imgH="1619250" progId="Word.Picture.8">
                  <p:embed/>
                </p:oleObj>
              </mc:Choice>
              <mc:Fallback>
                <p:oleObj name="图片" r:id="rId11" imgW="9134475" imgH="1619250" progId="Word.Picture.8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20103" r="-1775" b="-20103"/>
                      <a:stretch>
                        <a:fillRect/>
                      </a:stretch>
                    </p:blipFill>
                    <p:spPr bwMode="auto">
                      <a:xfrm>
                        <a:off x="850900" y="2601913"/>
                        <a:ext cx="4090988" cy="10064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2" name="Rectangle 38">
            <a:extLst>
              <a:ext uri="{FF2B5EF4-FFF2-40B4-BE49-F238E27FC236}">
                <a16:creationId xmlns:a16="http://schemas.microsoft.com/office/drawing/2014/main" id="{7DF252B0-B40E-4A16-ACFC-F5A9B3115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10.1.4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有源带通滤波电路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47513D8A-D929-4469-8668-25F4439D47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1838" y="1646238"/>
          <a:ext cx="4321175" cy="288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5" name="图片" r:id="rId4" imgW="24936450" imgH="15335250" progId="Word.Picture.8">
                  <p:embed/>
                </p:oleObj>
              </mc:Choice>
              <mc:Fallback>
                <p:oleObj name="图片" r:id="rId4" imgW="24936450" imgH="1533525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4233" b="-4233"/>
                      <a:stretch>
                        <a:fillRect/>
                      </a:stretch>
                    </p:blipFill>
                    <p:spPr bwMode="auto">
                      <a:xfrm>
                        <a:off x="4541838" y="1646238"/>
                        <a:ext cx="4321175" cy="28813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Rectangle 5">
            <a:extLst>
              <a:ext uri="{FF2B5EF4-FFF2-40B4-BE49-F238E27FC236}">
                <a16:creationId xmlns:a16="http://schemas.microsoft.com/office/drawing/2014/main" id="{5D7CA3A3-FEDF-432E-9F7F-905344765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" y="1228725"/>
            <a:ext cx="8172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二阶有源带通滤波电路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C3143C01-2776-4E12-AD7E-EEF306DDB881}"/>
              </a:ext>
            </a:extLst>
          </p:cNvPr>
          <p:cNvGrpSpPr>
            <a:grpSpLocks/>
          </p:cNvGrpSpPr>
          <p:nvPr/>
        </p:nvGrpSpPr>
        <p:grpSpPr bwMode="auto">
          <a:xfrm>
            <a:off x="738188" y="3433763"/>
            <a:ext cx="782637" cy="2195512"/>
            <a:chOff x="126" y="1761"/>
            <a:chExt cx="493" cy="1383"/>
          </a:xfrm>
        </p:grpSpPr>
        <p:sp>
          <p:nvSpPr>
            <p:cNvPr id="39949" name="AutoShape 9">
              <a:extLst>
                <a:ext uri="{FF2B5EF4-FFF2-40B4-BE49-F238E27FC236}">
                  <a16:creationId xmlns:a16="http://schemas.microsoft.com/office/drawing/2014/main" id="{BF8EE3D9-32A7-406E-BA0A-0AFC3F898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" y="1777"/>
              <a:ext cx="160" cy="1367"/>
            </a:xfrm>
            <a:prstGeom prst="leftBrace">
              <a:avLst>
                <a:gd name="adj1" fmla="val 50827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50" name="Rectangle 10">
              <a:extLst>
                <a:ext uri="{FF2B5EF4-FFF2-40B4-BE49-F238E27FC236}">
                  <a16:creationId xmlns:a16="http://schemas.microsoft.com/office/drawing/2014/main" id="{22B3B9F8-5EAF-4B28-9792-B2DB30750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1761"/>
              <a:ext cx="400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令</a:t>
              </a:r>
            </a:p>
          </p:txBody>
        </p:sp>
      </p:grpSp>
      <p:sp>
        <p:nvSpPr>
          <p:cNvPr id="10" name="Rectangle 11">
            <a:extLst>
              <a:ext uri="{FF2B5EF4-FFF2-40B4-BE49-F238E27FC236}">
                <a16:creationId xmlns:a16="http://schemas.microsoft.com/office/drawing/2014/main" id="{E511CCAA-71C2-451A-8CAB-3963FAE6C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1839913"/>
            <a:ext cx="16541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传递函数</a:t>
            </a:r>
          </a:p>
        </p:txBody>
      </p:sp>
      <p:graphicFrame>
        <p:nvGraphicFramePr>
          <p:cNvPr id="11" name="Object 12">
            <a:extLst>
              <a:ext uri="{FF2B5EF4-FFF2-40B4-BE49-F238E27FC236}">
                <a16:creationId xmlns:a16="http://schemas.microsoft.com/office/drawing/2014/main" id="{23F39944-53C1-4109-9C3D-A55C9D6454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8188" y="2298700"/>
          <a:ext cx="378936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6" name="公式" r:id="rId6" imgW="35985450" imgH="7677150" progId="Equation.3">
                  <p:embed/>
                </p:oleObj>
              </mc:Choice>
              <mc:Fallback>
                <p:oleObj name="公式" r:id="rId6" imgW="35985450" imgH="767715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2298700"/>
                        <a:ext cx="3789362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>
            <a:extLst>
              <a:ext uri="{FF2B5EF4-FFF2-40B4-BE49-F238E27FC236}">
                <a16:creationId xmlns:a16="http://schemas.microsoft.com/office/drawing/2014/main" id="{0EA2DA23-3EC8-42DA-9BC2-407435DA01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4650" y="3328988"/>
          <a:ext cx="1439863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7" name="公式" r:id="rId8" imgW="13820775" imgH="7677150" progId="Equation.3">
                  <p:embed/>
                </p:oleObj>
              </mc:Choice>
              <mc:Fallback>
                <p:oleObj name="公式" r:id="rId8" imgW="13820775" imgH="767715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3328988"/>
                        <a:ext cx="1439863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4">
            <a:extLst>
              <a:ext uri="{FF2B5EF4-FFF2-40B4-BE49-F238E27FC236}">
                <a16:creationId xmlns:a16="http://schemas.microsoft.com/office/drawing/2014/main" id="{D7C88882-FCF3-412F-B4E7-B2985853AF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1800" y="4132263"/>
          <a:ext cx="111918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8" name="公式" r:id="rId10" imgW="10753725" imgH="7019925" progId="Equation.3">
                  <p:embed/>
                </p:oleObj>
              </mc:Choice>
              <mc:Fallback>
                <p:oleObj name="公式" r:id="rId10" imgW="10753725" imgH="701992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4132263"/>
                        <a:ext cx="1119188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5">
            <a:extLst>
              <a:ext uri="{FF2B5EF4-FFF2-40B4-BE49-F238E27FC236}">
                <a16:creationId xmlns:a16="http://schemas.microsoft.com/office/drawing/2014/main" id="{FC925D50-96B8-4513-BE6B-428E364C2B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930775"/>
          <a:ext cx="141605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9" name="公式" r:id="rId12" imgW="13601700" imgH="7677150" progId="Equation.3">
                  <p:embed/>
                </p:oleObj>
              </mc:Choice>
              <mc:Fallback>
                <p:oleObj name="公式" r:id="rId12" imgW="13601700" imgH="767715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930775"/>
                        <a:ext cx="1416050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6">
            <a:extLst>
              <a:ext uri="{FF2B5EF4-FFF2-40B4-BE49-F238E27FC236}">
                <a16:creationId xmlns:a16="http://schemas.microsoft.com/office/drawing/2014/main" id="{483BAC3A-CC5C-4603-9740-C4705E232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995863"/>
            <a:ext cx="649288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得</a:t>
            </a:r>
          </a:p>
        </p:txBody>
      </p:sp>
      <p:graphicFrame>
        <p:nvGraphicFramePr>
          <p:cNvPr id="16" name="Object 17">
            <a:extLst>
              <a:ext uri="{FF2B5EF4-FFF2-40B4-BE49-F238E27FC236}">
                <a16:creationId xmlns:a16="http://schemas.microsoft.com/office/drawing/2014/main" id="{3297FFA6-39DC-4A33-B4F5-975299B32C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1213" y="4527550"/>
          <a:ext cx="2820987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0" name="公式" r:id="rId14" imgW="26546175" imgH="14478000" progId="Equation.3">
                  <p:embed/>
                </p:oleObj>
              </mc:Choice>
              <mc:Fallback>
                <p:oleObj name="公式" r:id="rId14" imgW="26546175" imgH="144780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213" y="4527550"/>
                        <a:ext cx="2820987" cy="154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8" name="Rectangle 38">
            <a:extLst>
              <a:ext uri="{FF2B5EF4-FFF2-40B4-BE49-F238E27FC236}">
                <a16:creationId xmlns:a16="http://schemas.microsoft.com/office/drawing/2014/main" id="{6A02A25C-E653-4D51-BBBC-46672F33C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10.1.4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有源带通滤波电路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5">
            <a:extLst>
              <a:ext uri="{FF2B5EF4-FFF2-40B4-BE49-F238E27FC236}">
                <a16:creationId xmlns:a16="http://schemas.microsoft.com/office/drawing/2014/main" id="{2636F1F5-F052-4F01-BB1A-01094D4C2A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32275" y="1171575"/>
          <a:ext cx="4156075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9" name="图片" r:id="rId4" imgW="24936450" imgH="15335250" progId="Word.Picture.8">
                  <p:embed/>
                </p:oleObj>
              </mc:Choice>
              <mc:Fallback>
                <p:oleObj name="图片" r:id="rId4" imgW="24936450" imgH="1533525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4233" b="-4233"/>
                      <a:stretch>
                        <a:fillRect/>
                      </a:stretch>
                    </p:blipFill>
                    <p:spPr bwMode="auto">
                      <a:xfrm>
                        <a:off x="4232275" y="1171575"/>
                        <a:ext cx="4156075" cy="277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" name="Rectangle 5">
            <a:extLst>
              <a:ext uri="{FF2B5EF4-FFF2-40B4-BE49-F238E27FC236}">
                <a16:creationId xmlns:a16="http://schemas.microsoft.com/office/drawing/2014/main" id="{959FE87E-F11E-4EFF-8696-0101D1DB1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1176338"/>
            <a:ext cx="8172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二阶有源带通滤波电路</a:t>
            </a:r>
          </a:p>
        </p:txBody>
      </p:sp>
      <p:graphicFrame>
        <p:nvGraphicFramePr>
          <p:cNvPr id="41988" name="对象 4">
            <a:extLst>
              <a:ext uri="{FF2B5EF4-FFF2-40B4-BE49-F238E27FC236}">
                <a16:creationId xmlns:a16="http://schemas.microsoft.com/office/drawing/2014/main" id="{D33502E2-2E1F-4AE7-B081-612E728E88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7400" y="1679575"/>
          <a:ext cx="2784475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0" name="公式" r:id="rId6" imgW="26546175" imgH="14478000" progId="Equation.3">
                  <p:embed/>
                </p:oleObj>
              </mc:Choice>
              <mc:Fallback>
                <p:oleObj name="公式" r:id="rId6" imgW="26546175" imgH="144780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1679575"/>
                        <a:ext cx="2784475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DEB4421-AD7E-42A7-84C9-92EAA0FC69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0650" y="3225800"/>
          <a:ext cx="2262188" cy="279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1" name="Equation" r:id="rId8" imgW="22383750" imgH="27651075" progId="Equation.DSMT4">
                  <p:embed/>
                </p:oleObj>
              </mc:Choice>
              <mc:Fallback>
                <p:oleObj name="Equation" r:id="rId8" imgW="22383750" imgH="27651075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3225800"/>
                        <a:ext cx="2262188" cy="279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9D2E1163-6750-43FD-80E5-0B848FA819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08475" y="3644900"/>
          <a:ext cx="4584700" cy="272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2" name="图片" r:id="rId10" imgW="26736675" imgH="15935325" progId="Word.Picture.8">
                  <p:embed/>
                </p:oleObj>
              </mc:Choice>
              <mc:Fallback>
                <p:oleObj name="图片" r:id="rId10" imgW="26736675" imgH="15935325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8475" y="3644900"/>
                        <a:ext cx="4584700" cy="272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9">
            <a:extLst>
              <a:ext uri="{FF2B5EF4-FFF2-40B4-BE49-F238E27FC236}">
                <a16:creationId xmlns:a16="http://schemas.microsoft.com/office/drawing/2014/main" id="{BA01C1E5-32D4-43B3-896B-8BA99C4D7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1550" y="5476875"/>
            <a:ext cx="2005013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关于选择性</a:t>
            </a:r>
          </a:p>
        </p:txBody>
      </p:sp>
      <p:sp>
        <p:nvSpPr>
          <p:cNvPr id="41992" name="Rectangle 38">
            <a:extLst>
              <a:ext uri="{FF2B5EF4-FFF2-40B4-BE49-F238E27FC236}">
                <a16:creationId xmlns:a16="http://schemas.microsoft.com/office/drawing/2014/main" id="{2455B620-76A3-436C-AEC7-0A334E63F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10.1.4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有源带通滤波电路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8">
            <a:extLst>
              <a:ext uri="{FF2B5EF4-FFF2-40B4-BE49-F238E27FC236}">
                <a16:creationId xmlns:a16="http://schemas.microsoft.com/office/drawing/2014/main" id="{6B346B8B-1BA7-4094-B84F-8956BB7A1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有源滤波电路</a:t>
            </a:r>
          </a:p>
        </p:txBody>
      </p:sp>
      <p:sp>
        <p:nvSpPr>
          <p:cNvPr id="43011" name="Rectangle 45">
            <a:extLst>
              <a:ext uri="{FF2B5EF4-FFF2-40B4-BE49-F238E27FC236}">
                <a16:creationId xmlns:a16="http://schemas.microsoft.com/office/drawing/2014/main" id="{9B58198E-7A4B-4BFC-93A5-E9FDABEC7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304925"/>
            <a:ext cx="76327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10.1.1 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滤波电路的基本概念与分类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10.1.2 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有源低通滤波电路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10.1.3 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有源高通滤波电路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10.1.4 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有源带通滤波电路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10.1.5  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二阶有源带阻滤波电路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5">
            <a:extLst>
              <a:ext uri="{FF2B5EF4-FFF2-40B4-BE49-F238E27FC236}">
                <a16:creationId xmlns:a16="http://schemas.microsoft.com/office/drawing/2014/main" id="{236A47CC-8DDB-4BC0-BCB6-D84E85F83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282700"/>
            <a:ext cx="7993062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342900" indent="-3429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基本要求</a:t>
            </a:r>
            <a:endParaRPr kumimoji="1" lang="en-US" altLang="zh-CN" sz="2800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掌握低通、高通、带通和带阻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有源滤波电路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的幅频响应特点</a:t>
            </a:r>
          </a:p>
          <a:p>
            <a:pPr lvl="1" algn="just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了解一阶、二阶滤波电路的频率特性</a:t>
            </a:r>
          </a:p>
          <a:p>
            <a:pPr lvl="1" algn="just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掌握产生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正弦波振荡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的相位平衡条件、幅值平衡条件</a:t>
            </a:r>
          </a:p>
          <a:p>
            <a:pPr lvl="1" algn="just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掌握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RC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串并联桥式正弦波振荡电路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的工作原理、起振条件、稳幅原理，以及振荡频率的计算</a:t>
            </a:r>
          </a:p>
          <a:p>
            <a:pPr lvl="1" algn="just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掌握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单门限和迟滞电压比较器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的工作原理，会画电压传输特性</a:t>
            </a:r>
          </a:p>
          <a:p>
            <a:pPr lvl="1" algn="just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正确理解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方波产生电路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锯齿波产生电路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的工作原理 </a:t>
            </a:r>
            <a:endParaRPr kumimoji="1" lang="en-US" altLang="zh-CN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5" name="Rectangle 38">
            <a:extLst>
              <a:ext uri="{FF2B5EF4-FFF2-40B4-BE49-F238E27FC236}">
                <a16:creationId xmlns:a16="http://schemas.microsoft.com/office/drawing/2014/main" id="{DED8ACF2-1D1B-44B0-915A-FEBB1419B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信号处理与信号产生电路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>
            <a:extLst>
              <a:ext uri="{FF2B5EF4-FFF2-40B4-BE49-F238E27FC236}">
                <a16:creationId xmlns:a16="http://schemas.microsoft.com/office/drawing/2014/main" id="{0D8CB504-2C12-4B20-A77A-C3707EAC1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195388"/>
            <a:ext cx="8172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电路组成原理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5BCB637-C469-4BD8-8F42-7C6AE90E2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" y="1816100"/>
            <a:ext cx="403860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可由低通和高通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并联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得到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EB4AD8F3-A988-4F1E-BE03-1B00BEAFFAAF}"/>
              </a:ext>
            </a:extLst>
          </p:cNvPr>
          <p:cNvGrpSpPr>
            <a:grpSpLocks/>
          </p:cNvGrpSpPr>
          <p:nvPr/>
        </p:nvGrpSpPr>
        <p:grpSpPr bwMode="auto">
          <a:xfrm>
            <a:off x="1079500" y="4829175"/>
            <a:ext cx="2514600" cy="465138"/>
            <a:chOff x="480" y="1056"/>
            <a:chExt cx="1584" cy="293"/>
          </a:xfrm>
        </p:grpSpPr>
        <p:sp>
          <p:nvSpPr>
            <p:cNvPr id="44040" name="Rectangle 10">
              <a:extLst>
                <a:ext uri="{FF2B5EF4-FFF2-40B4-BE49-F238E27FC236}">
                  <a16:creationId xmlns:a16="http://schemas.microsoft.com/office/drawing/2014/main" id="{E0520702-44CF-4810-8E30-2F806CA3A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56"/>
              <a:ext cx="1028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必须满足</a:t>
              </a:r>
            </a:p>
          </p:txBody>
        </p:sp>
        <p:graphicFrame>
          <p:nvGraphicFramePr>
            <p:cNvPr id="44041" name="Object 11">
              <a:extLst>
                <a:ext uri="{FF2B5EF4-FFF2-40B4-BE49-F238E27FC236}">
                  <a16:creationId xmlns:a16="http://schemas.microsoft.com/office/drawing/2014/main" id="{C0AB96C8-5D88-4164-963F-FE38DF61CE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86" y="1091"/>
            <a:ext cx="67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9" name="Equation" r:id="rId3" imgW="9220200" imgH="3514725" progId="Equation.3">
                    <p:embed/>
                  </p:oleObj>
                </mc:Choice>
                <mc:Fallback>
                  <p:oleObj name="Equation" r:id="rId3" imgW="9220200" imgH="3514725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6" y="1091"/>
                          <a:ext cx="67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12">
            <a:extLst>
              <a:ext uri="{FF2B5EF4-FFF2-40B4-BE49-F238E27FC236}">
                <a16:creationId xmlns:a16="http://schemas.microsoft.com/office/drawing/2014/main" id="{08FD22D1-842B-4D74-8F69-944437497C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1412875"/>
          <a:ext cx="3570287" cy="459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0" name="Picture2" r:id="rId5" imgW="8610600" imgH="11182350" progId="Word.Picture.8">
                  <p:embed/>
                </p:oleObj>
              </mc:Choice>
              <mc:Fallback>
                <p:oleObj name="Picture2" r:id="rId5" imgW="8610600" imgH="11182350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761" t="-2896"/>
                      <a:stretch>
                        <a:fillRect/>
                      </a:stretch>
                    </p:blipFill>
                    <p:spPr bwMode="auto">
                      <a:xfrm>
                        <a:off x="4643438" y="1412875"/>
                        <a:ext cx="3570287" cy="4597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>
            <a:extLst>
              <a:ext uri="{FF2B5EF4-FFF2-40B4-BE49-F238E27FC236}">
                <a16:creationId xmlns:a16="http://schemas.microsoft.com/office/drawing/2014/main" id="{647E0805-9569-4458-9CE8-DBEE1664D4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025" y="2527300"/>
          <a:ext cx="3883025" cy="204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1" name="图片" r:id="rId7" imgW="7553325" imgH="3562350" progId="Word.Picture.8">
                  <p:embed/>
                </p:oleObj>
              </mc:Choice>
              <mc:Fallback>
                <p:oleObj name="图片" r:id="rId7" imgW="7553325" imgH="3562350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6375" r="-1718" b="-6375"/>
                      <a:stretch>
                        <a:fillRect/>
                      </a:stretch>
                    </p:blipFill>
                    <p:spPr bwMode="auto">
                      <a:xfrm>
                        <a:off x="708025" y="2527300"/>
                        <a:ext cx="3883025" cy="20494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Rectangle 38">
            <a:extLst>
              <a:ext uri="{FF2B5EF4-FFF2-40B4-BE49-F238E27FC236}">
                <a16:creationId xmlns:a16="http://schemas.microsoft.com/office/drawing/2014/main" id="{773B478E-438F-4684-BD2D-FFB7A3B1D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10.1.5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有源带阻滤波电路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>
            <a:extLst>
              <a:ext uri="{FF2B5EF4-FFF2-40B4-BE49-F238E27FC236}">
                <a16:creationId xmlns:a16="http://schemas.microsoft.com/office/drawing/2014/main" id="{8A3FE219-6202-4DD3-89C3-813978B3B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1230313"/>
            <a:ext cx="8172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电路组成原理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2BDAC960-23C9-4056-8987-28A41EEC8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75" y="1806575"/>
            <a:ext cx="23749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双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选频网络</a:t>
            </a:r>
          </a:p>
        </p:txBody>
      </p:sp>
      <p:graphicFrame>
        <p:nvGraphicFramePr>
          <p:cNvPr id="45060" name="Object 4">
            <a:extLst>
              <a:ext uri="{FF2B5EF4-FFF2-40B4-BE49-F238E27FC236}">
                <a16:creationId xmlns:a16="http://schemas.microsoft.com/office/drawing/2014/main" id="{CC97D8FD-2149-46EC-92A8-41565E00EF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2492375"/>
          <a:ext cx="5268913" cy="324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1" name="位图图像" r:id="rId3" imgW="2924583" imgH="1800476" progId="Paint.Picture">
                  <p:embed/>
                </p:oleObj>
              </mc:Choice>
              <mc:Fallback>
                <p:oleObj name="位图图像" r:id="rId3" imgW="2924583" imgH="1800476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492375"/>
                        <a:ext cx="5268913" cy="324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Rectangle 38">
            <a:extLst>
              <a:ext uri="{FF2B5EF4-FFF2-40B4-BE49-F238E27FC236}">
                <a16:creationId xmlns:a16="http://schemas.microsoft.com/office/drawing/2014/main" id="{07D07796-C1BA-4B51-8128-475D20168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10.1.5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有源带阻滤波电路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>
            <a:extLst>
              <a:ext uri="{FF2B5EF4-FFF2-40B4-BE49-F238E27FC236}">
                <a16:creationId xmlns:a16="http://schemas.microsoft.com/office/drawing/2014/main" id="{DF120A28-609B-4042-9E4B-9EB184D15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1176338"/>
            <a:ext cx="8172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电路组成原理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10A3A3CB-594A-4E59-BD2A-C7B45950F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882775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双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带阻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滤波电路</a:t>
            </a:r>
          </a:p>
        </p:txBody>
      </p:sp>
      <p:graphicFrame>
        <p:nvGraphicFramePr>
          <p:cNvPr id="46084" name="Object 4">
            <a:extLst>
              <a:ext uri="{FF2B5EF4-FFF2-40B4-BE49-F238E27FC236}">
                <a16:creationId xmlns:a16="http://schemas.microsoft.com/office/drawing/2014/main" id="{B2EFA467-D66B-4D35-A922-AE4AF3D8AB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2492375"/>
          <a:ext cx="5994400" cy="353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5" name="图片" r:id="rId3" imgW="26308050" imgH="14944725" progId="Word.Picture.8">
                  <p:embed/>
                </p:oleObj>
              </mc:Choice>
              <mc:Fallback>
                <p:oleObj name="图片" r:id="rId3" imgW="26308050" imgH="14944725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231" t="-4343" r="-1231" b="-2171"/>
                      <a:stretch>
                        <a:fillRect/>
                      </a:stretch>
                    </p:blipFill>
                    <p:spPr bwMode="auto">
                      <a:xfrm>
                        <a:off x="1979613" y="2492375"/>
                        <a:ext cx="5994400" cy="35321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Rectangle 38">
            <a:extLst>
              <a:ext uri="{FF2B5EF4-FFF2-40B4-BE49-F238E27FC236}">
                <a16:creationId xmlns:a16="http://schemas.microsoft.com/office/drawing/2014/main" id="{EE7412EC-9A48-4B46-8515-FF8129464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10.1.5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有源带阻滤波电路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>
            <a:extLst>
              <a:ext uri="{FF2B5EF4-FFF2-40B4-BE49-F238E27FC236}">
                <a16:creationId xmlns:a16="http://schemas.microsoft.com/office/drawing/2014/main" id="{B90024BE-79DD-4DFE-AEB1-EBBB8E63E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231900"/>
            <a:ext cx="8172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幅频特性</a:t>
            </a:r>
          </a:p>
        </p:txBody>
      </p:sp>
      <p:graphicFrame>
        <p:nvGraphicFramePr>
          <p:cNvPr id="47107" name="对象 5">
            <a:extLst>
              <a:ext uri="{FF2B5EF4-FFF2-40B4-BE49-F238E27FC236}">
                <a16:creationId xmlns:a16="http://schemas.microsoft.com/office/drawing/2014/main" id="{8BC08249-A509-4E9E-A0D3-EC5C89EB28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68738" y="1493838"/>
          <a:ext cx="4943475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8" name="图片" r:id="rId3" imgW="26308050" imgH="14944725" progId="Word.Picture.8">
                  <p:embed/>
                </p:oleObj>
              </mc:Choice>
              <mc:Fallback>
                <p:oleObj name="图片" r:id="rId3" imgW="26308050" imgH="14944725" progId="Word.Picture.8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231" t="-4343" r="-1231" b="-2171"/>
                      <a:stretch>
                        <a:fillRect/>
                      </a:stretch>
                    </p:blipFill>
                    <p:spPr bwMode="auto">
                      <a:xfrm>
                        <a:off x="3868738" y="1493838"/>
                        <a:ext cx="4943475" cy="28082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4">
            <a:extLst>
              <a:ext uri="{FF2B5EF4-FFF2-40B4-BE49-F238E27FC236}">
                <a16:creationId xmlns:a16="http://schemas.microsoft.com/office/drawing/2014/main" id="{07005152-545D-41D1-8D08-6B6368F641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300413"/>
          <a:ext cx="5011737" cy="293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9" name="图片" r:id="rId5" imgW="15735300" imgH="9220200" progId="Word.Picture.8">
                  <p:embed/>
                </p:oleObj>
              </mc:Choice>
              <mc:Fallback>
                <p:oleObj name="图片" r:id="rId5" imgW="15735300" imgH="92202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300413"/>
                        <a:ext cx="5011737" cy="293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Rectangle 38">
            <a:extLst>
              <a:ext uri="{FF2B5EF4-FFF2-40B4-BE49-F238E27FC236}">
                <a16:creationId xmlns:a16="http://schemas.microsoft.com/office/drawing/2014/main" id="{3A1AA032-79EA-4BE3-A77D-2996BBC6B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10.1.5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有源带阻滤波电路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2" descr="7110">
            <a:extLst>
              <a:ext uri="{FF2B5EF4-FFF2-40B4-BE49-F238E27FC236}">
                <a16:creationId xmlns:a16="http://schemas.microsoft.com/office/drawing/2014/main" id="{F273E7AD-9F37-455E-A833-4572720B4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12"/>
          <a:stretch>
            <a:fillRect/>
          </a:stretch>
        </p:blipFill>
        <p:spPr bwMode="auto">
          <a:xfrm>
            <a:off x="1084263" y="2719388"/>
            <a:ext cx="697547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Rectangle 23">
            <a:extLst>
              <a:ext uri="{FF2B5EF4-FFF2-40B4-BE49-F238E27FC236}">
                <a16:creationId xmlns:a16="http://schemas.microsoft.com/office/drawing/2014/main" id="{7454C0E4-B303-4537-AC38-B916F7EFF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262063"/>
            <a:ext cx="565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实现带阻滤波器的其他方法</a:t>
            </a:r>
          </a:p>
        </p:txBody>
      </p:sp>
      <p:sp>
        <p:nvSpPr>
          <p:cNvPr id="48132" name="Rectangle 38">
            <a:extLst>
              <a:ext uri="{FF2B5EF4-FFF2-40B4-BE49-F238E27FC236}">
                <a16:creationId xmlns:a16="http://schemas.microsoft.com/office/drawing/2014/main" id="{008A9FA5-9B1D-4C84-8A68-32310BE52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10.1.5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有源带阻滤波电路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>
            <a:extLst>
              <a:ext uri="{FF2B5EF4-FFF2-40B4-BE49-F238E27FC236}">
                <a16:creationId xmlns:a16="http://schemas.microsoft.com/office/drawing/2014/main" id="{DBC6E21B-33C2-4977-86BE-72ED74DD6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0"/>
            <a:ext cx="76073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60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155" name="Rectangle 38">
            <a:extLst>
              <a:ext uri="{FF2B5EF4-FFF2-40B4-BE49-F238E27FC236}">
                <a16:creationId xmlns:a16="http://schemas.microsoft.com/office/drawing/2014/main" id="{67DFBA11-05EB-4147-82F2-7895C5CC7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信号处理与信号产生电路</a:t>
            </a:r>
          </a:p>
        </p:txBody>
      </p:sp>
      <p:sp>
        <p:nvSpPr>
          <p:cNvPr id="49156" name="Rectangle 45">
            <a:extLst>
              <a:ext uri="{FF2B5EF4-FFF2-40B4-BE49-F238E27FC236}">
                <a16:creationId xmlns:a16="http://schemas.microsoft.com/office/drawing/2014/main" id="{9AE25369-9846-4084-92D7-35FF8D909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304925"/>
            <a:ext cx="76327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  </a:t>
            </a:r>
            <a:r>
              <a:rPr kumimoji="1" lang="zh-CN" altLang="en-US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有源滤波电路（</a:t>
            </a:r>
            <a:r>
              <a:rPr kumimoji="1" lang="en-US" altLang="zh-CN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10.1,  10.2,  10.3</a:t>
            </a:r>
            <a:r>
              <a:rPr kumimoji="1" lang="zh-CN" altLang="en-US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10.3  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正弦波振荡电路的振荡条件（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10.5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10.4  RC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正弦波振荡电路（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10.6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10.6 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电压比较器（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10.8.1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10.7 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非正弦信号产生电路（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10.8.2,  10.8.3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32" descr="未标题-1">
            <a:extLst>
              <a:ext uri="{FF2B5EF4-FFF2-40B4-BE49-F238E27FC236}">
                <a16:creationId xmlns:a16="http://schemas.microsoft.com/office/drawing/2014/main" id="{13264AE0-F529-4310-9225-264B4B2E4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650" y="1452563"/>
            <a:ext cx="5940425" cy="262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EDA6583B-5088-4FD1-8D3C-D68CF7F40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128838"/>
            <a:ext cx="3074987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正反馈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放大电路框图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（注意与负反馈方框图的差别）</a:t>
            </a:r>
          </a:p>
        </p:txBody>
      </p:sp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2BB47D2B-B96D-4B5A-8F54-87218CC0E0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8500" y="3573463"/>
          <a:ext cx="16351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8" name="公式" r:id="rId4" imgW="14039850" imgH="3733800" progId="Equation.3">
                  <p:embed/>
                </p:oleObj>
              </mc:Choice>
              <mc:Fallback>
                <p:oleObj name="公式" r:id="rId4" imgW="14039850" imgH="373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3573463"/>
                        <a:ext cx="16351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5">
            <a:extLst>
              <a:ext uri="{FF2B5EF4-FFF2-40B4-BE49-F238E27FC236}">
                <a16:creationId xmlns:a16="http://schemas.microsoft.com/office/drawing/2014/main" id="{7852C5CF-3724-446D-9E3F-99591001BEC1}"/>
              </a:ext>
            </a:extLst>
          </p:cNvPr>
          <p:cNvGrpSpPr>
            <a:grpSpLocks/>
          </p:cNvGrpSpPr>
          <p:nvPr/>
        </p:nvGrpSpPr>
        <p:grpSpPr bwMode="auto">
          <a:xfrm>
            <a:off x="317500" y="4149725"/>
            <a:ext cx="8740775" cy="465138"/>
            <a:chOff x="152400" y="4081463"/>
            <a:chExt cx="8740200" cy="465147"/>
          </a:xfrm>
        </p:grpSpPr>
        <p:grpSp>
          <p:nvGrpSpPr>
            <p:cNvPr id="50194" name="Group 8">
              <a:extLst>
                <a:ext uri="{FF2B5EF4-FFF2-40B4-BE49-F238E27FC236}">
                  <a16:creationId xmlns:a16="http://schemas.microsoft.com/office/drawing/2014/main" id="{15DE615E-F895-4C37-8016-3F534E81EF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00" y="4081463"/>
              <a:ext cx="2576513" cy="465137"/>
              <a:chOff x="200" y="2054"/>
              <a:chExt cx="1623" cy="293"/>
            </a:xfrm>
          </p:grpSpPr>
          <p:sp>
            <p:nvSpPr>
              <p:cNvPr id="50204" name="Rectangle 9">
                <a:extLst>
                  <a:ext uri="{FF2B5EF4-FFF2-40B4-BE49-F238E27FC236}">
                    <a16:creationId xmlns:a16="http://schemas.microsoft.com/office/drawing/2014/main" id="{A212FFBA-85A6-4C7E-838E-3CD69F1DD7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" y="2054"/>
                <a:ext cx="1173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9pPr>
              </a:lstStyle>
              <a:p>
                <a:pPr algn="just" eaLnBrk="1" hangingPunct="1">
                  <a:lnSpc>
                    <a:spcPct val="11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若环路增益</a:t>
                </a:r>
              </a:p>
            </p:txBody>
          </p:sp>
          <p:graphicFrame>
            <p:nvGraphicFramePr>
              <p:cNvPr id="50205" name="Object 10">
                <a:extLst>
                  <a:ext uri="{FF2B5EF4-FFF2-40B4-BE49-F238E27FC236}">
                    <a16:creationId xmlns:a16="http://schemas.microsoft.com/office/drawing/2014/main" id="{CD3258CD-1EEB-4B20-A0C7-DE375EF56A3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43" y="2089"/>
              <a:ext cx="580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279" name="公式" r:id="rId6" imgW="7896225" imgH="3295650" progId="Equation.3">
                      <p:embed/>
                    </p:oleObj>
                  </mc:Choice>
                  <mc:Fallback>
                    <p:oleObj name="公式" r:id="rId6" imgW="7896225" imgH="329565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3" y="2089"/>
                            <a:ext cx="580" cy="2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0195" name="Group 11">
              <a:extLst>
                <a:ext uri="{FF2B5EF4-FFF2-40B4-BE49-F238E27FC236}">
                  <a16:creationId xmlns:a16="http://schemas.microsoft.com/office/drawing/2014/main" id="{439C1B42-A6D2-4021-B849-03F43468B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5600" y="4081471"/>
              <a:ext cx="1654175" cy="465138"/>
              <a:chOff x="503" y="2504"/>
              <a:chExt cx="1042" cy="293"/>
            </a:xfrm>
          </p:grpSpPr>
          <p:sp>
            <p:nvSpPr>
              <p:cNvPr id="50202" name="Rectangle 12">
                <a:extLst>
                  <a:ext uri="{FF2B5EF4-FFF2-40B4-BE49-F238E27FC236}">
                    <a16:creationId xmlns:a16="http://schemas.microsoft.com/office/drawing/2014/main" id="{9B80B4E1-565B-42B5-9E42-FF613360C9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" y="2504"/>
                <a:ext cx="419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9pPr>
              </a:lstStyle>
              <a:p>
                <a:pPr algn="just" eaLnBrk="1" hangingPunct="1">
                  <a:lnSpc>
                    <a:spcPct val="11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</a:p>
            </p:txBody>
          </p:sp>
          <p:graphicFrame>
            <p:nvGraphicFramePr>
              <p:cNvPr id="50203" name="Object 13">
                <a:extLst>
                  <a:ext uri="{FF2B5EF4-FFF2-40B4-BE49-F238E27FC236}">
                    <a16:creationId xmlns:a16="http://schemas.microsoft.com/office/drawing/2014/main" id="{371F1CB2-B37A-45B5-88E4-901DA7CFE3E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87" y="2524"/>
              <a:ext cx="758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280" name="公式" r:id="rId8" imgW="10315575" imgH="3733800" progId="Equation.3">
                      <p:embed/>
                    </p:oleObj>
                  </mc:Choice>
                  <mc:Fallback>
                    <p:oleObj name="公式" r:id="rId8" imgW="10315575" imgH="373380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7" y="2524"/>
                            <a:ext cx="758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0196" name="Group 14">
              <a:extLst>
                <a:ext uri="{FF2B5EF4-FFF2-40B4-BE49-F238E27FC236}">
                  <a16:creationId xmlns:a16="http://schemas.microsoft.com/office/drawing/2014/main" id="{FEAD9931-6838-494A-A8A6-2DB9B63E7A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8250" y="4081471"/>
              <a:ext cx="4324350" cy="465139"/>
              <a:chOff x="1309" y="2319"/>
              <a:chExt cx="2724" cy="293"/>
            </a:xfrm>
          </p:grpSpPr>
          <p:grpSp>
            <p:nvGrpSpPr>
              <p:cNvPr id="50197" name="Group 15">
                <a:extLst>
                  <a:ext uri="{FF2B5EF4-FFF2-40B4-BE49-F238E27FC236}">
                    <a16:creationId xmlns:a16="http://schemas.microsoft.com/office/drawing/2014/main" id="{348A846A-1658-469B-920B-7EBC509241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9" y="2319"/>
                <a:ext cx="785" cy="293"/>
                <a:chOff x="1745" y="2506"/>
                <a:chExt cx="785" cy="293"/>
              </a:xfrm>
            </p:grpSpPr>
            <p:sp>
              <p:nvSpPr>
                <p:cNvPr id="50200" name="Rectangle 16">
                  <a:extLst>
                    <a:ext uri="{FF2B5EF4-FFF2-40B4-BE49-F238E27FC236}">
                      <a16:creationId xmlns:a16="http://schemas.microsoft.com/office/drawing/2014/main" id="{F9351ACE-E0BA-4426-809D-CB5890003E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5" y="2506"/>
                  <a:ext cx="785" cy="2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/>
                      <a:cs typeface="楷体_GB231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/>
                      <a:cs typeface="楷体_GB231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/>
                      <a:cs typeface="楷体_GB231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/>
                      <a:cs typeface="楷体_GB231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/>
                      <a:cs typeface="楷体_GB231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/>
                      <a:cs typeface="楷体_GB231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/>
                      <a:cs typeface="楷体_GB231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/>
                      <a:cs typeface="楷体_GB231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/>
                      <a:cs typeface="楷体_GB2312"/>
                    </a:defRPr>
                  </a:lvl9pPr>
                </a:lstStyle>
                <a:p>
                  <a:pPr algn="just" eaLnBrk="1" hangingPunct="1">
                    <a:lnSpc>
                      <a:spcPct val="110000"/>
                    </a:lnSpc>
                    <a:buFont typeface="Wingdings" panose="05000000000000000000" pitchFamily="2" charset="2"/>
                    <a:buNone/>
                  </a:pPr>
                  <a:r>
                    <a:rPr lang="zh-CN" altLang="en-US"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去掉</a:t>
                  </a:r>
                </a:p>
              </p:txBody>
            </p:sp>
            <p:graphicFrame>
              <p:nvGraphicFramePr>
                <p:cNvPr id="50201" name="Object 17">
                  <a:extLst>
                    <a:ext uri="{FF2B5EF4-FFF2-40B4-BE49-F238E27FC236}">
                      <a16:creationId xmlns:a16="http://schemas.microsoft.com/office/drawing/2014/main" id="{3244A2B6-0B8A-4874-B5A8-C862F8147EB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189" y="2526"/>
                <a:ext cx="336" cy="2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281" name="公式" r:id="rId10" imgW="4610100" imgH="3733800" progId="Equation.3">
                        <p:embed/>
                      </p:oleObj>
                    </mc:Choice>
                    <mc:Fallback>
                      <p:oleObj name="公式" r:id="rId10" imgW="4610100" imgH="3733800" progId="Equation.3">
                        <p:embed/>
                        <p:pic>
                          <p:nvPicPr>
                            <p:cNvPr id="0" name="Object 1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89" y="2526"/>
                              <a:ext cx="336" cy="2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50198" name="Object 18">
                <a:extLst>
                  <a:ext uri="{FF2B5EF4-FFF2-40B4-BE49-F238E27FC236}">
                    <a16:creationId xmlns:a16="http://schemas.microsoft.com/office/drawing/2014/main" id="{20E62397-BC9F-4947-BCF7-E178A2F1F9B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78" y="2339"/>
              <a:ext cx="255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282" name="公式" r:id="rId12" imgW="3514725" imgH="3733800" progId="Equation.3">
                      <p:embed/>
                    </p:oleObj>
                  </mc:Choice>
                  <mc:Fallback>
                    <p:oleObj name="公式" r:id="rId12" imgW="3514725" imgH="373380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78" y="2339"/>
                            <a:ext cx="255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199" name="Rectangle 19">
                <a:extLst>
                  <a:ext uri="{FF2B5EF4-FFF2-40B4-BE49-F238E27FC236}">
                    <a16:creationId xmlns:a16="http://schemas.microsoft.com/office/drawing/2014/main" id="{054A40B6-EE68-41AC-8987-604A1D9E0A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3" y="2319"/>
                <a:ext cx="1660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9pPr>
              </a:lstStyle>
              <a:p>
                <a:pPr algn="just" eaLnBrk="1" hangingPunct="1">
                  <a:lnSpc>
                    <a:spcPct val="11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仍有稳定的输出。</a:t>
                </a:r>
              </a:p>
            </p:txBody>
          </p:sp>
        </p:grpSp>
      </p:grpSp>
      <p:grpSp>
        <p:nvGrpSpPr>
          <p:cNvPr id="9" name="组合 18">
            <a:extLst>
              <a:ext uri="{FF2B5EF4-FFF2-40B4-BE49-F238E27FC236}">
                <a16:creationId xmlns:a16="http://schemas.microsoft.com/office/drawing/2014/main" id="{DCDF90DC-BEEB-4ED7-A0CF-5B80FA27F7A4}"/>
              </a:ext>
            </a:extLst>
          </p:cNvPr>
          <p:cNvGrpSpPr>
            <a:grpSpLocks/>
          </p:cNvGrpSpPr>
          <p:nvPr/>
        </p:nvGrpSpPr>
        <p:grpSpPr bwMode="auto">
          <a:xfrm>
            <a:off x="704850" y="4716463"/>
            <a:ext cx="7613650" cy="1565275"/>
            <a:chOff x="539440" y="4605572"/>
            <a:chExt cx="7613960" cy="1566628"/>
          </a:xfrm>
        </p:grpSpPr>
        <p:sp>
          <p:nvSpPr>
            <p:cNvPr id="50185" name="Rectangle 20">
              <a:extLst>
                <a:ext uri="{FF2B5EF4-FFF2-40B4-BE49-F238E27FC236}">
                  <a16:creationId xmlns:a16="http://schemas.microsoft.com/office/drawing/2014/main" id="{7F7F92D5-2748-41B7-8C78-E02D4BC6A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440" y="4639703"/>
              <a:ext cx="592137" cy="465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又</a:t>
              </a:r>
            </a:p>
          </p:txBody>
        </p:sp>
        <p:graphicFrame>
          <p:nvGraphicFramePr>
            <p:cNvPr id="50186" name="Object 21">
              <a:extLst>
                <a:ext uri="{FF2B5EF4-FFF2-40B4-BE49-F238E27FC236}">
                  <a16:creationId xmlns:a16="http://schemas.microsoft.com/office/drawing/2014/main" id="{2CA733E1-11B0-4932-910B-D9122D556F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38225" y="4605572"/>
            <a:ext cx="4219575" cy="561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83" name="公式" r:id="rId14" imgW="36204525" imgH="4829175" progId="Equation.3">
                    <p:embed/>
                  </p:oleObj>
                </mc:Choice>
                <mc:Fallback>
                  <p:oleObj name="公式" r:id="rId14" imgW="36204525" imgH="4829175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8225" y="4605572"/>
                          <a:ext cx="4219575" cy="561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7" name="Rectangle 22">
              <a:extLst>
                <a:ext uri="{FF2B5EF4-FFF2-40B4-BE49-F238E27FC236}">
                  <a16:creationId xmlns:a16="http://schemas.microsoft.com/office/drawing/2014/main" id="{BEC5D3D3-53EB-4243-9898-790D5F197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6413" y="4641850"/>
              <a:ext cx="2566987" cy="465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所以振荡条件为</a:t>
              </a:r>
            </a:p>
          </p:txBody>
        </p:sp>
        <p:grpSp>
          <p:nvGrpSpPr>
            <p:cNvPr id="50188" name="Group 23">
              <a:extLst>
                <a:ext uri="{FF2B5EF4-FFF2-40B4-BE49-F238E27FC236}">
                  <a16:creationId xmlns:a16="http://schemas.microsoft.com/office/drawing/2014/main" id="{CC4FE6F6-FE33-4B09-926B-8009E1CAA6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7438" y="5145088"/>
              <a:ext cx="4624387" cy="490537"/>
              <a:chOff x="1193" y="3320"/>
              <a:chExt cx="2913" cy="309"/>
            </a:xfrm>
          </p:grpSpPr>
          <p:graphicFrame>
            <p:nvGraphicFramePr>
              <p:cNvPr id="50192" name="Object 24">
                <a:extLst>
                  <a:ext uri="{FF2B5EF4-FFF2-40B4-BE49-F238E27FC236}">
                    <a16:creationId xmlns:a16="http://schemas.microsoft.com/office/drawing/2014/main" id="{A84CC65B-CB2A-4889-91FB-BEFCB3B5326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93" y="3388"/>
              <a:ext cx="1192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284" name="公式" r:id="rId16" imgW="16240125" imgH="3295650" progId="Equation.3">
                      <p:embed/>
                    </p:oleObj>
                  </mc:Choice>
                  <mc:Fallback>
                    <p:oleObj name="公式" r:id="rId16" imgW="16240125" imgH="3295650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93" y="3388"/>
                            <a:ext cx="1192" cy="2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193" name="Rectangle 25">
                <a:extLst>
                  <a:ext uri="{FF2B5EF4-FFF2-40B4-BE49-F238E27FC236}">
                    <a16:creationId xmlns:a16="http://schemas.microsoft.com/office/drawing/2014/main" id="{3BAA5C9C-8751-4D1F-9136-F60429BDA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9" y="3320"/>
                <a:ext cx="1617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9pPr>
              </a:lstStyle>
              <a:p>
                <a:pPr algn="just" eaLnBrk="1" hangingPunct="1">
                  <a:lnSpc>
                    <a:spcPct val="11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400">
                    <a:solidFill>
                      <a:srgbClr val="CC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振幅平衡条件</a:t>
                </a:r>
              </a:p>
            </p:txBody>
          </p:sp>
        </p:grpSp>
        <p:grpSp>
          <p:nvGrpSpPr>
            <p:cNvPr id="50189" name="Group 26">
              <a:extLst>
                <a:ext uri="{FF2B5EF4-FFF2-40B4-BE49-F238E27FC236}">
                  <a16:creationId xmlns:a16="http://schemas.microsoft.com/office/drawing/2014/main" id="{84C9637D-91D5-45C0-818E-71C9D32DF5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8863" y="5657850"/>
              <a:ext cx="5341937" cy="514350"/>
              <a:chOff x="1175" y="3653"/>
              <a:chExt cx="3365" cy="324"/>
            </a:xfrm>
          </p:grpSpPr>
          <p:graphicFrame>
            <p:nvGraphicFramePr>
              <p:cNvPr id="50190" name="Object 27">
                <a:extLst>
                  <a:ext uri="{FF2B5EF4-FFF2-40B4-BE49-F238E27FC236}">
                    <a16:creationId xmlns:a16="http://schemas.microsoft.com/office/drawing/2014/main" id="{A2505075-9EE1-4084-AAA4-79A7E2F2A78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75" y="3689"/>
              <a:ext cx="168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285" name="Equation" r:id="rId18" imgW="22821900" imgH="3952875" progId="Equation.3">
                      <p:embed/>
                    </p:oleObj>
                  </mc:Choice>
                  <mc:Fallback>
                    <p:oleObj name="Equation" r:id="rId18" imgW="22821900" imgH="3952875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75" y="3689"/>
                            <a:ext cx="1680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191" name="Rectangle 28">
                <a:extLst>
                  <a:ext uri="{FF2B5EF4-FFF2-40B4-BE49-F238E27FC236}">
                    <a16:creationId xmlns:a16="http://schemas.microsoft.com/office/drawing/2014/main" id="{F0E272CD-9A06-41F5-A035-1DA3F98A69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3" y="3653"/>
                <a:ext cx="1617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9pPr>
              </a:lstStyle>
              <a:p>
                <a:pPr algn="just" eaLnBrk="1" hangingPunct="1">
                  <a:lnSpc>
                    <a:spcPct val="11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400">
                    <a:solidFill>
                      <a:srgbClr val="CC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相位平衡条件</a:t>
                </a:r>
              </a:p>
            </p:txBody>
          </p:sp>
        </p:grpSp>
      </p:grpSp>
      <p:sp>
        <p:nvSpPr>
          <p:cNvPr id="50183" name="Rectangle 5">
            <a:extLst>
              <a:ext uri="{FF2B5EF4-FFF2-40B4-BE49-F238E27FC236}">
                <a16:creationId xmlns:a16="http://schemas.microsoft.com/office/drawing/2014/main" id="{BDEF104F-D617-4825-A3D8-33D0D9C7D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88" y="1190625"/>
            <a:ext cx="8172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振荡条件</a:t>
            </a:r>
          </a:p>
        </p:txBody>
      </p:sp>
      <p:sp>
        <p:nvSpPr>
          <p:cNvPr id="50184" name="Rectangle 38">
            <a:extLst>
              <a:ext uri="{FF2B5EF4-FFF2-40B4-BE49-F238E27FC236}">
                <a16:creationId xmlns:a16="http://schemas.microsoft.com/office/drawing/2014/main" id="{A1D7263E-6A75-45E1-B990-2064740A1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10.3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正弦波振荡电路的振荡条件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>
            <a:extLst>
              <a:ext uri="{FF2B5EF4-FFF2-40B4-BE49-F238E27FC236}">
                <a16:creationId xmlns:a16="http://schemas.microsoft.com/office/drawing/2014/main" id="{59CA84F0-833F-4EAB-8466-0C47B13E3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01738"/>
            <a:ext cx="8172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起振和稳幅</a:t>
            </a:r>
          </a:p>
        </p:txBody>
      </p:sp>
      <p:pic>
        <p:nvPicPr>
          <p:cNvPr id="51203" name="Picture 6">
            <a:extLst>
              <a:ext uri="{FF2B5EF4-FFF2-40B4-BE49-F238E27FC236}">
                <a16:creationId xmlns:a16="http://schemas.microsoft.com/office/drawing/2014/main" id="{47DA7B93-DC7A-4843-8E09-41738420C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238" y="1135063"/>
            <a:ext cx="2667000" cy="279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63FBB3A0-5730-4E79-87B2-F1BD006B3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38" y="1970088"/>
            <a:ext cx="180975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起振条件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88E6E99-D304-42FA-B22C-2EC4B0B16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8" y="2781300"/>
            <a:ext cx="4557712" cy="4318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200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# </a:t>
            </a:r>
            <a:r>
              <a:rPr lang="zh-CN" altLang="en-US" sz="2200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起振的信号源来自何处？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94F155D-F256-4014-8649-51C523871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8" y="3284538"/>
            <a:ext cx="53482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电路器件内部噪声以及电源接通扰动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11BB8A37-52AB-4D94-91C1-C3546119011C}"/>
              </a:ext>
            </a:extLst>
          </p:cNvPr>
          <p:cNvSpPr>
            <a:spLocks/>
          </p:cNvSpPr>
          <p:nvPr/>
        </p:nvSpPr>
        <p:spPr bwMode="auto">
          <a:xfrm>
            <a:off x="2135188" y="2039938"/>
            <a:ext cx="122237" cy="493712"/>
          </a:xfrm>
          <a:prstGeom prst="leftBrace">
            <a:avLst>
              <a:gd name="adj1" fmla="val 48243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5E9CB8B0-792A-4727-B2C4-DE1E677A4C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4425" y="1844675"/>
          <a:ext cx="189388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3" name="公式" r:id="rId4" imgW="16240125" imgH="3295650" progId="Equation.3">
                  <p:embed/>
                </p:oleObj>
              </mc:Choice>
              <mc:Fallback>
                <p:oleObj name="公式" r:id="rId4" imgW="16240125" imgH="329565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425" y="1844675"/>
                        <a:ext cx="1893888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>
            <a:extLst>
              <a:ext uri="{FF2B5EF4-FFF2-40B4-BE49-F238E27FC236}">
                <a16:creationId xmlns:a16="http://schemas.microsoft.com/office/drawing/2014/main" id="{359EBCA0-A7FA-4D9A-A1D8-738A90B461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9825" y="2262188"/>
          <a:ext cx="2667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4" name="Equation" r:id="rId6" imgW="22821900" imgH="3952875" progId="Equation.3">
                  <p:embed/>
                </p:oleObj>
              </mc:Choice>
              <mc:Fallback>
                <p:oleObj name="Equation" r:id="rId6" imgW="22821900" imgH="395287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2262188"/>
                        <a:ext cx="2667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>
            <a:extLst>
              <a:ext uri="{FF2B5EF4-FFF2-40B4-BE49-F238E27FC236}">
                <a16:creationId xmlns:a16="http://schemas.microsoft.com/office/drawing/2014/main" id="{F8065E07-C762-473E-B8D5-24AE6AB74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4646613"/>
            <a:ext cx="822801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当输出信号幅值增加到一定程度时，就要</a:t>
            </a:r>
            <a:r>
              <a:rPr lang="zh-CN" altLang="en-US" sz="22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限制</a:t>
            </a: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它继续增加，否则波形将出现失真。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2FA0B21-B0FA-4EE7-92C0-593A68B1C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3841750"/>
            <a:ext cx="8228012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噪声中，满足相位平衡条件的</a:t>
            </a:r>
            <a:r>
              <a:rPr lang="zh-CN" altLang="en-US" sz="22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某一频率</a:t>
            </a:r>
            <a:r>
              <a:rPr lang="en-US" altLang="en-US" sz="2200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200" baseline="-250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2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噪声信号</a:t>
            </a: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被</a:t>
            </a:r>
            <a:r>
              <a:rPr lang="zh-CN" altLang="en-US" sz="22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放大</a:t>
            </a: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，成为振荡电路的输出信号。</a:t>
            </a:r>
          </a:p>
        </p:txBody>
      </p:sp>
      <p:grpSp>
        <p:nvGrpSpPr>
          <p:cNvPr id="2" name="Group 22">
            <a:extLst>
              <a:ext uri="{FF2B5EF4-FFF2-40B4-BE49-F238E27FC236}">
                <a16:creationId xmlns:a16="http://schemas.microsoft.com/office/drawing/2014/main" id="{BB6F7215-322C-48C7-A1E9-7EE210224E4D}"/>
              </a:ext>
            </a:extLst>
          </p:cNvPr>
          <p:cNvGrpSpPr>
            <a:grpSpLocks/>
          </p:cNvGrpSpPr>
          <p:nvPr/>
        </p:nvGrpSpPr>
        <p:grpSpPr bwMode="auto">
          <a:xfrm>
            <a:off x="554038" y="5476875"/>
            <a:ext cx="8035925" cy="866775"/>
            <a:chOff x="309" y="3301"/>
            <a:chExt cx="4981" cy="546"/>
          </a:xfrm>
        </p:grpSpPr>
        <p:sp>
          <p:nvSpPr>
            <p:cNvPr id="51214" name="Rectangle 13">
              <a:extLst>
                <a:ext uri="{FF2B5EF4-FFF2-40B4-BE49-F238E27FC236}">
                  <a16:creationId xmlns:a16="http://schemas.microsoft.com/office/drawing/2014/main" id="{DDF62CD4-65DD-40BE-832A-EA9977B21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" y="3301"/>
              <a:ext cx="4981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lang="zh-CN" altLang="en-US" sz="22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lang="zh-CN" altLang="en-US" sz="220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稳幅</a:t>
              </a:r>
              <a:r>
                <a:rPr lang="zh-CN" altLang="en-US" sz="22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的作用就是，当输出信号幅值增加到一定程度时，使振幅平衡条件从              回到</a:t>
              </a:r>
            </a:p>
          </p:txBody>
        </p:sp>
        <p:graphicFrame>
          <p:nvGraphicFramePr>
            <p:cNvPr id="51215" name="Object 14">
              <a:extLst>
                <a:ext uri="{FF2B5EF4-FFF2-40B4-BE49-F238E27FC236}">
                  <a16:creationId xmlns:a16="http://schemas.microsoft.com/office/drawing/2014/main" id="{5F1D6C07-5679-4627-8018-C00BC130FE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94" y="3617"/>
            <a:ext cx="581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5" name="公式" r:id="rId8" imgW="7896225" imgH="2628900" progId="Equation.3">
                    <p:embed/>
                  </p:oleObj>
                </mc:Choice>
                <mc:Fallback>
                  <p:oleObj name="公式" r:id="rId8" imgW="7896225" imgH="26289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4" y="3617"/>
                          <a:ext cx="581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6" name="Object 15">
              <a:extLst>
                <a:ext uri="{FF2B5EF4-FFF2-40B4-BE49-F238E27FC236}">
                  <a16:creationId xmlns:a16="http://schemas.microsoft.com/office/drawing/2014/main" id="{5EEA099A-EE80-4617-A64D-3A4F729C8A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20" y="3599"/>
            <a:ext cx="726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6" name="公式" r:id="rId10" imgW="9877425" imgH="2847975" progId="Equation.3">
                    <p:embed/>
                  </p:oleObj>
                </mc:Choice>
                <mc:Fallback>
                  <p:oleObj name="公式" r:id="rId10" imgW="9877425" imgH="2847975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0" y="3599"/>
                          <a:ext cx="726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13" name="Rectangle 38">
            <a:extLst>
              <a:ext uri="{FF2B5EF4-FFF2-40B4-BE49-F238E27FC236}">
                <a16:creationId xmlns:a16="http://schemas.microsoft.com/office/drawing/2014/main" id="{82204753-ACCC-4E57-89B0-5D4435B39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10.3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正弦波振荡电路的振荡条件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  <p:bldP spid="8" grpId="0" autoUpdateAnimBg="0"/>
      <p:bldP spid="9" grpId="0" animBg="1"/>
      <p:bldP spid="12" grpId="0" autoUpdateAnimBg="0"/>
      <p:bldP spid="13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>
            <a:extLst>
              <a:ext uri="{FF2B5EF4-FFF2-40B4-BE49-F238E27FC236}">
                <a16:creationId xmlns:a16="http://schemas.microsoft.com/office/drawing/2014/main" id="{34407095-1C59-43DE-A772-0706357ED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208088"/>
            <a:ext cx="8172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振荡电路基本组成部分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9F1CFF-312B-49C1-BC61-7A1330B9B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809750"/>
            <a:ext cx="5110163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fontAlgn="t" hangingPunct="1">
              <a:lnSpc>
                <a:spcPct val="110000"/>
              </a:lnSpc>
              <a:buClr>
                <a:srgbClr val="FF3300"/>
              </a:buClr>
              <a:buFont typeface="Marlett" pitchFamily="2" charset="2"/>
              <a:buChar char="4"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放大电路（包括负反馈放大电路）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7725962-99D8-4611-B978-9D0F21E02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379663"/>
            <a:ext cx="4827588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fontAlgn="t" hangingPunct="1">
              <a:lnSpc>
                <a:spcPct val="110000"/>
              </a:lnSpc>
              <a:buClr>
                <a:srgbClr val="FF3300"/>
              </a:buClr>
              <a:buFont typeface="Marlett" pitchFamily="2" charset="2"/>
              <a:buChar char="4"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反馈网络（构成正反馈的）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102AB46-6653-435C-80CD-A163B8715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936875"/>
            <a:ext cx="8210550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fontAlgn="t" hangingPunct="1">
              <a:lnSpc>
                <a:spcPct val="130000"/>
              </a:lnSpc>
              <a:buClr>
                <a:srgbClr val="FF3300"/>
              </a:buClr>
              <a:buFont typeface="Marlett" pitchFamily="2" charset="2"/>
              <a:buChar char="4"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选频网络（选择</a:t>
            </a:r>
            <a:r>
              <a:rPr lang="zh-CN" altLang="en-US" sz="24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满足相位平衡条件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一个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频率。经常与反馈网络合二为一。）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0F416BA6-FF53-44E8-8447-88A6592C3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049713"/>
            <a:ext cx="17240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fontAlgn="t" hangingPunct="1">
              <a:lnSpc>
                <a:spcPct val="110000"/>
              </a:lnSpc>
              <a:buClr>
                <a:srgbClr val="FF3300"/>
              </a:buClr>
              <a:buFont typeface="Marlett" pitchFamily="2" charset="2"/>
              <a:buChar char="4"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稳幅环节</a:t>
            </a:r>
          </a:p>
        </p:txBody>
      </p:sp>
      <p:pic>
        <p:nvPicPr>
          <p:cNvPr id="52231" name="Picture 6">
            <a:extLst>
              <a:ext uri="{FF2B5EF4-FFF2-40B4-BE49-F238E27FC236}">
                <a16:creationId xmlns:a16="http://schemas.microsoft.com/office/drawing/2014/main" id="{9840D9C0-49EA-4FA8-A26D-36E517E0F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3500438"/>
            <a:ext cx="263207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2" name="Rectangle 38">
            <a:extLst>
              <a:ext uri="{FF2B5EF4-FFF2-40B4-BE49-F238E27FC236}">
                <a16:creationId xmlns:a16="http://schemas.microsoft.com/office/drawing/2014/main" id="{887B844C-7B53-4403-AF3A-42EF7D701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10.3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正弦波振荡电路的振荡条件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  <p:bldP spid="8" grpId="0" autoUpdateAnimBg="0"/>
      <p:bldP spid="9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>
            <a:extLst>
              <a:ext uri="{FF2B5EF4-FFF2-40B4-BE49-F238E27FC236}">
                <a16:creationId xmlns:a16="http://schemas.microsoft.com/office/drawing/2014/main" id="{C81C26CA-C9BC-4128-9B25-C667AF062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0"/>
            <a:ext cx="76073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60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251" name="Rectangle 4">
            <a:extLst>
              <a:ext uri="{FF2B5EF4-FFF2-40B4-BE49-F238E27FC236}">
                <a16:creationId xmlns:a16="http://schemas.microsoft.com/office/drawing/2014/main" id="{B40DC53C-511F-4787-84CF-E4B9A90BB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49488" y="1412875"/>
            <a:ext cx="8315326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252" name="Rectangle 38">
            <a:extLst>
              <a:ext uri="{FF2B5EF4-FFF2-40B4-BE49-F238E27FC236}">
                <a16:creationId xmlns:a16="http://schemas.microsoft.com/office/drawing/2014/main" id="{E3EDAD7B-B4C0-4113-BA78-E01488C86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信号处理与信号产生电路</a:t>
            </a:r>
          </a:p>
        </p:txBody>
      </p:sp>
      <p:sp>
        <p:nvSpPr>
          <p:cNvPr id="53253" name="Rectangle 45">
            <a:extLst>
              <a:ext uri="{FF2B5EF4-FFF2-40B4-BE49-F238E27FC236}">
                <a16:creationId xmlns:a16="http://schemas.microsoft.com/office/drawing/2014/main" id="{CC26E515-50F3-40DF-B166-5ACDFE0D7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304925"/>
            <a:ext cx="76327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 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有源滤波电路（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10.1,  10.2,  10.3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10.3 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正弦波振荡电路的振荡条件（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10.5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10.4  RC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正弦波振荡电路（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10.6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10.6 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电压比较器（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10.8.1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10.7 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非正弦信号产生电路（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10.8.2,  10.8.3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3BCA7A1E-24F4-45A0-87C4-DC7E3DA95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0"/>
            <a:ext cx="76073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60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19" name="Rectangle 45">
            <a:extLst>
              <a:ext uri="{FF2B5EF4-FFF2-40B4-BE49-F238E27FC236}">
                <a16:creationId xmlns:a16="http://schemas.microsoft.com/office/drawing/2014/main" id="{CC0C2C1C-BCBF-4532-AC7E-1FA9A1F01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412875"/>
            <a:ext cx="76327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 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有源滤波电路（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10.1,  10.2,  10.3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10.3 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正弦波振荡电路的振荡条件（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10.5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10.4  RC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正弦波振荡电路（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10.6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10.6 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电压比较器（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10.8.1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10.7 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非正弦信号产生电路（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10.8.2,  10.8.3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9220" name="Rectangle 38">
            <a:extLst>
              <a:ext uri="{FF2B5EF4-FFF2-40B4-BE49-F238E27FC236}">
                <a16:creationId xmlns:a16="http://schemas.microsoft.com/office/drawing/2014/main" id="{9D95EFC6-EA5D-447F-8D17-3F5BB41E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信号处理与信号产生电路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对象 6">
            <a:extLst>
              <a:ext uri="{FF2B5EF4-FFF2-40B4-BE49-F238E27FC236}">
                <a16:creationId xmlns:a16="http://schemas.microsoft.com/office/drawing/2014/main" id="{B960656C-3F90-49A5-9B14-847FD568EB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6950" y="1908175"/>
          <a:ext cx="5541963" cy="384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1" name="Picture" r:id="rId3" imgW="2771218" imgH="1919645" progId="Word.Picture.8">
                  <p:embed/>
                </p:oleObj>
              </mc:Choice>
              <mc:Fallback>
                <p:oleObj name="Picture" r:id="rId3" imgW="2771218" imgH="1919645" progId="Word.Picture.8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1908175"/>
                        <a:ext cx="5541963" cy="384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5" name="Rectangle 5">
            <a:extLst>
              <a:ext uri="{FF2B5EF4-FFF2-40B4-BE49-F238E27FC236}">
                <a16:creationId xmlns:a16="http://schemas.microsoft.com/office/drawing/2014/main" id="{5F3386A5-C3CC-4876-826C-E1D74927B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1171575"/>
            <a:ext cx="8172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电路组成</a:t>
            </a:r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B3CCBFFF-6F28-47E2-A196-C2ED879DA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0188"/>
            <a:ext cx="184150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277" name="Rectangle 4">
            <a:extLst>
              <a:ext uri="{FF2B5EF4-FFF2-40B4-BE49-F238E27FC236}">
                <a16:creationId xmlns:a16="http://schemas.microsoft.com/office/drawing/2014/main" id="{EF3B024F-FE9E-4ACA-A432-268196DF1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0188"/>
            <a:ext cx="184150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0BE52DF8-1838-4F50-A8C9-F963EBE7F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2239963"/>
            <a:ext cx="1117600" cy="790575"/>
          </a:xfrm>
          <a:prstGeom prst="wedgeRoundRectCallout">
            <a:avLst>
              <a:gd name="adj1" fmla="val 106898"/>
              <a:gd name="adj2" fmla="val 38866"/>
              <a:gd name="adj3" fmla="val 16667"/>
            </a:avLst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作为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正反馈</a:t>
            </a:r>
          </a:p>
        </p:txBody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id="{B19E14BE-0A99-454D-9582-3402A5873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9463" y="1376363"/>
            <a:ext cx="1116012" cy="788987"/>
          </a:xfrm>
          <a:prstGeom prst="wedgeRoundRectCallout">
            <a:avLst>
              <a:gd name="adj1" fmla="val -90824"/>
              <a:gd name="adj2" fmla="val 77694"/>
              <a:gd name="adj3" fmla="val 16667"/>
            </a:avLst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包含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负反馈</a:t>
            </a:r>
          </a:p>
        </p:txBody>
      </p:sp>
      <p:sp>
        <p:nvSpPr>
          <p:cNvPr id="54280" name="Rectangle 6">
            <a:extLst>
              <a:ext uri="{FF2B5EF4-FFF2-40B4-BE49-F238E27FC236}">
                <a16:creationId xmlns:a16="http://schemas.microsoft.com/office/drawing/2014/main" id="{D07AEE0D-5671-4AC5-A77A-9A5B853CE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8" y="58293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RC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桥式振荡电路</a:t>
            </a:r>
          </a:p>
        </p:txBody>
      </p:sp>
      <p:sp>
        <p:nvSpPr>
          <p:cNvPr id="54281" name="Rectangle 38">
            <a:extLst>
              <a:ext uri="{FF2B5EF4-FFF2-40B4-BE49-F238E27FC236}">
                <a16:creationId xmlns:a16="http://schemas.microsoft.com/office/drawing/2014/main" id="{E8775269-C1E8-4066-B811-3B0BBD6FF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10.4  RC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正弦波振荡电路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>
            <a:extLst>
              <a:ext uri="{FF2B5EF4-FFF2-40B4-BE49-F238E27FC236}">
                <a16:creationId xmlns:a16="http://schemas.microsoft.com/office/drawing/2014/main" id="{E1ADF0FD-5C0A-447B-B0A6-A6BD9059C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1182688"/>
            <a:ext cx="622776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kumimoji="1" lang="en-US" altLang="zh-CN" sz="2800" i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RC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串并联选频网络的选频特性</a:t>
            </a: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6509E902-AD89-4A3B-B1E4-A93D8861E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0188"/>
            <a:ext cx="184150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FA3A0C2-163F-4C82-9883-BF286E17E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3" y="1744663"/>
            <a:ext cx="180975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反馈系数</a:t>
            </a:r>
          </a:p>
        </p:txBody>
      </p: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F953ED52-D28F-48E9-A11F-B51B86F40B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2252663"/>
          <a:ext cx="171291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8" name="公式" r:id="rId3" imgW="15582900" imgH="7677150" progId="Equation.3">
                  <p:embed/>
                </p:oleObj>
              </mc:Choice>
              <mc:Fallback>
                <p:oleObj name="公式" r:id="rId3" imgW="15582900" imgH="767715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252663"/>
                        <a:ext cx="1712912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7">
            <a:extLst>
              <a:ext uri="{FF2B5EF4-FFF2-40B4-BE49-F238E27FC236}">
                <a16:creationId xmlns:a16="http://schemas.microsoft.com/office/drawing/2014/main" id="{81AE70E3-35ED-46C5-8358-1B78A13CF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" y="5386388"/>
            <a:ext cx="18256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幅频响应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DCBB4BCD-4682-44A5-947E-8334FDC44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3328988"/>
            <a:ext cx="6985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又</a:t>
            </a:r>
          </a:p>
        </p:txBody>
      </p:sp>
      <p:graphicFrame>
        <p:nvGraphicFramePr>
          <p:cNvPr id="12" name="Object 10">
            <a:extLst>
              <a:ext uri="{FF2B5EF4-FFF2-40B4-BE49-F238E27FC236}">
                <a16:creationId xmlns:a16="http://schemas.microsoft.com/office/drawing/2014/main" id="{6AAFA17D-0582-4613-81A9-692D01A087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5075" y="2252663"/>
          <a:ext cx="127793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9" name="公式" r:id="rId5" imgW="11630025" imgH="7677150" progId="Equation.3">
                  <p:embed/>
                </p:oleObj>
              </mc:Choice>
              <mc:Fallback>
                <p:oleObj name="公式" r:id="rId5" imgW="11630025" imgH="767715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2252663"/>
                        <a:ext cx="1277938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>
            <a:extLst>
              <a:ext uri="{FF2B5EF4-FFF2-40B4-BE49-F238E27FC236}">
                <a16:creationId xmlns:a16="http://schemas.microsoft.com/office/drawing/2014/main" id="{E58C6A01-4BAF-4045-A4B9-E64EE30590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1900" y="2265363"/>
          <a:ext cx="253206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0" name="公式" r:id="rId7" imgW="23040975" imgH="7458075" progId="Equation.3">
                  <p:embed/>
                </p:oleObj>
              </mc:Choice>
              <mc:Fallback>
                <p:oleObj name="公式" r:id="rId7" imgW="23040975" imgH="745807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2265363"/>
                        <a:ext cx="2532063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>
            <a:extLst>
              <a:ext uri="{FF2B5EF4-FFF2-40B4-BE49-F238E27FC236}">
                <a16:creationId xmlns:a16="http://schemas.microsoft.com/office/drawing/2014/main" id="{1928BE3F-CFA5-4069-B597-C180516359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5863" y="3387725"/>
          <a:ext cx="8445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1" name="公式" r:id="rId9" imgW="7239000" imgH="3295650" progId="Equation.3">
                  <p:embed/>
                </p:oleObj>
              </mc:Choice>
              <mc:Fallback>
                <p:oleObj name="公式" r:id="rId9" imgW="7239000" imgH="329565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3387725"/>
                        <a:ext cx="84455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3">
            <a:extLst>
              <a:ext uri="{FF2B5EF4-FFF2-40B4-BE49-F238E27FC236}">
                <a16:creationId xmlns:a16="http://schemas.microsoft.com/office/drawing/2014/main" id="{80EEC226-B46B-4B00-B97C-EDC336BC9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3475" y="3328988"/>
            <a:ext cx="979488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且令</a:t>
            </a:r>
          </a:p>
        </p:txBody>
      </p:sp>
      <p:graphicFrame>
        <p:nvGraphicFramePr>
          <p:cNvPr id="16" name="Object 14">
            <a:extLst>
              <a:ext uri="{FF2B5EF4-FFF2-40B4-BE49-F238E27FC236}">
                <a16:creationId xmlns:a16="http://schemas.microsoft.com/office/drawing/2014/main" id="{3F80E47F-66BA-456E-9B78-09838329B7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7225" y="3127375"/>
          <a:ext cx="1181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2" name="公式" r:id="rId11" imgW="10753725" imgH="7019925" progId="Equation.3">
                  <p:embed/>
                </p:oleObj>
              </mc:Choice>
              <mc:Fallback>
                <p:oleObj name="公式" r:id="rId11" imgW="10753725" imgH="701992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25" y="3127375"/>
                        <a:ext cx="11811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5">
            <a:extLst>
              <a:ext uri="{FF2B5EF4-FFF2-40B4-BE49-F238E27FC236}">
                <a16:creationId xmlns:a16="http://schemas.microsoft.com/office/drawing/2014/main" id="{AB4B1800-A3D0-415D-BD14-7CDF3C189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4070350"/>
            <a:ext cx="9794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18" name="Object 16">
            <a:extLst>
              <a:ext uri="{FF2B5EF4-FFF2-40B4-BE49-F238E27FC236}">
                <a16:creationId xmlns:a16="http://schemas.microsoft.com/office/drawing/2014/main" id="{BD9CCFA9-9A0F-4622-A24A-8090019C64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3638" y="3879850"/>
          <a:ext cx="2484437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3" name="公式" r:id="rId13" imgW="22602825" imgH="10972800" progId="Equation.3">
                  <p:embed/>
                </p:oleObj>
              </mc:Choice>
              <mc:Fallback>
                <p:oleObj name="公式" r:id="rId13" imgW="22602825" imgH="10972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638" y="3879850"/>
                        <a:ext cx="2484437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7">
            <a:extLst>
              <a:ext uri="{FF2B5EF4-FFF2-40B4-BE49-F238E27FC236}">
                <a16:creationId xmlns:a16="http://schemas.microsoft.com/office/drawing/2014/main" id="{C64F1BCE-0806-486B-81EF-668F924A81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4375" y="5095875"/>
          <a:ext cx="2576513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4" name="公式" r:id="rId15" imgW="25888950" imgH="11630025" progId="Equation.3">
                  <p:embed/>
                </p:oleObj>
              </mc:Choice>
              <mc:Fallback>
                <p:oleObj name="公式" r:id="rId15" imgW="25888950" imgH="1163002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5" y="5095875"/>
                        <a:ext cx="2576513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8">
            <a:extLst>
              <a:ext uri="{FF2B5EF4-FFF2-40B4-BE49-F238E27FC236}">
                <a16:creationId xmlns:a16="http://schemas.microsoft.com/office/drawing/2014/main" id="{A36AE021-B02D-4733-A3EA-55D03DD85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5418138"/>
            <a:ext cx="18256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相频响应</a:t>
            </a:r>
          </a:p>
        </p:txBody>
      </p:sp>
      <p:graphicFrame>
        <p:nvGraphicFramePr>
          <p:cNvPr id="21" name="Object 19">
            <a:extLst>
              <a:ext uri="{FF2B5EF4-FFF2-40B4-BE49-F238E27FC236}">
                <a16:creationId xmlns:a16="http://schemas.microsoft.com/office/drawing/2014/main" id="{4DF0A989-71B2-40EF-9270-E4A8D4058C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00763" y="4883150"/>
          <a:ext cx="274955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5" name="公式" r:id="rId17" imgW="25012650" imgH="10534650" progId="Equation.3">
                  <p:embed/>
                </p:oleObj>
              </mc:Choice>
              <mc:Fallback>
                <p:oleObj name="公式" r:id="rId17" imgW="25012650" imgH="1053465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763" y="4883150"/>
                        <a:ext cx="2749550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4" name="Rectangle 13">
            <a:extLst>
              <a:ext uri="{FF2B5EF4-FFF2-40B4-BE49-F238E27FC236}">
                <a16:creationId xmlns:a16="http://schemas.microsoft.com/office/drawing/2014/main" id="{CECF66E0-4DC4-4302-9995-0B096FC4A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0188"/>
            <a:ext cx="184150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5315" name="对象 22">
            <a:extLst>
              <a:ext uri="{FF2B5EF4-FFF2-40B4-BE49-F238E27FC236}">
                <a16:creationId xmlns:a16="http://schemas.microsoft.com/office/drawing/2014/main" id="{B5F043A4-ABB2-43B2-AF0C-193EE556CB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76975" y="1052513"/>
          <a:ext cx="2471738" cy="383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6" name="Picture" r:id="rId19" imgW="1236306" imgH="1919645" progId="Word.Picture.8">
                  <p:embed/>
                </p:oleObj>
              </mc:Choice>
              <mc:Fallback>
                <p:oleObj name="Picture" r:id="rId19" imgW="1236306" imgH="1919645" progId="Word.Picture.8">
                  <p:embed/>
                  <p:pic>
                    <p:nvPicPr>
                      <p:cNvPr id="0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6975" y="1052513"/>
                        <a:ext cx="2471738" cy="383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6" name="Rectangle 38">
            <a:extLst>
              <a:ext uri="{FF2B5EF4-FFF2-40B4-BE49-F238E27FC236}">
                <a16:creationId xmlns:a16="http://schemas.microsoft.com/office/drawing/2014/main" id="{B12A47A9-66D5-46F9-912B-7FACE9200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10.4  RC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正弦波振荡电路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0" grpId="0" autoUpdateAnimBg="0"/>
      <p:bldP spid="11" grpId="0" autoUpdateAnimBg="0"/>
      <p:bldP spid="15" grpId="0" autoUpdateAnimBg="0"/>
      <p:bldP spid="17" grpId="0" autoUpdateAnimBg="0"/>
      <p:bldP spid="20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5">
            <a:extLst>
              <a:ext uri="{FF2B5EF4-FFF2-40B4-BE49-F238E27FC236}">
                <a16:creationId xmlns:a16="http://schemas.microsoft.com/office/drawing/2014/main" id="{B3036335-FFBF-4209-AA27-11C7319909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1755775"/>
          <a:ext cx="3940175" cy="433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7" name="图片" r:id="rId3" imgW="27251025" imgH="30051375" progId="Word.Picture.8">
                  <p:embed/>
                </p:oleObj>
              </mc:Choice>
              <mc:Fallback>
                <p:oleObj name="图片" r:id="rId3" imgW="27251025" imgH="30051375" progId="Word.Picture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755775"/>
                        <a:ext cx="3940175" cy="4337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>
            <a:extLst>
              <a:ext uri="{FF2B5EF4-FFF2-40B4-BE49-F238E27FC236}">
                <a16:creationId xmlns:a16="http://schemas.microsoft.com/office/drawing/2014/main" id="{234AD2C2-B934-4BE2-8A17-3E569E7E3A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3957638"/>
          <a:ext cx="3940175" cy="227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8" name="图片" r:id="rId5" imgW="27251025" imgH="15801975" progId="Word.Picture.8">
                  <p:embed/>
                </p:oleObj>
              </mc:Choice>
              <mc:Fallback>
                <p:oleObj name="图片" r:id="rId5" imgW="27251025" imgH="15801975" progId="Word.Picture.8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957638"/>
                        <a:ext cx="3940175" cy="227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Rectangle 3">
            <a:extLst>
              <a:ext uri="{FF2B5EF4-FFF2-40B4-BE49-F238E27FC236}">
                <a16:creationId xmlns:a16="http://schemas.microsoft.com/office/drawing/2014/main" id="{C8C5B63A-62DF-4216-A112-D1DA66BB5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1196975"/>
            <a:ext cx="622776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kumimoji="1" lang="en-US" altLang="zh-CN" sz="2800" i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RC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串并联选频网络的选频特性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93A74D-14F5-45CD-B6CB-DE6348166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" y="4078288"/>
            <a:ext cx="696913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</a:p>
        </p:txBody>
      </p:sp>
      <p:graphicFrame>
        <p:nvGraphicFramePr>
          <p:cNvPr id="56326" name="Object 6">
            <a:extLst>
              <a:ext uri="{FF2B5EF4-FFF2-40B4-BE49-F238E27FC236}">
                <a16:creationId xmlns:a16="http://schemas.microsoft.com/office/drawing/2014/main" id="{48A6FD74-8D5D-44F5-AE38-4FD74E8851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2663" y="1704975"/>
          <a:ext cx="2697162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9" name="公式" r:id="rId7" imgW="25888950" imgH="11630025" progId="Equation.3">
                  <p:embed/>
                </p:oleObj>
              </mc:Choice>
              <mc:Fallback>
                <p:oleObj name="公式" r:id="rId7" imgW="25888950" imgH="1163002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1704975"/>
                        <a:ext cx="2697162" cy="121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30ADAC8-1946-46DF-A3DF-AD62B27FE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013325"/>
            <a:ext cx="29019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幅频响应有最大值</a:t>
            </a:r>
          </a:p>
        </p:txBody>
      </p:sp>
      <p:graphicFrame>
        <p:nvGraphicFramePr>
          <p:cNvPr id="56328" name="Object 8">
            <a:extLst>
              <a:ext uri="{FF2B5EF4-FFF2-40B4-BE49-F238E27FC236}">
                <a16:creationId xmlns:a16="http://schemas.microsoft.com/office/drawing/2014/main" id="{BC702473-8D8D-4DF0-8183-B598905033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7588" y="2852738"/>
          <a:ext cx="2605087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0" name="公式" r:id="rId9" imgW="25012650" imgH="10534650" progId="Equation.3">
                  <p:embed/>
                </p:oleObj>
              </mc:Choice>
              <mc:Fallback>
                <p:oleObj name="公式" r:id="rId9" imgW="25012650" imgH="1053465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2852738"/>
                        <a:ext cx="2605087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>
            <a:extLst>
              <a:ext uri="{FF2B5EF4-FFF2-40B4-BE49-F238E27FC236}">
                <a16:creationId xmlns:a16="http://schemas.microsoft.com/office/drawing/2014/main" id="{F463D9E9-2EC9-461E-8A90-6FCDA8E96D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005263"/>
          <a:ext cx="3862387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1" name="Equation" r:id="rId11" imgW="37080825" imgH="6800850" progId="Equation.3">
                  <p:embed/>
                </p:oleObj>
              </mc:Choice>
              <mc:Fallback>
                <p:oleObj name="Equation" r:id="rId11" imgW="37080825" imgH="680085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005263"/>
                        <a:ext cx="3862387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>
            <a:extLst>
              <a:ext uri="{FF2B5EF4-FFF2-40B4-BE49-F238E27FC236}">
                <a16:creationId xmlns:a16="http://schemas.microsoft.com/office/drawing/2014/main" id="{3F3EB6B2-CA33-4454-8F9D-2AC8869883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0563" y="4872038"/>
          <a:ext cx="127952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2" name="公式" r:id="rId13" imgW="10972800" imgH="7019925" progId="Equation.3">
                  <p:embed/>
                </p:oleObj>
              </mc:Choice>
              <mc:Fallback>
                <p:oleObj name="公式" r:id="rId13" imgW="10972800" imgH="701992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563" y="4872038"/>
                        <a:ext cx="1279525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3">
            <a:extLst>
              <a:ext uri="{FF2B5EF4-FFF2-40B4-BE49-F238E27FC236}">
                <a16:creationId xmlns:a16="http://schemas.microsoft.com/office/drawing/2014/main" id="{DB30AFAE-5B3E-4B98-822D-0D6A13F8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721350"/>
            <a:ext cx="157956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相频响应</a:t>
            </a:r>
          </a:p>
        </p:txBody>
      </p:sp>
      <p:graphicFrame>
        <p:nvGraphicFramePr>
          <p:cNvPr id="14" name="Object 14">
            <a:extLst>
              <a:ext uri="{FF2B5EF4-FFF2-40B4-BE49-F238E27FC236}">
                <a16:creationId xmlns:a16="http://schemas.microsoft.com/office/drawing/2014/main" id="{DB8533AA-BF63-4B68-A508-793753FB0C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4863" y="5759450"/>
          <a:ext cx="8651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3" name="公式" r:id="rId15" imgW="7458075" imgH="3733800" progId="Equation.3">
                  <p:embed/>
                </p:oleObj>
              </mc:Choice>
              <mc:Fallback>
                <p:oleObj name="公式" r:id="rId15" imgW="7458075" imgH="3733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5759450"/>
                        <a:ext cx="8651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3" name="Rectangle 38">
            <a:extLst>
              <a:ext uri="{FF2B5EF4-FFF2-40B4-BE49-F238E27FC236}">
                <a16:creationId xmlns:a16="http://schemas.microsoft.com/office/drawing/2014/main" id="{7DF70914-E436-4B51-8D32-298FA8FCB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10.4  RC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正弦波振荡电路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13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Object 15">
            <a:extLst>
              <a:ext uri="{FF2B5EF4-FFF2-40B4-BE49-F238E27FC236}">
                <a16:creationId xmlns:a16="http://schemas.microsoft.com/office/drawing/2014/main" id="{E0CD338D-D5D7-4AAA-A8D5-03E95791EA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9875" y="1765300"/>
          <a:ext cx="3940175" cy="433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8" name="图片" r:id="rId3" imgW="27251025" imgH="30051375" progId="Word.Picture.8">
                  <p:embed/>
                </p:oleObj>
              </mc:Choice>
              <mc:Fallback>
                <p:oleObj name="图片" r:id="rId3" imgW="27251025" imgH="30051375" progId="Word.Picture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1765300"/>
                        <a:ext cx="3940175" cy="4337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Object 16">
            <a:extLst>
              <a:ext uri="{FF2B5EF4-FFF2-40B4-BE49-F238E27FC236}">
                <a16:creationId xmlns:a16="http://schemas.microsoft.com/office/drawing/2014/main" id="{E88DAF0D-788C-4CE2-B9B7-BDE4AB6EC0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9875" y="3933825"/>
          <a:ext cx="3940175" cy="227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9" name="图片" r:id="rId5" imgW="27251025" imgH="15801975" progId="Word.Picture.8">
                  <p:embed/>
                </p:oleObj>
              </mc:Choice>
              <mc:Fallback>
                <p:oleObj name="图片" r:id="rId5" imgW="27251025" imgH="15801975" progId="Word.Picture.8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3933825"/>
                        <a:ext cx="3940175" cy="227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Rectangle 3">
            <a:extLst>
              <a:ext uri="{FF2B5EF4-FFF2-40B4-BE49-F238E27FC236}">
                <a16:creationId xmlns:a16="http://schemas.microsoft.com/office/drawing/2014/main" id="{BC8E6CEC-975E-48DC-AD21-7E71015FB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96975"/>
            <a:ext cx="622776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kumimoji="1" lang="en-US" altLang="zh-CN" sz="2800" i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RC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串并联选频网络的选频特性</a:t>
            </a:r>
          </a:p>
        </p:txBody>
      </p:sp>
      <p:graphicFrame>
        <p:nvGraphicFramePr>
          <p:cNvPr id="57349" name="对象 7">
            <a:extLst>
              <a:ext uri="{FF2B5EF4-FFF2-40B4-BE49-F238E27FC236}">
                <a16:creationId xmlns:a16="http://schemas.microsoft.com/office/drawing/2014/main" id="{A9588167-D14C-4A34-980A-171995347C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6663" y="2133600"/>
          <a:ext cx="2471737" cy="383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0" name="Picture" r:id="rId7" imgW="1236306" imgH="1919645" progId="Word.Picture.8">
                  <p:embed/>
                </p:oleObj>
              </mc:Choice>
              <mc:Fallback>
                <p:oleObj name="Picture" r:id="rId7" imgW="1236306" imgH="1919645" progId="Word.Picture.8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2133600"/>
                        <a:ext cx="2471737" cy="383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Rectangle 38">
            <a:extLst>
              <a:ext uri="{FF2B5EF4-FFF2-40B4-BE49-F238E27FC236}">
                <a16:creationId xmlns:a16="http://schemas.microsoft.com/office/drawing/2014/main" id="{CC6197B6-FEC6-4D9A-84D3-1DF9596B3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10.4  RC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正弦波振荡电路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>
            <a:extLst>
              <a:ext uri="{FF2B5EF4-FFF2-40B4-BE49-F238E27FC236}">
                <a16:creationId xmlns:a16="http://schemas.microsoft.com/office/drawing/2014/main" id="{05507262-7112-4419-BA8E-62F90EA71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1176338"/>
            <a:ext cx="62277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振荡电路工作原理</a:t>
            </a:r>
          </a:p>
        </p:txBody>
      </p:sp>
      <p:graphicFrame>
        <p:nvGraphicFramePr>
          <p:cNvPr id="58371" name="对象 3">
            <a:extLst>
              <a:ext uri="{FF2B5EF4-FFF2-40B4-BE49-F238E27FC236}">
                <a16:creationId xmlns:a16="http://schemas.microsoft.com/office/drawing/2014/main" id="{A86C06FB-1520-45D7-ACC9-622A8BB32D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1268413"/>
          <a:ext cx="5541963" cy="384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5" name="Picture" r:id="rId4" imgW="2771218" imgH="1919645" progId="Word.Picture.8">
                  <p:embed/>
                </p:oleObj>
              </mc:Choice>
              <mc:Fallback>
                <p:oleObj name="Picture" r:id="rId4" imgW="2771218" imgH="1919645" progId="Word.Picture.8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268413"/>
                        <a:ext cx="5541963" cy="3840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>
            <a:extLst>
              <a:ext uri="{FF2B5EF4-FFF2-40B4-BE49-F238E27FC236}">
                <a16:creationId xmlns:a16="http://schemas.microsoft.com/office/drawing/2014/main" id="{4ACEDB08-E767-4D3F-90E2-C6DA816C8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5775" y="2811463"/>
            <a:ext cx="660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(+)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1CCA1932-60A5-41EA-ACBF-BB67752BF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3700" y="3135313"/>
            <a:ext cx="660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(+)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ACB06089-E964-4474-9A6B-52832B1B2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0613" y="1760538"/>
            <a:ext cx="5699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(+)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526187C1-D003-4B4F-9E88-5EF17611A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6963" y="2811463"/>
            <a:ext cx="600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(+)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437C04A6-C0A5-4AD1-8839-B56F672B5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3" y="3935413"/>
            <a:ext cx="41910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若放大电路的电压增益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DE7FE126-5329-437A-A066-C24A5F41B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3" y="2890838"/>
            <a:ext cx="4243387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满足相位平衡条件：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755B525-68F6-480E-8FCB-1A98408D3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3" y="5227638"/>
            <a:ext cx="43846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则满足振幅平衡条件</a:t>
            </a:r>
          </a:p>
        </p:txBody>
      </p:sp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F13F79FB-AAE9-432A-8C44-CCE9BF1E5E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0775" y="2424113"/>
          <a:ext cx="8667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6" name="公式" r:id="rId6" imgW="7458075" imgH="3733800" progId="Equation.3">
                  <p:embed/>
                </p:oleObj>
              </mc:Choice>
              <mc:Fallback>
                <p:oleObj name="公式" r:id="rId6" imgW="7458075" imgH="373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2424113"/>
                        <a:ext cx="8667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>
            <a:extLst>
              <a:ext uri="{FF2B5EF4-FFF2-40B4-BE49-F238E27FC236}">
                <a16:creationId xmlns:a16="http://schemas.microsoft.com/office/drawing/2014/main" id="{7DD0977D-0DE4-4437-A832-9F4AA0DC3265}"/>
              </a:ext>
            </a:extLst>
          </p:cNvPr>
          <p:cNvGrpSpPr>
            <a:grpSpLocks/>
          </p:cNvGrpSpPr>
          <p:nvPr/>
        </p:nvGrpSpPr>
        <p:grpSpPr bwMode="auto">
          <a:xfrm>
            <a:off x="277813" y="1685925"/>
            <a:ext cx="3062287" cy="814388"/>
            <a:chOff x="291" y="548"/>
            <a:chExt cx="1929" cy="513"/>
          </a:xfrm>
        </p:grpSpPr>
        <p:sp>
          <p:nvSpPr>
            <p:cNvPr id="58389" name="Rectangle 11">
              <a:extLst>
                <a:ext uri="{FF2B5EF4-FFF2-40B4-BE49-F238E27FC236}">
                  <a16:creationId xmlns:a16="http://schemas.microsoft.com/office/drawing/2014/main" id="{43C94689-5ACE-4560-8228-BCFC0742F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" y="632"/>
              <a:ext cx="439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当</a:t>
              </a:r>
            </a:p>
          </p:txBody>
        </p:sp>
        <p:graphicFrame>
          <p:nvGraphicFramePr>
            <p:cNvPr id="58390" name="Object 12">
              <a:extLst>
                <a:ext uri="{FF2B5EF4-FFF2-40B4-BE49-F238E27FC236}">
                  <a16:creationId xmlns:a16="http://schemas.microsoft.com/office/drawing/2014/main" id="{DDB38C65-4C36-4F82-9F56-F74D65B746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7" y="548"/>
            <a:ext cx="1129" cy="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57" name="公式" r:id="rId8" imgW="15363825" imgH="7019925" progId="Equation.3">
                    <p:embed/>
                  </p:oleObj>
                </mc:Choice>
                <mc:Fallback>
                  <p:oleObj name="公式" r:id="rId8" imgW="15363825" imgH="7019925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548"/>
                          <a:ext cx="1129" cy="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91" name="Rectangle 13">
              <a:extLst>
                <a:ext uri="{FF2B5EF4-FFF2-40B4-BE49-F238E27FC236}">
                  <a16:creationId xmlns:a16="http://schemas.microsoft.com/office/drawing/2014/main" id="{8CD3B631-5003-4274-84BE-B56852A92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" y="652"/>
              <a:ext cx="573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时，</a:t>
              </a:r>
            </a:p>
          </p:txBody>
        </p:sp>
      </p:grpSp>
      <p:graphicFrame>
        <p:nvGraphicFramePr>
          <p:cNvPr id="18" name="Object 14">
            <a:extLst>
              <a:ext uri="{FF2B5EF4-FFF2-40B4-BE49-F238E27FC236}">
                <a16:creationId xmlns:a16="http://schemas.microsoft.com/office/drawing/2014/main" id="{DB3B9486-B542-446D-84CB-797D80C5B9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2200" y="3406775"/>
          <a:ext cx="1790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8" name="Equation" r:id="rId10" imgW="15363825" imgH="3952875" progId="Equation.3">
                  <p:embed/>
                </p:oleObj>
              </mc:Choice>
              <mc:Fallback>
                <p:oleObj name="Equation" r:id="rId10" imgW="15363825" imgH="395287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3406775"/>
                        <a:ext cx="1790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4">
            <a:extLst>
              <a:ext uri="{FF2B5EF4-FFF2-40B4-BE49-F238E27FC236}">
                <a16:creationId xmlns:a16="http://schemas.microsoft.com/office/drawing/2014/main" id="{2ADC704F-5294-408F-9FF3-7370DBE3E3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6000" y="4337050"/>
          <a:ext cx="20447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9" name="公式" r:id="rId12" imgW="17554575" imgH="7677150" progId="Equation.3">
                  <p:embed/>
                </p:oleObj>
              </mc:Choice>
              <mc:Fallback>
                <p:oleObj name="公式" r:id="rId12" imgW="17554575" imgH="767715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4337050"/>
                        <a:ext cx="204470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5">
            <a:extLst>
              <a:ext uri="{FF2B5EF4-FFF2-40B4-BE49-F238E27FC236}">
                <a16:creationId xmlns:a16="http://schemas.microsoft.com/office/drawing/2014/main" id="{9EA6F11D-FA00-4D2C-B643-9676A8788B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5000" y="5130800"/>
          <a:ext cx="187007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0" name="公式" r:id="rId14" imgW="18649950" imgH="7019925" progId="Equation.3">
                  <p:embed/>
                </p:oleObj>
              </mc:Choice>
              <mc:Fallback>
                <p:oleObj name="公式" r:id="rId14" imgW="18649950" imgH="7019925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5130800"/>
                        <a:ext cx="1870075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6">
            <a:extLst>
              <a:ext uri="{FF2B5EF4-FFF2-40B4-BE49-F238E27FC236}">
                <a16:creationId xmlns:a16="http://schemas.microsoft.com/office/drawing/2014/main" id="{0C1B74A0-BE70-40E8-AF73-041217401DBA}"/>
              </a:ext>
            </a:extLst>
          </p:cNvPr>
          <p:cNvGrpSpPr>
            <a:grpSpLocks/>
          </p:cNvGrpSpPr>
          <p:nvPr/>
        </p:nvGrpSpPr>
        <p:grpSpPr bwMode="auto">
          <a:xfrm>
            <a:off x="5116513" y="5106988"/>
            <a:ext cx="3768725" cy="654050"/>
            <a:chOff x="382" y="3042"/>
            <a:chExt cx="2374" cy="412"/>
          </a:xfrm>
        </p:grpSpPr>
        <p:sp>
          <p:nvSpPr>
            <p:cNvPr id="58387" name="Rectangle 27">
              <a:extLst>
                <a:ext uri="{FF2B5EF4-FFF2-40B4-BE49-F238E27FC236}">
                  <a16:creationId xmlns:a16="http://schemas.microsoft.com/office/drawing/2014/main" id="{96C4BFA8-4969-48C4-907A-FD70D6B6B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" y="3107"/>
              <a:ext cx="1703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输出正弦波的频率 </a:t>
              </a:r>
            </a:p>
          </p:txBody>
        </p:sp>
        <p:graphicFrame>
          <p:nvGraphicFramePr>
            <p:cNvPr id="58388" name="Object 28">
              <a:extLst>
                <a:ext uri="{FF2B5EF4-FFF2-40B4-BE49-F238E27FC236}">
                  <a16:creationId xmlns:a16="http://schemas.microsoft.com/office/drawing/2014/main" id="{2EDE74D9-2818-4223-94F6-24DF2EB83D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9" y="3042"/>
            <a:ext cx="777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61" name="公式" r:id="rId16" imgW="13163550" imgH="7019925" progId="Equation.3">
                    <p:embed/>
                  </p:oleObj>
                </mc:Choice>
                <mc:Fallback>
                  <p:oleObj name="公式" r:id="rId16" imgW="13163550" imgH="7019925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" y="3042"/>
                          <a:ext cx="777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Rectangle 29">
            <a:extLst>
              <a:ext uri="{FF2B5EF4-FFF2-40B4-BE49-F238E27FC236}">
                <a16:creationId xmlns:a16="http://schemas.microsoft.com/office/drawing/2014/main" id="{5BA8C457-3368-4788-BD62-5E2B0C6BD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3" y="5805488"/>
            <a:ext cx="8342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RC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正弦波振荡电路一般用于产生频率</a:t>
            </a:r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低于 </a:t>
            </a: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MHz </a:t>
            </a:r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的正弦波</a:t>
            </a:r>
          </a:p>
        </p:txBody>
      </p:sp>
      <p:sp>
        <p:nvSpPr>
          <p:cNvPr id="58386" name="Rectangle 38">
            <a:extLst>
              <a:ext uri="{FF2B5EF4-FFF2-40B4-BE49-F238E27FC236}">
                <a16:creationId xmlns:a16="http://schemas.microsoft.com/office/drawing/2014/main" id="{770C69D8-814F-47C4-804C-0B3600302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10.4  RC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正弦波振荡电路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utoUpdateAnimBg="0"/>
      <p:bldP spid="8" grpId="0" autoUpdateAnimBg="0"/>
      <p:bldP spid="10" grpId="0" autoUpdateAnimBg="0"/>
      <p:bldP spid="11" grpId="0" autoUpdateAnimBg="0"/>
      <p:bldP spid="12" grpId="0" autoUpdateAnimBg="0"/>
      <p:bldP spid="24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>
            <a:extLst>
              <a:ext uri="{FF2B5EF4-FFF2-40B4-BE49-F238E27FC236}">
                <a16:creationId xmlns:a16="http://schemas.microsoft.com/office/drawing/2014/main" id="{82B04A8D-5445-4C39-9220-76361E163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3" y="1211263"/>
            <a:ext cx="62277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稳幅措施</a:t>
            </a:r>
          </a:p>
        </p:txBody>
      </p:sp>
      <p:graphicFrame>
        <p:nvGraphicFramePr>
          <p:cNvPr id="60419" name="对象 4">
            <a:extLst>
              <a:ext uri="{FF2B5EF4-FFF2-40B4-BE49-F238E27FC236}">
                <a16:creationId xmlns:a16="http://schemas.microsoft.com/office/drawing/2014/main" id="{DA01318F-052D-4210-96C7-D3D77AEDA7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4088" y="1173163"/>
          <a:ext cx="5541962" cy="384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5" name="Picture" r:id="rId4" imgW="2771218" imgH="1919645" progId="Word.Picture.8">
                  <p:embed/>
                </p:oleObj>
              </mc:Choice>
              <mc:Fallback>
                <p:oleObj name="Picture" r:id="rId4" imgW="2771218" imgH="1919645" progId="Word.Picture.8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88" y="1173163"/>
                        <a:ext cx="5541962" cy="3840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7">
            <a:extLst>
              <a:ext uri="{FF2B5EF4-FFF2-40B4-BE49-F238E27FC236}">
                <a16:creationId xmlns:a16="http://schemas.microsoft.com/office/drawing/2014/main" id="{2F58D3CD-6761-44B9-9357-3575C79F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1260475"/>
            <a:ext cx="1981200" cy="584200"/>
          </a:xfrm>
          <a:prstGeom prst="wedgeEllipseCallout">
            <a:avLst>
              <a:gd name="adj1" fmla="val 16444"/>
              <a:gd name="adj2" fmla="val 123907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tIns="72000" rIns="0" bIns="720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2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热敏电阻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35E5173-7E92-434B-B600-09F5975B7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8" y="1808163"/>
            <a:ext cx="30099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fontAlgn="t" hangingPunct="1">
              <a:lnSpc>
                <a:spcPct val="110000"/>
              </a:lnSpc>
              <a:buClr>
                <a:srgbClr val="FF3300"/>
              </a:buClr>
              <a:buFont typeface="Marlett" pitchFamily="2" charset="2"/>
              <a:buChar char="4"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热敏元件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7A590E11-81E8-410A-867C-996B06AB290D}"/>
              </a:ext>
            </a:extLst>
          </p:cNvPr>
          <p:cNvGrpSpPr>
            <a:grpSpLocks/>
          </p:cNvGrpSpPr>
          <p:nvPr/>
        </p:nvGrpSpPr>
        <p:grpSpPr bwMode="auto">
          <a:xfrm>
            <a:off x="792163" y="2498725"/>
            <a:ext cx="2398712" cy="1355725"/>
            <a:chOff x="455" y="1071"/>
            <a:chExt cx="1511" cy="854"/>
          </a:xfrm>
        </p:grpSpPr>
        <p:sp>
          <p:nvSpPr>
            <p:cNvPr id="60454" name="Rectangle 9">
              <a:extLst>
                <a:ext uri="{FF2B5EF4-FFF2-40B4-BE49-F238E27FC236}">
                  <a16:creationId xmlns:a16="http://schemas.microsoft.com/office/drawing/2014/main" id="{A012461D-CA71-4281-893D-E5245EEE8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1071"/>
              <a:ext cx="951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起振时</a:t>
              </a:r>
            </a:p>
          </p:txBody>
        </p:sp>
        <p:graphicFrame>
          <p:nvGraphicFramePr>
            <p:cNvPr id="60455" name="Object 10">
              <a:extLst>
                <a:ext uri="{FF2B5EF4-FFF2-40B4-BE49-F238E27FC236}">
                  <a16:creationId xmlns:a16="http://schemas.microsoft.com/office/drawing/2014/main" id="{70B968A2-95B8-492A-B04A-AB084F162E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7" y="1366"/>
            <a:ext cx="1289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56" name="公式" r:id="rId6" imgW="17554575" imgH="7677150" progId="Equation.3">
                    <p:embed/>
                  </p:oleObj>
                </mc:Choice>
                <mc:Fallback>
                  <p:oleObj name="公式" r:id="rId6" imgW="17554575" imgH="767715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7" y="1366"/>
                          <a:ext cx="1289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11">
            <a:extLst>
              <a:ext uri="{FF2B5EF4-FFF2-40B4-BE49-F238E27FC236}">
                <a16:creationId xmlns:a16="http://schemas.microsoft.com/office/drawing/2014/main" id="{1801A1DC-5170-4D53-8899-BB070C33A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3835400"/>
            <a:ext cx="6985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12" name="Object 12">
            <a:extLst>
              <a:ext uri="{FF2B5EF4-FFF2-40B4-BE49-F238E27FC236}">
                <a16:creationId xmlns:a16="http://schemas.microsoft.com/office/drawing/2014/main" id="{EE8C23B6-CEF5-476A-8199-C7DD13D1C1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3825" y="3886200"/>
          <a:ext cx="12525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7" name="公式" r:id="rId8" imgW="10753725" imgH="3952875" progId="Equation.3">
                  <p:embed/>
                </p:oleObj>
              </mc:Choice>
              <mc:Fallback>
                <p:oleObj name="公式" r:id="rId8" imgW="10753725" imgH="395287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25" y="3886200"/>
                        <a:ext cx="125253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3">
            <a:extLst>
              <a:ext uri="{FF2B5EF4-FFF2-40B4-BE49-F238E27FC236}">
                <a16:creationId xmlns:a16="http://schemas.microsoft.com/office/drawing/2014/main" id="{3DBCD147-46AF-4263-872E-B0FC6880E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8" y="4365625"/>
            <a:ext cx="2566987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热敏电阻的作用</a:t>
            </a:r>
          </a:p>
        </p:txBody>
      </p:sp>
      <p:graphicFrame>
        <p:nvGraphicFramePr>
          <p:cNvPr id="14" name="Object 14">
            <a:extLst>
              <a:ext uri="{FF2B5EF4-FFF2-40B4-BE49-F238E27FC236}">
                <a16:creationId xmlns:a16="http://schemas.microsoft.com/office/drawing/2014/main" id="{3AF8FC1B-2A13-46F7-BCD4-2EB6A829DF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513" y="4943475"/>
          <a:ext cx="712787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8" name="公式" r:id="rId10" imgW="6143625" imgH="4829175" progId="Equation.3">
                  <p:embed/>
                </p:oleObj>
              </mc:Choice>
              <mc:Fallback>
                <p:oleObj name="公式" r:id="rId10" imgW="6143625" imgH="482917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4943475"/>
                        <a:ext cx="712787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5">
            <a:extLst>
              <a:ext uri="{FF2B5EF4-FFF2-40B4-BE49-F238E27FC236}">
                <a16:creationId xmlns:a16="http://schemas.microsoft.com/office/drawing/2014/main" id="{2C4F5A06-209A-4475-A1AD-E493F01BEEA4}"/>
              </a:ext>
            </a:extLst>
          </p:cNvPr>
          <p:cNvGrpSpPr>
            <a:grpSpLocks/>
          </p:cNvGrpSpPr>
          <p:nvPr/>
        </p:nvGrpSpPr>
        <p:grpSpPr bwMode="auto">
          <a:xfrm>
            <a:off x="1216025" y="4943475"/>
            <a:ext cx="1176338" cy="557213"/>
            <a:chOff x="766" y="2693"/>
            <a:chExt cx="741" cy="351"/>
          </a:xfrm>
        </p:grpSpPr>
        <p:graphicFrame>
          <p:nvGraphicFramePr>
            <p:cNvPr id="60452" name="Object 16">
              <a:extLst>
                <a:ext uri="{FF2B5EF4-FFF2-40B4-BE49-F238E27FC236}">
                  <a16:creationId xmlns:a16="http://schemas.microsoft.com/office/drawing/2014/main" id="{AE770048-C818-4299-BA61-D4512765D8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5" y="2693"/>
            <a:ext cx="452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59" name="公式" r:id="rId12" imgW="6143625" imgH="4829175" progId="Equation.3">
                    <p:embed/>
                  </p:oleObj>
                </mc:Choice>
                <mc:Fallback>
                  <p:oleObj name="公式" r:id="rId12" imgW="6143625" imgH="4829175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5" y="2693"/>
                          <a:ext cx="452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53" name="Line 17">
              <a:extLst>
                <a:ext uri="{FF2B5EF4-FFF2-40B4-BE49-F238E27FC236}">
                  <a16:creationId xmlns:a16="http://schemas.microsoft.com/office/drawing/2014/main" id="{AACA40F0-38FC-455D-A7C4-B248B868C7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6" y="2868"/>
              <a:ext cx="311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18">
            <a:extLst>
              <a:ext uri="{FF2B5EF4-FFF2-40B4-BE49-F238E27FC236}">
                <a16:creationId xmlns:a16="http://schemas.microsoft.com/office/drawing/2014/main" id="{7BF764ED-CA17-41A6-9719-43B8D5C11451}"/>
              </a:ext>
            </a:extLst>
          </p:cNvPr>
          <p:cNvGrpSpPr>
            <a:grpSpLocks/>
          </p:cNvGrpSpPr>
          <p:nvPr/>
        </p:nvGrpSpPr>
        <p:grpSpPr bwMode="auto">
          <a:xfrm>
            <a:off x="2344738" y="5003800"/>
            <a:ext cx="1782762" cy="455613"/>
            <a:chOff x="1477" y="2725"/>
            <a:chExt cx="1123" cy="287"/>
          </a:xfrm>
        </p:grpSpPr>
        <p:graphicFrame>
          <p:nvGraphicFramePr>
            <p:cNvPr id="60450" name="Object 19">
              <a:extLst>
                <a:ext uri="{FF2B5EF4-FFF2-40B4-BE49-F238E27FC236}">
                  <a16:creationId xmlns:a16="http://schemas.microsoft.com/office/drawing/2014/main" id="{7EC97319-58C3-41B4-B05C-6A5D68FB08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64" y="2725"/>
            <a:ext cx="836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60" name="公式" r:id="rId14" imgW="11410950" imgH="3952875" progId="Equation.3">
                    <p:embed/>
                  </p:oleObj>
                </mc:Choice>
                <mc:Fallback>
                  <p:oleObj name="公式" r:id="rId14" imgW="11410950" imgH="3952875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4" y="2725"/>
                          <a:ext cx="836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51" name="Line 20">
              <a:extLst>
                <a:ext uri="{FF2B5EF4-FFF2-40B4-BE49-F238E27FC236}">
                  <a16:creationId xmlns:a16="http://schemas.microsoft.com/office/drawing/2014/main" id="{58299E12-47F0-4364-A3AF-9403190CF7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7" y="2868"/>
              <a:ext cx="311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21">
            <a:extLst>
              <a:ext uri="{FF2B5EF4-FFF2-40B4-BE49-F238E27FC236}">
                <a16:creationId xmlns:a16="http://schemas.microsoft.com/office/drawing/2014/main" id="{698A80BB-AA46-4491-BFC0-9061B95A068B}"/>
              </a:ext>
            </a:extLst>
          </p:cNvPr>
          <p:cNvGrpSpPr>
            <a:grpSpLocks/>
          </p:cNvGrpSpPr>
          <p:nvPr/>
        </p:nvGrpSpPr>
        <p:grpSpPr bwMode="auto">
          <a:xfrm>
            <a:off x="4090988" y="5003800"/>
            <a:ext cx="1830387" cy="455613"/>
            <a:chOff x="2577" y="2725"/>
            <a:chExt cx="1153" cy="287"/>
          </a:xfrm>
        </p:grpSpPr>
        <p:graphicFrame>
          <p:nvGraphicFramePr>
            <p:cNvPr id="60448" name="Object 22">
              <a:extLst>
                <a:ext uri="{FF2B5EF4-FFF2-40B4-BE49-F238E27FC236}">
                  <a16:creationId xmlns:a16="http://schemas.microsoft.com/office/drawing/2014/main" id="{6B615CA6-6A48-44F7-94A7-68C26F6323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2725"/>
            <a:ext cx="850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61" name="公式" r:id="rId16" imgW="11630025" imgH="3952875" progId="Equation.3">
                    <p:embed/>
                  </p:oleObj>
                </mc:Choice>
                <mc:Fallback>
                  <p:oleObj name="公式" r:id="rId16" imgW="11630025" imgH="3952875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725"/>
                          <a:ext cx="850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49" name="Line 23">
              <a:extLst>
                <a:ext uri="{FF2B5EF4-FFF2-40B4-BE49-F238E27FC236}">
                  <a16:creationId xmlns:a16="http://schemas.microsoft.com/office/drawing/2014/main" id="{B8ACB0FC-794B-4BE7-A99E-7D4AD46896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77" y="2868"/>
              <a:ext cx="311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Group 24">
            <a:extLst>
              <a:ext uri="{FF2B5EF4-FFF2-40B4-BE49-F238E27FC236}">
                <a16:creationId xmlns:a16="http://schemas.microsoft.com/office/drawing/2014/main" id="{84D67532-5B74-4B85-960C-D4B52B8FCDB3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024438"/>
            <a:ext cx="1819275" cy="455612"/>
            <a:chOff x="3710" y="2725"/>
            <a:chExt cx="1146" cy="287"/>
          </a:xfrm>
        </p:grpSpPr>
        <p:graphicFrame>
          <p:nvGraphicFramePr>
            <p:cNvPr id="60446" name="Object 25">
              <a:extLst>
                <a:ext uri="{FF2B5EF4-FFF2-40B4-BE49-F238E27FC236}">
                  <a16:creationId xmlns:a16="http://schemas.microsoft.com/office/drawing/2014/main" id="{6226D808-8068-496D-8813-875D753065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20" y="2725"/>
            <a:ext cx="836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62" name="公式" r:id="rId18" imgW="11410950" imgH="3952875" progId="Equation.3">
                    <p:embed/>
                  </p:oleObj>
                </mc:Choice>
                <mc:Fallback>
                  <p:oleObj name="公式" r:id="rId18" imgW="11410950" imgH="3952875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0" y="2725"/>
                          <a:ext cx="836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47" name="Line 26">
              <a:extLst>
                <a:ext uri="{FF2B5EF4-FFF2-40B4-BE49-F238E27FC236}">
                  <a16:creationId xmlns:a16="http://schemas.microsoft.com/office/drawing/2014/main" id="{15BEEE34-EEB0-47D0-83B9-9CE05120B4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0" y="2868"/>
              <a:ext cx="311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" name="Group 27">
            <a:extLst>
              <a:ext uri="{FF2B5EF4-FFF2-40B4-BE49-F238E27FC236}">
                <a16:creationId xmlns:a16="http://schemas.microsoft.com/office/drawing/2014/main" id="{7DCA75A5-E9FF-4A72-A7BD-511F6089E406}"/>
              </a:ext>
            </a:extLst>
          </p:cNvPr>
          <p:cNvGrpSpPr>
            <a:grpSpLocks/>
          </p:cNvGrpSpPr>
          <p:nvPr/>
        </p:nvGrpSpPr>
        <p:grpSpPr bwMode="auto">
          <a:xfrm>
            <a:off x="3030538" y="5888038"/>
            <a:ext cx="1452562" cy="455612"/>
            <a:chOff x="1909" y="3288"/>
            <a:chExt cx="915" cy="287"/>
          </a:xfrm>
        </p:grpSpPr>
        <p:graphicFrame>
          <p:nvGraphicFramePr>
            <p:cNvPr id="60444" name="Object 28">
              <a:extLst>
                <a:ext uri="{FF2B5EF4-FFF2-40B4-BE49-F238E27FC236}">
                  <a16:creationId xmlns:a16="http://schemas.microsoft.com/office/drawing/2014/main" id="{74F7B9FB-29DE-4CF2-8075-E66D38AE6B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30" y="3288"/>
            <a:ext cx="594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63" name="公式" r:id="rId20" imgW="8115300" imgH="3952875" progId="Equation.3">
                    <p:embed/>
                  </p:oleObj>
                </mc:Choice>
                <mc:Fallback>
                  <p:oleObj name="公式" r:id="rId20" imgW="8115300" imgH="3952875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0" y="3288"/>
                          <a:ext cx="594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45" name="Line 29">
              <a:extLst>
                <a:ext uri="{FF2B5EF4-FFF2-40B4-BE49-F238E27FC236}">
                  <a16:creationId xmlns:a16="http://schemas.microsoft.com/office/drawing/2014/main" id="{EABB2CF2-AFA1-4E41-8219-50D765D318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9" y="3424"/>
              <a:ext cx="311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" name="Group 30">
            <a:extLst>
              <a:ext uri="{FF2B5EF4-FFF2-40B4-BE49-F238E27FC236}">
                <a16:creationId xmlns:a16="http://schemas.microsoft.com/office/drawing/2014/main" id="{5DCF0ED2-0457-4244-AAAE-862E744FE0A1}"/>
              </a:ext>
            </a:extLst>
          </p:cNvPr>
          <p:cNvGrpSpPr>
            <a:grpSpLocks/>
          </p:cNvGrpSpPr>
          <p:nvPr/>
        </p:nvGrpSpPr>
        <p:grpSpPr bwMode="auto">
          <a:xfrm>
            <a:off x="4511675" y="5788025"/>
            <a:ext cx="2817813" cy="555625"/>
            <a:chOff x="2842" y="3225"/>
            <a:chExt cx="1775" cy="350"/>
          </a:xfrm>
        </p:grpSpPr>
        <p:graphicFrame>
          <p:nvGraphicFramePr>
            <p:cNvPr id="60441" name="Object 31">
              <a:extLst>
                <a:ext uri="{FF2B5EF4-FFF2-40B4-BE49-F238E27FC236}">
                  <a16:creationId xmlns:a16="http://schemas.microsoft.com/office/drawing/2014/main" id="{77B9C654-1C07-42D6-868E-981133037C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7" y="3289"/>
            <a:ext cx="790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64" name="公式" r:id="rId22" imgW="10753725" imgH="3952875" progId="Equation.3">
                    <p:embed/>
                  </p:oleObj>
                </mc:Choice>
                <mc:Fallback>
                  <p:oleObj name="公式" r:id="rId22" imgW="10753725" imgH="3952875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7" y="3289"/>
                          <a:ext cx="790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42" name="Rectangle 32">
              <a:extLst>
                <a:ext uri="{FF2B5EF4-FFF2-40B4-BE49-F238E27FC236}">
                  <a16:creationId xmlns:a16="http://schemas.microsoft.com/office/drawing/2014/main" id="{D745B723-DD67-4CD8-A4E4-157EF3BBE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2" y="3225"/>
              <a:ext cx="695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稳幅</a:t>
              </a:r>
            </a:p>
          </p:txBody>
        </p:sp>
        <p:sp>
          <p:nvSpPr>
            <p:cNvPr id="60443" name="Line 33">
              <a:extLst>
                <a:ext uri="{FF2B5EF4-FFF2-40B4-BE49-F238E27FC236}">
                  <a16:creationId xmlns:a16="http://schemas.microsoft.com/office/drawing/2014/main" id="{D026E9DF-DB53-41C9-B719-FA6726DBC8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2" y="3413"/>
              <a:ext cx="311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" name="Group 34">
            <a:extLst>
              <a:ext uri="{FF2B5EF4-FFF2-40B4-BE49-F238E27FC236}">
                <a16:creationId xmlns:a16="http://schemas.microsoft.com/office/drawing/2014/main" id="{578100F1-1DB6-48B2-9D67-3BB2E28E3769}"/>
              </a:ext>
            </a:extLst>
          </p:cNvPr>
          <p:cNvGrpSpPr>
            <a:grpSpLocks/>
          </p:cNvGrpSpPr>
          <p:nvPr/>
        </p:nvGrpSpPr>
        <p:grpSpPr bwMode="auto">
          <a:xfrm>
            <a:off x="1671638" y="5187950"/>
            <a:ext cx="6562725" cy="1155700"/>
            <a:chOff x="1053" y="2847"/>
            <a:chExt cx="4134" cy="728"/>
          </a:xfrm>
        </p:grpSpPr>
        <p:graphicFrame>
          <p:nvGraphicFramePr>
            <p:cNvPr id="60435" name="Object 35">
              <a:extLst>
                <a:ext uri="{FF2B5EF4-FFF2-40B4-BE49-F238E27FC236}">
                  <a16:creationId xmlns:a16="http://schemas.microsoft.com/office/drawing/2014/main" id="{AEE0EE33-41BC-4017-94B7-D15F172FD6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2" y="3272"/>
            <a:ext cx="451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65" name="公式" r:id="rId24" imgW="6143625" imgH="4171950" progId="Equation.3">
                    <p:embed/>
                  </p:oleObj>
                </mc:Choice>
                <mc:Fallback>
                  <p:oleObj name="公式" r:id="rId24" imgW="6143625" imgH="417195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2" y="3272"/>
                          <a:ext cx="451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36" name="Line 36">
              <a:extLst>
                <a:ext uri="{FF2B5EF4-FFF2-40B4-BE49-F238E27FC236}">
                  <a16:creationId xmlns:a16="http://schemas.microsoft.com/office/drawing/2014/main" id="{876DCCD3-1E90-422E-8271-2278B5A2F7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54" y="2857"/>
              <a:ext cx="311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37" name="Line 37">
              <a:extLst>
                <a:ext uri="{FF2B5EF4-FFF2-40B4-BE49-F238E27FC236}">
                  <a16:creationId xmlns:a16="http://schemas.microsoft.com/office/drawing/2014/main" id="{9E9BDB12-A049-487D-B3A2-DA6A7B91ED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4" y="3424"/>
              <a:ext cx="311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38" name="Line 38">
              <a:extLst>
                <a:ext uri="{FF2B5EF4-FFF2-40B4-BE49-F238E27FC236}">
                  <a16:creationId xmlns:a16="http://schemas.microsoft.com/office/drawing/2014/main" id="{3D6FEE10-013C-4F07-8CEA-3CA0AC0E9F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3" y="3168"/>
              <a:ext cx="4134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39" name="Line 39">
              <a:extLst>
                <a:ext uri="{FF2B5EF4-FFF2-40B4-BE49-F238E27FC236}">
                  <a16:creationId xmlns:a16="http://schemas.microsoft.com/office/drawing/2014/main" id="{929D7D66-ACEF-4F09-9ABB-7DB9431A9D2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926" y="3297"/>
              <a:ext cx="255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40" name="Line 40">
              <a:extLst>
                <a:ext uri="{FF2B5EF4-FFF2-40B4-BE49-F238E27FC236}">
                  <a16:creationId xmlns:a16="http://schemas.microsoft.com/office/drawing/2014/main" id="{887F7621-CE88-4906-9ACA-FBA85DA4F1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5021" y="3002"/>
              <a:ext cx="310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434" name="Rectangle 38">
            <a:extLst>
              <a:ext uri="{FF2B5EF4-FFF2-40B4-BE49-F238E27FC236}">
                <a16:creationId xmlns:a16="http://schemas.microsoft.com/office/drawing/2014/main" id="{C5E02B63-2585-4888-B8DF-FAD34A0BC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10.4  RC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正弦波振荡电路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utoUpdateAnimBg="0"/>
      <p:bldP spid="11" grpId="0" autoUpdateAnimBg="0"/>
      <p:bldP spid="13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>
            <a:extLst>
              <a:ext uri="{FF2B5EF4-FFF2-40B4-BE49-F238E27FC236}">
                <a16:creationId xmlns:a16="http://schemas.microsoft.com/office/drawing/2014/main" id="{22DDCD60-FA07-4D6D-A87A-BD3E4FD68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1152525"/>
            <a:ext cx="62277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稳幅措施</a:t>
            </a:r>
          </a:p>
        </p:txBody>
      </p:sp>
      <p:sp>
        <p:nvSpPr>
          <p:cNvPr id="62467" name="Rectangle 5">
            <a:extLst>
              <a:ext uri="{FF2B5EF4-FFF2-40B4-BE49-F238E27FC236}">
                <a16:creationId xmlns:a16="http://schemas.microsoft.com/office/drawing/2014/main" id="{80C65677-75E8-43EA-92F8-CDBC3DF61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" y="1628775"/>
            <a:ext cx="32575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fontAlgn="t" hangingPunct="1">
              <a:lnSpc>
                <a:spcPct val="110000"/>
              </a:lnSpc>
              <a:buClr>
                <a:srgbClr val="FF3300"/>
              </a:buClr>
              <a:buFont typeface="Marlett" pitchFamily="2" charset="2"/>
              <a:buChar char="4"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场效应管（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JFET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EA913E28-7D77-421A-9C7B-819B289B43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2763" y="2936875"/>
          <a:ext cx="2284412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1" name="公式" r:id="rId4" imgW="24136350" imgH="7896225" progId="Equation.3">
                  <p:embed/>
                </p:oleObj>
              </mc:Choice>
              <mc:Fallback>
                <p:oleObj name="公式" r:id="rId4" imgW="24136350" imgH="789622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2936875"/>
                        <a:ext cx="2284412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">
            <a:extLst>
              <a:ext uri="{FF2B5EF4-FFF2-40B4-BE49-F238E27FC236}">
                <a16:creationId xmlns:a16="http://schemas.microsoft.com/office/drawing/2014/main" id="{325C4EE2-A507-4E6E-88D0-F9D24CEE9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3578225"/>
            <a:ext cx="2566987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稳幅原理</a:t>
            </a:r>
          </a:p>
        </p:txBody>
      </p:sp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DA2FE7CC-B574-4B93-8E57-3F1A57C60C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8400" y="4098925"/>
          <a:ext cx="71278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2" name="公式" r:id="rId6" imgW="6143625" imgH="4829175" progId="Equation.3">
                  <p:embed/>
                </p:oleObj>
              </mc:Choice>
              <mc:Fallback>
                <p:oleObj name="公式" r:id="rId6" imgW="6143625" imgH="482917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4098925"/>
                        <a:ext cx="712788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>
            <a:extLst>
              <a:ext uri="{FF2B5EF4-FFF2-40B4-BE49-F238E27FC236}">
                <a16:creationId xmlns:a16="http://schemas.microsoft.com/office/drawing/2014/main" id="{FA2A2406-0377-4EAD-9210-412FF2908F40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149725"/>
            <a:ext cx="2171700" cy="506413"/>
            <a:chOff x="810" y="2725"/>
            <a:chExt cx="1368" cy="319"/>
          </a:xfrm>
        </p:grpSpPr>
        <p:graphicFrame>
          <p:nvGraphicFramePr>
            <p:cNvPr id="62499" name="Object 10">
              <a:extLst>
                <a:ext uri="{FF2B5EF4-FFF2-40B4-BE49-F238E27FC236}">
                  <a16:creationId xmlns:a16="http://schemas.microsoft.com/office/drawing/2014/main" id="{111DC6C5-ED01-4B77-86E5-D818C6545D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7" y="2725"/>
            <a:ext cx="1061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93" name="公式" r:id="rId8" imgW="14478000" imgH="4391025" progId="Equation.3">
                    <p:embed/>
                  </p:oleObj>
                </mc:Choice>
                <mc:Fallback>
                  <p:oleObj name="公式" r:id="rId8" imgW="14478000" imgH="4391025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7" y="2725"/>
                          <a:ext cx="1061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500" name="Line 11">
              <a:extLst>
                <a:ext uri="{FF2B5EF4-FFF2-40B4-BE49-F238E27FC236}">
                  <a16:creationId xmlns:a16="http://schemas.microsoft.com/office/drawing/2014/main" id="{53343BEB-C1E1-4785-8027-1BBDA1A7F3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0" y="2868"/>
              <a:ext cx="311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id="{4BF05AB2-A822-4E25-9C57-4898C8621875}"/>
              </a:ext>
            </a:extLst>
          </p:cNvPr>
          <p:cNvGrpSpPr>
            <a:grpSpLocks/>
          </p:cNvGrpSpPr>
          <p:nvPr/>
        </p:nvGrpSpPr>
        <p:grpSpPr bwMode="auto">
          <a:xfrm>
            <a:off x="2679700" y="4568825"/>
            <a:ext cx="817563" cy="836613"/>
            <a:chOff x="1328" y="2976"/>
            <a:chExt cx="515" cy="527"/>
          </a:xfrm>
        </p:grpSpPr>
        <p:graphicFrame>
          <p:nvGraphicFramePr>
            <p:cNvPr id="62497" name="Object 13">
              <a:extLst>
                <a:ext uri="{FF2B5EF4-FFF2-40B4-BE49-F238E27FC236}">
                  <a16:creationId xmlns:a16="http://schemas.microsoft.com/office/drawing/2014/main" id="{D7C71B6A-828A-4705-B73F-02FB93B0F9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28" y="3200"/>
            <a:ext cx="515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94" name="公式" r:id="rId10" imgW="7019925" imgH="4171950" progId="Equation.3">
                    <p:embed/>
                  </p:oleObj>
                </mc:Choice>
                <mc:Fallback>
                  <p:oleObj name="公式" r:id="rId10" imgW="7019925" imgH="417195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8" y="3200"/>
                          <a:ext cx="515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98" name="Line 14">
              <a:extLst>
                <a:ext uri="{FF2B5EF4-FFF2-40B4-BE49-F238E27FC236}">
                  <a16:creationId xmlns:a16="http://schemas.microsoft.com/office/drawing/2014/main" id="{C96C2216-56FE-4D53-98A6-99546850A5C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2" y="3108"/>
              <a:ext cx="263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15">
            <a:extLst>
              <a:ext uri="{FF2B5EF4-FFF2-40B4-BE49-F238E27FC236}">
                <a16:creationId xmlns:a16="http://schemas.microsoft.com/office/drawing/2014/main" id="{A241159F-8510-4F1C-8048-F377DE4E21A9}"/>
              </a:ext>
            </a:extLst>
          </p:cNvPr>
          <p:cNvGrpSpPr>
            <a:grpSpLocks/>
          </p:cNvGrpSpPr>
          <p:nvPr/>
        </p:nvGrpSpPr>
        <p:grpSpPr bwMode="auto">
          <a:xfrm>
            <a:off x="2147888" y="5789613"/>
            <a:ext cx="2784475" cy="555625"/>
            <a:chOff x="1008" y="3744"/>
            <a:chExt cx="1754" cy="350"/>
          </a:xfrm>
        </p:grpSpPr>
        <p:grpSp>
          <p:nvGrpSpPr>
            <p:cNvPr id="62493" name="Group 16">
              <a:extLst>
                <a:ext uri="{FF2B5EF4-FFF2-40B4-BE49-F238E27FC236}">
                  <a16:creationId xmlns:a16="http://schemas.microsoft.com/office/drawing/2014/main" id="{F9393844-07B2-42E0-BAF0-BF220CD97B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2" y="3744"/>
              <a:ext cx="1450" cy="350"/>
              <a:chOff x="3778" y="3225"/>
              <a:chExt cx="1450" cy="350"/>
            </a:xfrm>
          </p:grpSpPr>
          <p:graphicFrame>
            <p:nvGraphicFramePr>
              <p:cNvPr id="62495" name="Object 17">
                <a:extLst>
                  <a:ext uri="{FF2B5EF4-FFF2-40B4-BE49-F238E27FC236}">
                    <a16:creationId xmlns:a16="http://schemas.microsoft.com/office/drawing/2014/main" id="{1A13150C-D841-4771-8C23-DCC1E3A5898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78" y="3289"/>
              <a:ext cx="790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95" name="公式" r:id="rId12" imgW="10753725" imgH="3952875" progId="Equation.3">
                      <p:embed/>
                    </p:oleObj>
                  </mc:Choice>
                  <mc:Fallback>
                    <p:oleObj name="公式" r:id="rId12" imgW="10753725" imgH="3952875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78" y="3289"/>
                            <a:ext cx="790" cy="2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496" name="Rectangle 18">
                <a:extLst>
                  <a:ext uri="{FF2B5EF4-FFF2-40B4-BE49-F238E27FC236}">
                    <a16:creationId xmlns:a16="http://schemas.microsoft.com/office/drawing/2014/main" id="{48ED6863-C06F-4B01-B512-9F97B0DBA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3" y="3225"/>
                <a:ext cx="695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稳幅</a:t>
                </a:r>
              </a:p>
            </p:txBody>
          </p:sp>
        </p:grpSp>
        <p:sp>
          <p:nvSpPr>
            <p:cNvPr id="62494" name="Line 19">
              <a:extLst>
                <a:ext uri="{FF2B5EF4-FFF2-40B4-BE49-F238E27FC236}">
                  <a16:creationId xmlns:a16="http://schemas.microsoft.com/office/drawing/2014/main" id="{A3BED755-9406-499E-A6B1-94134EA740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3936"/>
              <a:ext cx="311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" name="Group 20">
            <a:extLst>
              <a:ext uri="{FF2B5EF4-FFF2-40B4-BE49-F238E27FC236}">
                <a16:creationId xmlns:a16="http://schemas.microsoft.com/office/drawing/2014/main" id="{D0F42462-3694-4E37-A591-242E8C5E3937}"/>
              </a:ext>
            </a:extLst>
          </p:cNvPr>
          <p:cNvGrpSpPr>
            <a:grpSpLocks/>
          </p:cNvGrpSpPr>
          <p:nvPr/>
        </p:nvGrpSpPr>
        <p:grpSpPr bwMode="auto">
          <a:xfrm>
            <a:off x="1436688" y="4951413"/>
            <a:ext cx="1260475" cy="481012"/>
            <a:chOff x="512" y="3217"/>
            <a:chExt cx="794" cy="303"/>
          </a:xfrm>
        </p:grpSpPr>
        <p:graphicFrame>
          <p:nvGraphicFramePr>
            <p:cNvPr id="62491" name="Object 21">
              <a:extLst>
                <a:ext uri="{FF2B5EF4-FFF2-40B4-BE49-F238E27FC236}">
                  <a16:creationId xmlns:a16="http://schemas.microsoft.com/office/drawing/2014/main" id="{BFBD4C41-C488-4B7D-93D3-6231FED78F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2" y="3217"/>
            <a:ext cx="451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96" name="公式" r:id="rId14" imgW="6143625" imgH="4171950" progId="Equation.3">
                    <p:embed/>
                  </p:oleObj>
                </mc:Choice>
                <mc:Fallback>
                  <p:oleObj name="公式" r:id="rId14" imgW="6143625" imgH="417195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" y="3217"/>
                          <a:ext cx="451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92" name="Line 22">
              <a:extLst>
                <a:ext uri="{FF2B5EF4-FFF2-40B4-BE49-F238E27FC236}">
                  <a16:creationId xmlns:a16="http://schemas.microsoft.com/office/drawing/2014/main" id="{1EAC630A-7AC5-47F4-B1B7-993A8417E5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95" y="3369"/>
              <a:ext cx="311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" name="Group 23">
            <a:extLst>
              <a:ext uri="{FF2B5EF4-FFF2-40B4-BE49-F238E27FC236}">
                <a16:creationId xmlns:a16="http://schemas.microsoft.com/office/drawing/2014/main" id="{01451AF7-B951-4056-AD6C-CBF3D7274CEF}"/>
              </a:ext>
            </a:extLst>
          </p:cNvPr>
          <p:cNvGrpSpPr>
            <a:grpSpLocks/>
          </p:cNvGrpSpPr>
          <p:nvPr/>
        </p:nvGrpSpPr>
        <p:grpSpPr bwMode="auto">
          <a:xfrm>
            <a:off x="698500" y="2106613"/>
            <a:ext cx="3186113" cy="520700"/>
            <a:chOff x="321" y="1224"/>
            <a:chExt cx="2007" cy="328"/>
          </a:xfrm>
        </p:grpSpPr>
        <p:graphicFrame>
          <p:nvGraphicFramePr>
            <p:cNvPr id="62489" name="Object 24">
              <a:extLst>
                <a:ext uri="{FF2B5EF4-FFF2-40B4-BE49-F238E27FC236}">
                  <a16:creationId xmlns:a16="http://schemas.microsoft.com/office/drawing/2014/main" id="{1D957E75-85BB-4E16-AD58-97F4D4E416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" y="1297"/>
            <a:ext cx="96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97" name="公式" r:id="rId16" imgW="13163550" imgH="3514725" progId="Equation.3">
                    <p:embed/>
                  </p:oleObj>
                </mc:Choice>
                <mc:Fallback>
                  <p:oleObj name="公式" r:id="rId16" imgW="13163550" imgH="3514725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" y="1297"/>
                          <a:ext cx="96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90" name="Rectangle 25">
              <a:extLst>
                <a:ext uri="{FF2B5EF4-FFF2-40B4-BE49-F238E27FC236}">
                  <a16:creationId xmlns:a16="http://schemas.microsoft.com/office/drawing/2014/main" id="{D7ADE3C4-DEA4-4190-8105-02A99B6EC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24"/>
              <a:ext cx="984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整流滤波</a:t>
              </a:r>
            </a:p>
          </p:txBody>
        </p:sp>
      </p:grpSp>
      <p:sp>
        <p:nvSpPr>
          <p:cNvPr id="25" name="Rectangle 26">
            <a:extLst>
              <a:ext uri="{FF2B5EF4-FFF2-40B4-BE49-F238E27FC236}">
                <a16:creationId xmlns:a16="http://schemas.microsoft.com/office/drawing/2014/main" id="{8E447890-74EA-4807-AF9E-1A186D7C3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38" y="2611438"/>
            <a:ext cx="247808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为压控电阻</a:t>
            </a:r>
          </a:p>
        </p:txBody>
      </p:sp>
      <p:grpSp>
        <p:nvGrpSpPr>
          <p:cNvPr id="11" name="Group 27">
            <a:extLst>
              <a:ext uri="{FF2B5EF4-FFF2-40B4-BE49-F238E27FC236}">
                <a16:creationId xmlns:a16="http://schemas.microsoft.com/office/drawing/2014/main" id="{89BF70D7-7E5B-4148-976C-203AB970D82D}"/>
              </a:ext>
            </a:extLst>
          </p:cNvPr>
          <p:cNvGrpSpPr>
            <a:grpSpLocks/>
          </p:cNvGrpSpPr>
          <p:nvPr/>
        </p:nvGrpSpPr>
        <p:grpSpPr bwMode="auto">
          <a:xfrm>
            <a:off x="5995988" y="4656138"/>
            <a:ext cx="2681287" cy="1970087"/>
            <a:chOff x="2688" y="2933"/>
            <a:chExt cx="1689" cy="1241"/>
          </a:xfrm>
        </p:grpSpPr>
        <p:sp>
          <p:nvSpPr>
            <p:cNvPr id="62487" name="AutoShape 28" descr="羊皮纸">
              <a:extLst>
                <a:ext uri="{FF2B5EF4-FFF2-40B4-BE49-F238E27FC236}">
                  <a16:creationId xmlns:a16="http://schemas.microsoft.com/office/drawing/2014/main" id="{B5070383-97AC-44FB-A515-5DB527CF2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933"/>
              <a:ext cx="1689" cy="1241"/>
            </a:xfrm>
            <a:prstGeom prst="roundRect">
              <a:avLst>
                <a:gd name="adj" fmla="val 16667"/>
              </a:avLst>
            </a:prstGeom>
            <a:blipFill dpi="0" rotWithShape="0">
              <a:blip r:embed="rId1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2488" name="Object 29">
              <a:extLst>
                <a:ext uri="{FF2B5EF4-FFF2-40B4-BE49-F238E27FC236}">
                  <a16:creationId xmlns:a16="http://schemas.microsoft.com/office/drawing/2014/main" id="{BA948A04-5B37-4CE7-B442-E289B8D9CB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20" y="3074"/>
            <a:ext cx="1478" cy="1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98" name="Picture2" r:id="rId19" imgW="7029450" imgH="5229225" progId="Word.Picture.8">
                    <p:embed/>
                  </p:oleObj>
                </mc:Choice>
                <mc:Fallback>
                  <p:oleObj name="Picture2" r:id="rId19" imgW="7029450" imgH="5229225" progId="Word.Picture.8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0" y="3074"/>
                          <a:ext cx="1478" cy="1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" name="Object 30">
            <a:extLst>
              <a:ext uri="{FF2B5EF4-FFF2-40B4-BE49-F238E27FC236}">
                <a16:creationId xmlns:a16="http://schemas.microsoft.com/office/drawing/2014/main" id="{CBB61CC1-1636-4E7E-ABC1-DA34E0E9CF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7325" y="438150"/>
          <a:ext cx="4895850" cy="442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9" name="图片" r:id="rId21" imgW="33070800" imgH="29956125" progId="Word.Picture.8">
                  <p:embed/>
                </p:oleObj>
              </mc:Choice>
              <mc:Fallback>
                <p:oleObj name="图片" r:id="rId21" imgW="33070800" imgH="29956125" progId="Word.Picture.8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7325" y="438150"/>
                        <a:ext cx="4895850" cy="4425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32">
            <a:extLst>
              <a:ext uri="{FF2B5EF4-FFF2-40B4-BE49-F238E27FC236}">
                <a16:creationId xmlns:a16="http://schemas.microsoft.com/office/drawing/2014/main" id="{CA64BA59-F69D-4B68-ACEC-06288502DE6C}"/>
              </a:ext>
            </a:extLst>
          </p:cNvPr>
          <p:cNvGrpSpPr>
            <a:grpSpLocks/>
          </p:cNvGrpSpPr>
          <p:nvPr/>
        </p:nvGrpSpPr>
        <p:grpSpPr bwMode="auto">
          <a:xfrm>
            <a:off x="1195388" y="5407025"/>
            <a:ext cx="942975" cy="900113"/>
            <a:chOff x="360" y="3529"/>
            <a:chExt cx="594" cy="567"/>
          </a:xfrm>
        </p:grpSpPr>
        <p:graphicFrame>
          <p:nvGraphicFramePr>
            <p:cNvPr id="62485" name="Object 33">
              <a:extLst>
                <a:ext uri="{FF2B5EF4-FFF2-40B4-BE49-F238E27FC236}">
                  <a16:creationId xmlns:a16="http://schemas.microsoft.com/office/drawing/2014/main" id="{17F46DFE-56BA-4A45-A79A-E2255517A2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" y="3809"/>
            <a:ext cx="594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00" name="公式" r:id="rId23" imgW="8115300" imgH="3952875" progId="Equation.3">
                    <p:embed/>
                  </p:oleObj>
                </mc:Choice>
                <mc:Fallback>
                  <p:oleObj name="公式" r:id="rId23" imgW="8115300" imgH="3952875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" y="3809"/>
                          <a:ext cx="594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86" name="Line 34">
              <a:extLst>
                <a:ext uri="{FF2B5EF4-FFF2-40B4-BE49-F238E27FC236}">
                  <a16:creationId xmlns:a16="http://schemas.microsoft.com/office/drawing/2014/main" id="{A1965FCB-92B6-4C6D-B7A0-98423B92D3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16" y="3685"/>
              <a:ext cx="311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" name="Group 35">
            <a:extLst>
              <a:ext uri="{FF2B5EF4-FFF2-40B4-BE49-F238E27FC236}">
                <a16:creationId xmlns:a16="http://schemas.microsoft.com/office/drawing/2014/main" id="{CD525B13-A491-441D-AF84-5C7175D6A481}"/>
              </a:ext>
            </a:extLst>
          </p:cNvPr>
          <p:cNvGrpSpPr>
            <a:grpSpLocks/>
          </p:cNvGrpSpPr>
          <p:nvPr/>
        </p:nvGrpSpPr>
        <p:grpSpPr bwMode="auto">
          <a:xfrm>
            <a:off x="3784600" y="4924425"/>
            <a:ext cx="2906713" cy="1192213"/>
            <a:chOff x="2028" y="3102"/>
            <a:chExt cx="1831" cy="751"/>
          </a:xfrm>
        </p:grpSpPr>
        <p:sp>
          <p:nvSpPr>
            <p:cNvPr id="62483" name="Oval 36">
              <a:extLst>
                <a:ext uri="{FF2B5EF4-FFF2-40B4-BE49-F238E27FC236}">
                  <a16:creationId xmlns:a16="http://schemas.microsoft.com/office/drawing/2014/main" id="{C23ACD1C-8974-4A01-8F7D-BF20CE8FD04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82479">
              <a:off x="3552" y="3444"/>
              <a:ext cx="307" cy="409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484" name="AutoShape 37">
              <a:extLst>
                <a:ext uri="{FF2B5EF4-FFF2-40B4-BE49-F238E27FC236}">
                  <a16:creationId xmlns:a16="http://schemas.microsoft.com/office/drawing/2014/main" id="{0C04913D-7B09-4D10-AB08-ED20B2631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3102"/>
              <a:ext cx="1441" cy="450"/>
            </a:xfrm>
            <a:prstGeom prst="wedgeRoundRectCallout">
              <a:avLst>
                <a:gd name="adj1" fmla="val 71829"/>
                <a:gd name="adj2" fmla="val 43005"/>
                <a:gd name="adj3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18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可变电阻区，斜率随</a:t>
              </a:r>
              <a:r>
                <a:rPr kumimoji="1" lang="en-US" altLang="zh-CN" sz="1800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kumimoji="1" lang="en-US" altLang="zh-CN" sz="1800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GS</a:t>
              </a:r>
              <a:r>
                <a:rPr kumimoji="1" lang="zh-CN" altLang="en-US" sz="18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不同而变化</a:t>
              </a:r>
            </a:p>
          </p:txBody>
        </p:sp>
      </p:grpSp>
      <p:sp>
        <p:nvSpPr>
          <p:cNvPr id="62481" name="Rectangle 38">
            <a:extLst>
              <a:ext uri="{FF2B5EF4-FFF2-40B4-BE49-F238E27FC236}">
                <a16:creationId xmlns:a16="http://schemas.microsoft.com/office/drawing/2014/main" id="{3E4B159F-9187-4764-8E29-52F504B24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10.4  RC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正弦波振荡电路</a:t>
            </a:r>
          </a:p>
        </p:txBody>
      </p:sp>
      <p:sp>
        <p:nvSpPr>
          <p:cNvPr id="68625" name="矩形 7">
            <a:extLst>
              <a:ext uri="{FF2B5EF4-FFF2-40B4-BE49-F238E27FC236}">
                <a16:creationId xmlns:a16="http://schemas.microsoft.com/office/drawing/2014/main" id="{EE9C7692-7572-4D19-8E39-9E102B80A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3" y="6308725"/>
            <a:ext cx="2659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频率范围是多少？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25" grpId="0" autoUpdateAnimBg="0"/>
      <p:bldP spid="6862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>
            <a:extLst>
              <a:ext uri="{FF2B5EF4-FFF2-40B4-BE49-F238E27FC236}">
                <a16:creationId xmlns:a16="http://schemas.microsoft.com/office/drawing/2014/main" id="{D9235162-752A-4760-9B2B-9A286608E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1179513"/>
            <a:ext cx="62277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稳幅措施</a:t>
            </a:r>
          </a:p>
        </p:txBody>
      </p:sp>
      <p:sp>
        <p:nvSpPr>
          <p:cNvPr id="64515" name="Rectangle 5">
            <a:extLst>
              <a:ext uri="{FF2B5EF4-FFF2-40B4-BE49-F238E27FC236}">
                <a16:creationId xmlns:a16="http://schemas.microsoft.com/office/drawing/2014/main" id="{35B49A69-3516-41B7-9E5A-65FBDB00C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1916113"/>
            <a:ext cx="30099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fontAlgn="t" hangingPunct="1">
              <a:lnSpc>
                <a:spcPct val="110000"/>
              </a:lnSpc>
              <a:buClr>
                <a:srgbClr val="FF3300"/>
              </a:buClr>
              <a:buFont typeface="Marlett" pitchFamily="2" charset="2"/>
              <a:buChar char="4"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二极管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0D97B75-E10D-485B-BF03-F6CC3EB37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8" y="5135563"/>
            <a:ext cx="256698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稳幅原理</a:t>
            </a:r>
          </a:p>
        </p:txBody>
      </p:sp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7F0D66A0-D6BD-4894-86D6-5798F9468D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225" y="5741988"/>
          <a:ext cx="712788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3" name="公式" r:id="rId3" imgW="6143625" imgH="4829175" progId="Equation.3">
                  <p:embed/>
                </p:oleObj>
              </mc:Choice>
              <mc:Fallback>
                <p:oleObj name="公式" r:id="rId3" imgW="6143625" imgH="482917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5741988"/>
                        <a:ext cx="712788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>
            <a:extLst>
              <a:ext uri="{FF2B5EF4-FFF2-40B4-BE49-F238E27FC236}">
                <a16:creationId xmlns:a16="http://schemas.microsoft.com/office/drawing/2014/main" id="{40FA10CC-4ACC-43CB-BDAD-64B27FC9274F}"/>
              </a:ext>
            </a:extLst>
          </p:cNvPr>
          <p:cNvGrpSpPr>
            <a:grpSpLocks/>
          </p:cNvGrpSpPr>
          <p:nvPr/>
        </p:nvGrpSpPr>
        <p:grpSpPr bwMode="auto">
          <a:xfrm>
            <a:off x="4251325" y="5808663"/>
            <a:ext cx="1452563" cy="455612"/>
            <a:chOff x="1909" y="3288"/>
            <a:chExt cx="915" cy="287"/>
          </a:xfrm>
        </p:grpSpPr>
        <p:graphicFrame>
          <p:nvGraphicFramePr>
            <p:cNvPr id="64539" name="Object 9">
              <a:extLst>
                <a:ext uri="{FF2B5EF4-FFF2-40B4-BE49-F238E27FC236}">
                  <a16:creationId xmlns:a16="http://schemas.microsoft.com/office/drawing/2014/main" id="{A1D63B13-8B36-41F9-9117-01574825C1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30" y="3288"/>
            <a:ext cx="594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14" name="公式" r:id="rId5" imgW="8115300" imgH="3952875" progId="Equation.3">
                    <p:embed/>
                  </p:oleObj>
                </mc:Choice>
                <mc:Fallback>
                  <p:oleObj name="公式" r:id="rId5" imgW="8115300" imgH="3952875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0" y="3288"/>
                          <a:ext cx="594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40" name="Line 10">
              <a:extLst>
                <a:ext uri="{FF2B5EF4-FFF2-40B4-BE49-F238E27FC236}">
                  <a16:creationId xmlns:a16="http://schemas.microsoft.com/office/drawing/2014/main" id="{0F465352-B163-4675-9922-2928FFEF70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9" y="3424"/>
              <a:ext cx="311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1">
            <a:extLst>
              <a:ext uri="{FF2B5EF4-FFF2-40B4-BE49-F238E27FC236}">
                <a16:creationId xmlns:a16="http://schemas.microsoft.com/office/drawing/2014/main" id="{CBD52E9A-C919-4F6A-B444-8723E0E5FF9A}"/>
              </a:ext>
            </a:extLst>
          </p:cNvPr>
          <p:cNvGrpSpPr>
            <a:grpSpLocks/>
          </p:cNvGrpSpPr>
          <p:nvPr/>
        </p:nvGrpSpPr>
        <p:grpSpPr bwMode="auto">
          <a:xfrm>
            <a:off x="5856288" y="5753100"/>
            <a:ext cx="2784475" cy="555625"/>
            <a:chOff x="3552" y="3024"/>
            <a:chExt cx="1754" cy="350"/>
          </a:xfrm>
        </p:grpSpPr>
        <p:grpSp>
          <p:nvGrpSpPr>
            <p:cNvPr id="64535" name="Group 12">
              <a:extLst>
                <a:ext uri="{FF2B5EF4-FFF2-40B4-BE49-F238E27FC236}">
                  <a16:creationId xmlns:a16="http://schemas.microsoft.com/office/drawing/2014/main" id="{FFD89E01-620B-4BC4-A17E-1DB43A6278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6" y="3024"/>
              <a:ext cx="1450" cy="350"/>
              <a:chOff x="3778" y="3225"/>
              <a:chExt cx="1450" cy="350"/>
            </a:xfrm>
          </p:grpSpPr>
          <p:graphicFrame>
            <p:nvGraphicFramePr>
              <p:cNvPr id="64537" name="Object 13">
                <a:extLst>
                  <a:ext uri="{FF2B5EF4-FFF2-40B4-BE49-F238E27FC236}">
                    <a16:creationId xmlns:a16="http://schemas.microsoft.com/office/drawing/2014/main" id="{B1A321BE-781B-4DB3-BFC9-A3DED531473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78" y="3289"/>
              <a:ext cx="789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615" name="公式" r:id="rId7" imgW="10753725" imgH="3952875" progId="Equation.3">
                      <p:embed/>
                    </p:oleObj>
                  </mc:Choice>
                  <mc:Fallback>
                    <p:oleObj name="公式" r:id="rId7" imgW="10753725" imgH="3952875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78" y="3289"/>
                            <a:ext cx="789" cy="2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4538" name="Rectangle 14">
                <a:extLst>
                  <a:ext uri="{FF2B5EF4-FFF2-40B4-BE49-F238E27FC236}">
                    <a16:creationId xmlns:a16="http://schemas.microsoft.com/office/drawing/2014/main" id="{11D35A70-3B49-48BF-AAC7-A6FA2C977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3" y="3225"/>
                <a:ext cx="695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稳幅</a:t>
                </a:r>
              </a:p>
            </p:txBody>
          </p:sp>
        </p:grpSp>
        <p:sp>
          <p:nvSpPr>
            <p:cNvPr id="64536" name="Line 15">
              <a:extLst>
                <a:ext uri="{FF2B5EF4-FFF2-40B4-BE49-F238E27FC236}">
                  <a16:creationId xmlns:a16="http://schemas.microsoft.com/office/drawing/2014/main" id="{ED5BB51D-1C99-4544-B0E3-1330618313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3216"/>
              <a:ext cx="311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16">
            <a:extLst>
              <a:ext uri="{FF2B5EF4-FFF2-40B4-BE49-F238E27FC236}">
                <a16:creationId xmlns:a16="http://schemas.microsoft.com/office/drawing/2014/main" id="{0F3F3E7A-E089-4C17-A6A2-8F3ACE1EE740}"/>
              </a:ext>
            </a:extLst>
          </p:cNvPr>
          <p:cNvGrpSpPr>
            <a:grpSpLocks/>
          </p:cNvGrpSpPr>
          <p:nvPr/>
        </p:nvGrpSpPr>
        <p:grpSpPr bwMode="auto">
          <a:xfrm>
            <a:off x="2909888" y="5783263"/>
            <a:ext cx="1284287" cy="481012"/>
            <a:chOff x="3018" y="2728"/>
            <a:chExt cx="809" cy="303"/>
          </a:xfrm>
        </p:grpSpPr>
        <p:graphicFrame>
          <p:nvGraphicFramePr>
            <p:cNvPr id="64533" name="Object 17">
              <a:extLst>
                <a:ext uri="{FF2B5EF4-FFF2-40B4-BE49-F238E27FC236}">
                  <a16:creationId xmlns:a16="http://schemas.microsoft.com/office/drawing/2014/main" id="{1606A2FA-771E-499B-909D-C263627230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76" y="2728"/>
            <a:ext cx="451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16" name="公式" r:id="rId9" imgW="6143625" imgH="4171950" progId="Equation.3">
                    <p:embed/>
                  </p:oleObj>
                </mc:Choice>
                <mc:Fallback>
                  <p:oleObj name="公式" r:id="rId9" imgW="6143625" imgH="417195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6" y="2728"/>
                          <a:ext cx="451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34" name="Line 18">
              <a:extLst>
                <a:ext uri="{FF2B5EF4-FFF2-40B4-BE49-F238E27FC236}">
                  <a16:creationId xmlns:a16="http://schemas.microsoft.com/office/drawing/2014/main" id="{99D830F1-1671-44D3-A213-42DFEF5911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8" y="2880"/>
              <a:ext cx="311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Group 19">
            <a:extLst>
              <a:ext uri="{FF2B5EF4-FFF2-40B4-BE49-F238E27FC236}">
                <a16:creationId xmlns:a16="http://schemas.microsoft.com/office/drawing/2014/main" id="{E9021ED5-7741-4A6C-84B8-C1C4BED462EF}"/>
              </a:ext>
            </a:extLst>
          </p:cNvPr>
          <p:cNvGrpSpPr>
            <a:grpSpLocks/>
          </p:cNvGrpSpPr>
          <p:nvPr/>
        </p:nvGrpSpPr>
        <p:grpSpPr bwMode="auto">
          <a:xfrm>
            <a:off x="682625" y="2400300"/>
            <a:ext cx="3040063" cy="1319213"/>
            <a:chOff x="192" y="1248"/>
            <a:chExt cx="1915" cy="831"/>
          </a:xfrm>
        </p:grpSpPr>
        <p:graphicFrame>
          <p:nvGraphicFramePr>
            <p:cNvPr id="64531" name="Object 20">
              <a:extLst>
                <a:ext uri="{FF2B5EF4-FFF2-40B4-BE49-F238E27FC236}">
                  <a16:creationId xmlns:a16="http://schemas.microsoft.com/office/drawing/2014/main" id="{74700D3F-2B21-4BDE-9D8E-1A94FFAC4E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1536"/>
            <a:ext cx="1675" cy="5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17" name="Equation" r:id="rId11" imgW="22821900" imgH="7458075" progId="Equation.3">
                    <p:embed/>
                  </p:oleObj>
                </mc:Choice>
                <mc:Fallback>
                  <p:oleObj name="Equation" r:id="rId11" imgW="22821900" imgH="7458075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1536"/>
                          <a:ext cx="1675" cy="5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32" name="Rectangle 21">
              <a:extLst>
                <a:ext uri="{FF2B5EF4-FFF2-40B4-BE49-F238E27FC236}">
                  <a16:creationId xmlns:a16="http://schemas.microsoft.com/office/drawing/2014/main" id="{0A5105F0-9239-4E9A-94FA-4B9170BBD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248"/>
              <a:ext cx="864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起振时</a:t>
              </a:r>
            </a:p>
          </p:txBody>
        </p:sp>
      </p:grpSp>
      <p:graphicFrame>
        <p:nvGraphicFramePr>
          <p:cNvPr id="21" name="Object 22">
            <a:extLst>
              <a:ext uri="{FF2B5EF4-FFF2-40B4-BE49-F238E27FC236}">
                <a16:creationId xmlns:a16="http://schemas.microsoft.com/office/drawing/2014/main" id="{D6CFFEE7-C968-4A3A-8E0F-E0D45A0193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4003675"/>
          <a:ext cx="307975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8" name="Equation" r:id="rId13" imgW="29184600" imgH="7239000" progId="Equation.3">
                  <p:embed/>
                </p:oleObj>
              </mc:Choice>
              <mc:Fallback>
                <p:oleObj name="Equation" r:id="rId13" imgW="29184600" imgH="72390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003675"/>
                        <a:ext cx="307975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23">
            <a:extLst>
              <a:ext uri="{FF2B5EF4-FFF2-40B4-BE49-F238E27FC236}">
                <a16:creationId xmlns:a16="http://schemas.microsoft.com/office/drawing/2014/main" id="{8DD77574-985E-4065-AE0C-AE5AC3734C61}"/>
              </a:ext>
            </a:extLst>
          </p:cNvPr>
          <p:cNvGrpSpPr>
            <a:grpSpLocks/>
          </p:cNvGrpSpPr>
          <p:nvPr/>
        </p:nvGrpSpPr>
        <p:grpSpPr bwMode="auto">
          <a:xfrm>
            <a:off x="1589088" y="5805488"/>
            <a:ext cx="1220787" cy="481012"/>
            <a:chOff x="864" y="3057"/>
            <a:chExt cx="769" cy="303"/>
          </a:xfrm>
        </p:grpSpPr>
        <p:sp>
          <p:nvSpPr>
            <p:cNvPr id="64529" name="Line 24">
              <a:extLst>
                <a:ext uri="{FF2B5EF4-FFF2-40B4-BE49-F238E27FC236}">
                  <a16:creationId xmlns:a16="http://schemas.microsoft.com/office/drawing/2014/main" id="{23AE8120-A760-4635-8E3A-28ED4374D5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3216"/>
              <a:ext cx="311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4530" name="Object 25">
              <a:extLst>
                <a:ext uri="{FF2B5EF4-FFF2-40B4-BE49-F238E27FC236}">
                  <a16:creationId xmlns:a16="http://schemas.microsoft.com/office/drawing/2014/main" id="{5143B882-3F18-4C36-840B-8B4EAC330A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3057"/>
            <a:ext cx="433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19" name="Equation" r:id="rId15" imgW="5924550" imgH="4171950" progId="Equation.3">
                    <p:embed/>
                  </p:oleObj>
                </mc:Choice>
                <mc:Fallback>
                  <p:oleObj name="Equation" r:id="rId15" imgW="5924550" imgH="417195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057"/>
                          <a:ext cx="433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4524" name="Object 28">
            <a:extLst>
              <a:ext uri="{FF2B5EF4-FFF2-40B4-BE49-F238E27FC236}">
                <a16:creationId xmlns:a16="http://schemas.microsoft.com/office/drawing/2014/main" id="{0BBEE792-DA1A-45F6-80FF-EB64E3375E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1260475"/>
          <a:ext cx="4592638" cy="436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0" name="位图图像" r:id="rId17" imgW="3057143" imgH="2905531" progId="Paint.Picture">
                  <p:embed/>
                </p:oleObj>
              </mc:Choice>
              <mc:Fallback>
                <p:oleObj name="位图图像" r:id="rId17" imgW="3057143" imgH="2905531" progId="Paint.Picture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260475"/>
                        <a:ext cx="4592638" cy="436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29">
            <a:extLst>
              <a:ext uri="{FF2B5EF4-FFF2-40B4-BE49-F238E27FC236}">
                <a16:creationId xmlns:a16="http://schemas.microsoft.com/office/drawing/2014/main" id="{B94924F2-AFFD-4B7A-A32F-1F16D08F85D9}"/>
              </a:ext>
            </a:extLst>
          </p:cNvPr>
          <p:cNvGrpSpPr>
            <a:grpSpLocks/>
          </p:cNvGrpSpPr>
          <p:nvPr/>
        </p:nvGrpSpPr>
        <p:grpSpPr bwMode="auto">
          <a:xfrm>
            <a:off x="4222750" y="1254125"/>
            <a:ext cx="3578225" cy="1268413"/>
            <a:chOff x="2690" y="175"/>
            <a:chExt cx="2254" cy="799"/>
          </a:xfrm>
        </p:grpSpPr>
        <p:sp>
          <p:nvSpPr>
            <p:cNvPr id="64527" name="Rectangle 30">
              <a:extLst>
                <a:ext uri="{FF2B5EF4-FFF2-40B4-BE49-F238E27FC236}">
                  <a16:creationId xmlns:a16="http://schemas.microsoft.com/office/drawing/2014/main" id="{85BA599E-DBEB-4404-A9D8-09B1444ED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0" y="683"/>
              <a:ext cx="774" cy="29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4528" name="AutoShape 31">
              <a:extLst>
                <a:ext uri="{FF2B5EF4-FFF2-40B4-BE49-F238E27FC236}">
                  <a16:creationId xmlns:a16="http://schemas.microsoft.com/office/drawing/2014/main" id="{24D735CA-C65E-4B87-A0F4-24F08C6D1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" y="175"/>
              <a:ext cx="1102" cy="391"/>
            </a:xfrm>
            <a:prstGeom prst="wedgeEllipseCallout">
              <a:avLst>
                <a:gd name="adj1" fmla="val 83486"/>
                <a:gd name="adj2" fmla="val 66852"/>
              </a:avLst>
            </a:prstGeom>
            <a:solidFill>
              <a:srgbClr val="CC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720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稳幅环节</a:t>
              </a:r>
            </a:p>
          </p:txBody>
        </p:sp>
      </p:grpSp>
      <p:sp>
        <p:nvSpPr>
          <p:cNvPr id="64526" name="Rectangle 38">
            <a:extLst>
              <a:ext uri="{FF2B5EF4-FFF2-40B4-BE49-F238E27FC236}">
                <a16:creationId xmlns:a16="http://schemas.microsoft.com/office/drawing/2014/main" id="{6FA79AAF-FF85-48C4-9AA4-1B4E2F53D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10.4  RC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正弦波振荡电路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>
            <a:extLst>
              <a:ext uri="{FF2B5EF4-FFF2-40B4-BE49-F238E27FC236}">
                <a16:creationId xmlns:a16="http://schemas.microsoft.com/office/drawing/2014/main" id="{ECE32C11-6C59-4BC1-9F29-CE7870629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0"/>
            <a:ext cx="76073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60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5539" name="Rectangle 4">
            <a:extLst>
              <a:ext uri="{FF2B5EF4-FFF2-40B4-BE49-F238E27FC236}">
                <a16:creationId xmlns:a16="http://schemas.microsoft.com/office/drawing/2014/main" id="{F2EA7D62-16DC-4A45-8EF1-9AD18A999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49488" y="1412875"/>
            <a:ext cx="8315326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5540" name="Rectangle 38">
            <a:extLst>
              <a:ext uri="{FF2B5EF4-FFF2-40B4-BE49-F238E27FC236}">
                <a16:creationId xmlns:a16="http://schemas.microsoft.com/office/drawing/2014/main" id="{E1743922-2250-4ED8-86EE-F05B7F4AE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信号处理与信号产生电路</a:t>
            </a:r>
          </a:p>
        </p:txBody>
      </p:sp>
      <p:sp>
        <p:nvSpPr>
          <p:cNvPr id="65541" name="Rectangle 45">
            <a:extLst>
              <a:ext uri="{FF2B5EF4-FFF2-40B4-BE49-F238E27FC236}">
                <a16:creationId xmlns:a16="http://schemas.microsoft.com/office/drawing/2014/main" id="{B7D5D705-FD3F-4850-9E52-B1301D587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304925"/>
            <a:ext cx="76327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 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有源滤波电路（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10.1,  10.2,  10.3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10.3 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正弦波振荡电路的振荡条件（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10.5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10.4  RC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正弦波振荡电路（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10.6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10.6  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电压比较器（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10.8.1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10.7 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非正弦信号产生电路（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10.8.2,  10.8.3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>
            <a:extLst>
              <a:ext uri="{FF2B5EF4-FFF2-40B4-BE49-F238E27FC236}">
                <a16:creationId xmlns:a16="http://schemas.microsoft.com/office/drawing/2014/main" id="{71276B2D-F04B-49D2-AEC2-D4CC9DD6C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1152525"/>
            <a:ext cx="62277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单门限电压比较器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3C4163-13B7-4E7C-A895-8155EADED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3279775"/>
            <a:ext cx="42005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，但是 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 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不可能超过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</a:p>
        </p:txBody>
      </p:sp>
      <p:graphicFrame>
        <p:nvGraphicFramePr>
          <p:cNvPr id="67588" name="Object 6">
            <a:extLst>
              <a:ext uri="{FF2B5EF4-FFF2-40B4-BE49-F238E27FC236}">
                <a16:creationId xmlns:a16="http://schemas.microsoft.com/office/drawing/2014/main" id="{E0329794-A45D-445B-B10F-6D9F9148C1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461963"/>
          <a:ext cx="3008313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1" name="Picture2" r:id="rId3" imgW="8439150" imgH="4286250" progId="Word.Picture.8">
                  <p:embed/>
                </p:oleObj>
              </mc:Choice>
              <mc:Fallback>
                <p:oleObj name="Picture2" r:id="rId3" imgW="8439150" imgH="428625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61963"/>
                        <a:ext cx="3008313" cy="1527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B46C2DE-ABE0-4CE7-A404-0852E5B2BE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538" y="3225800"/>
          <a:ext cx="1528762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2" name="公式" r:id="rId5" imgW="13382625" imgH="7019925" progId="Equation.3">
                  <p:embed/>
                </p:oleObj>
              </mc:Choice>
              <mc:Fallback>
                <p:oleObj name="公式" r:id="rId5" imgW="13382625" imgH="701992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8" y="3225800"/>
                        <a:ext cx="1528762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CA3697C3-10CC-4AEB-90EF-C5F5596C5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2708275"/>
            <a:ext cx="26987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）过零比较器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2900FE-A473-4A35-A5C6-D07FBF49F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50" y="1689100"/>
            <a:ext cx="25749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增益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大于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2400" baseline="30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76F04C06-1C32-4981-8A23-545C9E4602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8500" y="2189163"/>
          <a:ext cx="23161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3" name="公式" r:id="rId7" imgW="18211800" imgH="3514725" progId="Equation.3">
                  <p:embed/>
                </p:oleObj>
              </mc:Choice>
              <mc:Fallback>
                <p:oleObj name="公式" r:id="rId7" imgW="18211800" imgH="351472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2189163"/>
                        <a:ext cx="23161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D820EAA7-E130-41D6-AD8F-0E48282F42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8900" y="3352800"/>
          <a:ext cx="1925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4" name="公式" r:id="rId9" imgW="16678275" imgH="3952875" progId="Equation.3">
                  <p:embed/>
                </p:oleObj>
              </mc:Choice>
              <mc:Fallback>
                <p:oleObj name="公式" r:id="rId9" imgW="16678275" imgH="395287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3352800"/>
                        <a:ext cx="192563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E80E99C9-0C2B-409D-AEAC-4CE824999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450" y="3963988"/>
            <a:ext cx="5294313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（忽略了放大器输出级的饱和压降）</a:t>
            </a:r>
          </a:p>
        </p:txBody>
      </p:sp>
      <p:grpSp>
        <p:nvGrpSpPr>
          <p:cNvPr id="2" name="Group 16">
            <a:extLst>
              <a:ext uri="{FF2B5EF4-FFF2-40B4-BE49-F238E27FC236}">
                <a16:creationId xmlns:a16="http://schemas.microsoft.com/office/drawing/2014/main" id="{817362EF-6015-421B-A2B1-838A3EF22DA2}"/>
              </a:ext>
            </a:extLst>
          </p:cNvPr>
          <p:cNvGrpSpPr>
            <a:grpSpLocks/>
          </p:cNvGrpSpPr>
          <p:nvPr/>
        </p:nvGrpSpPr>
        <p:grpSpPr bwMode="auto">
          <a:xfrm>
            <a:off x="409575" y="3998913"/>
            <a:ext cx="2395538" cy="582612"/>
            <a:chOff x="258" y="2615"/>
            <a:chExt cx="1509" cy="367"/>
          </a:xfrm>
        </p:grpSpPr>
        <p:graphicFrame>
          <p:nvGraphicFramePr>
            <p:cNvPr id="67606" name="Object 17">
              <a:extLst>
                <a:ext uri="{FF2B5EF4-FFF2-40B4-BE49-F238E27FC236}">
                  <a16:creationId xmlns:a16="http://schemas.microsoft.com/office/drawing/2014/main" id="{6F69A247-F56F-4266-8E36-1DBDF8B8A2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7" y="2661"/>
            <a:ext cx="930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75" name="公式" r:id="rId11" imgW="11630025" imgH="3952875" progId="Equation.3">
                    <p:embed/>
                  </p:oleObj>
                </mc:Choice>
                <mc:Fallback>
                  <p:oleObj name="公式" r:id="rId11" imgW="11630025" imgH="3952875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7" y="2661"/>
                          <a:ext cx="930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07" name="Rectangle 18">
              <a:extLst>
                <a:ext uri="{FF2B5EF4-FFF2-40B4-BE49-F238E27FC236}">
                  <a16:creationId xmlns:a16="http://schemas.microsoft.com/office/drawing/2014/main" id="{EC877829-3149-49D8-AEEC-368CBA58D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2615"/>
              <a:ext cx="647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3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所以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57E322E-8DDE-439A-996C-4198ED59E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4686300"/>
            <a:ext cx="58832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 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|+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CC 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|-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EE 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 =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 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15V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=10</a:t>
            </a:r>
            <a:r>
              <a:rPr lang="en-US" altLang="zh-CN" sz="2400" baseline="30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时，</a:t>
            </a: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F9AC15FA-E9C7-4256-99F5-9658A4BD8E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1400" y="4633913"/>
          <a:ext cx="2663825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6" name="公式" r:id="rId13" imgW="24355425" imgH="7019925" progId="Equation.3">
                  <p:embed/>
                </p:oleObj>
              </mc:Choice>
              <mc:Fallback>
                <p:oleObj name="公式" r:id="rId13" imgW="24355425" imgH="701992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400" y="4633913"/>
                        <a:ext cx="2663825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7F38E897-4CF0-4018-9891-B85EFA6EC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516563"/>
            <a:ext cx="15557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可以认为</a:t>
            </a:r>
            <a:endParaRPr lang="zh-CN" altLang="en-US" sz="2400" baseline="-25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A43310-2534-49FA-8124-FC037F1CB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113" y="5229225"/>
            <a:ext cx="4713287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&gt;0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时，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Omax 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+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CC</a:t>
            </a:r>
          </a:p>
        </p:txBody>
      </p:sp>
      <p:sp>
        <p:nvSpPr>
          <p:cNvPr id="24" name="AutoShape 23">
            <a:extLst>
              <a:ext uri="{FF2B5EF4-FFF2-40B4-BE49-F238E27FC236}">
                <a16:creationId xmlns:a16="http://schemas.microsoft.com/office/drawing/2014/main" id="{FB77096E-CAF7-4216-951E-2E275D22F706}"/>
              </a:ext>
            </a:extLst>
          </p:cNvPr>
          <p:cNvSpPr>
            <a:spLocks/>
          </p:cNvSpPr>
          <p:nvPr/>
        </p:nvSpPr>
        <p:spPr bwMode="auto">
          <a:xfrm>
            <a:off x="2079625" y="5591175"/>
            <a:ext cx="171450" cy="496888"/>
          </a:xfrm>
          <a:prstGeom prst="leftBrace">
            <a:avLst>
              <a:gd name="adj1" fmla="val 3768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4F295B-DE82-40C6-9DF3-8B6DEEA26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113" y="5765800"/>
            <a:ext cx="4713287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&lt;0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时，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Omax 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-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C8B3BC-2759-4BBF-B4C8-149E4A0B9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588" y="5610225"/>
            <a:ext cx="24193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（过零比较器）</a:t>
            </a:r>
          </a:p>
        </p:txBody>
      </p:sp>
      <p:sp>
        <p:nvSpPr>
          <p:cNvPr id="27" name="Rectangle 26" descr="再生纸">
            <a:extLst>
              <a:ext uri="{FF2B5EF4-FFF2-40B4-BE49-F238E27FC236}">
                <a16:creationId xmlns:a16="http://schemas.microsoft.com/office/drawing/2014/main" id="{345B1F0C-1696-4C6F-A71E-771C655CE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0" y="2063750"/>
            <a:ext cx="4652963" cy="558800"/>
          </a:xfrm>
          <a:prstGeom prst="rect">
            <a:avLst/>
          </a:prstGeom>
          <a:solidFill>
            <a:srgbClr val="CCFFCC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tIns="46800" bIns="82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运算放大器工作在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非线性状态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</a:t>
            </a:r>
          </a:p>
        </p:txBody>
      </p:sp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9B4CC5A7-EC81-407E-9CB5-6DF596B9A9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3550" y="2784475"/>
          <a:ext cx="31448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7" name="公式" r:id="rId15" imgW="27432000" imgH="3952875" progId="Equation.3">
                  <p:embed/>
                </p:oleObj>
              </mc:Choice>
              <mc:Fallback>
                <p:oleObj name="公式" r:id="rId15" imgW="27432000" imgH="3952875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2784475"/>
                        <a:ext cx="3144838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5" name="Rectangle 38">
            <a:extLst>
              <a:ext uri="{FF2B5EF4-FFF2-40B4-BE49-F238E27FC236}">
                <a16:creationId xmlns:a16="http://schemas.microsoft.com/office/drawing/2014/main" id="{38C29B2D-3C15-42FE-955A-9E49DF936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10.6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电压比较器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1" grpId="0" autoUpdateAnimBg="0"/>
      <p:bldP spid="13" grpId="0" autoUpdateAnimBg="0"/>
      <p:bldP spid="16" grpId="0" autoUpdateAnimBg="0"/>
      <p:bldP spid="20" grpId="0" autoUpdateAnimBg="0"/>
      <p:bldP spid="22" grpId="0" autoUpdateAnimBg="0"/>
      <p:bldP spid="23" grpId="0" autoUpdateAnimBg="0"/>
      <p:bldP spid="24" grpId="0" animBg="1"/>
      <p:bldP spid="25" grpId="0" autoUpdateAnimBg="0"/>
      <p:bldP spid="26" grpId="0" autoUpdateAnimBg="0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8">
            <a:extLst>
              <a:ext uri="{FF2B5EF4-FFF2-40B4-BE49-F238E27FC236}">
                <a16:creationId xmlns:a16="http://schemas.microsoft.com/office/drawing/2014/main" id="{2E84FE28-4132-4929-BBAE-46FAA2B2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有源滤波电路</a:t>
            </a:r>
          </a:p>
        </p:txBody>
      </p:sp>
      <p:sp>
        <p:nvSpPr>
          <p:cNvPr id="10243" name="Rectangle 45">
            <a:extLst>
              <a:ext uri="{FF2B5EF4-FFF2-40B4-BE49-F238E27FC236}">
                <a16:creationId xmlns:a16="http://schemas.microsoft.com/office/drawing/2014/main" id="{5AD88651-2D26-4E62-BDB4-7ACECAC46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400175"/>
            <a:ext cx="76327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10.1.1 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滤波电路的基本概念与分类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10.1.2 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有源低通滤波电路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10.1.3 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有源高通滤波电路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10.1.4 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有源带通滤波电路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10.1.5 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二阶有源带阻滤波电路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>
            <a:extLst>
              <a:ext uri="{FF2B5EF4-FFF2-40B4-BE49-F238E27FC236}">
                <a16:creationId xmlns:a16="http://schemas.microsoft.com/office/drawing/2014/main" id="{CC274FF4-E4A3-4437-BB16-4818D5A56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1216025"/>
            <a:ext cx="62277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单门限电压比较器</a:t>
            </a:r>
          </a:p>
        </p:txBody>
      </p:sp>
      <p:sp>
        <p:nvSpPr>
          <p:cNvPr id="68611" name="Rectangle 4">
            <a:extLst>
              <a:ext uri="{FF2B5EF4-FFF2-40B4-BE49-F238E27FC236}">
                <a16:creationId xmlns:a16="http://schemas.microsoft.com/office/drawing/2014/main" id="{586BB788-8044-45E3-A6FA-D14EEB966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88" y="2041525"/>
            <a:ext cx="269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76176" bIns="76176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）注意问题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14AECE-BF1C-4FD0-A0A2-9FF4EA8A0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568575"/>
            <a:ext cx="7777163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由于运放工作于非线性状态，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虚短不再成立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由于运放的输入电阻较大，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虚断仍然成立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3C104A-442A-400E-AF93-9AD8BFF87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789363"/>
            <a:ext cx="4608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3</a:t>
            </a:r>
            <a:r>
              <a:rPr kumimoji="1"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）提高响应速度的限幅电路 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50AC5FC2-C8AD-4F2F-9A18-E396B01CC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4537075"/>
            <a:ext cx="4608512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8615" name="对象 7">
            <a:extLst>
              <a:ext uri="{FF2B5EF4-FFF2-40B4-BE49-F238E27FC236}">
                <a16:creationId xmlns:a16="http://schemas.microsoft.com/office/drawing/2014/main" id="{B833736F-45EE-4221-8B35-40B8A57CEA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8963" y="1109663"/>
          <a:ext cx="3008312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6" name="Picture2" r:id="rId5" imgW="8439150" imgH="4286250" progId="Word.Picture.8">
                  <p:embed/>
                </p:oleObj>
              </mc:Choice>
              <mc:Fallback>
                <p:oleObj name="Picture2" r:id="rId5" imgW="8439150" imgH="4286250" progId="Word.Picture.8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8963" y="1109663"/>
                        <a:ext cx="3008312" cy="1527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6" name="Rectangle 38">
            <a:extLst>
              <a:ext uri="{FF2B5EF4-FFF2-40B4-BE49-F238E27FC236}">
                <a16:creationId xmlns:a16="http://schemas.microsoft.com/office/drawing/2014/main" id="{0BC9FAA2-4D4A-4309-9A7E-C203BC685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10.6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电压比较器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C9026F9F-434F-4CCC-AA8A-728B648B1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839913"/>
            <a:ext cx="26987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）过零比较器</a:t>
            </a:r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A6E96E27-328A-4BF7-A4A6-8D50691BBAE4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830513"/>
            <a:ext cx="3995738" cy="3478212"/>
            <a:chOff x="3080" y="1304"/>
            <a:chExt cx="2517" cy="2191"/>
          </a:xfrm>
        </p:grpSpPr>
        <p:sp>
          <p:nvSpPr>
            <p:cNvPr id="70667" name="AutoShape 14" descr="羊皮纸">
              <a:extLst>
                <a:ext uri="{FF2B5EF4-FFF2-40B4-BE49-F238E27FC236}">
                  <a16:creationId xmlns:a16="http://schemas.microsoft.com/office/drawing/2014/main" id="{154A1927-4242-479E-A2A8-870071B10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0" y="1304"/>
              <a:ext cx="2517" cy="2191"/>
            </a:xfrm>
            <a:prstGeom prst="roundRect">
              <a:avLst>
                <a:gd name="adj" fmla="val 16667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0668" name="Object 15">
              <a:extLst>
                <a:ext uri="{FF2B5EF4-FFF2-40B4-BE49-F238E27FC236}">
                  <a16:creationId xmlns:a16="http://schemas.microsoft.com/office/drawing/2014/main" id="{6AF26FB5-E5F1-4DC5-9308-6B0B761940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1" y="1344"/>
            <a:ext cx="2340" cy="2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05" name="Picture2" r:id="rId5" imgW="11144250" imgH="10077450" progId="Word.Picture.8">
                    <p:embed/>
                  </p:oleObj>
                </mc:Choice>
                <mc:Fallback>
                  <p:oleObj name="Picture2" r:id="rId5" imgW="11144250" imgH="10077450" progId="Word.Picture.8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1" y="1344"/>
                          <a:ext cx="2340" cy="2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Rectangle 16">
            <a:extLst>
              <a:ext uri="{FF2B5EF4-FFF2-40B4-BE49-F238E27FC236}">
                <a16:creationId xmlns:a16="http://schemas.microsoft.com/office/drawing/2014/main" id="{3D92A6C3-3EF7-414F-A05A-0786F6C86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13" y="2349500"/>
            <a:ext cx="4565650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输入为正负对称的正弦波时，输出为方波。</a:t>
            </a: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67B3DF9D-5FD3-4DF1-BF8E-C362CCF0F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3573463"/>
            <a:ext cx="22034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电压传输特性</a:t>
            </a: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" name="Object 20">
            <a:extLst>
              <a:ext uri="{FF2B5EF4-FFF2-40B4-BE49-F238E27FC236}">
                <a16:creationId xmlns:a16="http://schemas.microsoft.com/office/drawing/2014/main" id="{EB0DC5CC-C889-4D9B-8E2F-BE06D5A037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4788" y="4159250"/>
          <a:ext cx="2138362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6" name="图片" r:id="rId7" imgW="1190625" imgH="1038225" progId="Word.Picture.8">
                  <p:embed/>
                </p:oleObj>
              </mc:Choice>
              <mc:Fallback>
                <p:oleObj name="图片" r:id="rId7" imgW="1190625" imgH="1038225" progId="Word.Picture.8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4159250"/>
                        <a:ext cx="2138362" cy="187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1">
            <a:extLst>
              <a:ext uri="{FF2B5EF4-FFF2-40B4-BE49-F238E27FC236}">
                <a16:creationId xmlns:a16="http://schemas.microsoft.com/office/drawing/2014/main" id="{9B7F809C-BDD0-4343-8331-D6857F086B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59325" y="2894013"/>
          <a:ext cx="3714750" cy="335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7" name="Picture2" r:id="rId9" imgW="11144250" imgH="10077450" progId="Word.Picture.8">
                  <p:embed/>
                </p:oleObj>
              </mc:Choice>
              <mc:Fallback>
                <p:oleObj name="Picture2" r:id="rId9" imgW="11144250" imgH="10077450" progId="Word.Picture.8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325" y="2894013"/>
                        <a:ext cx="3714750" cy="335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4" name="Rectangle 3">
            <a:extLst>
              <a:ext uri="{FF2B5EF4-FFF2-40B4-BE49-F238E27FC236}">
                <a16:creationId xmlns:a16="http://schemas.microsoft.com/office/drawing/2014/main" id="{57A1E3A5-F0AB-4D58-A751-90449BB29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1196975"/>
            <a:ext cx="62277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单门限电压比较器</a:t>
            </a:r>
          </a:p>
        </p:txBody>
      </p:sp>
      <p:graphicFrame>
        <p:nvGraphicFramePr>
          <p:cNvPr id="70665" name="对象 19">
            <a:extLst>
              <a:ext uri="{FF2B5EF4-FFF2-40B4-BE49-F238E27FC236}">
                <a16:creationId xmlns:a16="http://schemas.microsoft.com/office/drawing/2014/main" id="{E84DD95C-53F5-4CEE-B61A-62F22797DC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9075" y="1133475"/>
          <a:ext cx="3008313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8" name="Picture2" r:id="rId11" imgW="8439150" imgH="4286250" progId="Word.Picture.8">
                  <p:embed/>
                </p:oleObj>
              </mc:Choice>
              <mc:Fallback>
                <p:oleObj name="Picture2" r:id="rId11" imgW="8439150" imgH="4286250" progId="Word.Picture.8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9075" y="1133475"/>
                        <a:ext cx="3008313" cy="1527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6" name="Rectangle 38">
            <a:extLst>
              <a:ext uri="{FF2B5EF4-FFF2-40B4-BE49-F238E27FC236}">
                <a16:creationId xmlns:a16="http://schemas.microsoft.com/office/drawing/2014/main" id="{0D22926C-650B-4CA1-BED4-976F2425A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10.6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电压比较器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>
            <a:extLst>
              <a:ext uri="{FF2B5EF4-FFF2-40B4-BE49-F238E27FC236}">
                <a16:creationId xmlns:a16="http://schemas.microsoft.com/office/drawing/2014/main" id="{236C59C0-57C6-42BC-9C45-E529C79DA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5" y="1176338"/>
            <a:ext cx="62277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单门限电压比较器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F593086E-4B84-49C8-8B9F-1C8601F4CA1A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776413"/>
            <a:ext cx="4541838" cy="2282825"/>
            <a:chOff x="19" y="1058"/>
            <a:chExt cx="2861" cy="1438"/>
          </a:xfrm>
        </p:grpSpPr>
        <p:sp>
          <p:nvSpPr>
            <p:cNvPr id="72718" name="Rectangle 4">
              <a:extLst>
                <a:ext uri="{FF2B5EF4-FFF2-40B4-BE49-F238E27FC236}">
                  <a16:creationId xmlns:a16="http://schemas.microsoft.com/office/drawing/2014/main" id="{C6FA8DFE-D64A-4838-A7CB-26B053AAB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" y="1058"/>
              <a:ext cx="73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思考</a:t>
              </a:r>
              <a:endParaRPr lang="zh-CN" altLang="en-US" sz="24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2719" name="Rectangle 5">
              <a:extLst>
                <a:ext uri="{FF2B5EF4-FFF2-40B4-BE49-F238E27FC236}">
                  <a16:creationId xmlns:a16="http://schemas.microsoft.com/office/drawing/2014/main" id="{610BC33A-3CDA-4D77-B978-37E181A0B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" y="1322"/>
              <a:ext cx="2861" cy="1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10000"/>
                </a:spcBef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1. </a:t>
              </a:r>
              <a:r>
                <a:rPr lang="zh-CN" altLang="en-US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若过零比较器如图所示，则它的电压传输特性将是怎样的？</a:t>
              </a:r>
            </a:p>
            <a:p>
              <a:pPr algn="just" eaLnBrk="1" hangingPunct="1">
                <a:lnSpc>
                  <a:spcPct val="120000"/>
                </a:lnSpc>
                <a:spcBef>
                  <a:spcPct val="10000"/>
                </a:spcBef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2. </a:t>
              </a: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输入为正负对称的正弦波时，输出波形是怎样的？</a:t>
              </a:r>
            </a:p>
          </p:txBody>
        </p:sp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EEAA88D3-B91E-4DF9-8682-369DDADACF72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4259263"/>
            <a:ext cx="2368550" cy="1878012"/>
            <a:chOff x="480" y="2217"/>
            <a:chExt cx="1492" cy="1183"/>
          </a:xfrm>
        </p:grpSpPr>
        <p:sp>
          <p:nvSpPr>
            <p:cNvPr id="72716" name="AutoShape 7" descr="羊皮纸">
              <a:extLst>
                <a:ext uri="{FF2B5EF4-FFF2-40B4-BE49-F238E27FC236}">
                  <a16:creationId xmlns:a16="http://schemas.microsoft.com/office/drawing/2014/main" id="{F8814A7D-8B8A-4C7A-AD02-165A3B65C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217"/>
              <a:ext cx="1492" cy="1183"/>
            </a:xfrm>
            <a:prstGeom prst="roundRect">
              <a:avLst>
                <a:gd name="adj" fmla="val 16667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2717" name="Object 8">
              <a:extLst>
                <a:ext uri="{FF2B5EF4-FFF2-40B4-BE49-F238E27FC236}">
                  <a16:creationId xmlns:a16="http://schemas.microsoft.com/office/drawing/2014/main" id="{824E1D05-D18C-457E-A738-D16D253E3B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0" y="2217"/>
            <a:ext cx="1347" cy="1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47" name="图片" r:id="rId5" imgW="1190625" imgH="1038225" progId="Word.Picture.8">
                    <p:embed/>
                  </p:oleObj>
                </mc:Choice>
                <mc:Fallback>
                  <p:oleObj name="图片" r:id="rId5" imgW="1190625" imgH="1038225" progId="Word.Picture.8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" y="2217"/>
                          <a:ext cx="1347" cy="1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">
            <a:extLst>
              <a:ext uri="{FF2B5EF4-FFF2-40B4-BE49-F238E27FC236}">
                <a16:creationId xmlns:a16="http://schemas.microsoft.com/office/drawing/2014/main" id="{E44C7F14-25E0-45B8-86A2-9C3731D309D6}"/>
              </a:ext>
            </a:extLst>
          </p:cNvPr>
          <p:cNvGrpSpPr>
            <a:grpSpLocks/>
          </p:cNvGrpSpPr>
          <p:nvPr/>
        </p:nvGrpSpPr>
        <p:grpSpPr bwMode="auto">
          <a:xfrm>
            <a:off x="4884738" y="3294063"/>
            <a:ext cx="3935412" cy="3063875"/>
            <a:chOff x="2991" y="1652"/>
            <a:chExt cx="2542" cy="2256"/>
          </a:xfrm>
        </p:grpSpPr>
        <p:sp>
          <p:nvSpPr>
            <p:cNvPr id="72714" name="AutoShape 10" descr="羊皮纸">
              <a:extLst>
                <a:ext uri="{FF2B5EF4-FFF2-40B4-BE49-F238E27FC236}">
                  <a16:creationId xmlns:a16="http://schemas.microsoft.com/office/drawing/2014/main" id="{42F24AD0-C115-4C38-965C-8FA69DE0D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1" y="1652"/>
              <a:ext cx="2542" cy="2256"/>
            </a:xfrm>
            <a:prstGeom prst="roundRect">
              <a:avLst>
                <a:gd name="adj" fmla="val 16667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2715" name="Object 11">
              <a:extLst>
                <a:ext uri="{FF2B5EF4-FFF2-40B4-BE49-F238E27FC236}">
                  <a16:creationId xmlns:a16="http://schemas.microsoft.com/office/drawing/2014/main" id="{8BB60AA6-A53F-4677-9872-1BCF76A9A2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2" y="1685"/>
            <a:ext cx="2340" cy="2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48" name="图片" r:id="rId7" imgW="1781175" imgH="1609725" progId="Word.Picture.8">
                    <p:embed/>
                  </p:oleObj>
                </mc:Choice>
                <mc:Fallback>
                  <p:oleObj name="图片" r:id="rId7" imgW="1781175" imgH="1609725" progId="Word.Picture.8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2" y="1685"/>
                          <a:ext cx="2340" cy="2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710" name="Group 12">
            <a:extLst>
              <a:ext uri="{FF2B5EF4-FFF2-40B4-BE49-F238E27FC236}">
                <a16:creationId xmlns:a16="http://schemas.microsoft.com/office/drawing/2014/main" id="{CDB3EE48-5C45-4BB8-BA10-10A4E0E852CF}"/>
              </a:ext>
            </a:extLst>
          </p:cNvPr>
          <p:cNvGrpSpPr>
            <a:grpSpLocks/>
          </p:cNvGrpSpPr>
          <p:nvPr/>
        </p:nvGrpSpPr>
        <p:grpSpPr bwMode="auto">
          <a:xfrm>
            <a:off x="5384800" y="1425575"/>
            <a:ext cx="3171825" cy="1527175"/>
            <a:chOff x="1324" y="103"/>
            <a:chExt cx="1998" cy="962"/>
          </a:xfrm>
        </p:grpSpPr>
        <p:sp>
          <p:nvSpPr>
            <p:cNvPr id="72712" name="AutoShape 13" descr="羊皮纸">
              <a:extLst>
                <a:ext uri="{FF2B5EF4-FFF2-40B4-BE49-F238E27FC236}">
                  <a16:creationId xmlns:a16="http://schemas.microsoft.com/office/drawing/2014/main" id="{C2B4D99F-93EB-45A9-A7F3-A2277A965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" y="103"/>
              <a:ext cx="1998" cy="962"/>
            </a:xfrm>
            <a:prstGeom prst="roundRect">
              <a:avLst>
                <a:gd name="adj" fmla="val 16667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2713" name="Object 14">
              <a:extLst>
                <a:ext uri="{FF2B5EF4-FFF2-40B4-BE49-F238E27FC236}">
                  <a16:creationId xmlns:a16="http://schemas.microsoft.com/office/drawing/2014/main" id="{4AD95838-2665-41D4-A821-ACD2727AF4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5" y="103"/>
            <a:ext cx="1895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49" name="Picture2" r:id="rId9" imgW="8439150" imgH="4286250" progId="Word.Picture.8">
                    <p:embed/>
                  </p:oleObj>
                </mc:Choice>
                <mc:Fallback>
                  <p:oleObj name="Picture2" r:id="rId9" imgW="8439150" imgH="4286250" progId="Word.Picture.8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5" y="103"/>
                          <a:ext cx="1895" cy="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711" name="Rectangle 38">
            <a:extLst>
              <a:ext uri="{FF2B5EF4-FFF2-40B4-BE49-F238E27FC236}">
                <a16:creationId xmlns:a16="http://schemas.microsoft.com/office/drawing/2014/main" id="{D5724D41-9D4E-4CCF-9CC1-CDDF5C7F5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10.6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电压比较器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>
            <a:extLst>
              <a:ext uri="{FF2B5EF4-FFF2-40B4-BE49-F238E27FC236}">
                <a16:creationId xmlns:a16="http://schemas.microsoft.com/office/drawing/2014/main" id="{A3F4A40A-5DCC-4A50-8F45-E1CB1FC7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1152525"/>
            <a:ext cx="62277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单门限电压比较器</a:t>
            </a:r>
          </a:p>
        </p:txBody>
      </p:sp>
      <p:grpSp>
        <p:nvGrpSpPr>
          <p:cNvPr id="74755" name="Group 6">
            <a:extLst>
              <a:ext uri="{FF2B5EF4-FFF2-40B4-BE49-F238E27FC236}">
                <a16:creationId xmlns:a16="http://schemas.microsoft.com/office/drawing/2014/main" id="{67454E6A-D6BE-44EF-A400-F10523D91E09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157163"/>
            <a:ext cx="3089275" cy="1857375"/>
            <a:chOff x="3569" y="88"/>
            <a:chExt cx="1946" cy="1170"/>
          </a:xfrm>
        </p:grpSpPr>
        <p:sp>
          <p:nvSpPr>
            <p:cNvPr id="74769" name="AutoShape 7" descr="羊皮纸">
              <a:extLst>
                <a:ext uri="{FF2B5EF4-FFF2-40B4-BE49-F238E27FC236}">
                  <a16:creationId xmlns:a16="http://schemas.microsoft.com/office/drawing/2014/main" id="{E644E1CF-C2A0-406D-B460-DFB02859B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" y="88"/>
              <a:ext cx="1946" cy="1170"/>
            </a:xfrm>
            <a:prstGeom prst="roundRect">
              <a:avLst>
                <a:gd name="adj" fmla="val 16667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4770" name="Object 8">
              <a:extLst>
                <a:ext uri="{FF2B5EF4-FFF2-40B4-BE49-F238E27FC236}">
                  <a16:creationId xmlns:a16="http://schemas.microsoft.com/office/drawing/2014/main" id="{37D3C036-B257-4FDE-8A72-4A4FB81E0A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20" y="133"/>
            <a:ext cx="1895" cy="10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16" name="Picture2" r:id="rId5" imgW="8439150" imgH="4886325" progId="Word.Picture.8">
                    <p:embed/>
                  </p:oleObj>
                </mc:Choice>
                <mc:Fallback>
                  <p:oleObj name="Picture2" r:id="rId5" imgW="8439150" imgH="4886325" progId="Word.Picture.8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0" y="133"/>
                          <a:ext cx="1895" cy="10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756" name="Rectangle 9">
            <a:extLst>
              <a:ext uri="{FF2B5EF4-FFF2-40B4-BE49-F238E27FC236}">
                <a16:creationId xmlns:a16="http://schemas.microsoft.com/office/drawing/2014/main" id="{7A16837A-895B-4A3E-A6FD-09813E669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" y="1741488"/>
            <a:ext cx="45672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门限电压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不为零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的比较器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C74A35A6-AE64-4660-A617-DD807100C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738438"/>
            <a:ext cx="22034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电压传输特性</a:t>
            </a: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Group 11">
            <a:extLst>
              <a:ext uri="{FF2B5EF4-FFF2-40B4-BE49-F238E27FC236}">
                <a16:creationId xmlns:a16="http://schemas.microsoft.com/office/drawing/2014/main" id="{477492BC-E2BE-4981-9056-E5D6E63F9B64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3252788"/>
            <a:ext cx="2736850" cy="2143125"/>
            <a:chOff x="320" y="1629"/>
            <a:chExt cx="1724" cy="1350"/>
          </a:xfrm>
        </p:grpSpPr>
        <p:sp>
          <p:nvSpPr>
            <p:cNvPr id="74767" name="AutoShape 12" descr="羊皮纸">
              <a:extLst>
                <a:ext uri="{FF2B5EF4-FFF2-40B4-BE49-F238E27FC236}">
                  <a16:creationId xmlns:a16="http://schemas.microsoft.com/office/drawing/2014/main" id="{BE46AC5C-ADA1-4A08-9247-04C7D5C30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" y="1629"/>
              <a:ext cx="1724" cy="1350"/>
            </a:xfrm>
            <a:prstGeom prst="roundRect">
              <a:avLst>
                <a:gd name="adj" fmla="val 16667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4768" name="Object 13">
              <a:extLst>
                <a:ext uri="{FF2B5EF4-FFF2-40B4-BE49-F238E27FC236}">
                  <a16:creationId xmlns:a16="http://schemas.microsoft.com/office/drawing/2014/main" id="{58BE5193-C0D1-4848-ABE4-8E1C40EBEB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2" y="1736"/>
            <a:ext cx="1347" cy="1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17" name="图片" r:id="rId7" imgW="1190625" imgH="1038225" progId="Word.Picture.8">
                    <p:embed/>
                  </p:oleObj>
                </mc:Choice>
                <mc:Fallback>
                  <p:oleObj name="图片" r:id="rId7" imgW="1190625" imgH="1038225" progId="Word.Picture.8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" y="1736"/>
                          <a:ext cx="1347" cy="1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Rectangle 14">
            <a:extLst>
              <a:ext uri="{FF2B5EF4-FFF2-40B4-BE49-F238E27FC236}">
                <a16:creationId xmlns:a16="http://schemas.microsoft.com/office/drawing/2014/main" id="{1B29F31A-58D7-4091-953A-836ADE0BD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395913"/>
            <a:ext cx="4159250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输入为正负对称的正弦波时，输出波形如图所示。</a:t>
            </a: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15">
            <a:extLst>
              <a:ext uri="{FF2B5EF4-FFF2-40B4-BE49-F238E27FC236}">
                <a16:creationId xmlns:a16="http://schemas.microsoft.com/office/drawing/2014/main" id="{5EECDE04-E6CC-4950-8591-ED5940537D56}"/>
              </a:ext>
            </a:extLst>
          </p:cNvPr>
          <p:cNvGrpSpPr>
            <a:grpSpLocks/>
          </p:cNvGrpSpPr>
          <p:nvPr/>
        </p:nvGrpSpPr>
        <p:grpSpPr bwMode="auto">
          <a:xfrm>
            <a:off x="5148263" y="2041525"/>
            <a:ext cx="3429000" cy="4267200"/>
            <a:chOff x="3120" y="1296"/>
            <a:chExt cx="2160" cy="2688"/>
          </a:xfrm>
        </p:grpSpPr>
        <p:sp>
          <p:nvSpPr>
            <p:cNvPr id="74765" name="Rectangle 16">
              <a:extLst>
                <a:ext uri="{FF2B5EF4-FFF2-40B4-BE49-F238E27FC236}">
                  <a16:creationId xmlns:a16="http://schemas.microsoft.com/office/drawing/2014/main" id="{6B3F0D22-17D1-4128-AF1F-8F8FFFA05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296"/>
              <a:ext cx="2160" cy="26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4766" name="Object 17">
              <a:extLst>
                <a:ext uri="{FF2B5EF4-FFF2-40B4-BE49-F238E27FC236}">
                  <a16:creationId xmlns:a16="http://schemas.microsoft.com/office/drawing/2014/main" id="{7C3412C8-5259-4B23-AF47-B43F1B9BD9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38" y="1341"/>
            <a:ext cx="2097" cy="18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18" name="Picture2" r:id="rId9" imgW="1847850" imgH="1609725" progId="Word.Picture.8">
                    <p:embed/>
                  </p:oleObj>
                </mc:Choice>
                <mc:Fallback>
                  <p:oleObj name="Picture2" r:id="rId9" imgW="1847850" imgH="1609725" progId="Word.Picture.8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8" y="1341"/>
                          <a:ext cx="2097" cy="18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Rectangle 18">
            <a:extLst>
              <a:ext uri="{FF2B5EF4-FFF2-40B4-BE49-F238E27FC236}">
                <a16:creationId xmlns:a16="http://schemas.microsoft.com/office/drawing/2014/main" id="{AD68F777-1348-4740-966D-2413DE4F8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25" y="2224088"/>
            <a:ext cx="30353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（门限电压为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REF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17" name="Object 19">
            <a:extLst>
              <a:ext uri="{FF2B5EF4-FFF2-40B4-BE49-F238E27FC236}">
                <a16:creationId xmlns:a16="http://schemas.microsoft.com/office/drawing/2014/main" id="{FAB48151-7C7B-41D6-BE11-6D17965AA0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72075" y="3171825"/>
          <a:ext cx="3328988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9" name="Picture2" r:id="rId11" imgW="11525250" imgH="10868025" progId="Word.Picture.8">
                  <p:embed/>
                </p:oleObj>
              </mc:Choice>
              <mc:Fallback>
                <p:oleObj name="Picture2" r:id="rId11" imgW="11525250" imgH="10868025" progId="Word.Picture.8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75" y="3171825"/>
                        <a:ext cx="3328988" cy="31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0">
            <a:extLst>
              <a:ext uri="{FF2B5EF4-FFF2-40B4-BE49-F238E27FC236}">
                <a16:creationId xmlns:a16="http://schemas.microsoft.com/office/drawing/2014/main" id="{B12DD0E1-6093-4BA2-A164-310C1A6244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72075" y="3144838"/>
          <a:ext cx="3328988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0" name="Picture2" r:id="rId13" imgW="11525250" imgH="10868025" progId="Word.Picture.8">
                  <p:embed/>
                </p:oleObj>
              </mc:Choice>
              <mc:Fallback>
                <p:oleObj name="Picture2" r:id="rId13" imgW="11525250" imgH="10868025" progId="Word.Picture.8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75" y="3144838"/>
                        <a:ext cx="3328988" cy="31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4" name="Rectangle 38">
            <a:extLst>
              <a:ext uri="{FF2B5EF4-FFF2-40B4-BE49-F238E27FC236}">
                <a16:creationId xmlns:a16="http://schemas.microsoft.com/office/drawing/2014/main" id="{99F3B392-1AD6-48CA-88BA-93A88B9A5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10.6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电压比较器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2" grpId="0" autoUpdateAnimBg="0"/>
      <p:bldP spid="16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Object 2">
            <a:extLst>
              <a:ext uri="{FF2B5EF4-FFF2-40B4-BE49-F238E27FC236}">
                <a16:creationId xmlns:a16="http://schemas.microsoft.com/office/drawing/2014/main" id="{DA734E1B-57EF-4DC1-AB9F-917D6EE550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013" y="1412875"/>
          <a:ext cx="2163762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5" name="Picture2" r:id="rId3" imgW="2314575" imgH="1628775" progId="Word.Picture.8">
                  <p:embed/>
                </p:oleObj>
              </mc:Choice>
              <mc:Fallback>
                <p:oleObj name="Picture2" r:id="rId3" imgW="2314575" imgH="1628775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1412875"/>
                        <a:ext cx="2163762" cy="152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9" name="Object 3">
            <a:extLst>
              <a:ext uri="{FF2B5EF4-FFF2-40B4-BE49-F238E27FC236}">
                <a16:creationId xmlns:a16="http://schemas.microsoft.com/office/drawing/2014/main" id="{4B3CB408-8F70-4B6C-B649-3D93B45EBB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1374775"/>
          <a:ext cx="1978025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6" name="Picture2" r:id="rId5" imgW="2466975" imgH="2171700" progId="Word.Picture.8">
                  <p:embed/>
                </p:oleObj>
              </mc:Choice>
              <mc:Fallback>
                <p:oleObj name="Picture2" r:id="rId5" imgW="2466975" imgH="217170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374775"/>
                        <a:ext cx="1978025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4">
            <a:extLst>
              <a:ext uri="{FF2B5EF4-FFF2-40B4-BE49-F238E27FC236}">
                <a16:creationId xmlns:a16="http://schemas.microsoft.com/office/drawing/2014/main" id="{E58E83ED-AC1D-4222-BB3A-3DD7BC73CC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013" y="3201988"/>
          <a:ext cx="2163762" cy="152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7" name="Picture2" r:id="rId7" imgW="2314575" imgH="1628775" progId="Word.Picture.8">
                  <p:embed/>
                </p:oleObj>
              </mc:Choice>
              <mc:Fallback>
                <p:oleObj name="Picture2" r:id="rId7" imgW="2314575" imgH="1628775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3201988"/>
                        <a:ext cx="2163762" cy="152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65" name="Object 5">
            <a:extLst>
              <a:ext uri="{FF2B5EF4-FFF2-40B4-BE49-F238E27FC236}">
                <a16:creationId xmlns:a16="http://schemas.microsoft.com/office/drawing/2014/main" id="{ED3AF1BC-617D-40E1-AB5E-984AD5B037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3175000"/>
          <a:ext cx="1978025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8" name="Picture2" r:id="rId9" imgW="2466975" imgH="2171700" progId="Word.Picture.8">
                  <p:embed/>
                </p:oleObj>
              </mc:Choice>
              <mc:Fallback>
                <p:oleObj name="Picture2" r:id="rId9" imgW="2466975" imgH="21717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175000"/>
                        <a:ext cx="1978025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6">
            <a:extLst>
              <a:ext uri="{FF2B5EF4-FFF2-40B4-BE49-F238E27FC236}">
                <a16:creationId xmlns:a16="http://schemas.microsoft.com/office/drawing/2014/main" id="{B1247313-79B5-49E8-92CA-D935B48D9D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7425" y="1519238"/>
          <a:ext cx="2138363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9" name="Picture2" r:id="rId11" imgW="2286000" imgH="1428750" progId="Word.Picture.8">
                  <p:embed/>
                </p:oleObj>
              </mc:Choice>
              <mc:Fallback>
                <p:oleObj name="Picture2" r:id="rId11" imgW="2286000" imgH="142875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425" y="1519238"/>
                        <a:ext cx="2138363" cy="1335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7">
            <a:extLst>
              <a:ext uri="{FF2B5EF4-FFF2-40B4-BE49-F238E27FC236}">
                <a16:creationId xmlns:a16="http://schemas.microsoft.com/office/drawing/2014/main" id="{8AE516BF-CEF0-46D5-90B1-49AC4C8AF1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7425" y="3244850"/>
          <a:ext cx="2138363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0" name="Picture2" r:id="rId13" imgW="2286000" imgH="1428750" progId="Word.Picture.8">
                  <p:embed/>
                </p:oleObj>
              </mc:Choice>
              <mc:Fallback>
                <p:oleObj name="Picture2" r:id="rId13" imgW="2286000" imgH="142875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425" y="3244850"/>
                        <a:ext cx="2138363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70" name="Object 8">
            <a:extLst>
              <a:ext uri="{FF2B5EF4-FFF2-40B4-BE49-F238E27FC236}">
                <a16:creationId xmlns:a16="http://schemas.microsoft.com/office/drawing/2014/main" id="{29543BDC-4015-4CD8-90B3-4B4B8C8869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85038" y="1376363"/>
          <a:ext cx="1312862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1" name="Picture2" r:id="rId15" imgW="1647825" imgH="2171700" progId="Word.Picture.8">
                  <p:embed/>
                </p:oleObj>
              </mc:Choice>
              <mc:Fallback>
                <p:oleObj name="Picture2" r:id="rId15" imgW="1647825" imgH="2171700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5038" y="1376363"/>
                        <a:ext cx="1312862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71" name="Object 9">
            <a:extLst>
              <a:ext uri="{FF2B5EF4-FFF2-40B4-BE49-F238E27FC236}">
                <a16:creationId xmlns:a16="http://schemas.microsoft.com/office/drawing/2014/main" id="{D8501088-AD88-463C-94D3-24EE2F6FAB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85038" y="3101975"/>
          <a:ext cx="1312862" cy="16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2" name="Picture2" r:id="rId17" imgW="1647825" imgH="2171700" progId="Word.Picture.8">
                  <p:embed/>
                </p:oleObj>
              </mc:Choice>
              <mc:Fallback>
                <p:oleObj name="Picture2" r:id="rId17" imgW="1647825" imgH="2171700" progId="Word.Picture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5038" y="3101975"/>
                        <a:ext cx="1312862" cy="162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372" name="Rectangle 12">
            <a:extLst>
              <a:ext uri="{FF2B5EF4-FFF2-40B4-BE49-F238E27FC236}">
                <a16:creationId xmlns:a16="http://schemas.microsoft.com/office/drawing/2014/main" id="{95D5BD8E-3A3A-41CD-8CE4-2D1CC518B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23950"/>
            <a:ext cx="223202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 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同相比较器</a:t>
            </a:r>
            <a:endParaRPr lang="zh-CN" altLang="en-US" sz="200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55373" name="Rectangle 13">
            <a:extLst>
              <a:ext uri="{FF2B5EF4-FFF2-40B4-BE49-F238E27FC236}">
                <a16:creationId xmlns:a16="http://schemas.microsoft.com/office/drawing/2014/main" id="{616CBFC2-E8E9-495B-B3A4-8B835B287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887663"/>
            <a:ext cx="223202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 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反相比较器</a:t>
            </a:r>
            <a:endParaRPr lang="zh-CN" altLang="en-US" sz="200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55374" name="Rectangle 14">
            <a:extLst>
              <a:ext uri="{FF2B5EF4-FFF2-40B4-BE49-F238E27FC236}">
                <a16:creationId xmlns:a16="http://schemas.microsoft.com/office/drawing/2014/main" id="{CDB4DEE9-6F9C-4156-B6CB-071AD7B39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9650" y="1158875"/>
            <a:ext cx="251936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 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同相过零比较器</a:t>
            </a:r>
            <a:endParaRPr lang="en-US" altLang="zh-CN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655375" name="Rectangle 15">
            <a:extLst>
              <a:ext uri="{FF2B5EF4-FFF2-40B4-BE49-F238E27FC236}">
                <a16:creationId xmlns:a16="http://schemas.microsoft.com/office/drawing/2014/main" id="{2795B3DA-0C1F-4739-99C5-D424FF172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2887663"/>
            <a:ext cx="2767013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 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反相过零比较器</a:t>
            </a:r>
            <a:endParaRPr lang="zh-CN" altLang="en-US" sz="200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55376" name="Rectangle 16">
            <a:extLst>
              <a:ext uri="{FF2B5EF4-FFF2-40B4-BE49-F238E27FC236}">
                <a16:creationId xmlns:a16="http://schemas.microsoft.com/office/drawing/2014/main" id="{267AF489-7044-45BE-BA4C-DE52FABB4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587875"/>
            <a:ext cx="4251325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</a:t>
            </a:r>
            <a:r>
              <a:rPr lang="zh-CN" altLang="en-US" sz="200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分析任务及方法</a:t>
            </a:r>
          </a:p>
        </p:txBody>
      </p:sp>
      <p:sp>
        <p:nvSpPr>
          <p:cNvPr id="655377" name="Rectangle 17">
            <a:extLst>
              <a:ext uri="{FF2B5EF4-FFF2-40B4-BE49-F238E27FC236}">
                <a16:creationId xmlns:a16="http://schemas.microsoft.com/office/drawing/2014/main" id="{69756C52-8F1C-4DFA-951E-06465E4F9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163" y="4757738"/>
            <a:ext cx="255111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  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求传输特性</a:t>
            </a:r>
          </a:p>
        </p:txBody>
      </p:sp>
      <p:sp>
        <p:nvSpPr>
          <p:cNvPr id="655378" name="Rectangle 18">
            <a:extLst>
              <a:ext uri="{FF2B5EF4-FFF2-40B4-BE49-F238E27FC236}">
                <a16:creationId xmlns:a16="http://schemas.microsoft.com/office/drawing/2014/main" id="{CC70B667-5D8D-4960-B6DE-EE80ADA3C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5192713"/>
            <a:ext cx="255111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 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方向</a:t>
            </a:r>
          </a:p>
        </p:txBody>
      </p:sp>
      <p:sp>
        <p:nvSpPr>
          <p:cNvPr id="655379" name="Rectangle 19">
            <a:extLst>
              <a:ext uri="{FF2B5EF4-FFF2-40B4-BE49-F238E27FC236}">
                <a16:creationId xmlns:a16="http://schemas.microsoft.com/office/drawing/2014/main" id="{384DA62C-3040-4CE2-BBCA-492B7BB36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7763" y="4724400"/>
            <a:ext cx="35067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 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输出电平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V</a:t>
            </a:r>
            <a:r>
              <a:rPr lang="en-US" altLang="zh-CN" sz="20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OH 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V</a:t>
            </a:r>
            <a:r>
              <a:rPr lang="en-US" altLang="zh-CN" sz="20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OL</a:t>
            </a:r>
          </a:p>
        </p:txBody>
      </p:sp>
      <p:sp>
        <p:nvSpPr>
          <p:cNvPr id="655380" name="Rectangle 20">
            <a:extLst>
              <a:ext uri="{FF2B5EF4-FFF2-40B4-BE49-F238E27FC236}">
                <a16:creationId xmlns:a16="http://schemas.microsoft.com/office/drawing/2014/main" id="{C52FBB2E-9799-4EF1-9FCC-4F42ACC35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5549900"/>
            <a:ext cx="439261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 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门限电压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V</a:t>
            </a:r>
            <a:r>
              <a:rPr lang="en-US" altLang="zh-CN" sz="20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th 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(</a:t>
            </a:r>
            <a:r>
              <a:rPr kumimoji="1" lang="en-US" altLang="zh-CN" sz="200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Crossover voltage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)</a:t>
            </a:r>
          </a:p>
        </p:txBody>
      </p:sp>
      <p:sp>
        <p:nvSpPr>
          <p:cNvPr id="655381" name="Rectangle 21">
            <a:extLst>
              <a:ext uri="{FF2B5EF4-FFF2-40B4-BE49-F238E27FC236}">
                <a16:creationId xmlns:a16="http://schemas.microsoft.com/office/drawing/2014/main" id="{34E4B9E0-4A1C-49F5-9AAB-C8068A2B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338" y="5162550"/>
            <a:ext cx="279717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—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同相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和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反相</a:t>
            </a:r>
            <a:endParaRPr lang="zh-CN" altLang="en-US" sz="2000" baseline="-2500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655382" name="Rectangle 22">
            <a:extLst>
              <a:ext uri="{FF2B5EF4-FFF2-40B4-BE49-F238E27FC236}">
                <a16:creationId xmlns:a16="http://schemas.microsoft.com/office/drawing/2014/main" id="{11D2C740-1B19-46BD-B8E1-059A093CF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275" y="5067300"/>
            <a:ext cx="387826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V</a:t>
            </a:r>
            <a:r>
              <a:rPr lang="en-US" altLang="zh-CN" sz="20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om   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(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运放线性范围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=V</a:t>
            </a:r>
            <a:r>
              <a:rPr lang="en-US" altLang="zh-CN" sz="20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CC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-V</a:t>
            </a:r>
            <a:r>
              <a:rPr lang="en-US" altLang="zh-CN" sz="20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CES 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)</a:t>
            </a:r>
          </a:p>
        </p:txBody>
      </p:sp>
      <p:sp>
        <p:nvSpPr>
          <p:cNvPr id="655383" name="Rectangle 23">
            <a:extLst>
              <a:ext uri="{FF2B5EF4-FFF2-40B4-BE49-F238E27FC236}">
                <a16:creationId xmlns:a16="http://schemas.microsoft.com/office/drawing/2014/main" id="{DA892D43-2641-407F-8547-A77D399B2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275" y="5476875"/>
            <a:ext cx="39243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V</a:t>
            </a:r>
            <a:r>
              <a:rPr lang="en-US" altLang="zh-CN" sz="20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om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= 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 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V</a:t>
            </a:r>
            <a:r>
              <a:rPr lang="en-US" altLang="zh-CN" sz="20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CC   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忽略饱和压降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55384" name="Rectangle 24">
            <a:extLst>
              <a:ext uri="{FF2B5EF4-FFF2-40B4-BE49-F238E27FC236}">
                <a16:creationId xmlns:a16="http://schemas.microsoft.com/office/drawing/2014/main" id="{F20E7607-EA53-4F47-97EA-FBDB14B16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38" y="5886450"/>
            <a:ext cx="3535362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V</a:t>
            </a:r>
            <a:r>
              <a:rPr lang="en-US" altLang="zh-CN" sz="20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om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= 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 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V</a:t>
            </a:r>
            <a:r>
              <a:rPr lang="en-US" altLang="zh-CN" sz="20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Z    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 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稳压电路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55385" name="Rectangle 25">
            <a:extLst>
              <a:ext uri="{FF2B5EF4-FFF2-40B4-BE49-F238E27FC236}">
                <a16:creationId xmlns:a16="http://schemas.microsoft.com/office/drawing/2014/main" id="{80FB38CB-D921-4882-A598-52D7643DF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5911850"/>
            <a:ext cx="5322887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—— 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输出</a:t>
            </a:r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v</a:t>
            </a:r>
            <a:r>
              <a:rPr lang="en-US" altLang="zh-CN" sz="2000" baseline="-25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O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翻转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时对应的临界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输入电压</a:t>
            </a:r>
          </a:p>
        </p:txBody>
      </p:sp>
      <p:sp>
        <p:nvSpPr>
          <p:cNvPr id="655386" name="Rectangle 26">
            <a:extLst>
              <a:ext uri="{FF2B5EF4-FFF2-40B4-BE49-F238E27FC236}">
                <a16:creationId xmlns:a16="http://schemas.microsoft.com/office/drawing/2014/main" id="{23F5A2F5-95D6-42D9-8A0D-BA7D86AC8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513" y="6450013"/>
            <a:ext cx="5149850" cy="357187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当</a:t>
            </a:r>
            <a:r>
              <a:rPr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v</a:t>
            </a:r>
            <a:r>
              <a:rPr lang="en-US" altLang="zh-CN" sz="20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P 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 </a:t>
            </a:r>
            <a:r>
              <a:rPr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v</a:t>
            </a:r>
            <a:r>
              <a:rPr lang="en-US" altLang="zh-CN" sz="20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N 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时状态翻转，此瞬间可用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虚短、虚断</a:t>
            </a:r>
          </a:p>
        </p:txBody>
      </p:sp>
      <p:sp>
        <p:nvSpPr>
          <p:cNvPr id="75801" name="Rectangle 27">
            <a:extLst>
              <a:ext uri="{FF2B5EF4-FFF2-40B4-BE49-F238E27FC236}">
                <a16:creationId xmlns:a16="http://schemas.microsoft.com/office/drawing/2014/main" id="{ABB939AF-9851-48ED-953C-FDD0381EB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3" y="458788"/>
            <a:ext cx="2736850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</a:t>
            </a:r>
            <a:r>
              <a:rPr lang="zh-CN" altLang="en-US" sz="240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常见电路</a:t>
            </a:r>
          </a:p>
        </p:txBody>
      </p:sp>
      <p:sp>
        <p:nvSpPr>
          <p:cNvPr id="75802" name="Rectangle 38">
            <a:extLst>
              <a:ext uri="{FF2B5EF4-FFF2-40B4-BE49-F238E27FC236}">
                <a16:creationId xmlns:a16="http://schemas.microsoft.com/office/drawing/2014/main" id="{A478350A-5EEB-4654-A56B-747DC0A33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10.6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电压比较器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5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5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5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5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5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55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55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55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55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5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5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5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5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5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55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55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55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55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55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55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72" grpId="0" autoUpdateAnimBg="0"/>
      <p:bldP spid="655373" grpId="0" autoUpdateAnimBg="0"/>
      <p:bldP spid="655374" grpId="0" autoUpdateAnimBg="0"/>
      <p:bldP spid="655375" grpId="0" autoUpdateAnimBg="0"/>
      <p:bldP spid="655376" grpId="0"/>
      <p:bldP spid="655377" grpId="0"/>
      <p:bldP spid="655378" grpId="0"/>
      <p:bldP spid="655379" grpId="0"/>
      <p:bldP spid="655380" grpId="0"/>
      <p:bldP spid="655381" grpId="0" build="p" autoUpdateAnimBg="0"/>
      <p:bldP spid="655382" grpId="0" build="p" autoUpdateAnimBg="0"/>
      <p:bldP spid="655383" grpId="0" build="p" autoUpdateAnimBg="0"/>
      <p:bldP spid="655384" grpId="0" build="p" autoUpdateAnimBg="0"/>
      <p:bldP spid="655385" grpId="0" build="p" autoUpdateAnimBg="0"/>
      <p:bldP spid="655386" grpId="0" build="p" autoUpdateAnimBg="0"/>
      <p:bldP spid="655386" grpId="1" build="allAtOnce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>
            <a:extLst>
              <a:ext uri="{FF2B5EF4-FFF2-40B4-BE49-F238E27FC236}">
                <a16:creationId xmlns:a16="http://schemas.microsoft.com/office/drawing/2014/main" id="{1248F81D-768A-4D17-B4FF-824B5B8B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292600"/>
            <a:ext cx="10699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8BB0DC0-2270-413C-9107-0E42E18D9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351338"/>
            <a:ext cx="34290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构成过零比较器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E5B7B8F-3BEB-416C-A3FA-5A8C4D31E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957763"/>
            <a:ext cx="431641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RC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为微分电路，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RC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&lt;&lt;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6805" name="AutoShape 7" descr="羊皮纸">
            <a:extLst>
              <a:ext uri="{FF2B5EF4-FFF2-40B4-BE49-F238E27FC236}">
                <a16:creationId xmlns:a16="http://schemas.microsoft.com/office/drawing/2014/main" id="{00ED465B-A8E1-46AE-8AE2-F10DE96DE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7925" y="2571750"/>
            <a:ext cx="3544888" cy="359410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6806" name="Text Box 8">
            <a:extLst>
              <a:ext uri="{FF2B5EF4-FFF2-40B4-BE49-F238E27FC236}">
                <a16:creationId xmlns:a16="http://schemas.microsoft.com/office/drawing/2014/main" id="{5B85DB8F-EEF7-4471-9C16-3BC3C1627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1196975"/>
            <a:ext cx="450850" cy="461963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endParaRPr kumimoji="1" lang="zh-CN" altLang="en-US" sz="2400">
              <a:solidFill>
                <a:srgbClr val="8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6807" name="Group 9">
            <a:extLst>
              <a:ext uri="{FF2B5EF4-FFF2-40B4-BE49-F238E27FC236}">
                <a16:creationId xmlns:a16="http://schemas.microsoft.com/office/drawing/2014/main" id="{C3A421D3-FDFD-41F6-A6E8-569CBBCADC0C}"/>
              </a:ext>
            </a:extLst>
          </p:cNvPr>
          <p:cNvGrpSpPr>
            <a:grpSpLocks/>
          </p:cNvGrpSpPr>
          <p:nvPr/>
        </p:nvGrpSpPr>
        <p:grpSpPr bwMode="auto">
          <a:xfrm>
            <a:off x="1241425" y="2446338"/>
            <a:ext cx="3365500" cy="1798637"/>
            <a:chOff x="3445" y="134"/>
            <a:chExt cx="2120" cy="1133"/>
          </a:xfrm>
        </p:grpSpPr>
        <p:sp>
          <p:nvSpPr>
            <p:cNvPr id="76815" name="AutoShape 10" descr="羊皮纸">
              <a:extLst>
                <a:ext uri="{FF2B5EF4-FFF2-40B4-BE49-F238E27FC236}">
                  <a16:creationId xmlns:a16="http://schemas.microsoft.com/office/drawing/2014/main" id="{2787CB9B-AA37-44A0-9A2C-148F3402C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5" y="134"/>
              <a:ext cx="2120" cy="1002"/>
            </a:xfrm>
            <a:prstGeom prst="roundRect">
              <a:avLst>
                <a:gd name="adj" fmla="val 16667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6816" name="Object 11">
              <a:extLst>
                <a:ext uri="{FF2B5EF4-FFF2-40B4-BE49-F238E27FC236}">
                  <a16:creationId xmlns:a16="http://schemas.microsoft.com/office/drawing/2014/main" id="{EEC72D1E-099B-451C-B1B9-9ED742B9DC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85" y="173"/>
            <a:ext cx="1843" cy="10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53" name="Picture2" r:id="rId4" imgW="1752600" imgH="1038225" progId="Word.Picture.8">
                    <p:embed/>
                  </p:oleObj>
                </mc:Choice>
                <mc:Fallback>
                  <p:oleObj name="Picture2" r:id="rId4" imgW="1752600" imgH="1038225" progId="Word.Picture.8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5" y="173"/>
                          <a:ext cx="1843" cy="10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6808" name="Rectangle 12">
            <a:extLst>
              <a:ext uri="{FF2B5EF4-FFF2-40B4-BE49-F238E27FC236}">
                <a16:creationId xmlns:a16="http://schemas.microsoft.com/office/drawing/2014/main" id="{5E9D8712-F563-4A97-A2BE-715483693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8" y="1196975"/>
            <a:ext cx="3857625" cy="1190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电路如图所示，当输入信号如图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所示的正弦波时，定性画出</a:t>
            </a:r>
          </a:p>
        </p:txBody>
      </p:sp>
      <p:graphicFrame>
        <p:nvGraphicFramePr>
          <p:cNvPr id="76809" name="Object 13">
            <a:extLst>
              <a:ext uri="{FF2B5EF4-FFF2-40B4-BE49-F238E27FC236}">
                <a16:creationId xmlns:a16="http://schemas.microsoft.com/office/drawing/2014/main" id="{BE9F731D-54B8-4DD1-A91F-F825D11139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2100" y="1955800"/>
          <a:ext cx="28733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4" name="公式" r:id="rId6" imgW="23040975" imgH="3952875" progId="Equation.3">
                  <p:embed/>
                </p:oleObj>
              </mc:Choice>
              <mc:Fallback>
                <p:oleObj name="公式" r:id="rId6" imgW="23040975" imgH="395287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1955800"/>
                        <a:ext cx="28733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6810" name="Object 14">
            <a:extLst>
              <a:ext uri="{FF2B5EF4-FFF2-40B4-BE49-F238E27FC236}">
                <a16:creationId xmlns:a16="http://schemas.microsoft.com/office/drawing/2014/main" id="{08F2B2D7-71F9-4E87-A5B3-072A0151B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1063625"/>
            <a:ext cx="31813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Object 15">
            <a:extLst>
              <a:ext uri="{FF2B5EF4-FFF2-40B4-BE49-F238E27FC236}">
                <a16:creationId xmlns:a16="http://schemas.microsoft.com/office/drawing/2014/main" id="{6DA8DD19-692A-4DD3-B987-86738D72C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2605088"/>
            <a:ext cx="3178175" cy="136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Object 16">
            <a:extLst>
              <a:ext uri="{FF2B5EF4-FFF2-40B4-BE49-F238E27FC236}">
                <a16:creationId xmlns:a16="http://schemas.microsoft.com/office/drawing/2014/main" id="{8F12277B-F9DA-4B8D-8E3B-BA899FC349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3175" y="3916363"/>
          <a:ext cx="3178175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5" r:id="rId10" imgW="1905000" imgH="742950" progId="Word.Picture.8">
                  <p:embed/>
                </p:oleObj>
              </mc:Choice>
              <mc:Fallback>
                <p:oleObj r:id="rId10" imgW="1905000" imgH="742950" progId="Word.Picture.8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3175" y="3916363"/>
                        <a:ext cx="3178175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>
            <a:extLst>
              <a:ext uri="{FF2B5EF4-FFF2-40B4-BE49-F238E27FC236}">
                <a16:creationId xmlns:a16="http://schemas.microsoft.com/office/drawing/2014/main" id="{710944B9-AAE0-4688-A404-5F0A79FD9B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3175" y="5102225"/>
          <a:ext cx="3178175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6" r:id="rId12" imgW="1905000" imgH="600075" progId="Word.Picture.8">
                  <p:embed/>
                </p:oleObj>
              </mc:Choice>
              <mc:Fallback>
                <p:oleObj r:id="rId12" imgW="1905000" imgH="600075" progId="Word.Picture.8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3175" y="5102225"/>
                        <a:ext cx="3178175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8">
            <a:extLst>
              <a:ext uri="{FF2B5EF4-FFF2-40B4-BE49-F238E27FC236}">
                <a16:creationId xmlns:a16="http://schemas.microsoft.com/office/drawing/2014/main" id="{5C513419-2D08-44D7-9676-CF074EC4C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546725"/>
            <a:ext cx="388461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削波（限幅、检波）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18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>
            <a:extLst>
              <a:ext uri="{FF2B5EF4-FFF2-40B4-BE49-F238E27FC236}">
                <a16:creationId xmlns:a16="http://schemas.microsoft.com/office/drawing/2014/main" id="{F5CA145B-029B-4843-85D3-28F8DE62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2500313"/>
            <a:ext cx="10699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</a:p>
        </p:txBody>
      </p:sp>
      <p:sp>
        <p:nvSpPr>
          <p:cNvPr id="77827" name="Text Box 4">
            <a:extLst>
              <a:ext uri="{FF2B5EF4-FFF2-40B4-BE49-F238E27FC236}">
                <a16:creationId xmlns:a16="http://schemas.microsoft.com/office/drawing/2014/main" id="{7D843E5E-BA42-4EDC-88AE-307E6D8C5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1217613"/>
            <a:ext cx="558800" cy="522287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endParaRPr kumimoji="1" lang="zh-CN" altLang="en-US" sz="2800">
              <a:solidFill>
                <a:srgbClr val="8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28" name="Rectangle 5">
            <a:extLst>
              <a:ext uri="{FF2B5EF4-FFF2-40B4-BE49-F238E27FC236}">
                <a16:creationId xmlns:a16="http://schemas.microsoft.com/office/drawing/2014/main" id="{ACE8F84D-FDAC-49B1-B1BC-C7170F105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193800"/>
            <a:ext cx="763746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图示为另一种形式的</a:t>
            </a:r>
            <a:r>
              <a:rPr lang="zh-CN" altLang="en-US" sz="24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单门限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电压比较器，试求出其门限电压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阈值电压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，画出其电压传输特性。设运放输出的高、低电平分别为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OH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OL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 </a:t>
            </a:r>
          </a:p>
        </p:txBody>
      </p:sp>
      <p:graphicFrame>
        <p:nvGraphicFramePr>
          <p:cNvPr id="77829" name="Object 6">
            <a:extLst>
              <a:ext uri="{FF2B5EF4-FFF2-40B4-BE49-F238E27FC236}">
                <a16:creationId xmlns:a16="http://schemas.microsoft.com/office/drawing/2014/main" id="{09628E38-44BB-4FFB-A944-38B2677013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2205038"/>
          <a:ext cx="3460750" cy="180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2" name="图片" r:id="rId4" imgW="19021425" imgH="9963150" progId="Word.Picture.8">
                  <p:embed/>
                </p:oleObj>
              </mc:Choice>
              <mc:Fallback>
                <p:oleObj name="图片" r:id="rId4" imgW="19021425" imgH="996315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205038"/>
                        <a:ext cx="3460750" cy="18081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7A8C3257-9E28-4119-A011-E1FF564833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08638" y="4005263"/>
          <a:ext cx="241935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3" name="图片" r:id="rId6" imgW="14049375" imgH="12792075" progId="Word.Picture.8">
                  <p:embed/>
                </p:oleObj>
              </mc:Choice>
              <mc:Fallback>
                <p:oleObj name="图片" r:id="rId6" imgW="14049375" imgH="12792075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8638" y="4005263"/>
                        <a:ext cx="2419350" cy="2197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9">
            <a:extLst>
              <a:ext uri="{FF2B5EF4-FFF2-40B4-BE49-F238E27FC236}">
                <a16:creationId xmlns:a16="http://schemas.microsoft.com/office/drawing/2014/main" id="{E3693807-8A37-4230-B9B6-A018F61EF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6162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利用</a:t>
            </a:r>
            <a:r>
              <a:rPr kumimoji="1" lang="zh-CN" altLang="en-US" sz="24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叠加原理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可得</a:t>
            </a:r>
          </a:p>
        </p:txBody>
      </p:sp>
      <p:graphicFrame>
        <p:nvGraphicFramePr>
          <p:cNvPr id="9" name="Object 10">
            <a:extLst>
              <a:ext uri="{FF2B5EF4-FFF2-40B4-BE49-F238E27FC236}">
                <a16:creationId xmlns:a16="http://schemas.microsoft.com/office/drawing/2014/main" id="{1FCD4B0D-4382-4647-8C75-C337FB793E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1400" y="3013075"/>
          <a:ext cx="3986213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4" name="Equation" r:id="rId8" imgW="31375350" imgH="7019925" progId="Equation.3">
                  <p:embed/>
                </p:oleObj>
              </mc:Choice>
              <mc:Fallback>
                <p:oleObj name="Equation" r:id="rId8" imgW="31375350" imgH="701992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3013075"/>
                        <a:ext cx="3986213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1">
            <a:extLst>
              <a:ext uri="{FF2B5EF4-FFF2-40B4-BE49-F238E27FC236}">
                <a16:creationId xmlns:a16="http://schemas.microsoft.com/office/drawing/2014/main" id="{BD4DCB14-246F-403F-8EC3-2405C2B54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3789363"/>
            <a:ext cx="5108575" cy="106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987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理想情况下，输出电压</a:t>
            </a:r>
            <a:r>
              <a:rPr kumimoji="1" lang="zh-CN" altLang="en-US" sz="24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发生跳变时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对应的</a:t>
            </a:r>
            <a:r>
              <a:rPr kumimoji="1"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aseline="-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aseline="-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，即</a:t>
            </a:r>
          </a:p>
        </p:txBody>
      </p:sp>
      <p:graphicFrame>
        <p:nvGraphicFramePr>
          <p:cNvPr id="11" name="Object 12">
            <a:extLst>
              <a:ext uri="{FF2B5EF4-FFF2-40B4-BE49-F238E27FC236}">
                <a16:creationId xmlns:a16="http://schemas.microsoft.com/office/drawing/2014/main" id="{8897E3C5-1298-451B-95DE-9870F97C34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4150" y="4941888"/>
          <a:ext cx="241935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5" name="Equation" r:id="rId10" imgW="18649950" imgH="3514725" progId="Equation.3">
                  <p:embed/>
                </p:oleObj>
              </mc:Choice>
              <mc:Fallback>
                <p:oleObj name="Equation" r:id="rId10" imgW="18649950" imgH="351472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4941888"/>
                        <a:ext cx="241935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3">
            <a:extLst>
              <a:ext uri="{FF2B5EF4-FFF2-40B4-BE49-F238E27FC236}">
                <a16:creationId xmlns:a16="http://schemas.microsoft.com/office/drawing/2014/main" id="{C228FC81-9059-4B38-A5E9-6A04EFFD2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5" y="5516563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3060700" algn="ct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3060700" algn="ct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3060700" algn="ct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3060700" algn="ct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3060700" algn="ct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3060700" algn="ct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3060700" algn="ct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3060700" algn="ct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3060700" algn="ct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门限电压</a:t>
            </a:r>
          </a:p>
        </p:txBody>
      </p:sp>
      <p:graphicFrame>
        <p:nvGraphicFramePr>
          <p:cNvPr id="13" name="Object 14">
            <a:extLst>
              <a:ext uri="{FF2B5EF4-FFF2-40B4-BE49-F238E27FC236}">
                <a16:creationId xmlns:a16="http://schemas.microsoft.com/office/drawing/2014/main" id="{6F5E008A-78CC-462D-9867-BC4AAA70DD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6963" y="5373688"/>
          <a:ext cx="27813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6" name="Equation" r:id="rId12" imgW="21945600" imgH="7019925" progId="Equation.3">
                  <p:embed/>
                </p:oleObj>
              </mc:Choice>
              <mc:Fallback>
                <p:oleObj name="Equation" r:id="rId12" imgW="21945600" imgH="701992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5373688"/>
                        <a:ext cx="27813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0" grpId="0" autoUpdateAnimBg="0"/>
      <p:bldP spid="12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>
            <a:extLst>
              <a:ext uri="{FF2B5EF4-FFF2-40B4-BE49-F238E27FC236}">
                <a16:creationId xmlns:a16="http://schemas.microsoft.com/office/drawing/2014/main" id="{A80F0170-2342-4E7C-BA0F-7A432ADB0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663" y="538163"/>
            <a:ext cx="2992437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画传输特性</a:t>
            </a:r>
          </a:p>
        </p:txBody>
      </p:sp>
      <p:graphicFrame>
        <p:nvGraphicFramePr>
          <p:cNvPr id="79875" name="Object 2">
            <a:extLst>
              <a:ext uri="{FF2B5EF4-FFF2-40B4-BE49-F238E27FC236}">
                <a16:creationId xmlns:a16="http://schemas.microsoft.com/office/drawing/2014/main" id="{9E28D6B6-2FC0-4B92-BBAA-E8F830F94C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3450" y="1076325"/>
          <a:ext cx="4279900" cy="314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54" name="Picture" r:id="rId4" imgW="2219325" imgH="1628775" progId="Word.Picture.8">
                  <p:embed/>
                </p:oleObj>
              </mc:Choice>
              <mc:Fallback>
                <p:oleObj name="Picture" r:id="rId4" imgW="2219325" imgH="1628775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0" y="1076325"/>
                        <a:ext cx="4279900" cy="314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6" name="Rectangle 5">
            <a:extLst>
              <a:ext uri="{FF2B5EF4-FFF2-40B4-BE49-F238E27FC236}">
                <a16:creationId xmlns:a16="http://schemas.microsoft.com/office/drawing/2014/main" id="{802950A2-CED5-42A5-AA4A-7156D1D04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" y="1152525"/>
            <a:ext cx="1328738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470B6-EEA0-4B9E-8C0A-D72EC03C9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1206500"/>
            <a:ext cx="5078413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A</a:t>
            </a:r>
            <a:r>
              <a:rPr lang="en-US" altLang="zh-CN" sz="2000" baseline="-250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20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A</a:t>
            </a:r>
            <a:r>
              <a:rPr lang="en-US" altLang="zh-CN" sz="2000" baseline="-250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开环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20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单门限比较器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13640104-CAAF-4911-B76D-A3F098FED41C}"/>
              </a:ext>
            </a:extLst>
          </p:cNvPr>
          <p:cNvSpPr>
            <a:spLocks/>
          </p:cNvSpPr>
          <p:nvPr/>
        </p:nvSpPr>
        <p:spPr bwMode="auto">
          <a:xfrm>
            <a:off x="679450" y="1844675"/>
            <a:ext cx="122238" cy="422275"/>
          </a:xfrm>
          <a:prstGeom prst="leftBrace">
            <a:avLst>
              <a:gd name="adj1" fmla="val 36273"/>
              <a:gd name="adj2" fmla="val 50000"/>
            </a:avLst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9D938D44-0994-46AE-8251-F033AE5800E9}"/>
              </a:ext>
            </a:extLst>
          </p:cNvPr>
          <p:cNvGrpSpPr>
            <a:grpSpLocks/>
          </p:cNvGrpSpPr>
          <p:nvPr/>
        </p:nvGrpSpPr>
        <p:grpSpPr bwMode="auto">
          <a:xfrm>
            <a:off x="862013" y="1412875"/>
            <a:ext cx="3159125" cy="795338"/>
            <a:chOff x="312" y="636"/>
            <a:chExt cx="1990" cy="501"/>
          </a:xfrm>
        </p:grpSpPr>
        <p:graphicFrame>
          <p:nvGraphicFramePr>
            <p:cNvPr id="79907" name="Object 3">
              <a:extLst>
                <a:ext uri="{FF2B5EF4-FFF2-40B4-BE49-F238E27FC236}">
                  <a16:creationId xmlns:a16="http://schemas.microsoft.com/office/drawing/2014/main" id="{03BC619E-0F3C-4A9C-B5FA-3E384E85FD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" y="781"/>
            <a:ext cx="696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55" name="Equation" r:id="rId6" imgW="10534650" imgH="3733800" progId="Equation.3">
                    <p:embed/>
                  </p:oleObj>
                </mc:Choice>
                <mc:Fallback>
                  <p:oleObj name="Equation" r:id="rId6" imgW="10534650" imgH="37338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" y="781"/>
                          <a:ext cx="696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908" name="Object 4">
              <a:extLst>
                <a:ext uri="{FF2B5EF4-FFF2-40B4-BE49-F238E27FC236}">
                  <a16:creationId xmlns:a16="http://schemas.microsoft.com/office/drawing/2014/main" id="{5AFEF743-1F85-4F97-BF90-C2B4CF4412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62" y="778"/>
            <a:ext cx="84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56" name="Equation" r:id="rId8" imgW="13163550" imgH="3952875" progId="Equation.3">
                    <p:embed/>
                  </p:oleObj>
                </mc:Choice>
                <mc:Fallback>
                  <p:oleObj name="Equation" r:id="rId8" imgW="13163550" imgH="395287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2" y="778"/>
                          <a:ext cx="84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909" name="AutoShape 11">
              <a:extLst>
                <a:ext uri="{FF2B5EF4-FFF2-40B4-BE49-F238E27FC236}">
                  <a16:creationId xmlns:a16="http://schemas.microsoft.com/office/drawing/2014/main" id="{C0C8BBBD-CCC9-4F31-A90A-570AB9552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" y="636"/>
              <a:ext cx="223" cy="501"/>
            </a:xfrm>
            <a:prstGeom prst="rightArrow">
              <a:avLst>
                <a:gd name="adj1" fmla="val 50000"/>
                <a:gd name="adj2" fmla="val 43218"/>
              </a:avLst>
            </a:prstGeom>
            <a:solidFill>
              <a:schemeClr val="accent1"/>
            </a:solidFill>
            <a:ln w="9525">
              <a:solidFill>
                <a:srgbClr val="0033CC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id="{C9A39FC6-C9C9-44C7-8C8C-DA96D86AE11F}"/>
              </a:ext>
            </a:extLst>
          </p:cNvPr>
          <p:cNvGrpSpPr>
            <a:grpSpLocks/>
          </p:cNvGrpSpPr>
          <p:nvPr/>
        </p:nvGrpSpPr>
        <p:grpSpPr bwMode="auto">
          <a:xfrm>
            <a:off x="862013" y="1857375"/>
            <a:ext cx="3205162" cy="795338"/>
            <a:chOff x="303" y="952"/>
            <a:chExt cx="2019" cy="501"/>
          </a:xfrm>
        </p:grpSpPr>
        <p:graphicFrame>
          <p:nvGraphicFramePr>
            <p:cNvPr id="79904" name="Object 5">
              <a:extLst>
                <a:ext uri="{FF2B5EF4-FFF2-40B4-BE49-F238E27FC236}">
                  <a16:creationId xmlns:a16="http://schemas.microsoft.com/office/drawing/2014/main" id="{95CBFAD2-74EA-4032-8C44-1B44C061D1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3" y="1081"/>
            <a:ext cx="671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57" name="Equation" r:id="rId10" imgW="10534650" imgH="3733800" progId="Equation.3">
                    <p:embed/>
                  </p:oleObj>
                </mc:Choice>
                <mc:Fallback>
                  <p:oleObj name="Equation" r:id="rId10" imgW="10534650" imgH="3733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" y="1081"/>
                          <a:ext cx="671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905" name="Object 6">
              <a:extLst>
                <a:ext uri="{FF2B5EF4-FFF2-40B4-BE49-F238E27FC236}">
                  <a16:creationId xmlns:a16="http://schemas.microsoft.com/office/drawing/2014/main" id="{3E829074-E136-499C-B9D1-A09CB79690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53" y="1070"/>
            <a:ext cx="86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58" name="Equation" r:id="rId12" imgW="13163550" imgH="3952875" progId="Equation.3">
                    <p:embed/>
                  </p:oleObj>
                </mc:Choice>
                <mc:Fallback>
                  <p:oleObj name="Equation" r:id="rId12" imgW="13163550" imgH="3952875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3" y="1070"/>
                          <a:ext cx="869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906" name="AutoShape 15">
              <a:extLst>
                <a:ext uri="{FF2B5EF4-FFF2-40B4-BE49-F238E27FC236}">
                  <a16:creationId xmlns:a16="http://schemas.microsoft.com/office/drawing/2014/main" id="{E3B7A445-FD8F-42B4-8E55-0063CBC38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" y="952"/>
              <a:ext cx="223" cy="501"/>
            </a:xfrm>
            <a:prstGeom prst="rightArrow">
              <a:avLst>
                <a:gd name="adj1" fmla="val 50000"/>
                <a:gd name="adj2" fmla="val 43218"/>
              </a:avLst>
            </a:prstGeom>
            <a:solidFill>
              <a:schemeClr val="accent1"/>
            </a:solidFill>
            <a:ln w="9525">
              <a:solidFill>
                <a:srgbClr val="0033CC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Line 16">
            <a:extLst>
              <a:ext uri="{FF2B5EF4-FFF2-40B4-BE49-F238E27FC236}">
                <a16:creationId xmlns:a16="http://schemas.microsoft.com/office/drawing/2014/main" id="{011E33DF-1606-44B7-A7F8-24A996586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2508250"/>
            <a:ext cx="3165475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FB74D247-F8C8-4507-8D3C-A2DA80667DD3}"/>
              </a:ext>
            </a:extLst>
          </p:cNvPr>
          <p:cNvSpPr>
            <a:spLocks/>
          </p:cNvSpPr>
          <p:nvPr/>
        </p:nvSpPr>
        <p:spPr bwMode="auto">
          <a:xfrm>
            <a:off x="681038" y="2784475"/>
            <a:ext cx="122237" cy="422275"/>
          </a:xfrm>
          <a:prstGeom prst="leftBrace">
            <a:avLst>
              <a:gd name="adj1" fmla="val 36273"/>
              <a:gd name="adj2" fmla="val 50000"/>
            </a:avLst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18">
            <a:extLst>
              <a:ext uri="{FF2B5EF4-FFF2-40B4-BE49-F238E27FC236}">
                <a16:creationId xmlns:a16="http://schemas.microsoft.com/office/drawing/2014/main" id="{A8C68518-F4F3-4146-9476-0067C59AD3F0}"/>
              </a:ext>
            </a:extLst>
          </p:cNvPr>
          <p:cNvGrpSpPr>
            <a:grpSpLocks/>
          </p:cNvGrpSpPr>
          <p:nvPr/>
        </p:nvGrpSpPr>
        <p:grpSpPr bwMode="auto">
          <a:xfrm>
            <a:off x="849313" y="2417763"/>
            <a:ext cx="3149600" cy="795337"/>
            <a:chOff x="304" y="1269"/>
            <a:chExt cx="1984" cy="501"/>
          </a:xfrm>
        </p:grpSpPr>
        <p:graphicFrame>
          <p:nvGraphicFramePr>
            <p:cNvPr id="79901" name="Object 7">
              <a:extLst>
                <a:ext uri="{FF2B5EF4-FFF2-40B4-BE49-F238E27FC236}">
                  <a16:creationId xmlns:a16="http://schemas.microsoft.com/office/drawing/2014/main" id="{09CEC13C-F7A2-4C72-80ED-68B0DDFD52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4" y="1400"/>
            <a:ext cx="696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59" name="Equation" r:id="rId14" imgW="10534650" imgH="3733800" progId="Equation.3">
                    <p:embed/>
                  </p:oleObj>
                </mc:Choice>
                <mc:Fallback>
                  <p:oleObj name="Equation" r:id="rId14" imgW="10534650" imgH="37338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" y="1400"/>
                          <a:ext cx="696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902" name="Object 8">
              <a:extLst>
                <a:ext uri="{FF2B5EF4-FFF2-40B4-BE49-F238E27FC236}">
                  <a16:creationId xmlns:a16="http://schemas.microsoft.com/office/drawing/2014/main" id="{52984F4E-A9B9-4F08-9802-67C917BE81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54" y="1398"/>
            <a:ext cx="834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60" name="Equation" r:id="rId16" imgW="13163550" imgH="3952875" progId="Equation.3">
                    <p:embed/>
                  </p:oleObj>
                </mc:Choice>
                <mc:Fallback>
                  <p:oleObj name="Equation" r:id="rId16" imgW="13163550" imgH="395287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4" y="1398"/>
                          <a:ext cx="834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903" name="AutoShape 21">
              <a:extLst>
                <a:ext uri="{FF2B5EF4-FFF2-40B4-BE49-F238E27FC236}">
                  <a16:creationId xmlns:a16="http://schemas.microsoft.com/office/drawing/2014/main" id="{7C4629E4-2CF3-4316-9C0B-409F75F5C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" y="1269"/>
              <a:ext cx="223" cy="501"/>
            </a:xfrm>
            <a:prstGeom prst="rightArrow">
              <a:avLst>
                <a:gd name="adj1" fmla="val 50000"/>
                <a:gd name="adj2" fmla="val 43218"/>
              </a:avLst>
            </a:prstGeom>
            <a:solidFill>
              <a:schemeClr val="accent1"/>
            </a:solidFill>
            <a:ln w="9525">
              <a:solidFill>
                <a:srgbClr val="0033CC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22">
            <a:extLst>
              <a:ext uri="{FF2B5EF4-FFF2-40B4-BE49-F238E27FC236}">
                <a16:creationId xmlns:a16="http://schemas.microsoft.com/office/drawing/2014/main" id="{7C114422-3648-48F5-AD0C-7087DE90D106}"/>
              </a:ext>
            </a:extLst>
          </p:cNvPr>
          <p:cNvGrpSpPr>
            <a:grpSpLocks/>
          </p:cNvGrpSpPr>
          <p:nvPr/>
        </p:nvGrpSpPr>
        <p:grpSpPr bwMode="auto">
          <a:xfrm>
            <a:off x="849313" y="2849563"/>
            <a:ext cx="3205162" cy="795337"/>
            <a:chOff x="295" y="1595"/>
            <a:chExt cx="2019" cy="501"/>
          </a:xfrm>
        </p:grpSpPr>
        <p:graphicFrame>
          <p:nvGraphicFramePr>
            <p:cNvPr id="79898" name="Object 9">
              <a:extLst>
                <a:ext uri="{FF2B5EF4-FFF2-40B4-BE49-F238E27FC236}">
                  <a16:creationId xmlns:a16="http://schemas.microsoft.com/office/drawing/2014/main" id="{42F87933-98C7-4DA3-A312-21366072FA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5" y="1697"/>
            <a:ext cx="68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61" name="Equation" r:id="rId18" imgW="10534650" imgH="3733800" progId="Equation.3">
                    <p:embed/>
                  </p:oleObj>
                </mc:Choice>
                <mc:Fallback>
                  <p:oleObj name="Equation" r:id="rId18" imgW="10534650" imgH="37338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1697"/>
                          <a:ext cx="688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99" name="Object 10">
              <a:extLst>
                <a:ext uri="{FF2B5EF4-FFF2-40B4-BE49-F238E27FC236}">
                  <a16:creationId xmlns:a16="http://schemas.microsoft.com/office/drawing/2014/main" id="{4C2B8386-F734-4167-97FA-93B856A0F4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5" y="1689"/>
            <a:ext cx="86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62" name="Equation" r:id="rId20" imgW="13163550" imgH="3952875" progId="Equation.3">
                    <p:embed/>
                  </p:oleObj>
                </mc:Choice>
                <mc:Fallback>
                  <p:oleObj name="Equation" r:id="rId20" imgW="13163550" imgH="3952875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5" y="1689"/>
                          <a:ext cx="869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900" name="AutoShape 25">
              <a:extLst>
                <a:ext uri="{FF2B5EF4-FFF2-40B4-BE49-F238E27FC236}">
                  <a16:creationId xmlns:a16="http://schemas.microsoft.com/office/drawing/2014/main" id="{A8F3EA6D-7003-4921-95FA-2F47EE020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" y="1595"/>
              <a:ext cx="223" cy="501"/>
            </a:xfrm>
            <a:prstGeom prst="rightArrow">
              <a:avLst>
                <a:gd name="adj1" fmla="val 50000"/>
                <a:gd name="adj2" fmla="val 43218"/>
              </a:avLst>
            </a:prstGeom>
            <a:solidFill>
              <a:schemeClr val="accent1"/>
            </a:solidFill>
            <a:ln w="9525">
              <a:solidFill>
                <a:srgbClr val="0033CC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3F95B6D-B551-46D8-86BF-833D35525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3595688"/>
            <a:ext cx="6240463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D</a:t>
            </a:r>
            <a:r>
              <a:rPr lang="en-US" altLang="zh-CN" sz="2000" baseline="-250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20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D</a:t>
            </a:r>
            <a:r>
              <a:rPr lang="en-US" altLang="zh-CN" sz="2000" baseline="-250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和三极管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20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或非门逻辑电路</a:t>
            </a:r>
          </a:p>
        </p:txBody>
      </p:sp>
      <p:graphicFrame>
        <p:nvGraphicFramePr>
          <p:cNvPr id="28" name="Object 11">
            <a:extLst>
              <a:ext uri="{FF2B5EF4-FFF2-40B4-BE49-F238E27FC236}">
                <a16:creationId xmlns:a16="http://schemas.microsoft.com/office/drawing/2014/main" id="{30C1FB8B-0693-448A-A11D-FE8A7E6D03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" y="3954463"/>
          <a:ext cx="280987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63" name="Equation" r:id="rId22" imgW="25888950" imgH="3733800" progId="Equation.3">
                  <p:embed/>
                </p:oleObj>
              </mc:Choice>
              <mc:Fallback>
                <p:oleObj name="Equation" r:id="rId22" imgW="25888950" imgH="3733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" y="3954463"/>
                        <a:ext cx="280987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2">
            <a:extLst>
              <a:ext uri="{FF2B5EF4-FFF2-40B4-BE49-F238E27FC236}">
                <a16:creationId xmlns:a16="http://schemas.microsoft.com/office/drawing/2014/main" id="{A7D058EE-2267-46EC-B281-EC86517D1F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3930650"/>
          <a:ext cx="20939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64" name="Equation" r:id="rId24" imgW="19307175" imgH="3952875" progId="Equation.3">
                  <p:embed/>
                </p:oleObj>
              </mc:Choice>
              <mc:Fallback>
                <p:oleObj name="Equation" r:id="rId24" imgW="19307175" imgH="395287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930650"/>
                        <a:ext cx="209391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6E066284-6190-4D01-AC56-618B91CB7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4459288"/>
            <a:ext cx="4738687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 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,D</a:t>
            </a:r>
            <a:r>
              <a:rPr lang="en-US" altLang="zh-CN" sz="20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和三极管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都截止</a:t>
            </a:r>
            <a:r>
              <a:rPr lang="zh-CN" altLang="en-US" sz="20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</a:p>
        </p:txBody>
      </p:sp>
      <p:graphicFrame>
        <p:nvGraphicFramePr>
          <p:cNvPr id="31" name="Object 13">
            <a:extLst>
              <a:ext uri="{FF2B5EF4-FFF2-40B4-BE49-F238E27FC236}">
                <a16:creationId xmlns:a16="http://schemas.microsoft.com/office/drawing/2014/main" id="{1BD768EC-3C1E-4B3C-B1A8-E532F67211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4373563"/>
          <a:ext cx="1179513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65" name="Equation" r:id="rId26" imgW="11191875" imgH="3952875" progId="Equation.3">
                  <p:embed/>
                </p:oleObj>
              </mc:Choice>
              <mc:Fallback>
                <p:oleObj name="Equation" r:id="rId26" imgW="11191875" imgH="395287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373563"/>
                        <a:ext cx="1179513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4">
            <a:extLst>
              <a:ext uri="{FF2B5EF4-FFF2-40B4-BE49-F238E27FC236}">
                <a16:creationId xmlns:a16="http://schemas.microsoft.com/office/drawing/2014/main" id="{1F560EBE-8C16-4A2D-B264-A5FEEEDB6E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" y="4797425"/>
          <a:ext cx="32527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66" name="Equation" r:id="rId28" imgW="30060900" imgH="3733800" progId="Equation.3">
                  <p:embed/>
                </p:oleObj>
              </mc:Choice>
              <mc:Fallback>
                <p:oleObj name="Equation" r:id="rId28" imgW="30060900" imgH="3733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" y="4797425"/>
                        <a:ext cx="3252788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5">
            <a:extLst>
              <a:ext uri="{FF2B5EF4-FFF2-40B4-BE49-F238E27FC236}">
                <a16:creationId xmlns:a16="http://schemas.microsoft.com/office/drawing/2014/main" id="{D4D7B74F-8F51-4502-BF62-68CFAEBBE3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803775"/>
          <a:ext cx="29749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67" name="Equation" r:id="rId30" imgW="28089225" imgH="3952875" progId="Equation.3">
                  <p:embed/>
                </p:oleObj>
              </mc:Choice>
              <mc:Fallback>
                <p:oleObj name="Equation" r:id="rId30" imgW="28089225" imgH="395287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803775"/>
                        <a:ext cx="29749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0EA0D6BA-E9B4-48E8-913E-205D2C531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5251450"/>
            <a:ext cx="630078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 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,D</a:t>
            </a:r>
            <a:r>
              <a:rPr lang="en-US" altLang="zh-CN" sz="20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个导通</a:t>
            </a:r>
            <a:r>
              <a:rPr lang="zh-CN" altLang="en-US" sz="20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三极管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Je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正偏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直流分析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zh-CN" sz="200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aphicFrame>
        <p:nvGraphicFramePr>
          <p:cNvPr id="35" name="Object 16">
            <a:extLst>
              <a:ext uri="{FF2B5EF4-FFF2-40B4-BE49-F238E27FC236}">
                <a16:creationId xmlns:a16="http://schemas.microsoft.com/office/drawing/2014/main" id="{E36E7665-CACA-47F6-BD1F-C62A6A666E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3863" y="5516563"/>
          <a:ext cx="6164262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68" name="Equation" r:id="rId32" imgW="56835675" imgH="7019925" progId="Equation.3">
                  <p:embed/>
                </p:oleObj>
              </mc:Choice>
              <mc:Fallback>
                <p:oleObj name="Equation" r:id="rId32" imgW="56835675" imgH="701992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5516563"/>
                        <a:ext cx="6164262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1FE2F051-F4D7-4AB1-A381-5B73D435A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6364288"/>
            <a:ext cx="4972050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所以，三极管饱和 </a:t>
            </a:r>
            <a:r>
              <a:rPr lang="zh-CN" altLang="en-US" sz="20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 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= 0V</a:t>
            </a:r>
          </a:p>
        </p:txBody>
      </p:sp>
      <p:graphicFrame>
        <p:nvGraphicFramePr>
          <p:cNvPr id="37" name="Object 17">
            <a:extLst>
              <a:ext uri="{FF2B5EF4-FFF2-40B4-BE49-F238E27FC236}">
                <a16:creationId xmlns:a16="http://schemas.microsoft.com/office/drawing/2014/main" id="{520A2660-FB82-49D2-AE9F-20B36674E7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9338" y="4087813"/>
          <a:ext cx="2906712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69" name="Picture2" r:id="rId34" imgW="2781300" imgH="1628775" progId="Word.Picture.8">
                  <p:embed/>
                </p:oleObj>
              </mc:Choice>
              <mc:Fallback>
                <p:oleObj name="Picture2" r:id="rId34" imgW="2781300" imgH="1628775" progId="Word.Picture.8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9338" y="4087813"/>
                        <a:ext cx="2906712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31896F7A-ED98-4B16-B10B-41D082E9D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675" y="5735638"/>
            <a:ext cx="2992438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ebdings" panose="05030102010509060703" pitchFamily="18" charset="2"/>
              </a:rPr>
              <a:t>窗口比较器</a:t>
            </a:r>
          </a:p>
        </p:txBody>
      </p:sp>
      <p:sp>
        <p:nvSpPr>
          <p:cNvPr id="79897" name="Text Box 4">
            <a:extLst>
              <a:ext uri="{FF2B5EF4-FFF2-40B4-BE49-F238E27FC236}">
                <a16:creationId xmlns:a16="http://schemas.microsoft.com/office/drawing/2014/main" id="{54F2B1B3-C9F9-4377-8BB5-ED8B9595D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71488"/>
            <a:ext cx="528638" cy="52387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endParaRPr kumimoji="1" lang="zh-CN" altLang="en-US" sz="2800">
              <a:solidFill>
                <a:srgbClr val="8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nimBg="1"/>
      <p:bldP spid="18" grpId="0" animBg="1"/>
      <p:bldP spid="27" grpId="0" autoUpdateAnimBg="0"/>
      <p:bldP spid="30" grpId="0" autoUpdateAnimBg="0"/>
      <p:bldP spid="34" grpId="0" autoUpdateAnimBg="0"/>
      <p:bldP spid="36" grpId="0" autoUpdateAnimBg="0"/>
      <p:bldP spid="38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4">
            <a:extLst>
              <a:ext uri="{FF2B5EF4-FFF2-40B4-BE49-F238E27FC236}">
                <a16:creationId xmlns:a16="http://schemas.microsoft.com/office/drawing/2014/main" id="{6741662F-5F54-42EE-BC67-DA44E1DD9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8" y="1208088"/>
            <a:ext cx="53784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单门限比较器的抗干扰能力</a:t>
            </a:r>
          </a:p>
        </p:txBody>
      </p:sp>
      <p:pic>
        <p:nvPicPr>
          <p:cNvPr id="81923" name="Object 5">
            <a:extLst>
              <a:ext uri="{FF2B5EF4-FFF2-40B4-BE49-F238E27FC236}">
                <a16:creationId xmlns:a16="http://schemas.microsoft.com/office/drawing/2014/main" id="{8BA05666-0253-484F-AA09-55C8579E1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3" y="1681163"/>
            <a:ext cx="4513262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2BAF9BC4-8CEE-4A79-9C6E-D2B49B44CC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2013" y="4086225"/>
          <a:ext cx="4513262" cy="253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1" name="Picture2" r:id="rId5" imgW="2162175" imgH="1219200" progId="Word.Picture.8">
                  <p:embed/>
                </p:oleObj>
              </mc:Choice>
              <mc:Fallback>
                <p:oleObj name="Picture2" r:id="rId5" imgW="2162175" imgH="12192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3" y="4086225"/>
                        <a:ext cx="4513262" cy="253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>
            <a:extLst>
              <a:ext uri="{FF2B5EF4-FFF2-40B4-BE49-F238E27FC236}">
                <a16:creationId xmlns:a16="http://schemas.microsoft.com/office/drawing/2014/main" id="{C11DC38C-B153-4EE4-B4F6-6F8240CF69F8}"/>
              </a:ext>
            </a:extLst>
          </p:cNvPr>
          <p:cNvGrpSpPr>
            <a:grpSpLocks/>
          </p:cNvGrpSpPr>
          <p:nvPr/>
        </p:nvGrpSpPr>
        <p:grpSpPr bwMode="auto">
          <a:xfrm>
            <a:off x="3695700" y="1052513"/>
            <a:ext cx="4851400" cy="1604962"/>
            <a:chOff x="2328" y="340"/>
            <a:chExt cx="3056" cy="1011"/>
          </a:xfrm>
        </p:grpSpPr>
        <p:sp>
          <p:nvSpPr>
            <p:cNvPr id="81930" name="Oval 8">
              <a:extLst>
                <a:ext uri="{FF2B5EF4-FFF2-40B4-BE49-F238E27FC236}">
                  <a16:creationId xmlns:a16="http://schemas.microsoft.com/office/drawing/2014/main" id="{0A8FC318-28FB-4BD4-91DD-F823B8821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" y="942"/>
              <a:ext cx="1716" cy="409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1931" name="AutoShape 9">
              <a:extLst>
                <a:ext uri="{FF2B5EF4-FFF2-40B4-BE49-F238E27FC236}">
                  <a16:creationId xmlns:a16="http://schemas.microsoft.com/office/drawing/2014/main" id="{EAECCBA2-8764-4E4A-AB3C-D28FDA007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1" y="340"/>
              <a:ext cx="1293" cy="354"/>
            </a:xfrm>
            <a:prstGeom prst="wedgeRoundRectCallout">
              <a:avLst>
                <a:gd name="adj1" fmla="val -86889"/>
                <a:gd name="adj2" fmla="val 145764"/>
                <a:gd name="adj3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应为高电平</a:t>
              </a:r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A8967AC4-4D80-47BE-A207-3D7368BADD20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4000500"/>
            <a:ext cx="4776788" cy="1063625"/>
            <a:chOff x="2304" y="2197"/>
            <a:chExt cx="3009" cy="670"/>
          </a:xfrm>
        </p:grpSpPr>
        <p:sp>
          <p:nvSpPr>
            <p:cNvPr id="81928" name="Oval 11">
              <a:extLst>
                <a:ext uri="{FF2B5EF4-FFF2-40B4-BE49-F238E27FC236}">
                  <a16:creationId xmlns:a16="http://schemas.microsoft.com/office/drawing/2014/main" id="{F17E6D4C-9FBA-4DD3-A007-A2D61F1DE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458"/>
              <a:ext cx="1434" cy="409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1929" name="AutoShape 12">
              <a:extLst>
                <a:ext uri="{FF2B5EF4-FFF2-40B4-BE49-F238E27FC236}">
                  <a16:creationId xmlns:a16="http://schemas.microsoft.com/office/drawing/2014/main" id="{C277E65E-8D35-4EE0-9354-DC382DDB6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0" y="2197"/>
              <a:ext cx="1293" cy="354"/>
            </a:xfrm>
            <a:prstGeom prst="wedgeRoundRectCallout">
              <a:avLst>
                <a:gd name="adj1" fmla="val -85963"/>
                <a:gd name="adj2" fmla="val 79380"/>
                <a:gd name="adj3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错误电平</a:t>
              </a:r>
            </a:p>
          </p:txBody>
        </p:sp>
      </p:grpSp>
      <p:sp>
        <p:nvSpPr>
          <p:cNvPr id="81927" name="Rectangle 38">
            <a:extLst>
              <a:ext uri="{FF2B5EF4-FFF2-40B4-BE49-F238E27FC236}">
                <a16:creationId xmlns:a16="http://schemas.microsoft.com/office/drawing/2014/main" id="{F5D43D1D-1EAA-4C91-9DDA-B67967788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10.6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电压比较器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>
            <a:extLst>
              <a:ext uri="{FF2B5EF4-FFF2-40B4-BE49-F238E27FC236}">
                <a16:creationId xmlns:a16="http://schemas.microsoft.com/office/drawing/2014/main" id="{3AADDAB8-6C4B-411B-9218-2EBE0C2F1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96975"/>
            <a:ext cx="62277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迟滞比较器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62FAAA6-9D3B-4DBA-ABB9-210C93902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8" y="1766888"/>
            <a:ext cx="44180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电路组成（反相输入）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89204147-26FB-4914-8B20-A06F5C6199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1052513"/>
          <a:ext cx="3468688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63" name="Picture2" r:id="rId4" imgW="1666875" imgH="704850" progId="Word.Picture.8">
                  <p:embed/>
                </p:oleObj>
              </mc:Choice>
              <mc:Fallback>
                <p:oleObj name="Picture2" r:id="rId4" imgW="1666875" imgH="704850" progId="Word.Picture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052513"/>
                        <a:ext cx="3468688" cy="1470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0">
            <a:extLst>
              <a:ext uri="{FF2B5EF4-FFF2-40B4-BE49-F238E27FC236}">
                <a16:creationId xmlns:a16="http://schemas.microsoft.com/office/drawing/2014/main" id="{88C9E6AD-2726-4F74-9EB5-DCA16BE91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8" y="2236788"/>
            <a:ext cx="25527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门限电压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11">
            <a:extLst>
              <a:ext uri="{FF2B5EF4-FFF2-40B4-BE49-F238E27FC236}">
                <a16:creationId xmlns:a16="http://schemas.microsoft.com/office/drawing/2014/main" id="{1DCBED73-82B8-42ED-866F-BBE7A11DEC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2286000"/>
          <a:ext cx="20589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64" name="Equation" r:id="rId6" imgW="17992725" imgH="3733800" progId="Equation.3">
                  <p:embed/>
                </p:oleObj>
              </mc:Choice>
              <mc:Fallback>
                <p:oleObj name="Equation" r:id="rId6" imgW="17992725" imgH="3733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286000"/>
                        <a:ext cx="20589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>
            <a:extLst>
              <a:ext uri="{FF2B5EF4-FFF2-40B4-BE49-F238E27FC236}">
                <a16:creationId xmlns:a16="http://schemas.microsoft.com/office/drawing/2014/main" id="{C696828F-0CDA-4E0F-BE94-F26BEEA0938E}"/>
              </a:ext>
            </a:extLst>
          </p:cNvPr>
          <p:cNvGrpSpPr>
            <a:grpSpLocks/>
          </p:cNvGrpSpPr>
          <p:nvPr/>
        </p:nvGrpSpPr>
        <p:grpSpPr bwMode="auto">
          <a:xfrm>
            <a:off x="633413" y="3289300"/>
            <a:ext cx="8085137" cy="787400"/>
            <a:chOff x="230" y="1980"/>
            <a:chExt cx="5093" cy="496"/>
          </a:xfrm>
        </p:grpSpPr>
        <p:sp>
          <p:nvSpPr>
            <p:cNvPr id="83989" name="Rectangle 13">
              <a:extLst>
                <a:ext uri="{FF2B5EF4-FFF2-40B4-BE49-F238E27FC236}">
                  <a16:creationId xmlns:a16="http://schemas.microsoft.com/office/drawing/2014/main" id="{024F102F-0A1A-4C63-87B6-5A72C29CB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" y="2224"/>
              <a:ext cx="108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门限电压</a:t>
              </a:r>
              <a:endPara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3990" name="Object 14">
              <a:extLst>
                <a:ext uri="{FF2B5EF4-FFF2-40B4-BE49-F238E27FC236}">
                  <a16:creationId xmlns:a16="http://schemas.microsoft.com/office/drawing/2014/main" id="{01B7B0E9-48BD-4162-B192-D1030E0008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1" y="1980"/>
            <a:ext cx="480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65" name="Equation" r:id="rId8" imgW="60779025" imgH="3952875" progId="Equation.DSMT4">
                    <p:embed/>
                  </p:oleObj>
                </mc:Choice>
                <mc:Fallback>
                  <p:oleObj name="Equation" r:id="rId8" imgW="60779025" imgH="3952875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980"/>
                          <a:ext cx="480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Object 15">
            <a:extLst>
              <a:ext uri="{FF2B5EF4-FFF2-40B4-BE49-F238E27FC236}">
                <a16:creationId xmlns:a16="http://schemas.microsoft.com/office/drawing/2014/main" id="{B73393E7-F455-4279-9065-B097A6D73F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8175" y="2755900"/>
          <a:ext cx="38465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66" name="Equation" r:id="rId10" imgW="33356550" imgH="3952875" progId="Equation.3">
                  <p:embed/>
                </p:oleObj>
              </mc:Choice>
              <mc:Fallback>
                <p:oleObj name="Equation" r:id="rId10" imgW="33356550" imgH="395287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2755900"/>
                        <a:ext cx="38465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6">
            <a:extLst>
              <a:ext uri="{FF2B5EF4-FFF2-40B4-BE49-F238E27FC236}">
                <a16:creationId xmlns:a16="http://schemas.microsoft.com/office/drawing/2014/main" id="{E1562398-69B9-44AA-B889-B4B94B63B4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57725" y="2708275"/>
          <a:ext cx="38719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67" name="Equation" r:id="rId12" imgW="33575625" imgH="3952875" progId="Equation.3">
                  <p:embed/>
                </p:oleObj>
              </mc:Choice>
              <mc:Fallback>
                <p:oleObj name="Equation" r:id="rId12" imgW="33575625" imgH="395287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725" y="2708275"/>
                        <a:ext cx="38719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7">
            <a:extLst>
              <a:ext uri="{FF2B5EF4-FFF2-40B4-BE49-F238E27FC236}">
                <a16:creationId xmlns:a16="http://schemas.microsoft.com/office/drawing/2014/main" id="{6ABE25B0-7AC4-4B60-953D-ADC7B8EE5B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8588" y="3813175"/>
          <a:ext cx="2649537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68" name="Equation" r:id="rId14" imgW="26774775" imgH="7677150" progId="Equation.3">
                  <p:embed/>
                </p:oleObj>
              </mc:Choice>
              <mc:Fallback>
                <p:oleObj name="Equation" r:id="rId14" imgW="26774775" imgH="767715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588" y="3813175"/>
                        <a:ext cx="2649537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8">
            <a:extLst>
              <a:ext uri="{FF2B5EF4-FFF2-40B4-BE49-F238E27FC236}">
                <a16:creationId xmlns:a16="http://schemas.microsoft.com/office/drawing/2014/main" id="{C14BA064-2DFB-489A-8EEC-5F61B360F4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7638" y="4779963"/>
          <a:ext cx="2630487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69" name="Equation" r:id="rId16" imgW="26774775" imgH="7677150" progId="Equation.3">
                  <p:embed/>
                </p:oleObj>
              </mc:Choice>
              <mc:Fallback>
                <p:oleObj name="Equation" r:id="rId16" imgW="26774775" imgH="767715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38" y="4779963"/>
                        <a:ext cx="2630487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19">
            <a:extLst>
              <a:ext uri="{FF2B5EF4-FFF2-40B4-BE49-F238E27FC236}">
                <a16:creationId xmlns:a16="http://schemas.microsoft.com/office/drawing/2014/main" id="{4F45B84D-1BF5-4875-AFB9-46FD3117A766}"/>
              </a:ext>
            </a:extLst>
          </p:cNvPr>
          <p:cNvSpPr>
            <a:spLocks/>
          </p:cNvSpPr>
          <p:nvPr/>
        </p:nvSpPr>
        <p:spPr bwMode="auto">
          <a:xfrm>
            <a:off x="2173288" y="3917950"/>
            <a:ext cx="144462" cy="1438275"/>
          </a:xfrm>
          <a:prstGeom prst="leftBrace">
            <a:avLst>
              <a:gd name="adj1" fmla="val 130904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444F766D-2F92-4F31-8D76-F1914E318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3917950"/>
            <a:ext cx="20478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上门限电压</a:t>
            </a:r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0353CD34-E69F-465D-8C67-5C4D86152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900" y="4873625"/>
            <a:ext cx="20478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下门限电压</a:t>
            </a:r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185AB9C8-3B64-4157-BB69-E5736F654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5653088"/>
            <a:ext cx="20478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回差电压</a:t>
            </a:r>
          </a:p>
        </p:txBody>
      </p:sp>
      <p:graphicFrame>
        <p:nvGraphicFramePr>
          <p:cNvPr id="21" name="Object 23">
            <a:extLst>
              <a:ext uri="{FF2B5EF4-FFF2-40B4-BE49-F238E27FC236}">
                <a16:creationId xmlns:a16="http://schemas.microsoft.com/office/drawing/2014/main" id="{92136D14-F99C-4CBD-A32E-FC93EB547C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6950" y="5551488"/>
          <a:ext cx="360045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70" name="Equation" r:id="rId18" imgW="36642675" imgH="7677150" progId="Equation.3">
                  <p:embed/>
                </p:oleObj>
              </mc:Choice>
              <mc:Fallback>
                <p:oleObj name="Equation" r:id="rId18" imgW="36642675" imgH="767715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5551488"/>
                        <a:ext cx="3600450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12">
            <a:extLst>
              <a:ext uri="{FF2B5EF4-FFF2-40B4-BE49-F238E27FC236}">
                <a16:creationId xmlns:a16="http://schemas.microsoft.com/office/drawing/2014/main" id="{D4C4491D-832D-4E99-B14E-C75149475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8763" y="2263775"/>
            <a:ext cx="1079500" cy="442913"/>
          </a:xfrm>
          <a:prstGeom prst="wedgeRoundRectCallout">
            <a:avLst>
              <a:gd name="adj1" fmla="val -81259"/>
              <a:gd name="adj2" fmla="val -73551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正反馈</a:t>
            </a:r>
          </a:p>
        </p:txBody>
      </p:sp>
      <p:sp>
        <p:nvSpPr>
          <p:cNvPr id="83986" name="Rectangle 38">
            <a:extLst>
              <a:ext uri="{FF2B5EF4-FFF2-40B4-BE49-F238E27FC236}">
                <a16:creationId xmlns:a16="http://schemas.microsoft.com/office/drawing/2014/main" id="{26CDCE33-D23F-4B4F-8FC3-43F10F7A5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10.6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电压比较器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C94B50D-2A4D-4AA3-886D-06E53685E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175" y="3787775"/>
            <a:ext cx="563563" cy="433388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3987" name="椭圆 22">
            <a:extLst>
              <a:ext uri="{FF2B5EF4-FFF2-40B4-BE49-F238E27FC236}">
                <a16:creationId xmlns:a16="http://schemas.microsoft.com/office/drawing/2014/main" id="{155ACF5E-F206-4323-8B43-B65CE5873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6463" y="4724400"/>
            <a:ext cx="561975" cy="43497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8" grpId="0" autoUpdateAnimBg="0"/>
      <p:bldP spid="17" grpId="0" animBg="1"/>
      <p:bldP spid="18" grpId="0" autoUpdateAnimBg="0"/>
      <p:bldP spid="19" grpId="0" autoUpdateAnimBg="0"/>
      <p:bldP spid="20" grpId="0" autoUpdateAnimBg="0"/>
      <p:bldP spid="22" grpId="0" animBg="1"/>
      <p:bldP spid="3" grpId="0" animBg="1"/>
      <p:bldP spid="8398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>
            <a:extLst>
              <a:ext uri="{FF2B5EF4-FFF2-40B4-BE49-F238E27FC236}">
                <a16:creationId xmlns:a16="http://schemas.microsoft.com/office/drawing/2014/main" id="{1A1A5C7B-4794-42E2-A962-F987F7EB1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8" y="1192213"/>
            <a:ext cx="7056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基本概念</a:t>
            </a:r>
          </a:p>
        </p:txBody>
      </p:sp>
      <p:sp>
        <p:nvSpPr>
          <p:cNvPr id="1016841" name="Rectangle 9">
            <a:extLst>
              <a:ext uri="{FF2B5EF4-FFF2-40B4-BE49-F238E27FC236}">
                <a16:creationId xmlns:a16="http://schemas.microsoft.com/office/drawing/2014/main" id="{F1805530-17AD-4C1D-A3E9-1B7161017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2781300"/>
            <a:ext cx="2303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有源滤波器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1016842" name="Rectangle 10">
            <a:extLst>
              <a:ext uri="{FF2B5EF4-FFF2-40B4-BE49-F238E27FC236}">
                <a16:creationId xmlns:a16="http://schemas.microsoft.com/office/drawing/2014/main" id="{63CBDEC5-98BC-42FD-93BB-DCDD42A09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25" y="2781300"/>
            <a:ext cx="5654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lang="zh-CN" altLang="en-US" sz="24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有源器件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sz="24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相关元件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构成的滤波器。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9B770CBA-8BA4-4BC9-8F23-34B0BCAE8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" y="1711325"/>
            <a:ext cx="7959725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滤波器：是一种能使</a:t>
            </a:r>
            <a:r>
              <a:rPr lang="zh-CN" altLang="en-US" sz="24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有用频率信号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通过而同时抑制或衰减</a:t>
            </a:r>
            <a:r>
              <a:rPr lang="zh-CN" altLang="en-US" sz="24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无用频率信号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的电子装置。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7C510343-4B57-422F-9937-8375CAFBF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" y="3425825"/>
            <a:ext cx="467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滤波电路传递函数定义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D209935B-4E79-4247-AB31-A5D64EC76157}"/>
              </a:ext>
            </a:extLst>
          </p:cNvPr>
          <p:cNvGrpSpPr>
            <a:grpSpLocks/>
          </p:cNvGrpSpPr>
          <p:nvPr/>
        </p:nvGrpSpPr>
        <p:grpSpPr bwMode="auto">
          <a:xfrm>
            <a:off x="4140200" y="3462338"/>
            <a:ext cx="3613150" cy="461962"/>
            <a:chOff x="3247" y="2156"/>
            <a:chExt cx="2276" cy="291"/>
          </a:xfrm>
        </p:grpSpPr>
        <p:sp>
          <p:nvSpPr>
            <p:cNvPr id="11286" name="Rectangle 11">
              <a:extLst>
                <a:ext uri="{FF2B5EF4-FFF2-40B4-BE49-F238E27FC236}">
                  <a16:creationId xmlns:a16="http://schemas.microsoft.com/office/drawing/2014/main" id="{868EB918-CD07-4056-B82E-4130DB73B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" y="2156"/>
              <a:ext cx="945" cy="291"/>
            </a:xfrm>
            <a:prstGeom prst="rect">
              <a:avLst/>
            </a:prstGeom>
            <a:noFill/>
            <a:ln w="317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87" name="Line 12">
              <a:extLst>
                <a:ext uri="{FF2B5EF4-FFF2-40B4-BE49-F238E27FC236}">
                  <a16:creationId xmlns:a16="http://schemas.microsoft.com/office/drawing/2014/main" id="{8035F257-855F-47AF-ABB6-A5F4F4F2F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304"/>
              <a:ext cx="2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8" name="Line 13">
              <a:extLst>
                <a:ext uri="{FF2B5EF4-FFF2-40B4-BE49-F238E27FC236}">
                  <a16:creationId xmlns:a16="http://schemas.microsoft.com/office/drawing/2014/main" id="{746B1F5D-9CB9-4328-AEEB-DA2160203F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4" y="2304"/>
              <a:ext cx="3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1289" name="Object 14">
              <a:extLst>
                <a:ext uri="{FF2B5EF4-FFF2-40B4-BE49-F238E27FC236}">
                  <a16:creationId xmlns:a16="http://schemas.microsoft.com/office/drawing/2014/main" id="{0A937267-7FCD-452E-BA3A-7FB4DD9C93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47" y="2184"/>
            <a:ext cx="360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4" name="公式" r:id="rId3" imgW="5486400" imgH="3514725" progId="Equation.3">
                    <p:embed/>
                  </p:oleObj>
                </mc:Choice>
                <mc:Fallback>
                  <p:oleObj name="公式" r:id="rId3" imgW="5486400" imgH="3514725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7" y="2184"/>
                          <a:ext cx="360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0" name="Object 15">
              <a:extLst>
                <a:ext uri="{FF2B5EF4-FFF2-40B4-BE49-F238E27FC236}">
                  <a16:creationId xmlns:a16="http://schemas.microsoft.com/office/drawing/2014/main" id="{355D3AB7-2ADD-4582-8405-A04C3B5F47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35" y="2173"/>
            <a:ext cx="388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5" name="公式" r:id="rId5" imgW="5924550" imgH="3514725" progId="Equation.3">
                    <p:embed/>
                  </p:oleObj>
                </mc:Choice>
                <mc:Fallback>
                  <p:oleObj name="公式" r:id="rId5" imgW="5924550" imgH="3514725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5" y="2173"/>
                          <a:ext cx="388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1" name="Rectangle 16">
              <a:extLst>
                <a:ext uri="{FF2B5EF4-FFF2-40B4-BE49-F238E27FC236}">
                  <a16:creationId xmlns:a16="http://schemas.microsoft.com/office/drawing/2014/main" id="{E9231803-695E-436B-8DEA-EEA76DC7A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" y="2175"/>
              <a:ext cx="823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滤波电路</a:t>
              </a:r>
            </a:p>
          </p:txBody>
        </p:sp>
      </p:grp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11A94D96-EF2D-4782-B79F-3BC11A6C49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1338" y="3894138"/>
          <a:ext cx="15589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" name="公式" r:id="rId7" imgW="13382625" imgH="7019925" progId="Equation.3">
                  <p:embed/>
                </p:oleObj>
              </mc:Choice>
              <mc:Fallback>
                <p:oleObj name="公式" r:id="rId7" imgW="13382625" imgH="7019925" progId="Equation.3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3894138"/>
                        <a:ext cx="155892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8">
            <a:extLst>
              <a:ext uri="{FF2B5EF4-FFF2-40B4-BE49-F238E27FC236}">
                <a16:creationId xmlns:a16="http://schemas.microsoft.com/office/drawing/2014/main" id="{BF4352AD-5C5E-4A8C-BA33-293A99EC9B47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4760913"/>
            <a:ext cx="2249488" cy="469900"/>
            <a:chOff x="284" y="2735"/>
            <a:chExt cx="1417" cy="296"/>
          </a:xfrm>
        </p:grpSpPr>
        <p:sp>
          <p:nvSpPr>
            <p:cNvPr id="11284" name="Rectangle 19">
              <a:extLst>
                <a:ext uri="{FF2B5EF4-FFF2-40B4-BE49-F238E27FC236}">
                  <a16:creationId xmlns:a16="http://schemas.microsoft.com/office/drawing/2014/main" id="{9F1A3825-DE5F-45C3-B75F-79FB3D7BB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735"/>
              <a:ext cx="897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时，有</a:t>
              </a:r>
            </a:p>
          </p:txBody>
        </p:sp>
        <p:graphicFrame>
          <p:nvGraphicFramePr>
            <p:cNvPr id="11285" name="Object 20">
              <a:extLst>
                <a:ext uri="{FF2B5EF4-FFF2-40B4-BE49-F238E27FC236}">
                  <a16:creationId xmlns:a16="http://schemas.microsoft.com/office/drawing/2014/main" id="{D46646DE-2CD4-4AEA-BBD6-155A0E2E36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4" y="2789"/>
            <a:ext cx="532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7" name="公式" r:id="rId9" imgW="7239000" imgH="3295650" progId="Equation.3">
                    <p:embed/>
                  </p:oleObj>
                </mc:Choice>
                <mc:Fallback>
                  <p:oleObj name="公式" r:id="rId9" imgW="7239000" imgH="329565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" y="2789"/>
                          <a:ext cx="532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D1997839-6DB3-481F-9BB2-493ED18ED7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2875" y="4765675"/>
          <a:ext cx="299878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" name="公式" r:id="rId11" imgW="25669875" imgH="4171950" progId="Equation.3">
                  <p:embed/>
                </p:oleObj>
              </mc:Choice>
              <mc:Fallback>
                <p:oleObj name="公式" r:id="rId11" imgW="25669875" imgH="4171950" progId="Equation.3">
                  <p:embed/>
                  <p:pic>
                    <p:nvPicPr>
                      <p:cNvPr id="0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4765675"/>
                        <a:ext cx="2998788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3">
            <a:extLst>
              <a:ext uri="{FF2B5EF4-FFF2-40B4-BE49-F238E27FC236}">
                <a16:creationId xmlns:a16="http://schemas.microsoft.com/office/drawing/2014/main" id="{3499E68A-1E7B-4673-AB8A-F434B956B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3" y="5429250"/>
            <a:ext cx="103505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其中</a:t>
            </a:r>
          </a:p>
        </p:txBody>
      </p:sp>
      <p:graphicFrame>
        <p:nvGraphicFramePr>
          <p:cNvPr id="26" name="Object 24">
            <a:extLst>
              <a:ext uri="{FF2B5EF4-FFF2-40B4-BE49-F238E27FC236}">
                <a16:creationId xmlns:a16="http://schemas.microsoft.com/office/drawing/2014/main" id="{29622B25-7260-4680-BB7F-BCC5267AE0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1113" y="5403850"/>
          <a:ext cx="92233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" name="公式" r:id="rId13" imgW="7896225" imgH="3952875" progId="Equation.3">
                  <p:embed/>
                </p:oleObj>
              </mc:Choice>
              <mc:Fallback>
                <p:oleObj name="公式" r:id="rId13" imgW="7896225" imgH="3952875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5403850"/>
                        <a:ext cx="922337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5">
            <a:extLst>
              <a:ext uri="{FF2B5EF4-FFF2-40B4-BE49-F238E27FC236}">
                <a16:creationId xmlns:a16="http://schemas.microsoft.com/office/drawing/2014/main" id="{F026EBB8-DFDF-4168-9E67-D8137EC3F5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5738" y="5945188"/>
          <a:ext cx="6889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" name="公式" r:id="rId15" imgW="5924550" imgH="3295650" progId="Equation.3">
                  <p:embed/>
                </p:oleObj>
              </mc:Choice>
              <mc:Fallback>
                <p:oleObj name="公式" r:id="rId15" imgW="5924550" imgH="329565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5945188"/>
                        <a:ext cx="68897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6">
            <a:extLst>
              <a:ext uri="{FF2B5EF4-FFF2-40B4-BE49-F238E27FC236}">
                <a16:creationId xmlns:a16="http://schemas.microsoft.com/office/drawing/2014/main" id="{A6B38BD0-20D7-46D7-9FD7-27EE0807B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788" y="5414963"/>
            <a:ext cx="29606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模，幅频响应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3B30BEAA-A744-489B-8A8B-15DA7F65C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5883275"/>
            <a:ext cx="357822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相位角，相频响应</a:t>
            </a: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26E05BE5-478D-4BE5-B694-A9308B366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4964113"/>
            <a:ext cx="224472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群时延响应</a:t>
            </a:r>
          </a:p>
        </p:txBody>
      </p:sp>
      <p:graphicFrame>
        <p:nvGraphicFramePr>
          <p:cNvPr id="31" name="Object 29">
            <a:extLst>
              <a:ext uri="{FF2B5EF4-FFF2-40B4-BE49-F238E27FC236}">
                <a16:creationId xmlns:a16="http://schemas.microsoft.com/office/drawing/2014/main" id="{918301AC-4B09-4F60-AA98-98D98820EF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00763" y="4232275"/>
          <a:ext cx="2538412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" name="公式" r:id="rId17" imgW="21726525" imgH="6362700" progId="Equation.3">
                  <p:embed/>
                </p:oleObj>
              </mc:Choice>
              <mc:Fallback>
                <p:oleObj name="公式" r:id="rId17" imgW="21726525" imgH="63627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763" y="4232275"/>
                        <a:ext cx="2538412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28">
            <a:extLst>
              <a:ext uri="{FF2B5EF4-FFF2-40B4-BE49-F238E27FC236}">
                <a16:creationId xmlns:a16="http://schemas.microsoft.com/office/drawing/2014/main" id="{ED8D6671-229D-4CDF-B6CE-CF0E18205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488" y="5448300"/>
            <a:ext cx="3327400" cy="8715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相位失真与群时延响应的关系</a:t>
            </a:r>
          </a:p>
        </p:txBody>
      </p:sp>
      <p:sp>
        <p:nvSpPr>
          <p:cNvPr id="11283" name="Rectangle 38">
            <a:extLst>
              <a:ext uri="{FF2B5EF4-FFF2-40B4-BE49-F238E27FC236}">
                <a16:creationId xmlns:a16="http://schemas.microsoft.com/office/drawing/2014/main" id="{C5E9168E-8B61-4286-A857-55053F5E7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10.1.1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滤波电路的基本概念与分类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6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6841" grpId="0"/>
      <p:bldP spid="1016842" grpId="0"/>
      <p:bldP spid="16" grpId="0" autoUpdateAnimBg="0"/>
      <p:bldP spid="11" grpId="0"/>
      <p:bldP spid="25" grpId="0" autoUpdateAnimBg="0"/>
      <p:bldP spid="28" grpId="0" autoUpdateAnimBg="0"/>
      <p:bldP spid="29" grpId="0" autoUpdateAnimBg="0"/>
      <p:bldP spid="30" grpId="0" autoUpdateAnimBg="0"/>
      <p:bldP spid="32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>
            <a:extLst>
              <a:ext uri="{FF2B5EF4-FFF2-40B4-BE49-F238E27FC236}">
                <a16:creationId xmlns:a16="http://schemas.microsoft.com/office/drawing/2014/main" id="{7DC99B99-0F44-44B4-B8FA-CF22C33DD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1219200"/>
            <a:ext cx="62277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迟滞比较器</a:t>
            </a:r>
          </a:p>
        </p:txBody>
      </p:sp>
      <p:grpSp>
        <p:nvGrpSpPr>
          <p:cNvPr id="86019" name="Group 6">
            <a:extLst>
              <a:ext uri="{FF2B5EF4-FFF2-40B4-BE49-F238E27FC236}">
                <a16:creationId xmlns:a16="http://schemas.microsoft.com/office/drawing/2014/main" id="{E35D1174-1B97-4AD9-B2F9-89565FE3E153}"/>
              </a:ext>
            </a:extLst>
          </p:cNvPr>
          <p:cNvGrpSpPr>
            <a:grpSpLocks/>
          </p:cNvGrpSpPr>
          <p:nvPr/>
        </p:nvGrpSpPr>
        <p:grpSpPr bwMode="auto">
          <a:xfrm>
            <a:off x="5184775" y="396875"/>
            <a:ext cx="3648075" cy="1622425"/>
            <a:chOff x="3266" y="169"/>
            <a:chExt cx="2298" cy="1022"/>
          </a:xfrm>
        </p:grpSpPr>
        <p:sp>
          <p:nvSpPr>
            <p:cNvPr id="86033" name="AutoShape 7" descr="羊皮纸">
              <a:extLst>
                <a:ext uri="{FF2B5EF4-FFF2-40B4-BE49-F238E27FC236}">
                  <a16:creationId xmlns:a16="http://schemas.microsoft.com/office/drawing/2014/main" id="{9407C6C3-D418-4701-AB88-AFD61F31C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6" y="169"/>
              <a:ext cx="2298" cy="1022"/>
            </a:xfrm>
            <a:prstGeom prst="roundRect">
              <a:avLst>
                <a:gd name="adj" fmla="val 16667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6034" name="Object 8">
              <a:extLst>
                <a:ext uri="{FF2B5EF4-FFF2-40B4-BE49-F238E27FC236}">
                  <a16:creationId xmlns:a16="http://schemas.microsoft.com/office/drawing/2014/main" id="{2E5CC633-BF50-4785-A81F-C4AFAD5CE5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79" y="217"/>
            <a:ext cx="2185" cy="9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62" name="Picture2" r:id="rId4" imgW="1666875" imgH="704850" progId="Word.Picture.8">
                    <p:embed/>
                  </p:oleObj>
                </mc:Choice>
                <mc:Fallback>
                  <p:oleObj name="Picture2" r:id="rId4" imgW="1666875" imgH="704850" progId="Word.Picture.8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217"/>
                          <a:ext cx="2185" cy="9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1B15AF13-72F7-4E0A-889C-EA769BB493AC}"/>
              </a:ext>
            </a:extLst>
          </p:cNvPr>
          <p:cNvGrpSpPr>
            <a:grpSpLocks/>
          </p:cNvGrpSpPr>
          <p:nvPr/>
        </p:nvGrpSpPr>
        <p:grpSpPr bwMode="auto">
          <a:xfrm>
            <a:off x="5567363" y="2209800"/>
            <a:ext cx="2965450" cy="4098925"/>
            <a:chOff x="1711" y="1274"/>
            <a:chExt cx="1868" cy="2615"/>
          </a:xfrm>
        </p:grpSpPr>
        <p:sp>
          <p:nvSpPr>
            <p:cNvPr id="86031" name="AutoShape 10" descr="羊皮纸">
              <a:extLst>
                <a:ext uri="{FF2B5EF4-FFF2-40B4-BE49-F238E27FC236}">
                  <a16:creationId xmlns:a16="http://schemas.microsoft.com/office/drawing/2014/main" id="{C9F7CCB2-F4F9-460E-9352-9C63DA53F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" y="1274"/>
              <a:ext cx="1868" cy="2615"/>
            </a:xfrm>
            <a:prstGeom prst="roundRect">
              <a:avLst>
                <a:gd name="adj" fmla="val 16667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pic>
          <p:nvPicPr>
            <p:cNvPr id="86032" name="Object 11">
              <a:extLst>
                <a:ext uri="{FF2B5EF4-FFF2-40B4-BE49-F238E27FC236}">
                  <a16:creationId xmlns:a16="http://schemas.microsoft.com/office/drawing/2014/main" id="{FAF1FD96-BBA2-4261-9C7F-0E4483EC9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0" y="1331"/>
              <a:ext cx="1712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6021" name="Rectangle 12">
            <a:extLst>
              <a:ext uri="{FF2B5EF4-FFF2-40B4-BE49-F238E27FC236}">
                <a16:creationId xmlns:a16="http://schemas.microsoft.com/office/drawing/2014/main" id="{C1FD6AE1-32DB-4FE1-8E58-9F7F94458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" y="1771650"/>
            <a:ext cx="247808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传输特性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" name="Object 13">
            <a:extLst>
              <a:ext uri="{FF2B5EF4-FFF2-40B4-BE49-F238E27FC236}">
                <a16:creationId xmlns:a16="http://schemas.microsoft.com/office/drawing/2014/main" id="{44681B95-35F1-4172-8897-22E3F870D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495675"/>
            <a:ext cx="27178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Object 14">
            <a:extLst>
              <a:ext uri="{FF2B5EF4-FFF2-40B4-BE49-F238E27FC236}">
                <a16:creationId xmlns:a16="http://schemas.microsoft.com/office/drawing/2014/main" id="{16BD4C42-1AE5-4F03-AF19-C2A95203C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4797425"/>
            <a:ext cx="2713038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6024" name="Object 15">
            <a:extLst>
              <a:ext uri="{FF2B5EF4-FFF2-40B4-BE49-F238E27FC236}">
                <a16:creationId xmlns:a16="http://schemas.microsoft.com/office/drawing/2014/main" id="{3F43B399-DFB8-4430-822D-90E6DCDFFF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213" y="2309813"/>
          <a:ext cx="262413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3" name="Equation" r:id="rId9" imgW="26774775" imgH="7677150" progId="Equation.3">
                  <p:embed/>
                </p:oleObj>
              </mc:Choice>
              <mc:Fallback>
                <p:oleObj name="Equation" r:id="rId9" imgW="26774775" imgH="767715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2309813"/>
                        <a:ext cx="2624137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5" name="Object 16">
            <a:extLst>
              <a:ext uri="{FF2B5EF4-FFF2-40B4-BE49-F238E27FC236}">
                <a16:creationId xmlns:a16="http://schemas.microsoft.com/office/drawing/2014/main" id="{114A36CF-66C4-41F5-A7DB-25163D586B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4488" y="2312988"/>
          <a:ext cx="262413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4" name="Equation" r:id="rId11" imgW="26774775" imgH="7677150" progId="Equation.3">
                  <p:embed/>
                </p:oleObj>
              </mc:Choice>
              <mc:Fallback>
                <p:oleObj name="Equation" r:id="rId11" imgW="26774775" imgH="767715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2312988"/>
                        <a:ext cx="2624137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7">
            <a:extLst>
              <a:ext uri="{FF2B5EF4-FFF2-40B4-BE49-F238E27FC236}">
                <a16:creationId xmlns:a16="http://schemas.microsoft.com/office/drawing/2014/main" id="{CA8E86A0-CFEE-4AC4-8BD1-1A92F35C0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" y="3141663"/>
            <a:ext cx="247808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分析要点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A202F933-0E01-4D61-93FC-5E287C855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3644900"/>
            <a:ext cx="460851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门限电压随</a:t>
            </a:r>
            <a:r>
              <a:rPr lang="zh-CN" altLang="en-US" sz="22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输出电压</a:t>
            </a: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变化</a:t>
            </a:r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F78B0772-37F4-4671-8968-54CE772BB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4189413"/>
            <a:ext cx="4608512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任何时刻</a:t>
            </a:r>
            <a:r>
              <a:rPr lang="zh-CN" altLang="en-US" sz="22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只有一个</a:t>
            </a: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有效的门限电压</a:t>
            </a:r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7C917949-E596-4F50-B1D8-45DC63032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4722813"/>
            <a:ext cx="4859337" cy="15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当输入介于两门限之间时</a:t>
            </a:r>
            <a:r>
              <a:rPr lang="zh-CN" altLang="en-US" sz="22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输出不变</a:t>
            </a: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。只有当输入</a:t>
            </a:r>
            <a:r>
              <a:rPr lang="zh-CN" altLang="en-US" sz="22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高于</a:t>
            </a: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有效的上门限或</a:t>
            </a:r>
            <a:r>
              <a:rPr lang="zh-CN" altLang="en-US" sz="22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低于</a:t>
            </a: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有效的下门限时，输出才翻转。</a:t>
            </a:r>
            <a:endParaRPr lang="en-US" altLang="zh-CN" sz="22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2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翻转方向</a:t>
            </a: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取决于输入输出的</a:t>
            </a:r>
            <a:r>
              <a:rPr lang="zh-CN" altLang="en-US" sz="22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相位</a:t>
            </a: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关系。</a:t>
            </a:r>
          </a:p>
        </p:txBody>
      </p:sp>
      <p:sp>
        <p:nvSpPr>
          <p:cNvPr id="86030" name="Rectangle 38">
            <a:extLst>
              <a:ext uri="{FF2B5EF4-FFF2-40B4-BE49-F238E27FC236}">
                <a16:creationId xmlns:a16="http://schemas.microsoft.com/office/drawing/2014/main" id="{4AD6D897-7A50-42BB-A1D9-85A4B4644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10.6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电压比较器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16" grpId="0" autoUpdateAnimBg="0"/>
      <p:bldP spid="17" grpId="0" autoUpdateAnimBg="0"/>
      <p:bldP spid="18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AF6743B9-BA19-42BE-B28E-96771CC68392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1127125"/>
            <a:ext cx="3429000" cy="5578475"/>
            <a:chOff x="3168" y="415"/>
            <a:chExt cx="2160" cy="3514"/>
          </a:xfrm>
        </p:grpSpPr>
        <p:sp>
          <p:nvSpPr>
            <p:cNvPr id="87061" name="AutoShape 5" descr="羊皮纸">
              <a:extLst>
                <a:ext uri="{FF2B5EF4-FFF2-40B4-BE49-F238E27FC236}">
                  <a16:creationId xmlns:a16="http://schemas.microsoft.com/office/drawing/2014/main" id="{4705E06D-2B09-4FD8-B63F-3BF9C9675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415"/>
              <a:ext cx="2160" cy="3514"/>
            </a:xfrm>
            <a:prstGeom prst="roundRect">
              <a:avLst>
                <a:gd name="adj" fmla="val 16667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7062" name="Object 6">
              <a:extLst>
                <a:ext uri="{FF2B5EF4-FFF2-40B4-BE49-F238E27FC236}">
                  <a16:creationId xmlns:a16="http://schemas.microsoft.com/office/drawing/2014/main" id="{A1C05D97-6D52-470F-A1C8-988B4749C4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4" y="415"/>
            <a:ext cx="1703" cy="1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53" name="Picture2" r:id="rId5" imgW="1295400" imgH="1133475" progId="Word.Picture.8">
                    <p:embed/>
                  </p:oleObj>
                </mc:Choice>
                <mc:Fallback>
                  <p:oleObj name="Picture2" r:id="rId5" imgW="1295400" imgH="1133475" progId="Word.Picture.8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4" y="415"/>
                          <a:ext cx="1703" cy="1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7043" name="Rectangle 7">
            <a:extLst>
              <a:ext uri="{FF2B5EF4-FFF2-40B4-BE49-F238E27FC236}">
                <a16:creationId xmlns:a16="http://schemas.microsoft.com/office/drawing/2014/main" id="{500F293C-32CE-4CC2-A6C5-528940E62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88" y="3149600"/>
            <a:ext cx="10699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764212-F05A-4B9B-B70D-C70A4A2D4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3217863"/>
            <a:ext cx="26257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）门限电压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F9CFF3-EBCD-43A4-B505-543073DA7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" y="5661025"/>
            <a:ext cx="317341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输出电压波形</a:t>
            </a:r>
          </a:p>
        </p:txBody>
      </p:sp>
      <p:sp>
        <p:nvSpPr>
          <p:cNvPr id="87046" name="Text Box 10">
            <a:extLst>
              <a:ext uri="{FF2B5EF4-FFF2-40B4-BE49-F238E27FC236}">
                <a16:creationId xmlns:a16="http://schemas.microsoft.com/office/drawing/2014/main" id="{77D04106-B5DF-488F-8197-CADA77B35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200025"/>
            <a:ext cx="558800" cy="52387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endParaRPr kumimoji="1" lang="zh-CN" altLang="en-US" sz="2800">
              <a:solidFill>
                <a:srgbClr val="8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7047" name="Rectangle 11">
            <a:extLst>
              <a:ext uri="{FF2B5EF4-FFF2-40B4-BE49-F238E27FC236}">
                <a16:creationId xmlns:a16="http://schemas.microsoft.com/office/drawing/2014/main" id="{85DA65D3-1344-4008-A253-4821E2116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249238"/>
            <a:ext cx="65405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电路如图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9.4.6a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所示，试求门限电压，画出传输特性和图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所示输入信号下的输出电压波形。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E826B-CA41-4697-8295-9281CEFAA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5186363"/>
            <a:ext cx="265271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）传输特性</a:t>
            </a:r>
          </a:p>
        </p:txBody>
      </p:sp>
      <p:grpSp>
        <p:nvGrpSpPr>
          <p:cNvPr id="87049" name="Group 13">
            <a:extLst>
              <a:ext uri="{FF2B5EF4-FFF2-40B4-BE49-F238E27FC236}">
                <a16:creationId xmlns:a16="http://schemas.microsoft.com/office/drawing/2014/main" id="{83B1CBE3-3AD4-4305-BE99-A204091E3D97}"/>
              </a:ext>
            </a:extLst>
          </p:cNvPr>
          <p:cNvGrpSpPr>
            <a:grpSpLocks/>
          </p:cNvGrpSpPr>
          <p:nvPr/>
        </p:nvGrpSpPr>
        <p:grpSpPr bwMode="auto">
          <a:xfrm>
            <a:off x="681038" y="1231900"/>
            <a:ext cx="3684587" cy="1912938"/>
            <a:chOff x="359" y="608"/>
            <a:chExt cx="2321" cy="1205"/>
          </a:xfrm>
        </p:grpSpPr>
        <p:sp>
          <p:nvSpPr>
            <p:cNvPr id="87059" name="AutoShape 14" descr="羊皮纸">
              <a:extLst>
                <a:ext uri="{FF2B5EF4-FFF2-40B4-BE49-F238E27FC236}">
                  <a16:creationId xmlns:a16="http://schemas.microsoft.com/office/drawing/2014/main" id="{576AAF96-491B-488C-89A5-78217D3B9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" y="608"/>
              <a:ext cx="2321" cy="1184"/>
            </a:xfrm>
            <a:prstGeom prst="roundRect">
              <a:avLst>
                <a:gd name="adj" fmla="val 16667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7060" name="Object 15">
              <a:extLst>
                <a:ext uri="{FF2B5EF4-FFF2-40B4-BE49-F238E27FC236}">
                  <a16:creationId xmlns:a16="http://schemas.microsoft.com/office/drawing/2014/main" id="{CE0468B9-9358-46D5-844C-4B09643EC4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8" y="654"/>
            <a:ext cx="2120" cy="1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54" name="Picture2" r:id="rId7" imgW="1866900" imgH="1019175" progId="Word.Picture.8">
                    <p:embed/>
                  </p:oleObj>
                </mc:Choice>
                <mc:Fallback>
                  <p:oleObj name="Picture2" r:id="rId7" imgW="1866900" imgH="1019175" progId="Word.Picture.8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" y="654"/>
                          <a:ext cx="2120" cy="1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1F18930C-481D-468F-BAE6-D34D23F9B6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5525" y="3752850"/>
          <a:ext cx="32035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55" name="Equation" r:id="rId9" imgW="32699325" imgH="7677150" progId="Equation.3">
                  <p:embed/>
                </p:oleObj>
              </mc:Choice>
              <mc:Fallback>
                <p:oleObj name="Equation" r:id="rId9" imgW="32699325" imgH="767715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3752850"/>
                        <a:ext cx="320357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C38F7647-2962-48F7-95F8-5C9E037305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1238" y="4473575"/>
          <a:ext cx="335438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56" name="Equation" r:id="rId11" imgW="34232850" imgH="7677150" progId="Equation.3">
                  <p:embed/>
                </p:oleObj>
              </mc:Choice>
              <mc:Fallback>
                <p:oleObj name="Equation" r:id="rId11" imgW="34232850" imgH="767715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4473575"/>
                        <a:ext cx="3354387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B679C81D-E79B-4938-8935-0B572A7B28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8438" y="3262313"/>
          <a:ext cx="99377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57" name="Equation" r:id="rId13" imgW="10315575" imgH="3733800" progId="Equation.3">
                  <p:embed/>
                </p:oleObj>
              </mc:Choice>
              <mc:Fallback>
                <p:oleObj name="Equation" r:id="rId13" imgW="10315575" imgH="3733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3262313"/>
                        <a:ext cx="993775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04930B27-C882-4CD1-B2B7-49817F03CE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265488"/>
          <a:ext cx="126682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58" name="Equation" r:id="rId15" imgW="13163550" imgH="3952875" progId="Equation.3">
                  <p:embed/>
                </p:oleObj>
              </mc:Choice>
              <mc:Fallback>
                <p:oleObj name="Equation" r:id="rId15" imgW="13163550" imgH="395287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265488"/>
                        <a:ext cx="1266825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CCE997DA-065D-4A42-9FAF-EC1112646A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8500" y="1127125"/>
          <a:ext cx="2703513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59" name="Picture2" r:id="rId17" imgW="1295400" imgH="1133475" progId="Word.Picture.8">
                  <p:embed/>
                </p:oleObj>
              </mc:Choice>
              <mc:Fallback>
                <p:oleObj name="Picture2" r:id="rId17" imgW="1295400" imgH="1133475" progId="Word.Picture.8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1127125"/>
                        <a:ext cx="2703513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0B92F751-2572-4DE0-B1D5-27109FA135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8500" y="1127125"/>
          <a:ext cx="2703513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60" r:id="rId19" imgW="1295400" imgH="1133475" progId="Word.Picture.8">
                  <p:embed/>
                </p:oleObj>
              </mc:Choice>
              <mc:Fallback>
                <p:oleObj r:id="rId19" imgW="1295400" imgH="1133475" progId="Word.Picture.8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1127125"/>
                        <a:ext cx="2703513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E1ADD383-CBA2-477F-A1F8-FD30A60704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3713" y="4926013"/>
          <a:ext cx="2921000" cy="177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61" name="Picture2" r:id="rId21" imgW="1914525" imgH="1162050" progId="Word.Picture.8">
                  <p:embed/>
                </p:oleObj>
              </mc:Choice>
              <mc:Fallback>
                <p:oleObj name="Picture2" r:id="rId21" imgW="1914525" imgH="1162050" progId="Word.Picture.8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3713" y="4926013"/>
                        <a:ext cx="2921000" cy="177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A84A282D-FC73-44B2-928C-67B2817C85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8950" y="3424238"/>
          <a:ext cx="2995613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62" name="Picture2" r:id="rId23" imgW="1962150" imgH="1152525" progId="Word.Picture.8">
                  <p:embed/>
                </p:oleObj>
              </mc:Choice>
              <mc:Fallback>
                <p:oleObj name="Picture2" r:id="rId23" imgW="1962150" imgH="1152525" progId="Word.Picture.8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950" y="3424238"/>
                        <a:ext cx="2995613" cy="175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5">
            <a:extLst>
              <a:ext uri="{FF2B5EF4-FFF2-40B4-BE49-F238E27FC236}">
                <a16:creationId xmlns:a16="http://schemas.microsoft.com/office/drawing/2014/main" id="{BA93ED4F-7A21-42B8-AED6-B99C0B797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" y="6148388"/>
            <a:ext cx="4718050" cy="7032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与单门限相比，迟滞比较器在电路翻转时有何特点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3" grpId="0" autoUpdateAnimBg="0"/>
      <p:bldP spid="25" grpId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8">
            <a:extLst>
              <a:ext uri="{FF2B5EF4-FFF2-40B4-BE49-F238E27FC236}">
                <a16:creationId xmlns:a16="http://schemas.microsoft.com/office/drawing/2014/main" id="{7CDBEE44-558A-4E54-BFF6-DD460D2E3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722688"/>
            <a:ext cx="10699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BD6DE06-EA80-46BC-9A04-A88C66C7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38" y="3759200"/>
            <a:ext cx="26257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）门限电压</a:t>
            </a:r>
          </a:p>
        </p:txBody>
      </p:sp>
      <p:sp>
        <p:nvSpPr>
          <p:cNvPr id="89092" name="Text Box 11">
            <a:extLst>
              <a:ext uri="{FF2B5EF4-FFF2-40B4-BE49-F238E27FC236}">
                <a16:creationId xmlns:a16="http://schemas.microsoft.com/office/drawing/2014/main" id="{01AAD614-BAF7-4220-9F9D-D34F77A5C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238250"/>
            <a:ext cx="633413" cy="52387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endParaRPr kumimoji="1" lang="zh-CN" altLang="en-US" sz="2800">
              <a:solidFill>
                <a:srgbClr val="8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9093" name="Rectangle 12">
            <a:extLst>
              <a:ext uri="{FF2B5EF4-FFF2-40B4-BE49-F238E27FC236}">
                <a16:creationId xmlns:a16="http://schemas.microsoft.com/office/drawing/2014/main" id="{544E32A7-389C-4C72-AFC0-CF767BFF9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227138"/>
            <a:ext cx="793750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电路如图示，试求门限电压，画出传输特性。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65E61A9-9DE7-41F1-B33C-79190EE01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1717675"/>
            <a:ext cx="265271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）传输特性</a:t>
            </a:r>
          </a:p>
        </p:txBody>
      </p:sp>
      <p:graphicFrame>
        <p:nvGraphicFramePr>
          <p:cNvPr id="89095" name="Object 16">
            <a:extLst>
              <a:ext uri="{FF2B5EF4-FFF2-40B4-BE49-F238E27FC236}">
                <a16:creationId xmlns:a16="http://schemas.microsoft.com/office/drawing/2014/main" id="{A4A94558-7B6D-4C64-B25B-64B0C47D7D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1652588"/>
          <a:ext cx="4203700" cy="199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8" name="图片" r:id="rId4" imgW="25879425" imgH="12277725" progId="Word.Picture.8">
                  <p:embed/>
                </p:oleObj>
              </mc:Choice>
              <mc:Fallback>
                <p:oleObj name="图片" r:id="rId4" imgW="25879425" imgH="12277725" progId="Word.Picture.8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652588"/>
                        <a:ext cx="4203700" cy="19923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Object 20">
            <a:extLst>
              <a:ext uri="{FF2B5EF4-FFF2-40B4-BE49-F238E27FC236}">
                <a16:creationId xmlns:a16="http://schemas.microsoft.com/office/drawing/2014/main" id="{5CA436F8-7FC1-413B-8500-94F88C156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5062538"/>
            <a:ext cx="12811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22">
            <a:extLst>
              <a:ext uri="{FF2B5EF4-FFF2-40B4-BE49-F238E27FC236}">
                <a16:creationId xmlns:a16="http://schemas.microsoft.com/office/drawing/2014/main" id="{278F25DC-60E1-4423-BE30-C2636EB4EF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78488" y="2347913"/>
          <a:ext cx="3070225" cy="268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9" name="图片" r:id="rId7" imgW="16192500" imgH="14163675" progId="Word.Picture.8">
                  <p:embed/>
                </p:oleObj>
              </mc:Choice>
              <mc:Fallback>
                <p:oleObj name="图片" r:id="rId7" imgW="16192500" imgH="14163675" progId="Word.Picture.8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8488" y="2347913"/>
                        <a:ext cx="3070225" cy="2681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5">
            <a:extLst>
              <a:ext uri="{FF2B5EF4-FFF2-40B4-BE49-F238E27FC236}">
                <a16:creationId xmlns:a16="http://schemas.microsoft.com/office/drawing/2014/main" id="{EFF7130F-E80F-4653-ABC4-450F76E5F9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2863" y="4198938"/>
          <a:ext cx="26511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60" name="公式" r:id="rId9" imgW="25450800" imgH="7677150" progId="Equation.3">
                  <p:embed/>
                </p:oleObj>
              </mc:Choice>
              <mc:Fallback>
                <p:oleObj name="公式" r:id="rId9" imgW="25450800" imgH="767715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4198938"/>
                        <a:ext cx="2651125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6">
            <a:extLst>
              <a:ext uri="{FF2B5EF4-FFF2-40B4-BE49-F238E27FC236}">
                <a16:creationId xmlns:a16="http://schemas.microsoft.com/office/drawing/2014/main" id="{F3616585-BEE1-44AB-814D-EC14939BD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738" y="5051425"/>
            <a:ext cx="29527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翻转时刻，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=0</a:t>
            </a:r>
          </a:p>
        </p:txBody>
      </p:sp>
      <p:graphicFrame>
        <p:nvGraphicFramePr>
          <p:cNvPr id="13" name="Object 27">
            <a:extLst>
              <a:ext uri="{FF2B5EF4-FFF2-40B4-BE49-F238E27FC236}">
                <a16:creationId xmlns:a16="http://schemas.microsoft.com/office/drawing/2014/main" id="{A0AEEA8D-CA37-4DD9-9544-224B967230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3075" y="5505450"/>
          <a:ext cx="1827213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61" name="公式" r:id="rId11" imgW="17554575" imgH="7677150" progId="Equation.3">
                  <p:embed/>
                </p:oleObj>
              </mc:Choice>
              <mc:Fallback>
                <p:oleObj name="公式" r:id="rId11" imgW="17554575" imgH="767715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5505450"/>
                        <a:ext cx="1827213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8">
            <a:extLst>
              <a:ext uri="{FF2B5EF4-FFF2-40B4-BE49-F238E27FC236}">
                <a16:creationId xmlns:a16="http://schemas.microsoft.com/office/drawing/2014/main" id="{A0E257D0-F0BA-4C37-AAA7-BE96DFABBA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3663" y="5505450"/>
          <a:ext cx="1985962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62" name="公式" r:id="rId13" imgW="19088100" imgH="7677150" progId="Equation.3">
                  <p:embed/>
                </p:oleObj>
              </mc:Choice>
              <mc:Fallback>
                <p:oleObj name="公式" r:id="rId13" imgW="19088100" imgH="767715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3663" y="5505450"/>
                        <a:ext cx="1985962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9">
            <a:extLst>
              <a:ext uri="{FF2B5EF4-FFF2-40B4-BE49-F238E27FC236}">
                <a16:creationId xmlns:a16="http://schemas.microsoft.com/office/drawing/2014/main" id="{95A9D935-6292-4807-9ED9-D9BA270959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37275" y="5494338"/>
          <a:ext cx="17113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63" name="公式" r:id="rId15" imgW="16459200" imgH="7677150" progId="Equation.3">
                  <p:embed/>
                </p:oleObj>
              </mc:Choice>
              <mc:Fallback>
                <p:oleObj name="公式" r:id="rId15" imgW="16459200" imgH="767715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5494338"/>
                        <a:ext cx="1711325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3" name="Rectangle 38">
            <a:extLst>
              <a:ext uri="{FF2B5EF4-FFF2-40B4-BE49-F238E27FC236}">
                <a16:creationId xmlns:a16="http://schemas.microsoft.com/office/drawing/2014/main" id="{DBF88291-84A7-4ED7-931D-740F338BE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10.6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电压比较器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7" grpId="0" autoUpdateAnimBg="0"/>
      <p:bldP spid="12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>
            <a:extLst>
              <a:ext uri="{FF2B5EF4-FFF2-40B4-BE49-F238E27FC236}">
                <a16:creationId xmlns:a16="http://schemas.microsoft.com/office/drawing/2014/main" id="{BBAD8BE7-D4E0-4148-B799-9B394698B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" y="1196975"/>
            <a:ext cx="8763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15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通过上述几种电压比较器的分析，可得出如下结论：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887C1F5-9BE0-499D-9A12-8501BCA60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700213"/>
            <a:ext cx="8534400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15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）用于电压比较器的运放工作在</a:t>
            </a:r>
            <a:r>
              <a:rPr kumimoji="1" lang="zh-CN" altLang="en-US" sz="22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非线性区</a:t>
            </a:r>
            <a:r>
              <a:rPr kumimoji="1" lang="zh-CN" altLang="en-US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（开环或正反馈），其输出电压只有高电平</a:t>
            </a:r>
            <a:r>
              <a:rPr kumimoji="1" lang="en-US" altLang="zh-CN" sz="2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OH</a:t>
            </a:r>
            <a:r>
              <a:rPr kumimoji="1" lang="zh-CN" altLang="en-US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和低电</a:t>
            </a:r>
            <a:r>
              <a:rPr kumimoji="1" lang="en-US" altLang="zh-CN" sz="2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OL</a:t>
            </a:r>
            <a:r>
              <a:rPr kumimoji="1" lang="zh-CN" altLang="en-US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两种情况。</a:t>
            </a:r>
            <a:r>
              <a:rPr kumimoji="1" lang="zh-CN" altLang="en-US" sz="22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虚短不再成立</a:t>
            </a:r>
            <a:r>
              <a:rPr kumimoji="1" lang="zh-CN" altLang="en-US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05178EB-B134-487F-9ECC-0BC02EAF5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605088"/>
            <a:ext cx="8534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15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）一般用</a:t>
            </a:r>
            <a:r>
              <a:rPr kumimoji="1" lang="zh-CN" altLang="en-US" sz="22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电压传输特性</a:t>
            </a:r>
            <a:r>
              <a:rPr kumimoji="1" lang="zh-CN" altLang="en-US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来描述输出电压与输入电压的函数关系。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DA7E972-7701-4717-9F35-A0F5359F7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141663"/>
            <a:ext cx="87630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15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）电压传输特性的关键要素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</a:t>
            </a:r>
            <a:r>
              <a:rPr kumimoji="1" lang="zh-CN" altLang="en-US" sz="22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输出电压的高电平 </a:t>
            </a:r>
            <a:r>
              <a:rPr kumimoji="1" lang="en-US" altLang="zh-CN" sz="2200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200" baseline="-300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OH</a:t>
            </a:r>
            <a:r>
              <a:rPr kumimoji="1" lang="zh-CN" altLang="en-US" sz="2200" baseline="-300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2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和低电平 </a:t>
            </a:r>
            <a:r>
              <a:rPr kumimoji="1" lang="en-US" altLang="zh-CN" sz="2200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200" baseline="-300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OL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2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</a:t>
            </a:r>
            <a:r>
              <a:rPr kumimoji="1" lang="zh-CN" altLang="en-US" sz="22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门限电压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2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输出电压的跳变方向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AD09EE38-9455-4B0A-9701-C58FCC495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68863"/>
            <a:ext cx="76200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15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en-US" altLang="zh-CN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令 </a:t>
            </a:r>
            <a:r>
              <a:rPr kumimoji="1" lang="en-US" altLang="zh-CN" sz="2200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200" baseline="-300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2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200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200" baseline="-300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200" baseline="-300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所求出的 </a:t>
            </a:r>
            <a:r>
              <a:rPr kumimoji="1" lang="en-US" altLang="zh-CN" sz="2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200" baseline="-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就是</a:t>
            </a:r>
            <a:r>
              <a:rPr kumimoji="1" lang="zh-CN" altLang="en-US" sz="22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门限电压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200" baseline="-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等于有效门限电压时，输出电压发生跳变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2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跳变方向</a:t>
            </a:r>
            <a:r>
              <a:rPr kumimoji="1" lang="zh-CN" altLang="en-US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取决于是</a:t>
            </a:r>
            <a:r>
              <a:rPr kumimoji="1" lang="zh-CN" altLang="en-US" sz="22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同相输入</a:t>
            </a:r>
            <a:r>
              <a:rPr kumimoji="1" lang="zh-CN" altLang="en-US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方式还是</a:t>
            </a:r>
            <a:r>
              <a:rPr kumimoji="1" lang="zh-CN" altLang="en-US" sz="22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反相输入</a:t>
            </a:r>
            <a:r>
              <a:rPr kumimoji="1" lang="zh-CN" altLang="en-US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方式</a:t>
            </a:r>
          </a:p>
        </p:txBody>
      </p:sp>
      <p:sp>
        <p:nvSpPr>
          <p:cNvPr id="91143" name="Rectangle 38">
            <a:extLst>
              <a:ext uri="{FF2B5EF4-FFF2-40B4-BE49-F238E27FC236}">
                <a16:creationId xmlns:a16="http://schemas.microsoft.com/office/drawing/2014/main" id="{AE3E494E-D75B-4472-9234-D32432D92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10.6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电压比较器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7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5293129A-8C2E-4A6D-8648-54A8CEF5B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" y="1785938"/>
            <a:ext cx="8108950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kumimoji="1" lang="zh-CN" altLang="en-US" sz="24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集成运算放大器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比较：</a:t>
            </a: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开环增益低、失调电压大、共模抑制比小，灵敏度往往不如用集成运放构成的比较器高。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2586542-0E3E-4EA0-B674-438ED6AE6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63" y="3429000"/>
            <a:ext cx="8180387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但集成电压比较器中无频率补偿电容，因此</a:t>
            </a:r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转换速率高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，改变输出状态的典型响应时间是</a:t>
            </a: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200ns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471CE36-AB09-4E4B-B8F8-B906F3FB1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488" y="4570413"/>
            <a:ext cx="8002587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相同条件下</a:t>
            </a: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741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集成运算放大器的响应时间为</a:t>
            </a: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30</a:t>
            </a: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左右。</a:t>
            </a:r>
          </a:p>
        </p:txBody>
      </p:sp>
      <p:sp>
        <p:nvSpPr>
          <p:cNvPr id="92165" name="Rectangle 3">
            <a:extLst>
              <a:ext uri="{FF2B5EF4-FFF2-40B4-BE49-F238E27FC236}">
                <a16:creationId xmlns:a16="http://schemas.microsoft.com/office/drawing/2014/main" id="{3B36335D-12DF-40EF-BBF8-D1D6C3DBE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193800"/>
            <a:ext cx="62277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集成电压比较器</a:t>
            </a:r>
          </a:p>
        </p:txBody>
      </p:sp>
      <p:sp>
        <p:nvSpPr>
          <p:cNvPr id="92166" name="Rectangle 38">
            <a:extLst>
              <a:ext uri="{FF2B5EF4-FFF2-40B4-BE49-F238E27FC236}">
                <a16:creationId xmlns:a16="http://schemas.microsoft.com/office/drawing/2014/main" id="{D49441E6-EFCE-46AF-B75D-F9E133814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10.6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电压比较器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>
            <a:extLst>
              <a:ext uri="{FF2B5EF4-FFF2-40B4-BE49-F238E27FC236}">
                <a16:creationId xmlns:a16="http://schemas.microsoft.com/office/drawing/2014/main" id="{FA5A028D-E71A-45A2-80D7-D2D0B76B1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0"/>
            <a:ext cx="76073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60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4211" name="Rectangle 4">
            <a:extLst>
              <a:ext uri="{FF2B5EF4-FFF2-40B4-BE49-F238E27FC236}">
                <a16:creationId xmlns:a16="http://schemas.microsoft.com/office/drawing/2014/main" id="{A6F7FAED-6297-44A3-9CC5-A18F77937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49488" y="1412875"/>
            <a:ext cx="8315326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4212" name="Rectangle 38">
            <a:extLst>
              <a:ext uri="{FF2B5EF4-FFF2-40B4-BE49-F238E27FC236}">
                <a16:creationId xmlns:a16="http://schemas.microsoft.com/office/drawing/2014/main" id="{ED615155-935E-4555-9C96-CD2624A71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信号处理与信号产生电路</a:t>
            </a:r>
          </a:p>
        </p:txBody>
      </p:sp>
      <p:sp>
        <p:nvSpPr>
          <p:cNvPr id="94213" name="Rectangle 45">
            <a:extLst>
              <a:ext uri="{FF2B5EF4-FFF2-40B4-BE49-F238E27FC236}">
                <a16:creationId xmlns:a16="http://schemas.microsoft.com/office/drawing/2014/main" id="{2ABAE653-2C7D-4551-A355-4F2C3F1EE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304925"/>
            <a:ext cx="76327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 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有源滤波电路（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10.1,  10.2,  10.3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10.3 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正弦波振荡电路的振荡条件（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10.5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10.4  RC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正弦波振荡电路（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10.6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10.6 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电压比较器（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10.8.1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10.7  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非正弦信号产生电路（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10.8.2,  10.8.3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>
            <a:extLst>
              <a:ext uri="{FF2B5EF4-FFF2-40B4-BE49-F238E27FC236}">
                <a16:creationId xmlns:a16="http://schemas.microsoft.com/office/drawing/2014/main" id="{12F245E7-C0AB-41D8-BB0F-5C09FABC5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1152525"/>
            <a:ext cx="62277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方波产生电路</a:t>
            </a:r>
          </a:p>
        </p:txBody>
      </p:sp>
      <p:sp>
        <p:nvSpPr>
          <p:cNvPr id="4" name="Rectangle 5" descr="羊皮纸">
            <a:extLst>
              <a:ext uri="{FF2B5EF4-FFF2-40B4-BE49-F238E27FC236}">
                <a16:creationId xmlns:a16="http://schemas.microsoft.com/office/drawing/2014/main" id="{F7E6F9DF-6C22-4A62-A231-F2351BDCC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438" y="2205038"/>
            <a:ext cx="3016250" cy="2376487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5236" name="Rectangle 6">
            <a:extLst>
              <a:ext uri="{FF2B5EF4-FFF2-40B4-BE49-F238E27FC236}">
                <a16:creationId xmlns:a16="http://schemas.microsoft.com/office/drawing/2014/main" id="{D76A9F6D-FCE2-4CCD-A801-024F46CF3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" y="1595438"/>
            <a:ext cx="428148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1) 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电路组成（多谐振荡电路）</a:t>
            </a:r>
          </a:p>
        </p:txBody>
      </p:sp>
      <p:sp>
        <p:nvSpPr>
          <p:cNvPr id="6" name="AutoShape 7" descr="羊皮纸">
            <a:extLst>
              <a:ext uri="{FF2B5EF4-FFF2-40B4-BE49-F238E27FC236}">
                <a16:creationId xmlns:a16="http://schemas.microsoft.com/office/drawing/2014/main" id="{080651FE-AF4A-439B-A8C1-5F775C07D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0" y="2205038"/>
            <a:ext cx="3732213" cy="2387600"/>
          </a:xfrm>
          <a:prstGeom prst="roundRect">
            <a:avLst>
              <a:gd name="adj" fmla="val 1666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5E18183D-0410-40DC-A7B8-47FCA79F14DE}"/>
              </a:ext>
            </a:extLst>
          </p:cNvPr>
          <p:cNvGrpSpPr>
            <a:grpSpLocks/>
          </p:cNvGrpSpPr>
          <p:nvPr/>
        </p:nvGrpSpPr>
        <p:grpSpPr bwMode="auto">
          <a:xfrm>
            <a:off x="503238" y="2771775"/>
            <a:ext cx="4244975" cy="1781175"/>
            <a:chOff x="326" y="1227"/>
            <a:chExt cx="2674" cy="1122"/>
          </a:xfrm>
        </p:grpSpPr>
        <p:sp>
          <p:nvSpPr>
            <p:cNvPr id="95253" name="Rectangle 9">
              <a:extLst>
                <a:ext uri="{FF2B5EF4-FFF2-40B4-BE49-F238E27FC236}">
                  <a16:creationId xmlns:a16="http://schemas.microsoft.com/office/drawing/2014/main" id="{BB1C3CB8-C6F1-4CE7-88F7-5085193E1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" y="1227"/>
              <a:ext cx="1328" cy="112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5254" name="AutoShape 10">
              <a:extLst>
                <a:ext uri="{FF2B5EF4-FFF2-40B4-BE49-F238E27FC236}">
                  <a16:creationId xmlns:a16="http://schemas.microsoft.com/office/drawing/2014/main" id="{61B19F7D-2C20-4A55-AF85-9E1A7F632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" y="1708"/>
              <a:ext cx="1000" cy="279"/>
            </a:xfrm>
            <a:prstGeom prst="wedgeRoundRectCallout">
              <a:avLst>
                <a:gd name="adj1" fmla="val 122662"/>
                <a:gd name="adj2" fmla="val 12847"/>
                <a:gd name="adj3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迟滞比较器</a:t>
              </a:r>
            </a:p>
          </p:txBody>
        </p:sp>
      </p:grpSp>
      <p:grpSp>
        <p:nvGrpSpPr>
          <p:cNvPr id="3" name="Group 11">
            <a:extLst>
              <a:ext uri="{FF2B5EF4-FFF2-40B4-BE49-F238E27FC236}">
                <a16:creationId xmlns:a16="http://schemas.microsoft.com/office/drawing/2014/main" id="{8FA58CBF-825A-4469-8CCC-519436A41D2A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2290763"/>
            <a:ext cx="4021137" cy="1408112"/>
            <a:chOff x="449" y="919"/>
            <a:chExt cx="2533" cy="887"/>
          </a:xfrm>
        </p:grpSpPr>
        <p:grpSp>
          <p:nvGrpSpPr>
            <p:cNvPr id="95249" name="Group 12">
              <a:extLst>
                <a:ext uri="{FF2B5EF4-FFF2-40B4-BE49-F238E27FC236}">
                  <a16:creationId xmlns:a16="http://schemas.microsoft.com/office/drawing/2014/main" id="{6E9593E4-6A01-4807-B08E-F17FC2574A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4" y="931"/>
              <a:ext cx="1668" cy="875"/>
              <a:chOff x="3746" y="259"/>
              <a:chExt cx="1668" cy="875"/>
            </a:xfrm>
          </p:grpSpPr>
          <p:sp>
            <p:nvSpPr>
              <p:cNvPr id="95251" name="Rectangle 13">
                <a:extLst>
                  <a:ext uri="{FF2B5EF4-FFF2-40B4-BE49-F238E27FC236}">
                    <a16:creationId xmlns:a16="http://schemas.microsoft.com/office/drawing/2014/main" id="{4FDF7130-73CB-4EC3-BF1A-06D5170EF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6" y="259"/>
                <a:ext cx="361" cy="875"/>
              </a:xfrm>
              <a:prstGeom prst="rect">
                <a:avLst/>
              </a:prstGeom>
              <a:solidFill>
                <a:srgbClr val="FF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52" name="Rectangle 14">
                <a:extLst>
                  <a:ext uri="{FF2B5EF4-FFF2-40B4-BE49-F238E27FC236}">
                    <a16:creationId xmlns:a16="http://schemas.microsoft.com/office/drawing/2014/main" id="{1D035B98-9D68-4F68-95DF-713F0987A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0" y="259"/>
                <a:ext cx="1364" cy="291"/>
              </a:xfrm>
              <a:prstGeom prst="rect">
                <a:avLst/>
              </a:prstGeom>
              <a:solidFill>
                <a:srgbClr val="FF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5250" name="AutoShape 15">
              <a:extLst>
                <a:ext uri="{FF2B5EF4-FFF2-40B4-BE49-F238E27FC236}">
                  <a16:creationId xmlns:a16="http://schemas.microsoft.com/office/drawing/2014/main" id="{D10A73B7-4458-43E5-B675-27B0C715B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" y="919"/>
              <a:ext cx="734" cy="493"/>
            </a:xfrm>
            <a:prstGeom prst="wedgeRoundRectCallout">
              <a:avLst>
                <a:gd name="adj1" fmla="val 69079"/>
                <a:gd name="adj2" fmla="val 38611"/>
                <a:gd name="adj3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RC</a:t>
              </a:r>
              <a:r>
                <a:rPr kumimoji="1" lang="zh-CN" altLang="en-US"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充放电支路</a:t>
              </a:r>
            </a:p>
          </p:txBody>
        </p:sp>
      </p:grpSp>
      <p:graphicFrame>
        <p:nvGraphicFramePr>
          <p:cNvPr id="15" name="Object 16">
            <a:extLst>
              <a:ext uri="{FF2B5EF4-FFF2-40B4-BE49-F238E27FC236}">
                <a16:creationId xmlns:a16="http://schemas.microsoft.com/office/drawing/2014/main" id="{16449C9E-89E7-4D3D-B6A7-AD6FE243D6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0263" y="2290763"/>
          <a:ext cx="2471737" cy="224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3" name="Picture2" r:id="rId5" imgW="7410450" imgH="6724650" progId="Word.Picture.8">
                  <p:embed/>
                </p:oleObj>
              </mc:Choice>
              <mc:Fallback>
                <p:oleObj name="Picture2" r:id="rId5" imgW="7410450" imgH="6724650" progId="Word.Picture.8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263" y="2290763"/>
                        <a:ext cx="2471737" cy="224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7">
            <a:extLst>
              <a:ext uri="{FF2B5EF4-FFF2-40B4-BE49-F238E27FC236}">
                <a16:creationId xmlns:a16="http://schemas.microsoft.com/office/drawing/2014/main" id="{A3404D60-FF64-465B-8C43-52D125E9409E}"/>
              </a:ext>
            </a:extLst>
          </p:cNvPr>
          <p:cNvGrpSpPr>
            <a:grpSpLocks/>
          </p:cNvGrpSpPr>
          <p:nvPr/>
        </p:nvGrpSpPr>
        <p:grpSpPr bwMode="auto">
          <a:xfrm>
            <a:off x="7019925" y="3116263"/>
            <a:ext cx="2063750" cy="2239962"/>
            <a:chOff x="4278" y="1528"/>
            <a:chExt cx="1300" cy="1411"/>
          </a:xfrm>
        </p:grpSpPr>
        <p:sp>
          <p:nvSpPr>
            <p:cNvPr id="95247" name="Rectangle 18">
              <a:extLst>
                <a:ext uri="{FF2B5EF4-FFF2-40B4-BE49-F238E27FC236}">
                  <a16:creationId xmlns:a16="http://schemas.microsoft.com/office/drawing/2014/main" id="{3AA98A9F-DD91-4B12-BB3D-D18FE5386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6" y="1528"/>
              <a:ext cx="531" cy="69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5248" name="AutoShape 19">
              <a:extLst>
                <a:ext uri="{FF2B5EF4-FFF2-40B4-BE49-F238E27FC236}">
                  <a16:creationId xmlns:a16="http://schemas.microsoft.com/office/drawing/2014/main" id="{2FC3F760-860D-4C43-98A8-78E685355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8" y="2651"/>
              <a:ext cx="1300" cy="288"/>
            </a:xfrm>
            <a:prstGeom prst="wedgeRoundRectCallout">
              <a:avLst>
                <a:gd name="adj1" fmla="val 7741"/>
                <a:gd name="adj2" fmla="val -313273"/>
                <a:gd name="adj3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稳压管双向限幅</a:t>
              </a:r>
            </a:p>
          </p:txBody>
        </p:sp>
      </p:grpSp>
      <p:graphicFrame>
        <p:nvGraphicFramePr>
          <p:cNvPr id="19" name="Object 20">
            <a:extLst>
              <a:ext uri="{FF2B5EF4-FFF2-40B4-BE49-F238E27FC236}">
                <a16:creationId xmlns:a16="http://schemas.microsoft.com/office/drawing/2014/main" id="{57ED7049-4E7F-41E4-924F-555C23E290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8550" y="2124075"/>
          <a:ext cx="3459163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4" name="Picture2" r:id="rId7" imgW="10372725" imgH="7372350" progId="Word.Picture.8">
                  <p:embed/>
                </p:oleObj>
              </mc:Choice>
              <mc:Fallback>
                <p:oleObj name="Picture2" r:id="rId7" imgW="10372725" imgH="7372350" progId="Word.Picture.8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2124075"/>
                        <a:ext cx="3459163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0">
            <a:extLst>
              <a:ext uri="{FF2B5EF4-FFF2-40B4-BE49-F238E27FC236}">
                <a16:creationId xmlns:a16="http://schemas.microsoft.com/office/drawing/2014/main" id="{3F18B172-9315-4DA1-BB4C-25A3CC0D3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4881563"/>
            <a:ext cx="6407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kumimoji="1"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kumimoji="1"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开关电路：方波输出只有</a:t>
            </a:r>
            <a:r>
              <a:rPr kumimoji="1" lang="zh-CN" altLang="en-US" sz="20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高电平</a:t>
            </a:r>
            <a:r>
              <a:rPr kumimoji="1"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zh-CN" altLang="en-US" sz="20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低电平</a:t>
            </a:r>
            <a:r>
              <a:rPr kumimoji="1"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两种状态；因而采用电压比较器。</a:t>
            </a:r>
          </a:p>
        </p:txBody>
      </p:sp>
      <p:sp>
        <p:nvSpPr>
          <p:cNvPr id="22" name="Text Box 11">
            <a:extLst>
              <a:ext uri="{FF2B5EF4-FFF2-40B4-BE49-F238E27FC236}">
                <a16:creationId xmlns:a16="http://schemas.microsoft.com/office/drawing/2014/main" id="{D09E2960-8460-44FC-95F7-54787CE8A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549900"/>
            <a:ext cx="64468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kumimoji="1"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kumimoji="1"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反馈：信号产生电路</a:t>
            </a:r>
            <a:r>
              <a:rPr kumimoji="1" lang="zh-CN" altLang="en-US" sz="20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没有输入</a:t>
            </a:r>
            <a:r>
              <a:rPr kumimoji="1"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，应引入反馈形成振荡。</a:t>
            </a: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FA456231-D4A6-4C94-99ED-6571DC931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961063"/>
            <a:ext cx="7972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kumimoji="1"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kumimoji="1"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延迟环节：决定振荡频率。</a:t>
            </a:r>
            <a:r>
              <a:rPr kumimoji="1" lang="zh-CN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利用</a:t>
            </a:r>
            <a:r>
              <a:rPr kumimoji="1"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RC</a:t>
            </a:r>
            <a:r>
              <a:rPr kumimoji="1" lang="zh-CN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电路实现</a:t>
            </a:r>
            <a:r>
              <a:rPr kumimoji="1"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，使得两个状态均维持一定的时间</a:t>
            </a:r>
            <a:r>
              <a:rPr kumimoji="1" lang="zh-CN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5246" name="Rectangle 38">
            <a:extLst>
              <a:ext uri="{FF2B5EF4-FFF2-40B4-BE49-F238E27FC236}">
                <a16:creationId xmlns:a16="http://schemas.microsoft.com/office/drawing/2014/main" id="{62101B47-32D5-42DD-B3B8-677F740DE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10.7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非正弦信号产生电路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3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21" grpId="0"/>
      <p:bldP spid="22" grpId="0"/>
      <p:bldP spid="2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2" name="Object 2">
            <a:extLst>
              <a:ext uri="{FF2B5EF4-FFF2-40B4-BE49-F238E27FC236}">
                <a16:creationId xmlns:a16="http://schemas.microsoft.com/office/drawing/2014/main" id="{A6D0D6B4-35E4-4C49-ADBA-5F5A832BEA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51388" y="3300413"/>
          <a:ext cx="3997325" cy="243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9" name="图片" r:id="rId3" imgW="10848975" imgH="6600825" progId="Word.Picture.8">
                  <p:embed/>
                </p:oleObj>
              </mc:Choice>
              <mc:Fallback>
                <p:oleObj name="图片" r:id="rId3" imgW="10848975" imgH="6600825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388" y="3300413"/>
                        <a:ext cx="3997325" cy="24336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>
            <a:extLst>
              <a:ext uri="{FF2B5EF4-FFF2-40B4-BE49-F238E27FC236}">
                <a16:creationId xmlns:a16="http://schemas.microsoft.com/office/drawing/2014/main" id="{A12039C3-8BFD-447F-B96B-2CCB83F32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041525"/>
            <a:ext cx="8048625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分析方法：断开环路某一点，加入测试信号。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突破点：比较器</a:t>
            </a:r>
            <a:r>
              <a:rPr kumimoji="1" lang="zh-CN" altLang="en-US" sz="20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输出端</a:t>
            </a:r>
            <a:r>
              <a:rPr kumimoji="1"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只有两个暂态。设输出为某一暂态，看是否能</a:t>
            </a:r>
            <a:r>
              <a:rPr kumimoji="1" lang="zh-CN" altLang="en-US" sz="20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自动翻转</a:t>
            </a:r>
            <a:r>
              <a:rPr kumimoji="1"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为另一暂态，并能再回到原暂态。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1E949824-2CAD-46FD-BFB5-DB7F89EA44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5038" y="3862388"/>
          <a:ext cx="3708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0" name="Equation" r:id="rId5" imgW="34451925" imgH="7458075" progId="Equation.3">
                  <p:embed/>
                </p:oleObj>
              </mc:Choice>
              <mc:Fallback>
                <p:oleObj name="Equation" r:id="rId5" imgW="34451925" imgH="745807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3862388"/>
                        <a:ext cx="37084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4" name="Object 4">
            <a:extLst>
              <a:ext uri="{FF2B5EF4-FFF2-40B4-BE49-F238E27FC236}">
                <a16:creationId xmlns:a16="http://schemas.microsoft.com/office/drawing/2014/main" id="{F7ABAD02-EAA1-42A9-BAEC-D10E9F680E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402138"/>
          <a:ext cx="2413000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1" name="图片" r:id="rId7" imgW="16192500" imgH="12363450" progId="Word.Picture.8">
                  <p:embed/>
                </p:oleObj>
              </mc:Choice>
              <mc:Fallback>
                <p:oleObj name="图片" r:id="rId7" imgW="16192500" imgH="1236345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402138"/>
                        <a:ext cx="2413000" cy="188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6" name="Rectangle 10">
            <a:extLst>
              <a:ext uri="{FF2B5EF4-FFF2-40B4-BE49-F238E27FC236}">
                <a16:creationId xmlns:a16="http://schemas.microsoft.com/office/drawing/2014/main" id="{04E2CE6C-5D8E-4941-8382-64EDF67A7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5672138"/>
            <a:ext cx="2865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反相迟滞比较器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93CC660F-1A3D-4377-ADCC-E8F2034FA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3" y="3290888"/>
            <a:ext cx="32385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先求门限电压</a:t>
            </a:r>
            <a:r>
              <a:rPr lang="en-US" altLang="zh-CN" sz="20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en-US" altLang="zh-CN" sz="2000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5A9903BC-7624-4DF8-A445-DB46378CB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3644900"/>
            <a:ext cx="2232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由虚短、虚断：</a:t>
            </a:r>
          </a:p>
        </p:txBody>
      </p:sp>
      <p:sp>
        <p:nvSpPr>
          <p:cNvPr id="97289" name="Rectangle 3">
            <a:extLst>
              <a:ext uri="{FF2B5EF4-FFF2-40B4-BE49-F238E27FC236}">
                <a16:creationId xmlns:a16="http://schemas.microsoft.com/office/drawing/2014/main" id="{F7FC7EA0-ABC4-4BE8-945C-1F64A0F32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1169988"/>
            <a:ext cx="62277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方波产生电路</a:t>
            </a:r>
          </a:p>
        </p:txBody>
      </p:sp>
      <p:sp>
        <p:nvSpPr>
          <p:cNvPr id="97290" name="Rectangle 8">
            <a:extLst>
              <a:ext uri="{FF2B5EF4-FFF2-40B4-BE49-F238E27FC236}">
                <a16:creationId xmlns:a16="http://schemas.microsoft.com/office/drawing/2014/main" id="{42812F88-9C90-4939-B490-713C417FB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565275"/>
            <a:ext cx="22669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2) 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工作原理</a:t>
            </a:r>
          </a:p>
        </p:txBody>
      </p:sp>
      <p:sp>
        <p:nvSpPr>
          <p:cNvPr id="97291" name="Rectangle 38">
            <a:extLst>
              <a:ext uri="{FF2B5EF4-FFF2-40B4-BE49-F238E27FC236}">
                <a16:creationId xmlns:a16="http://schemas.microsoft.com/office/drawing/2014/main" id="{8102BEE3-639A-48D0-B5E2-59F968334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10.7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非正弦信号产生电路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10" grpId="0" build="p" autoUpdateAnimBg="0"/>
      <p:bldP spid="1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3">
            <a:extLst>
              <a:ext uri="{FF2B5EF4-FFF2-40B4-BE49-F238E27FC236}">
                <a16:creationId xmlns:a16="http://schemas.microsoft.com/office/drawing/2014/main" id="{1D22A5B0-D918-41A3-82B6-0CEF58128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1152525"/>
            <a:ext cx="62277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方波产生电路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3B2EAA26-E93E-45B6-97AA-DD9BF8907CA0}"/>
              </a:ext>
            </a:extLst>
          </p:cNvPr>
          <p:cNvGrpSpPr>
            <a:grpSpLocks/>
          </p:cNvGrpSpPr>
          <p:nvPr/>
        </p:nvGrpSpPr>
        <p:grpSpPr bwMode="auto">
          <a:xfrm>
            <a:off x="576263" y="3932238"/>
            <a:ext cx="3862387" cy="2601912"/>
            <a:chOff x="1522" y="2393"/>
            <a:chExt cx="2433" cy="1639"/>
          </a:xfrm>
        </p:grpSpPr>
        <p:sp>
          <p:nvSpPr>
            <p:cNvPr id="98326" name="AutoShape 6" descr="羊皮纸">
              <a:extLst>
                <a:ext uri="{FF2B5EF4-FFF2-40B4-BE49-F238E27FC236}">
                  <a16:creationId xmlns:a16="http://schemas.microsoft.com/office/drawing/2014/main" id="{05101A1D-F376-4F43-BB4C-7A2F2D4FC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" y="2393"/>
              <a:ext cx="2433" cy="1639"/>
            </a:xfrm>
            <a:prstGeom prst="roundRect">
              <a:avLst>
                <a:gd name="adj" fmla="val 16667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8327" name="Object 7">
              <a:extLst>
                <a:ext uri="{FF2B5EF4-FFF2-40B4-BE49-F238E27FC236}">
                  <a16:creationId xmlns:a16="http://schemas.microsoft.com/office/drawing/2014/main" id="{D130A307-CF9F-4836-A8A9-593149E9D8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57" y="2393"/>
            <a:ext cx="2179" cy="16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409" name="Picture2" r:id="rId5" imgW="1657350" imgH="1247775" progId="Word.Picture.8">
                    <p:embed/>
                  </p:oleObj>
                </mc:Choice>
                <mc:Fallback>
                  <p:oleObj name="Picture2" r:id="rId5" imgW="1657350" imgH="1247775" progId="Word.Picture.8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7" y="2393"/>
                          <a:ext cx="2179" cy="16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8308" name="Rectangle 8">
            <a:extLst>
              <a:ext uri="{FF2B5EF4-FFF2-40B4-BE49-F238E27FC236}">
                <a16:creationId xmlns:a16="http://schemas.microsoft.com/office/drawing/2014/main" id="{04318638-0DD8-4B7E-9C39-0E7E3040C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1631950"/>
            <a:ext cx="22669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2) 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工作原理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72997ED8-9259-4BF7-8661-2B56FD1EE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2108200"/>
            <a:ext cx="4075112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由于迟滞比较器中</a:t>
            </a:r>
            <a:r>
              <a:rPr lang="zh-CN" altLang="en-US" sz="22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正反馈</a:t>
            </a: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的作用，电源接通后瞬间，输出便进入饱和状态。</a:t>
            </a:r>
            <a:endParaRPr lang="zh-CN" altLang="en-US" sz="22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2338EB13-ABD4-40D6-9ECF-9D018C4F4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25" y="3411538"/>
            <a:ext cx="32289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假设为正向饱和状态</a:t>
            </a:r>
            <a:endParaRPr lang="zh-CN" altLang="en-US" sz="22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98311" name="Group 11">
            <a:extLst>
              <a:ext uri="{FF2B5EF4-FFF2-40B4-BE49-F238E27FC236}">
                <a16:creationId xmlns:a16="http://schemas.microsoft.com/office/drawing/2014/main" id="{83C6AFCB-B071-4D81-903C-D2D897387A00}"/>
              </a:ext>
            </a:extLst>
          </p:cNvPr>
          <p:cNvGrpSpPr>
            <a:grpSpLocks/>
          </p:cNvGrpSpPr>
          <p:nvPr/>
        </p:nvGrpSpPr>
        <p:grpSpPr bwMode="auto">
          <a:xfrm>
            <a:off x="4751388" y="1868488"/>
            <a:ext cx="4213225" cy="2784475"/>
            <a:chOff x="2962" y="511"/>
            <a:chExt cx="2654" cy="1754"/>
          </a:xfrm>
        </p:grpSpPr>
        <p:sp>
          <p:nvSpPr>
            <p:cNvPr id="98324" name="Rectangle 12" descr="羊皮纸">
              <a:extLst>
                <a:ext uri="{FF2B5EF4-FFF2-40B4-BE49-F238E27FC236}">
                  <a16:creationId xmlns:a16="http://schemas.microsoft.com/office/drawing/2014/main" id="{6EE4EAAE-592C-4DF9-9D28-1E2A583CD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511"/>
              <a:ext cx="2654" cy="1754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8325" name="Object 13">
              <a:extLst>
                <a:ext uri="{FF2B5EF4-FFF2-40B4-BE49-F238E27FC236}">
                  <a16:creationId xmlns:a16="http://schemas.microsoft.com/office/drawing/2014/main" id="{E9DF43C6-8DAE-42DA-BAB4-474080B587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59" y="511"/>
            <a:ext cx="2494" cy="1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410" name="Picture2" r:id="rId7" imgW="1895475" imgH="1257300" progId="Word.Picture.8">
                    <p:embed/>
                  </p:oleObj>
                </mc:Choice>
                <mc:Fallback>
                  <p:oleObj name="Picture2" r:id="rId7" imgW="1895475" imgH="1257300" progId="Word.Picture.8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9" y="511"/>
                          <a:ext cx="2494" cy="1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4">
            <a:extLst>
              <a:ext uri="{FF2B5EF4-FFF2-40B4-BE49-F238E27FC236}">
                <a16:creationId xmlns:a16="http://schemas.microsoft.com/office/drawing/2014/main" id="{3AE791E9-B08B-4E23-8ACB-AF59576A84A4}"/>
              </a:ext>
            </a:extLst>
          </p:cNvPr>
          <p:cNvGrpSpPr>
            <a:grpSpLocks/>
          </p:cNvGrpSpPr>
          <p:nvPr/>
        </p:nvGrpSpPr>
        <p:grpSpPr bwMode="auto">
          <a:xfrm>
            <a:off x="4530725" y="1271588"/>
            <a:ext cx="3314700" cy="1866900"/>
            <a:chOff x="2823" y="621"/>
            <a:chExt cx="2088" cy="1176"/>
          </a:xfrm>
        </p:grpSpPr>
        <p:graphicFrame>
          <p:nvGraphicFramePr>
            <p:cNvPr id="98322" name="Object 15">
              <a:extLst>
                <a:ext uri="{FF2B5EF4-FFF2-40B4-BE49-F238E27FC236}">
                  <a16:creationId xmlns:a16="http://schemas.microsoft.com/office/drawing/2014/main" id="{09D683D2-C71C-45CC-B41D-500FCF3946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0" y="1301"/>
            <a:ext cx="1551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411" name="Picture2" r:id="rId9" imgW="7372350" imgH="2362200" progId="Word.Picture.8">
                    <p:embed/>
                  </p:oleObj>
                </mc:Choice>
                <mc:Fallback>
                  <p:oleObj name="Picture2" r:id="rId9" imgW="7372350" imgH="2362200" progId="Word.Picture.8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301"/>
                          <a:ext cx="1551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23" name="AutoShape 16">
              <a:extLst>
                <a:ext uri="{FF2B5EF4-FFF2-40B4-BE49-F238E27FC236}">
                  <a16:creationId xmlns:a16="http://schemas.microsoft.com/office/drawing/2014/main" id="{7287BC7C-912A-4B0C-B10C-1C9E6C5CD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621"/>
              <a:ext cx="870" cy="322"/>
            </a:xfrm>
            <a:prstGeom prst="wedgeRoundRectCallout">
              <a:avLst>
                <a:gd name="adj1" fmla="val 46782"/>
                <a:gd name="adj2" fmla="val 172292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RC </a:t>
              </a:r>
              <a:r>
                <a:rPr kumimoji="1"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放电</a:t>
              </a:r>
            </a:p>
          </p:txBody>
        </p:sp>
      </p:grpSp>
      <p:grpSp>
        <p:nvGrpSpPr>
          <p:cNvPr id="5" name="Group 17">
            <a:extLst>
              <a:ext uri="{FF2B5EF4-FFF2-40B4-BE49-F238E27FC236}">
                <a16:creationId xmlns:a16="http://schemas.microsoft.com/office/drawing/2014/main" id="{E02B38B4-F056-4D75-810F-8FC30185602D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1196975"/>
            <a:ext cx="2471737" cy="1944688"/>
            <a:chOff x="3348" y="574"/>
            <a:chExt cx="1557" cy="1225"/>
          </a:xfrm>
        </p:grpSpPr>
        <p:graphicFrame>
          <p:nvGraphicFramePr>
            <p:cNvPr id="98320" name="Object 18">
              <a:extLst>
                <a:ext uri="{FF2B5EF4-FFF2-40B4-BE49-F238E27FC236}">
                  <a16:creationId xmlns:a16="http://schemas.microsoft.com/office/drawing/2014/main" id="{F0807931-454D-4819-A1DB-268F8D9762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48" y="1241"/>
            <a:ext cx="1557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412" name="Picture2" r:id="rId11" imgW="7410450" imgH="2657475" progId="Word.Picture.8">
                    <p:embed/>
                  </p:oleObj>
                </mc:Choice>
                <mc:Fallback>
                  <p:oleObj name="Picture2" r:id="rId11" imgW="7410450" imgH="2657475" progId="Word.Picture.8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8" y="1241"/>
                          <a:ext cx="1557" cy="5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21" name="AutoShape 19">
              <a:extLst>
                <a:ext uri="{FF2B5EF4-FFF2-40B4-BE49-F238E27FC236}">
                  <a16:creationId xmlns:a16="http://schemas.microsoft.com/office/drawing/2014/main" id="{237C4D8A-258E-4F71-9C7C-AFA31620A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" y="574"/>
              <a:ext cx="870" cy="322"/>
            </a:xfrm>
            <a:prstGeom prst="wedgeRoundRectCallout">
              <a:avLst>
                <a:gd name="adj1" fmla="val 4829"/>
                <a:gd name="adj2" fmla="val 198407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RC </a:t>
              </a:r>
              <a:r>
                <a:rPr kumimoji="1"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充电</a:t>
              </a:r>
            </a:p>
          </p:txBody>
        </p:sp>
      </p:grpSp>
      <p:graphicFrame>
        <p:nvGraphicFramePr>
          <p:cNvPr id="20" name="Object 20">
            <a:extLst>
              <a:ext uri="{FF2B5EF4-FFF2-40B4-BE49-F238E27FC236}">
                <a16:creationId xmlns:a16="http://schemas.microsoft.com/office/drawing/2014/main" id="{2BBB696E-1F60-456C-98C0-F26F565782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9325" y="3932238"/>
          <a:ext cx="3459163" cy="260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13" name="Picture2" r:id="rId13" imgW="1657350" imgH="1247775" progId="Word.Picture.8">
                  <p:embed/>
                </p:oleObj>
              </mc:Choice>
              <mc:Fallback>
                <p:oleObj name="Picture2" r:id="rId13" imgW="1657350" imgH="1247775" progId="Word.Picture.8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3932238"/>
                        <a:ext cx="3459163" cy="260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>
            <a:extLst>
              <a:ext uri="{FF2B5EF4-FFF2-40B4-BE49-F238E27FC236}">
                <a16:creationId xmlns:a16="http://schemas.microsoft.com/office/drawing/2014/main" id="{7B93D9EB-ECA0-4E53-B179-C8FE9CE750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9325" y="3932238"/>
          <a:ext cx="3459163" cy="260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14" name="Picture2" r:id="rId15" imgW="1657350" imgH="1247775" progId="Word.Picture.8">
                  <p:embed/>
                </p:oleObj>
              </mc:Choice>
              <mc:Fallback>
                <p:oleObj name="Picture2" r:id="rId15" imgW="1657350" imgH="1247775" progId="Word.Picture.8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3932238"/>
                        <a:ext cx="3459163" cy="260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>
            <a:extLst>
              <a:ext uri="{FF2B5EF4-FFF2-40B4-BE49-F238E27FC236}">
                <a16:creationId xmlns:a16="http://schemas.microsoft.com/office/drawing/2014/main" id="{34C5E882-465A-4031-81FE-681566B534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9325" y="3932238"/>
          <a:ext cx="3459163" cy="260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15" name="Picture2" r:id="rId17" imgW="1657350" imgH="1247775" progId="Word.Picture.8">
                  <p:embed/>
                </p:oleObj>
              </mc:Choice>
              <mc:Fallback>
                <p:oleObj name="Picture2" r:id="rId17" imgW="1657350" imgH="1247775" progId="Word.Picture.8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3932238"/>
                        <a:ext cx="3459163" cy="260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>
            <a:extLst>
              <a:ext uri="{FF2B5EF4-FFF2-40B4-BE49-F238E27FC236}">
                <a16:creationId xmlns:a16="http://schemas.microsoft.com/office/drawing/2014/main" id="{E34EFD88-A57B-402B-A8C7-E281833CBA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9325" y="3932238"/>
          <a:ext cx="3459163" cy="260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16" name="Picture2" r:id="rId19" imgW="1657350" imgH="1247775" progId="Word.Picture.8">
                  <p:embed/>
                </p:oleObj>
              </mc:Choice>
              <mc:Fallback>
                <p:oleObj name="Picture2" r:id="rId19" imgW="1657350" imgH="1247775" progId="Word.Picture.8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3932238"/>
                        <a:ext cx="3459163" cy="260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5">
            <a:extLst>
              <a:ext uri="{FF2B5EF4-FFF2-40B4-BE49-F238E27FC236}">
                <a16:creationId xmlns:a16="http://schemas.microsoft.com/office/drawing/2014/main" id="{712CC214-7B5C-440C-A6A3-BC5ABBC59A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2625" y="5224463"/>
          <a:ext cx="1738313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17" name="公式" r:id="rId21" imgW="14258925" imgH="7677150" progId="Equation.3">
                  <p:embed/>
                </p:oleObj>
              </mc:Choice>
              <mc:Fallback>
                <p:oleObj name="公式" r:id="rId21" imgW="14258925" imgH="767715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25" y="5224463"/>
                        <a:ext cx="1738313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9" name="Rectangle 38">
            <a:extLst>
              <a:ext uri="{FF2B5EF4-FFF2-40B4-BE49-F238E27FC236}">
                <a16:creationId xmlns:a16="http://schemas.microsoft.com/office/drawing/2014/main" id="{9191D747-AF51-4E61-960F-411B8AE38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10.7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非正弦信号产生电路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">
            <a:extLst>
              <a:ext uri="{FF2B5EF4-FFF2-40B4-BE49-F238E27FC236}">
                <a16:creationId xmlns:a16="http://schemas.microsoft.com/office/drawing/2014/main" id="{A5CFA078-675B-47EB-8373-320567428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1196975"/>
            <a:ext cx="62277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方波产生电路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4E608DD3-64A7-4D5D-B1A3-3950846719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8663" y="2457450"/>
          <a:ext cx="44196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0" name="公式" r:id="rId4" imgW="39719250" imgH="6143625" progId="Equation.3">
                  <p:embed/>
                </p:oleObj>
              </mc:Choice>
              <mc:Fallback>
                <p:oleObj name="公式" r:id="rId4" imgW="39719250" imgH="614362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2457450"/>
                        <a:ext cx="441960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0356" name="Group 9">
            <a:extLst>
              <a:ext uri="{FF2B5EF4-FFF2-40B4-BE49-F238E27FC236}">
                <a16:creationId xmlns:a16="http://schemas.microsoft.com/office/drawing/2014/main" id="{4892A7FA-CA4E-481B-8D55-7F77B67268B8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865188"/>
            <a:ext cx="3743325" cy="2665412"/>
            <a:chOff x="1597" y="2393"/>
            <a:chExt cx="2358" cy="1679"/>
          </a:xfrm>
        </p:grpSpPr>
        <p:sp>
          <p:nvSpPr>
            <p:cNvPr id="100385" name="AutoShape 10" descr="羊皮纸">
              <a:extLst>
                <a:ext uri="{FF2B5EF4-FFF2-40B4-BE49-F238E27FC236}">
                  <a16:creationId xmlns:a16="http://schemas.microsoft.com/office/drawing/2014/main" id="{6956EA8C-8267-4E0A-9B9C-69BF1CF94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7" y="2393"/>
              <a:ext cx="2358" cy="1679"/>
            </a:xfrm>
            <a:prstGeom prst="roundRect">
              <a:avLst>
                <a:gd name="adj" fmla="val 16667"/>
              </a:avLst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00386" name="Object 11">
              <a:extLst>
                <a:ext uri="{FF2B5EF4-FFF2-40B4-BE49-F238E27FC236}">
                  <a16:creationId xmlns:a16="http://schemas.microsoft.com/office/drawing/2014/main" id="{BB9BDAAF-0FC9-43DE-849F-90937BBE66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57" y="2393"/>
            <a:ext cx="2179" cy="16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541" name="Picture2" r:id="rId7" imgW="1657350" imgH="1247775" progId="Word.Picture.8">
                    <p:embed/>
                  </p:oleObj>
                </mc:Choice>
                <mc:Fallback>
                  <p:oleObj name="Picture2" r:id="rId7" imgW="1657350" imgH="1247775" progId="Word.Picture.8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7" y="2393"/>
                          <a:ext cx="2179" cy="16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0357" name="Object 13">
            <a:extLst>
              <a:ext uri="{FF2B5EF4-FFF2-40B4-BE49-F238E27FC236}">
                <a16:creationId xmlns:a16="http://schemas.microsoft.com/office/drawing/2014/main" id="{00D33912-AA1E-4D7C-8D93-990EBD3C10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3700" y="865188"/>
          <a:ext cx="3459163" cy="260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2" name="Picture2" r:id="rId9" imgW="1657350" imgH="1247775" progId="Word.Picture.8">
                  <p:embed/>
                </p:oleObj>
              </mc:Choice>
              <mc:Fallback>
                <p:oleObj name="Picture2" r:id="rId9" imgW="1657350" imgH="1247775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700" y="865188"/>
                        <a:ext cx="3459163" cy="260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8" name="Object 14">
            <a:extLst>
              <a:ext uri="{FF2B5EF4-FFF2-40B4-BE49-F238E27FC236}">
                <a16:creationId xmlns:a16="http://schemas.microsoft.com/office/drawing/2014/main" id="{0C7CE141-922D-4FD7-AC66-E05A84D6B3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3700" y="865188"/>
          <a:ext cx="3459163" cy="260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3" name="Picture2" r:id="rId11" imgW="1657350" imgH="1247775" progId="Word.Picture.8">
                  <p:embed/>
                </p:oleObj>
              </mc:Choice>
              <mc:Fallback>
                <p:oleObj name="Picture2" r:id="rId11" imgW="1657350" imgH="1247775" progId="Word.Picture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700" y="865188"/>
                        <a:ext cx="3459163" cy="260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9" name="Object 15">
            <a:extLst>
              <a:ext uri="{FF2B5EF4-FFF2-40B4-BE49-F238E27FC236}">
                <a16:creationId xmlns:a16="http://schemas.microsoft.com/office/drawing/2014/main" id="{1E839720-F648-42E8-9BB2-68874E039A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3700" y="865188"/>
          <a:ext cx="3459163" cy="260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4" name="Picture2" r:id="rId13" imgW="1657350" imgH="1247775" progId="Word.Picture.8">
                  <p:embed/>
                </p:oleObj>
              </mc:Choice>
              <mc:Fallback>
                <p:oleObj name="Picture2" r:id="rId13" imgW="1657350" imgH="1247775" progId="Word.Picture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700" y="865188"/>
                        <a:ext cx="3459163" cy="260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0" name="Object 16">
            <a:extLst>
              <a:ext uri="{FF2B5EF4-FFF2-40B4-BE49-F238E27FC236}">
                <a16:creationId xmlns:a16="http://schemas.microsoft.com/office/drawing/2014/main" id="{DA64C176-2182-4961-92B5-1D35809208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3700" y="865188"/>
          <a:ext cx="3459163" cy="260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5" name="Picture2" r:id="rId15" imgW="1657350" imgH="1247775" progId="Word.Picture.8">
                  <p:embed/>
                </p:oleObj>
              </mc:Choice>
              <mc:Fallback>
                <p:oleObj name="Picture2" r:id="rId15" imgW="1657350" imgH="1247775" progId="Word.Picture.8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700" y="865188"/>
                        <a:ext cx="3459163" cy="260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7">
            <a:extLst>
              <a:ext uri="{FF2B5EF4-FFF2-40B4-BE49-F238E27FC236}">
                <a16:creationId xmlns:a16="http://schemas.microsoft.com/office/drawing/2014/main" id="{AAF35411-A2D2-4E75-89A9-26D80273A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2162175"/>
            <a:ext cx="32289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利用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三要素法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公式</a:t>
            </a:r>
          </a:p>
        </p:txBody>
      </p:sp>
      <p:graphicFrame>
        <p:nvGraphicFramePr>
          <p:cNvPr id="13" name="Object 18">
            <a:extLst>
              <a:ext uri="{FF2B5EF4-FFF2-40B4-BE49-F238E27FC236}">
                <a16:creationId xmlns:a16="http://schemas.microsoft.com/office/drawing/2014/main" id="{118C5526-622D-4AE3-B3AF-6F24365B3F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3692525"/>
          <a:ext cx="182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6" name="公式" r:id="rId17" imgW="15801975" imgH="3952875" progId="Equation.3">
                  <p:embed/>
                </p:oleObj>
              </mc:Choice>
              <mc:Fallback>
                <p:oleObj name="公式" r:id="rId17" imgW="15801975" imgH="395287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692525"/>
                        <a:ext cx="1828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9">
            <a:extLst>
              <a:ext uri="{FF2B5EF4-FFF2-40B4-BE49-F238E27FC236}">
                <a16:creationId xmlns:a16="http://schemas.microsoft.com/office/drawing/2014/main" id="{B5D973A3-DCCD-4190-93E3-44B3652F02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4788" y="3692525"/>
          <a:ext cx="165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7" name="公式" r:id="rId19" imgW="14258925" imgH="3952875" progId="Equation.3">
                  <p:embed/>
                </p:oleObj>
              </mc:Choice>
              <mc:Fallback>
                <p:oleObj name="公式" r:id="rId19" imgW="14258925" imgH="395287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3692525"/>
                        <a:ext cx="165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1">
            <a:extLst>
              <a:ext uri="{FF2B5EF4-FFF2-40B4-BE49-F238E27FC236}">
                <a16:creationId xmlns:a16="http://schemas.microsoft.com/office/drawing/2014/main" id="{278828BA-5145-4A7E-B58B-A5762368C5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3695700"/>
          <a:ext cx="109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8" name="公式" r:id="rId21" imgW="9439275" imgH="3733800" progId="Equation.3">
                  <p:embed/>
                </p:oleObj>
              </mc:Choice>
              <mc:Fallback>
                <p:oleObj name="公式" r:id="rId21" imgW="9439275" imgH="37338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695700"/>
                        <a:ext cx="1092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2">
            <a:extLst>
              <a:ext uri="{FF2B5EF4-FFF2-40B4-BE49-F238E27FC236}">
                <a16:creationId xmlns:a16="http://schemas.microsoft.com/office/drawing/2014/main" id="{58513AB5-B4D2-48E5-9AE3-2077ECA10C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3683000"/>
          <a:ext cx="195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9" name="公式" r:id="rId23" imgW="16897350" imgH="3952875" progId="Equation.3">
                  <p:embed/>
                </p:oleObj>
              </mc:Choice>
              <mc:Fallback>
                <p:oleObj name="公式" r:id="rId23" imgW="16897350" imgH="395287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683000"/>
                        <a:ext cx="1955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5">
            <a:extLst>
              <a:ext uri="{FF2B5EF4-FFF2-40B4-BE49-F238E27FC236}">
                <a16:creationId xmlns:a16="http://schemas.microsoft.com/office/drawing/2014/main" id="{BF833475-5937-4511-8AAE-F2D03285C6BD}"/>
              </a:ext>
            </a:extLst>
          </p:cNvPr>
          <p:cNvGrpSpPr>
            <a:grpSpLocks/>
          </p:cNvGrpSpPr>
          <p:nvPr/>
        </p:nvGrpSpPr>
        <p:grpSpPr bwMode="auto">
          <a:xfrm>
            <a:off x="6265863" y="1154113"/>
            <a:ext cx="719137" cy="2376487"/>
            <a:chOff x="3833" y="572"/>
            <a:chExt cx="453" cy="1497"/>
          </a:xfrm>
        </p:grpSpPr>
        <p:sp>
          <p:nvSpPr>
            <p:cNvPr id="100383" name="Line 23">
              <a:extLst>
                <a:ext uri="{FF2B5EF4-FFF2-40B4-BE49-F238E27FC236}">
                  <a16:creationId xmlns:a16="http://schemas.microsoft.com/office/drawing/2014/main" id="{5691EA31-14E0-4E34-BA63-44F0BD1E0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572"/>
              <a:ext cx="0" cy="13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0384" name="Rectangle 24">
              <a:extLst>
                <a:ext uri="{FF2B5EF4-FFF2-40B4-BE49-F238E27FC236}">
                  <a16:creationId xmlns:a16="http://schemas.microsoft.com/office/drawing/2014/main" id="{A6CCF448-1608-4C09-81D3-C5A35DC4D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1797"/>
              <a:ext cx="453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3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=0</a:t>
              </a:r>
            </a:p>
          </p:txBody>
        </p:sp>
      </p:grpSp>
      <p:graphicFrame>
        <p:nvGraphicFramePr>
          <p:cNvPr id="20" name="Object 26">
            <a:extLst>
              <a:ext uri="{FF2B5EF4-FFF2-40B4-BE49-F238E27FC236}">
                <a16:creationId xmlns:a16="http://schemas.microsoft.com/office/drawing/2014/main" id="{2307814E-809F-44B4-9A83-0153562959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062413"/>
          <a:ext cx="350520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50" name="公式" r:id="rId25" imgW="32470725" imgH="6143625" progId="Equation.3">
                  <p:embed/>
                </p:oleObj>
              </mc:Choice>
              <mc:Fallback>
                <p:oleObj name="公式" r:id="rId25" imgW="32470725" imgH="614362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62413"/>
                        <a:ext cx="3505200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8">
            <a:extLst>
              <a:ext uri="{FF2B5EF4-FFF2-40B4-BE49-F238E27FC236}">
                <a16:creationId xmlns:a16="http://schemas.microsoft.com/office/drawing/2014/main" id="{FA901D11-D2E7-4C71-9AC9-FFBDA8DF7A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7400" y="4897438"/>
          <a:ext cx="1984375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51" name="公式" r:id="rId27" imgW="19526250" imgH="7019925" progId="Equation.3">
                  <p:embed/>
                </p:oleObj>
              </mc:Choice>
              <mc:Fallback>
                <p:oleObj name="公式" r:id="rId27" imgW="19526250" imgH="701992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4897438"/>
                        <a:ext cx="1984375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9">
            <a:extLst>
              <a:ext uri="{FF2B5EF4-FFF2-40B4-BE49-F238E27FC236}">
                <a16:creationId xmlns:a16="http://schemas.microsoft.com/office/drawing/2014/main" id="{7149A65A-2589-4CC0-AB15-30A72802AA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4475" y="4876800"/>
          <a:ext cx="2184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52" name="公式" r:id="rId29" imgW="20183475" imgH="7677150" progId="Equation.3">
                  <p:embed/>
                </p:oleObj>
              </mc:Choice>
              <mc:Fallback>
                <p:oleObj name="公式" r:id="rId29" imgW="20183475" imgH="767715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475" y="4876800"/>
                        <a:ext cx="21844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0">
            <a:extLst>
              <a:ext uri="{FF2B5EF4-FFF2-40B4-BE49-F238E27FC236}">
                <a16:creationId xmlns:a16="http://schemas.microsoft.com/office/drawing/2014/main" id="{E26E73F4-82F5-4568-90BD-6310290F83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24750" y="3500438"/>
          <a:ext cx="148907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53" name="公式" r:id="rId31" imgW="14258925" imgH="7677150" progId="Equation.3">
                  <p:embed/>
                </p:oleObj>
              </mc:Choice>
              <mc:Fallback>
                <p:oleObj name="公式" r:id="rId31" imgW="14258925" imgH="767715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3500438"/>
                        <a:ext cx="1489075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31">
            <a:extLst>
              <a:ext uri="{FF2B5EF4-FFF2-40B4-BE49-F238E27FC236}">
                <a16:creationId xmlns:a16="http://schemas.microsoft.com/office/drawing/2014/main" id="{91A33B64-30CA-4E2C-B7DB-661E22B8D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3194050"/>
            <a:ext cx="12239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其中</a:t>
            </a:r>
          </a:p>
        </p:txBody>
      </p:sp>
      <p:sp>
        <p:nvSpPr>
          <p:cNvPr id="25" name="Rectangle 32">
            <a:extLst>
              <a:ext uri="{FF2B5EF4-FFF2-40B4-BE49-F238E27FC236}">
                <a16:creationId xmlns:a16="http://schemas.microsoft.com/office/drawing/2014/main" id="{6B8C1F1B-B675-4142-A32C-4815D9FE4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370388"/>
            <a:ext cx="12239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</a:p>
        </p:txBody>
      </p:sp>
      <p:sp>
        <p:nvSpPr>
          <p:cNvPr id="26" name="AutoShape 33">
            <a:extLst>
              <a:ext uri="{FF2B5EF4-FFF2-40B4-BE49-F238E27FC236}">
                <a16:creationId xmlns:a16="http://schemas.microsoft.com/office/drawing/2014/main" id="{6F67C1CF-53B4-48AD-8424-9897CCF4D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3" y="5203825"/>
            <a:ext cx="431800" cy="144463"/>
          </a:xfrm>
          <a:prstGeom prst="rightArrow">
            <a:avLst>
              <a:gd name="adj1" fmla="val 50000"/>
              <a:gd name="adj2" fmla="val 747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Rectangle 34">
            <a:extLst>
              <a:ext uri="{FF2B5EF4-FFF2-40B4-BE49-F238E27FC236}">
                <a16:creationId xmlns:a16="http://schemas.microsoft.com/office/drawing/2014/main" id="{26288BB0-A844-4624-9F39-80730ABF3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4370388"/>
            <a:ext cx="12239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又</a:t>
            </a:r>
          </a:p>
        </p:txBody>
      </p:sp>
      <p:graphicFrame>
        <p:nvGraphicFramePr>
          <p:cNvPr id="28" name="Object 35">
            <a:extLst>
              <a:ext uri="{FF2B5EF4-FFF2-40B4-BE49-F238E27FC236}">
                <a16:creationId xmlns:a16="http://schemas.microsoft.com/office/drawing/2014/main" id="{D26B8202-C495-4CBA-952F-580420165D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4438650"/>
          <a:ext cx="914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54" name="公式" r:id="rId33" imgW="7896225" imgH="3733800" progId="Equation.3">
                  <p:embed/>
                </p:oleObj>
              </mc:Choice>
              <mc:Fallback>
                <p:oleObj name="公式" r:id="rId33" imgW="7896225" imgH="37338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438650"/>
                        <a:ext cx="9144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6">
            <a:extLst>
              <a:ext uri="{FF2B5EF4-FFF2-40B4-BE49-F238E27FC236}">
                <a16:creationId xmlns:a16="http://schemas.microsoft.com/office/drawing/2014/main" id="{968E2FBD-5575-4C7A-9006-2F6E227A93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94388" y="4857750"/>
          <a:ext cx="237807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55" name="公式" r:id="rId35" imgW="23917275" imgH="7677150" progId="Equation.3">
                  <p:embed/>
                </p:oleObj>
              </mc:Choice>
              <mc:Fallback>
                <p:oleObj name="公式" r:id="rId35" imgW="23917275" imgH="767715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4388" y="4857750"/>
                        <a:ext cx="237807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AutoShape 37">
            <a:extLst>
              <a:ext uri="{FF2B5EF4-FFF2-40B4-BE49-F238E27FC236}">
                <a16:creationId xmlns:a16="http://schemas.microsoft.com/office/drawing/2014/main" id="{39CFB876-378D-4687-8E39-FFCEFB34A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3" y="5167313"/>
            <a:ext cx="431800" cy="144462"/>
          </a:xfrm>
          <a:prstGeom prst="rightArrow">
            <a:avLst>
              <a:gd name="adj1" fmla="val 50000"/>
              <a:gd name="adj2" fmla="val 747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Rectangle 38">
            <a:extLst>
              <a:ext uri="{FF2B5EF4-FFF2-40B4-BE49-F238E27FC236}">
                <a16:creationId xmlns:a16="http://schemas.microsoft.com/office/drawing/2014/main" id="{D399CF9E-5181-46E1-B31B-7092BE9A1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5618163"/>
            <a:ext cx="216058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0.462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</a:t>
            </a:r>
          </a:p>
        </p:txBody>
      </p:sp>
      <p:graphicFrame>
        <p:nvGraphicFramePr>
          <p:cNvPr id="32" name="Object 39">
            <a:extLst>
              <a:ext uri="{FF2B5EF4-FFF2-40B4-BE49-F238E27FC236}">
                <a16:creationId xmlns:a16="http://schemas.microsoft.com/office/drawing/2014/main" id="{42CC8733-0EEE-4C2E-A9E2-D506C3153D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4025" y="5445125"/>
          <a:ext cx="1955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56" name="公式" r:id="rId37" imgW="16897350" imgH="7677150" progId="Equation.3">
                  <p:embed/>
                </p:oleObj>
              </mc:Choice>
              <mc:Fallback>
                <p:oleObj name="公式" r:id="rId37" imgW="16897350" imgH="767715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5445125"/>
                        <a:ext cx="1955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80" name="Rectangle 12">
            <a:extLst>
              <a:ext uri="{FF2B5EF4-FFF2-40B4-BE49-F238E27FC236}">
                <a16:creationId xmlns:a16="http://schemas.microsoft.com/office/drawing/2014/main" id="{0A5E4E33-96F9-4F75-BB0A-45CD2861D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1631950"/>
            <a:ext cx="22669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3) 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振荡周期</a:t>
            </a:r>
          </a:p>
        </p:txBody>
      </p:sp>
      <p:sp>
        <p:nvSpPr>
          <p:cNvPr id="100381" name="Rectangle 38">
            <a:extLst>
              <a:ext uri="{FF2B5EF4-FFF2-40B4-BE49-F238E27FC236}">
                <a16:creationId xmlns:a16="http://schemas.microsoft.com/office/drawing/2014/main" id="{E1FE1ECC-1A0E-4E05-8456-24D1CAB56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10.7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非正弦信号产生电路</a:t>
            </a:r>
          </a:p>
        </p:txBody>
      </p:sp>
      <p:sp>
        <p:nvSpPr>
          <p:cNvPr id="100382" name="文本框 1">
            <a:extLst>
              <a:ext uri="{FF2B5EF4-FFF2-40B4-BE49-F238E27FC236}">
                <a16:creationId xmlns:a16="http://schemas.microsoft.com/office/drawing/2014/main" id="{6B4FD6DA-0BBC-47B4-807C-B02F45241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6588" y="2030413"/>
            <a:ext cx="185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endParaRPr kumimoji="1"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24" grpId="0" autoUpdateAnimBg="0"/>
      <p:bldP spid="25" grpId="0" autoUpdateAnimBg="0"/>
      <p:bldP spid="26" grpId="0" animBg="1"/>
      <p:bldP spid="27" grpId="0" autoUpdateAnimBg="0"/>
      <p:bldP spid="30" grpId="0" animBg="1"/>
      <p:bldP spid="3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5">
            <a:extLst>
              <a:ext uri="{FF2B5EF4-FFF2-40B4-BE49-F238E27FC236}">
                <a16:creationId xmlns:a16="http://schemas.microsoft.com/office/drawing/2014/main" id="{56DD4252-0F6C-496F-A420-ECDB5F196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1314450"/>
            <a:ext cx="3902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FF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频率失真（线性失真）</a:t>
            </a:r>
          </a:p>
        </p:txBody>
      </p:sp>
      <p:graphicFrame>
        <p:nvGraphicFramePr>
          <p:cNvPr id="12291" name="Object 16">
            <a:extLst>
              <a:ext uri="{FF2B5EF4-FFF2-40B4-BE49-F238E27FC236}">
                <a16:creationId xmlns:a16="http://schemas.microsoft.com/office/drawing/2014/main" id="{5A0D9FBF-8B28-4375-A370-C98F3557BA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37063" y="1773238"/>
          <a:ext cx="3684587" cy="406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图片" r:id="rId3" imgW="2039968" imgH="2246927" progId="Word.Picture.8">
                  <p:embed/>
                </p:oleObj>
              </mc:Choice>
              <mc:Fallback>
                <p:oleObj name="图片" r:id="rId3" imgW="2039968" imgH="2246927" progId="Word.Picture.8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7063" y="1773238"/>
                        <a:ext cx="3684587" cy="406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Rectangle 17">
            <a:extLst>
              <a:ext uri="{FF2B5EF4-FFF2-40B4-BE49-F238E27FC236}">
                <a16:creationId xmlns:a16="http://schemas.microsoft.com/office/drawing/2014/main" id="{0D20C692-E85B-405E-9F3A-CE0A49AB4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" y="1879600"/>
            <a:ext cx="37084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0000FF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此时的传输特性曲线</a:t>
            </a:r>
          </a:p>
        </p:txBody>
      </p:sp>
      <p:graphicFrame>
        <p:nvGraphicFramePr>
          <p:cNvPr id="12293" name="Object 20">
            <a:extLst>
              <a:ext uri="{FF2B5EF4-FFF2-40B4-BE49-F238E27FC236}">
                <a16:creationId xmlns:a16="http://schemas.microsoft.com/office/drawing/2014/main" id="{5B126E5F-1324-4FD7-9F0C-7E1F70C4D0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4275" y="2700338"/>
          <a:ext cx="2914650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图片" r:id="rId5" imgW="0" imgH="0" progId="Word.Picture.8">
                  <p:embed/>
                </p:oleObj>
              </mc:Choice>
              <mc:Fallback>
                <p:oleObj name="图片" r:id="rId5" imgW="0" imgH="0" progId="Word.Picture.8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2700338"/>
                        <a:ext cx="2914650" cy="287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38">
            <a:extLst>
              <a:ext uri="{FF2B5EF4-FFF2-40B4-BE49-F238E27FC236}">
                <a16:creationId xmlns:a16="http://schemas.microsoft.com/office/drawing/2014/main" id="{DB4FD9A8-4B1B-47C9-B0AB-163491487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10.1.1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滤波电路的基本概念与分类</a:t>
            </a:r>
          </a:p>
        </p:txBody>
      </p:sp>
      <p:sp>
        <p:nvSpPr>
          <p:cNvPr id="12295" name="椭圆 1">
            <a:extLst>
              <a:ext uri="{FF2B5EF4-FFF2-40B4-BE49-F238E27FC236}">
                <a16:creationId xmlns:a16="http://schemas.microsoft.com/office/drawing/2014/main" id="{936D9705-F391-4389-A81D-9BA85F171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2060575"/>
            <a:ext cx="647700" cy="385763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>
            <a:extLst>
              <a:ext uri="{FF2B5EF4-FFF2-40B4-BE49-F238E27FC236}">
                <a16:creationId xmlns:a16="http://schemas.microsoft.com/office/drawing/2014/main" id="{999E05D0-4EBA-4C3D-9C7F-D1DF1686F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96975"/>
            <a:ext cx="62277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方波产生电路</a:t>
            </a: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E1177034-5196-44FB-9A25-9FFB9458F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677988"/>
            <a:ext cx="4338637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4) 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占空比可变的方波产生电路</a:t>
            </a:r>
          </a:p>
        </p:txBody>
      </p:sp>
      <p:grpSp>
        <p:nvGrpSpPr>
          <p:cNvPr id="102404" name="Group 3">
            <a:extLst>
              <a:ext uri="{FF2B5EF4-FFF2-40B4-BE49-F238E27FC236}">
                <a16:creationId xmlns:a16="http://schemas.microsoft.com/office/drawing/2014/main" id="{C966B99D-D0A0-4A75-933B-9BA762C68843}"/>
              </a:ext>
            </a:extLst>
          </p:cNvPr>
          <p:cNvGrpSpPr>
            <a:grpSpLocks/>
          </p:cNvGrpSpPr>
          <p:nvPr/>
        </p:nvGrpSpPr>
        <p:grpSpPr bwMode="auto">
          <a:xfrm>
            <a:off x="2471738" y="2198688"/>
            <a:ext cx="4367212" cy="3822700"/>
            <a:chOff x="1361" y="899"/>
            <a:chExt cx="2751" cy="2408"/>
          </a:xfrm>
        </p:grpSpPr>
        <p:sp>
          <p:nvSpPr>
            <p:cNvPr id="102406" name="Rectangle 4" descr="羊皮纸">
              <a:extLst>
                <a:ext uri="{FF2B5EF4-FFF2-40B4-BE49-F238E27FC236}">
                  <a16:creationId xmlns:a16="http://schemas.microsoft.com/office/drawing/2014/main" id="{9DCD45D0-4568-4D06-84FD-B0D779071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" y="899"/>
              <a:ext cx="2751" cy="240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02407" name="Object 5">
              <a:extLst>
                <a:ext uri="{FF2B5EF4-FFF2-40B4-BE49-F238E27FC236}">
                  <a16:creationId xmlns:a16="http://schemas.microsoft.com/office/drawing/2014/main" id="{E0A0E013-5DDD-4313-ADB3-89240C082E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54" y="1026"/>
            <a:ext cx="2494" cy="2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17" name="Picture2" r:id="rId4" imgW="1895475" imgH="1657350" progId="Word.Picture.8">
                    <p:embed/>
                  </p:oleObj>
                </mc:Choice>
                <mc:Fallback>
                  <p:oleObj name="Picture2" r:id="rId4" imgW="1895475" imgH="1657350" progId="Word.Picture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4" y="1026"/>
                          <a:ext cx="2494" cy="2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05" name="Rectangle 38">
            <a:extLst>
              <a:ext uri="{FF2B5EF4-FFF2-40B4-BE49-F238E27FC236}">
                <a16:creationId xmlns:a16="http://schemas.microsoft.com/office/drawing/2014/main" id="{26F3DBAF-3933-41E4-A976-1204DBC64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10.7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非正弦信号产生电路</a:t>
            </a: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>
            <a:extLst>
              <a:ext uri="{FF2B5EF4-FFF2-40B4-BE49-F238E27FC236}">
                <a16:creationId xmlns:a16="http://schemas.microsoft.com/office/drawing/2014/main" id="{D14CCE9B-648B-4852-8A22-A0F80BBFF0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5463" y="3357563"/>
            <a:ext cx="0" cy="129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2C6A9AEE-BCFA-427C-BBB1-390C2230AF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2963" y="4437063"/>
            <a:ext cx="9366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56A15BCC-856C-4861-8CEA-D36E04988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00213"/>
            <a:ext cx="4645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用积分运算电路可将方波变为</a:t>
            </a:r>
            <a:r>
              <a:rPr kumimoji="1" lang="zh-CN" altLang="en-US" sz="20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三角波</a:t>
            </a:r>
          </a:p>
        </p:txBody>
      </p:sp>
      <p:sp>
        <p:nvSpPr>
          <p:cNvPr id="103429" name="Rectangle 9">
            <a:extLst>
              <a:ext uri="{FF2B5EF4-FFF2-40B4-BE49-F238E27FC236}">
                <a16:creationId xmlns:a16="http://schemas.microsoft.com/office/drawing/2014/main" id="{8B23A9C9-BE26-4853-AC22-91D37CA6B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1401763"/>
            <a:ext cx="2487612" cy="188277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430" name="Text Box 10">
            <a:extLst>
              <a:ext uri="{FF2B5EF4-FFF2-40B4-BE49-F238E27FC236}">
                <a16:creationId xmlns:a16="http://schemas.microsoft.com/office/drawing/2014/main" id="{028AA3DB-1B8D-4254-818D-BC0E9B676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392488"/>
            <a:ext cx="2070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反相迟滞比较器</a:t>
            </a:r>
          </a:p>
        </p:txBody>
      </p:sp>
      <p:sp>
        <p:nvSpPr>
          <p:cNvPr id="103431" name="Rectangle 11">
            <a:extLst>
              <a:ext uri="{FF2B5EF4-FFF2-40B4-BE49-F238E27FC236}">
                <a16:creationId xmlns:a16="http://schemas.microsoft.com/office/drawing/2014/main" id="{DB72EFD6-BAA3-4BB6-AF29-75D80E0AF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200" y="1409700"/>
            <a:ext cx="1135063" cy="954088"/>
          </a:xfrm>
          <a:prstGeom prst="rect">
            <a:avLst/>
          </a:prstGeom>
          <a:solidFill>
            <a:srgbClr val="FFEF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432" name="Text Box 12">
            <a:extLst>
              <a:ext uri="{FF2B5EF4-FFF2-40B4-BE49-F238E27FC236}">
                <a16:creationId xmlns:a16="http://schemas.microsoft.com/office/drawing/2014/main" id="{0FEFE683-6195-4950-B6F5-D91A26855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2492375"/>
            <a:ext cx="11255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i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RC</a:t>
            </a:r>
            <a:r>
              <a:rPr kumimoji="1" lang="zh-CN" altLang="en-US" sz="200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积分</a:t>
            </a:r>
          </a:p>
        </p:txBody>
      </p:sp>
      <p:graphicFrame>
        <p:nvGraphicFramePr>
          <p:cNvPr id="103433" name="Object 2">
            <a:extLst>
              <a:ext uri="{FF2B5EF4-FFF2-40B4-BE49-F238E27FC236}">
                <a16:creationId xmlns:a16="http://schemas.microsoft.com/office/drawing/2014/main" id="{347A1E81-319E-4111-9786-D17E43CC3D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7188" y="1123950"/>
          <a:ext cx="3509962" cy="212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5" name="图片" r:id="rId4" imgW="10848975" imgH="6600825" progId="Word.Picture.8">
                  <p:embed/>
                </p:oleObj>
              </mc:Choice>
              <mc:Fallback>
                <p:oleObj name="图片" r:id="rId4" imgW="10848975" imgH="6600825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188" y="1123950"/>
                        <a:ext cx="3509962" cy="212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>
            <a:extLst>
              <a:ext uri="{FF2B5EF4-FFF2-40B4-BE49-F238E27FC236}">
                <a16:creationId xmlns:a16="http://schemas.microsoft.com/office/drawing/2014/main" id="{65D5EEBB-D530-4B76-ACB3-FC9A1B101C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75125" y="4041775"/>
          <a:ext cx="2844800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6" name="图片" r:id="rId6" imgW="8448675" imgH="5743575" progId="Word.Picture.8">
                  <p:embed/>
                </p:oleObj>
              </mc:Choice>
              <mc:Fallback>
                <p:oleObj name="图片" r:id="rId6" imgW="8448675" imgH="5743575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25" y="4041775"/>
                        <a:ext cx="2844800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>
            <a:extLst>
              <a:ext uri="{FF2B5EF4-FFF2-40B4-BE49-F238E27FC236}">
                <a16:creationId xmlns:a16="http://schemas.microsoft.com/office/drawing/2014/main" id="{ED8EBFF4-FCCB-4BD2-B695-CFE0A8B411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378200"/>
          <a:ext cx="2936875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7" name="Picture2" r:id="rId8" imgW="3000375" imgH="1609725" progId="Word.Picture.8">
                  <p:embed/>
                </p:oleObj>
              </mc:Choice>
              <mc:Fallback>
                <p:oleObj name="Picture2" r:id="rId8" imgW="3000375" imgH="1609725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378200"/>
                        <a:ext cx="2936875" cy="181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6">
            <a:extLst>
              <a:ext uri="{FF2B5EF4-FFF2-40B4-BE49-F238E27FC236}">
                <a16:creationId xmlns:a16="http://schemas.microsoft.com/office/drawing/2014/main" id="{CD2234D9-1D67-48DB-8B62-43FA28E0E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300663"/>
            <a:ext cx="2935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反相积分电路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8EA534B8-6306-4966-8BBE-249B7462D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5949950"/>
            <a:ext cx="3194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同相迟滞比较器</a:t>
            </a:r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id="{752A1777-6DAE-4BA7-9801-25D4663F4573}"/>
              </a:ext>
            </a:extLst>
          </p:cNvPr>
          <p:cNvGrpSpPr>
            <a:grpSpLocks/>
          </p:cNvGrpSpPr>
          <p:nvPr/>
        </p:nvGrpSpPr>
        <p:grpSpPr bwMode="auto">
          <a:xfrm>
            <a:off x="790575" y="3357563"/>
            <a:ext cx="6084888" cy="850900"/>
            <a:chOff x="576" y="2123"/>
            <a:chExt cx="4496" cy="800"/>
          </a:xfrm>
        </p:grpSpPr>
        <p:sp>
          <p:nvSpPr>
            <p:cNvPr id="103450" name="Line 19">
              <a:extLst>
                <a:ext uri="{FF2B5EF4-FFF2-40B4-BE49-F238E27FC236}">
                  <a16:creationId xmlns:a16="http://schemas.microsoft.com/office/drawing/2014/main" id="{C81E01F5-45E5-45CA-BA3A-2927C7775E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5" y="2123"/>
              <a:ext cx="44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51" name="Line 20">
              <a:extLst>
                <a:ext uri="{FF2B5EF4-FFF2-40B4-BE49-F238E27FC236}">
                  <a16:creationId xmlns:a16="http://schemas.microsoft.com/office/drawing/2014/main" id="{9F0109F5-4FCE-4AE9-B315-3B06E4AF1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123"/>
              <a:ext cx="0" cy="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" name="Line 21">
            <a:extLst>
              <a:ext uri="{FF2B5EF4-FFF2-40B4-BE49-F238E27FC236}">
                <a16:creationId xmlns:a16="http://schemas.microsoft.com/office/drawing/2014/main" id="{2C63B62B-A398-44F8-8BD6-CF7AA95215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46450" y="2163763"/>
            <a:ext cx="2517775" cy="2036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604E2684-CB43-484B-9E05-2DA98E935B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51500" y="2806700"/>
            <a:ext cx="946150" cy="1620838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" name="Text Box 23">
            <a:extLst>
              <a:ext uri="{FF2B5EF4-FFF2-40B4-BE49-F238E27FC236}">
                <a16:creationId xmlns:a16="http://schemas.microsoft.com/office/drawing/2014/main" id="{37016087-ED2E-48FF-A785-C8E922588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2097088"/>
            <a:ext cx="4467225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分析方法：比较器输出只有两个暂态。设输出为某一暂态，看是否能</a:t>
            </a:r>
            <a:r>
              <a:rPr kumimoji="1" lang="zh-CN" altLang="en-US" sz="20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自动翻转为另一暂态</a:t>
            </a:r>
            <a:r>
              <a:rPr kumimoji="1"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，并能</a:t>
            </a:r>
            <a:r>
              <a:rPr kumimoji="1" lang="zh-CN" altLang="en-US" sz="20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再回到原暂态</a:t>
            </a:r>
            <a:r>
              <a:rPr kumimoji="1"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24" name="Object 5">
            <a:extLst>
              <a:ext uri="{FF2B5EF4-FFF2-40B4-BE49-F238E27FC236}">
                <a16:creationId xmlns:a16="http://schemas.microsoft.com/office/drawing/2014/main" id="{0B365862-00C2-4E1F-B6EB-C525179809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9925" y="4473575"/>
          <a:ext cx="47466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8" name="公式" r:id="rId10" imgW="5924550" imgH="3733800" progId="Equation.3">
                  <p:embed/>
                </p:oleObj>
              </mc:Choice>
              <mc:Fallback>
                <p:oleObj name="公式" r:id="rId10" imgW="5924550" imgH="373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4473575"/>
                        <a:ext cx="474663" cy="29845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6">
            <a:extLst>
              <a:ext uri="{FF2B5EF4-FFF2-40B4-BE49-F238E27FC236}">
                <a16:creationId xmlns:a16="http://schemas.microsoft.com/office/drawing/2014/main" id="{7C1B55F6-3F30-4244-86A9-81C668122D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3752850"/>
          <a:ext cx="7239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9" name="公式" r:id="rId12" imgW="8334375" imgH="3733800" progId="Equation.3">
                  <p:embed/>
                </p:oleObj>
              </mc:Choice>
              <mc:Fallback>
                <p:oleObj name="公式" r:id="rId12" imgW="8334375" imgH="373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752850"/>
                        <a:ext cx="723900" cy="32385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>
            <a:extLst>
              <a:ext uri="{FF2B5EF4-FFF2-40B4-BE49-F238E27FC236}">
                <a16:creationId xmlns:a16="http://schemas.microsoft.com/office/drawing/2014/main" id="{7AE38021-074A-400A-8E11-9F4AA35A12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7425" y="4508500"/>
          <a:ext cx="2270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0" name="Equation" r:id="rId14" imgW="2409825" imgH="3514725" progId="Equation.3">
                  <p:embed/>
                </p:oleObj>
              </mc:Choice>
              <mc:Fallback>
                <p:oleObj name="Equation" r:id="rId14" imgW="2409825" imgH="351472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4508500"/>
                        <a:ext cx="227013" cy="3302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8">
            <a:extLst>
              <a:ext uri="{FF2B5EF4-FFF2-40B4-BE49-F238E27FC236}">
                <a16:creationId xmlns:a16="http://schemas.microsoft.com/office/drawing/2014/main" id="{5BF81561-6E64-4F09-B68C-E84221D3E6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9225" y="5049838"/>
          <a:ext cx="63341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1" name="公式" r:id="rId16" imgW="7896225" imgH="3733800" progId="Equation.3">
                  <p:embed/>
                </p:oleObj>
              </mc:Choice>
              <mc:Fallback>
                <p:oleObj name="公式" r:id="rId16" imgW="7896225" imgH="373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5049838"/>
                        <a:ext cx="633413" cy="29845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28">
            <a:extLst>
              <a:ext uri="{FF2B5EF4-FFF2-40B4-BE49-F238E27FC236}">
                <a16:creationId xmlns:a16="http://schemas.microsoft.com/office/drawing/2014/main" id="{6C397F42-8008-426B-9149-4C817286B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5949950"/>
            <a:ext cx="2916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不能振荡！应更换为</a:t>
            </a:r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id="{62DAC4DE-DE15-4CB0-BA03-3BEBC9C4FB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0450" y="6129338"/>
            <a:ext cx="9366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3448" name="Rectangle 3">
            <a:extLst>
              <a:ext uri="{FF2B5EF4-FFF2-40B4-BE49-F238E27FC236}">
                <a16:creationId xmlns:a16="http://schemas.microsoft.com/office/drawing/2014/main" id="{69D8D42A-963E-43CB-AEC9-CA1E934D6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1152525"/>
            <a:ext cx="62277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锯齿波产生电路</a:t>
            </a:r>
          </a:p>
        </p:txBody>
      </p:sp>
      <p:sp>
        <p:nvSpPr>
          <p:cNvPr id="103449" name="Rectangle 38">
            <a:extLst>
              <a:ext uri="{FF2B5EF4-FFF2-40B4-BE49-F238E27FC236}">
                <a16:creationId xmlns:a16="http://schemas.microsoft.com/office/drawing/2014/main" id="{1B191089-7633-47A2-AFA4-F50E9C9BB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10.7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非正弦信号产生电路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utoUpdateAnimBg="0"/>
      <p:bldP spid="17" grpId="0"/>
      <p:bldP spid="23" grpId="0" build="p" autoUpdateAnimBg="0"/>
      <p:bldP spid="2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Line 5">
            <a:extLst>
              <a:ext uri="{FF2B5EF4-FFF2-40B4-BE49-F238E27FC236}">
                <a16:creationId xmlns:a16="http://schemas.microsoft.com/office/drawing/2014/main" id="{6C754B06-BCD6-4526-8208-E4F41D433A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16925" y="1387475"/>
            <a:ext cx="0" cy="129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4451" name="Line 6">
            <a:extLst>
              <a:ext uri="{FF2B5EF4-FFF2-40B4-BE49-F238E27FC236}">
                <a16:creationId xmlns:a16="http://schemas.microsoft.com/office/drawing/2014/main" id="{2514F45A-670F-4439-A24A-A98BE6C392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4425" y="2466975"/>
            <a:ext cx="9366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04452" name="Object 2">
            <a:extLst>
              <a:ext uri="{FF2B5EF4-FFF2-40B4-BE49-F238E27FC236}">
                <a16:creationId xmlns:a16="http://schemas.microsoft.com/office/drawing/2014/main" id="{E134DE0C-D9D6-40C8-9AA3-5C53FF3267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6588" y="2071688"/>
          <a:ext cx="2844800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98" name="图片" r:id="rId3" imgW="8448675" imgH="5743575" progId="Word.Picture.8">
                  <p:embed/>
                </p:oleObj>
              </mc:Choice>
              <mc:Fallback>
                <p:oleObj name="图片" r:id="rId3" imgW="8448675" imgH="5743575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6588" y="2071688"/>
                        <a:ext cx="2844800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3">
            <a:extLst>
              <a:ext uri="{FF2B5EF4-FFF2-40B4-BE49-F238E27FC236}">
                <a16:creationId xmlns:a16="http://schemas.microsoft.com/office/drawing/2014/main" id="{E21822E8-E6DE-45A8-AF53-889F78DC75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2650" y="1408113"/>
          <a:ext cx="2936875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99" name="Picture2" r:id="rId5" imgW="3000375" imgH="1609725" progId="Word.Picture.8">
                  <p:embed/>
                </p:oleObj>
              </mc:Choice>
              <mc:Fallback>
                <p:oleObj name="Picture2" r:id="rId5" imgW="3000375" imgH="1609725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1408113"/>
                        <a:ext cx="2936875" cy="181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Text Box 9">
            <a:extLst>
              <a:ext uri="{FF2B5EF4-FFF2-40B4-BE49-F238E27FC236}">
                <a16:creationId xmlns:a16="http://schemas.microsoft.com/office/drawing/2014/main" id="{18C24497-68EB-40C0-B4FE-37B48251E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013" y="3187700"/>
            <a:ext cx="2935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反相积分电路</a:t>
            </a:r>
          </a:p>
        </p:txBody>
      </p:sp>
      <p:sp>
        <p:nvSpPr>
          <p:cNvPr id="104455" name="Text Box 10">
            <a:extLst>
              <a:ext uri="{FF2B5EF4-FFF2-40B4-BE49-F238E27FC236}">
                <a16:creationId xmlns:a16="http://schemas.microsoft.com/office/drawing/2014/main" id="{4191F07B-DEFB-49D5-90F7-41F363C87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2850" y="1925638"/>
            <a:ext cx="208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反相迟滞比较器</a:t>
            </a:r>
          </a:p>
        </p:txBody>
      </p:sp>
      <p:grpSp>
        <p:nvGrpSpPr>
          <p:cNvPr id="104456" name="Group 11">
            <a:extLst>
              <a:ext uri="{FF2B5EF4-FFF2-40B4-BE49-F238E27FC236}">
                <a16:creationId xmlns:a16="http://schemas.microsoft.com/office/drawing/2014/main" id="{3682C6CA-52A8-469C-8CFF-319BCA79DC73}"/>
              </a:ext>
            </a:extLst>
          </p:cNvPr>
          <p:cNvGrpSpPr>
            <a:grpSpLocks/>
          </p:cNvGrpSpPr>
          <p:nvPr/>
        </p:nvGrpSpPr>
        <p:grpSpPr bwMode="auto">
          <a:xfrm>
            <a:off x="2332038" y="1387475"/>
            <a:ext cx="6084887" cy="850900"/>
            <a:chOff x="576" y="2123"/>
            <a:chExt cx="4496" cy="800"/>
          </a:xfrm>
        </p:grpSpPr>
        <p:sp>
          <p:nvSpPr>
            <p:cNvPr id="104479" name="Line 12">
              <a:extLst>
                <a:ext uri="{FF2B5EF4-FFF2-40B4-BE49-F238E27FC236}">
                  <a16:creationId xmlns:a16="http://schemas.microsoft.com/office/drawing/2014/main" id="{F314A36A-639F-4233-A263-0055B22611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5" y="2142"/>
              <a:ext cx="44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4480" name="Line 13">
              <a:extLst>
                <a:ext uri="{FF2B5EF4-FFF2-40B4-BE49-F238E27FC236}">
                  <a16:creationId xmlns:a16="http://schemas.microsoft.com/office/drawing/2014/main" id="{A396DF83-E945-4A7C-9E15-136D4F4F88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123"/>
              <a:ext cx="0" cy="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04457" name="Object 4">
            <a:extLst>
              <a:ext uri="{FF2B5EF4-FFF2-40B4-BE49-F238E27FC236}">
                <a16:creationId xmlns:a16="http://schemas.microsoft.com/office/drawing/2014/main" id="{6C60776C-F902-4495-B473-878E746EFB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61388" y="2503488"/>
          <a:ext cx="47466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00" name="公式" r:id="rId7" imgW="5924550" imgH="3733800" progId="Equation.3">
                  <p:embed/>
                </p:oleObj>
              </mc:Choice>
              <mc:Fallback>
                <p:oleObj name="公式" r:id="rId7" imgW="5924550" imgH="373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1388" y="2503488"/>
                        <a:ext cx="474662" cy="29845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8" name="Object 5">
            <a:extLst>
              <a:ext uri="{FF2B5EF4-FFF2-40B4-BE49-F238E27FC236}">
                <a16:creationId xmlns:a16="http://schemas.microsoft.com/office/drawing/2014/main" id="{E3596520-113F-4129-ACC3-71B564BD92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08638" y="1782763"/>
          <a:ext cx="7239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01" name="公式" r:id="rId9" imgW="8334375" imgH="3733800" progId="Equation.3">
                  <p:embed/>
                </p:oleObj>
              </mc:Choice>
              <mc:Fallback>
                <p:oleObj name="公式" r:id="rId9" imgW="8334375" imgH="373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8638" y="1782763"/>
                        <a:ext cx="723900" cy="32385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9" name="Object 6">
            <a:extLst>
              <a:ext uri="{FF2B5EF4-FFF2-40B4-BE49-F238E27FC236}">
                <a16:creationId xmlns:a16="http://schemas.microsoft.com/office/drawing/2014/main" id="{34CC6C19-7EE2-4E64-8B2D-D7001A6E42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8888" y="2538413"/>
          <a:ext cx="2270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02" name="Equation" r:id="rId11" imgW="2409825" imgH="3514725" progId="Equation.3">
                  <p:embed/>
                </p:oleObj>
              </mc:Choice>
              <mc:Fallback>
                <p:oleObj name="Equation" r:id="rId11" imgW="2409825" imgH="351472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8888" y="2538413"/>
                        <a:ext cx="227012" cy="3302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0" name="Object 7">
            <a:extLst>
              <a:ext uri="{FF2B5EF4-FFF2-40B4-BE49-F238E27FC236}">
                <a16:creationId xmlns:a16="http://schemas.microsoft.com/office/drawing/2014/main" id="{E6EF53C7-1CA8-483B-A6B3-CA81B83E5D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0688" y="3079750"/>
          <a:ext cx="63341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03" name="公式" r:id="rId13" imgW="7896225" imgH="3733800" progId="Equation.3">
                  <p:embed/>
                </p:oleObj>
              </mc:Choice>
              <mc:Fallback>
                <p:oleObj name="公式" r:id="rId13" imgW="7896225" imgH="373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3079750"/>
                        <a:ext cx="633412" cy="29845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">
            <a:extLst>
              <a:ext uri="{FF2B5EF4-FFF2-40B4-BE49-F238E27FC236}">
                <a16:creationId xmlns:a16="http://schemas.microsoft.com/office/drawing/2014/main" id="{261251EC-37EC-4A42-BFD0-C88F23C19C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6388" y="4213225"/>
          <a:ext cx="2865437" cy="177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04" name="Picture2" r:id="rId15" imgW="3000375" imgH="1609725" progId="Word.Picture.8">
                  <p:embed/>
                </p:oleObj>
              </mc:Choice>
              <mc:Fallback>
                <p:oleObj name="Picture2" r:id="rId15" imgW="3000375" imgH="1609725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88" y="4213225"/>
                        <a:ext cx="2865437" cy="177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9">
            <a:extLst>
              <a:ext uri="{FF2B5EF4-FFF2-40B4-BE49-F238E27FC236}">
                <a16:creationId xmlns:a16="http://schemas.microsoft.com/office/drawing/2014/main" id="{923F915E-D52A-487F-80EE-5BC762635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" y="5381625"/>
            <a:ext cx="2303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反相积分电路</a:t>
            </a:r>
          </a:p>
        </p:txBody>
      </p:sp>
      <p:graphicFrame>
        <p:nvGraphicFramePr>
          <p:cNvPr id="18" name="Object 9">
            <a:extLst>
              <a:ext uri="{FF2B5EF4-FFF2-40B4-BE49-F238E27FC236}">
                <a16:creationId xmlns:a16="http://schemas.microsoft.com/office/drawing/2014/main" id="{C779DDEE-8B25-4778-B9B8-B12046932F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4425" y="4022725"/>
          <a:ext cx="3857625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05" name="Picture2" r:id="rId16" imgW="3533775" imgH="1990725" progId="Word.Picture.8">
                  <p:embed/>
                </p:oleObj>
              </mc:Choice>
              <mc:Fallback>
                <p:oleObj name="Picture2" r:id="rId16" imgW="3533775" imgH="1990725" progId="Word.Picture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4425" y="4022725"/>
                        <a:ext cx="3857625" cy="217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21">
            <a:extLst>
              <a:ext uri="{FF2B5EF4-FFF2-40B4-BE49-F238E27FC236}">
                <a16:creationId xmlns:a16="http://schemas.microsoft.com/office/drawing/2014/main" id="{20611655-2F22-47B6-95F3-47593CACE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1825" y="5908675"/>
            <a:ext cx="2654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同相迟滞比较器</a:t>
            </a:r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6D3DB96F-8E32-4ED9-844A-1E1CBBEB0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3238" y="5257800"/>
            <a:ext cx="7556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" name="Line 23">
            <a:extLst>
              <a:ext uri="{FF2B5EF4-FFF2-40B4-BE49-F238E27FC236}">
                <a16:creationId xmlns:a16="http://schemas.microsoft.com/office/drawing/2014/main" id="{3C3530F2-17A8-4D6F-B010-D0C224AA42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3438" y="4105275"/>
            <a:ext cx="0" cy="5635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3" name="Group 24">
            <a:extLst>
              <a:ext uri="{FF2B5EF4-FFF2-40B4-BE49-F238E27FC236}">
                <a16:creationId xmlns:a16="http://schemas.microsoft.com/office/drawing/2014/main" id="{2DDE32F9-0852-40EB-AD3D-A4F147501155}"/>
              </a:ext>
            </a:extLst>
          </p:cNvPr>
          <p:cNvGrpSpPr>
            <a:grpSpLocks/>
          </p:cNvGrpSpPr>
          <p:nvPr/>
        </p:nvGrpSpPr>
        <p:grpSpPr bwMode="auto">
          <a:xfrm>
            <a:off x="1735138" y="4105275"/>
            <a:ext cx="6718300" cy="923925"/>
            <a:chOff x="576" y="2123"/>
            <a:chExt cx="4496" cy="800"/>
          </a:xfrm>
        </p:grpSpPr>
        <p:sp>
          <p:nvSpPr>
            <p:cNvPr id="104477" name="Line 25">
              <a:extLst>
                <a:ext uri="{FF2B5EF4-FFF2-40B4-BE49-F238E27FC236}">
                  <a16:creationId xmlns:a16="http://schemas.microsoft.com/office/drawing/2014/main" id="{C47D39F4-69A8-4E58-A35A-BBBB43495A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5" y="2123"/>
              <a:ext cx="44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4478" name="Line 26">
              <a:extLst>
                <a:ext uri="{FF2B5EF4-FFF2-40B4-BE49-F238E27FC236}">
                  <a16:creationId xmlns:a16="http://schemas.microsoft.com/office/drawing/2014/main" id="{E0F1FB53-A72C-45BD-8B9F-0780D1399D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123"/>
              <a:ext cx="0" cy="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5" name="Object 10">
            <a:extLst>
              <a:ext uri="{FF2B5EF4-FFF2-40B4-BE49-F238E27FC236}">
                <a16:creationId xmlns:a16="http://schemas.microsoft.com/office/drawing/2014/main" id="{544D7FFE-3FE0-4148-8A01-B74003F639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61388" y="4465638"/>
          <a:ext cx="47466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06" name="公式" r:id="rId18" imgW="5924550" imgH="3733800" progId="Equation.3">
                  <p:embed/>
                </p:oleObj>
              </mc:Choice>
              <mc:Fallback>
                <p:oleObj name="公式" r:id="rId18" imgW="5924550" imgH="3733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1388" y="4465638"/>
                        <a:ext cx="474662" cy="29845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1">
            <a:extLst>
              <a:ext uri="{FF2B5EF4-FFF2-40B4-BE49-F238E27FC236}">
                <a16:creationId xmlns:a16="http://schemas.microsoft.com/office/drawing/2014/main" id="{859C5A4B-93A5-479F-9230-A75BC85F33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91213" y="5572125"/>
          <a:ext cx="5810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07" name="公式" r:id="rId19" imgW="7239000" imgH="3733800" progId="Equation.3">
                  <p:embed/>
                </p:oleObj>
              </mc:Choice>
              <mc:Fallback>
                <p:oleObj name="公式" r:id="rId19" imgW="7239000" imgH="3733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1213" y="5572125"/>
                        <a:ext cx="581025" cy="29845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2">
            <a:extLst>
              <a:ext uri="{FF2B5EF4-FFF2-40B4-BE49-F238E27FC236}">
                <a16:creationId xmlns:a16="http://schemas.microsoft.com/office/drawing/2014/main" id="{EE496E0F-E5FF-4468-897A-AD5037CA37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1188" y="5581650"/>
          <a:ext cx="107315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08" name="公式" r:id="rId21" imgW="13382625" imgH="3952875" progId="Equation.3">
                  <p:embed/>
                </p:oleObj>
              </mc:Choice>
              <mc:Fallback>
                <p:oleObj name="公式" r:id="rId21" imgW="13382625" imgH="395287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1188" y="5581650"/>
                        <a:ext cx="1073150" cy="315913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3">
            <a:extLst>
              <a:ext uri="{FF2B5EF4-FFF2-40B4-BE49-F238E27FC236}">
                <a16:creationId xmlns:a16="http://schemas.microsoft.com/office/drawing/2014/main" id="{A6BC528B-3767-434F-9DA1-DD79499458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37088" y="4826000"/>
          <a:ext cx="7239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09" name="公式" r:id="rId23" imgW="8334375" imgH="3733800" progId="Equation.3">
                  <p:embed/>
                </p:oleObj>
              </mc:Choice>
              <mc:Fallback>
                <p:oleObj name="公式" r:id="rId23" imgW="8334375" imgH="3733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4826000"/>
                        <a:ext cx="723900" cy="32385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4">
            <a:extLst>
              <a:ext uri="{FF2B5EF4-FFF2-40B4-BE49-F238E27FC236}">
                <a16:creationId xmlns:a16="http://schemas.microsoft.com/office/drawing/2014/main" id="{A048E9D4-7630-40DB-8540-EB3F825E8D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32263" y="4826000"/>
          <a:ext cx="2270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10" name="Equation" r:id="rId25" imgW="2409825" imgH="3514725" progId="Equation.3">
                  <p:embed/>
                </p:oleObj>
              </mc:Choice>
              <mc:Fallback>
                <p:oleObj name="Equation" r:id="rId25" imgW="2409825" imgH="351472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263" y="4826000"/>
                        <a:ext cx="227012" cy="3302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73" name="Text Box 33">
            <a:extLst>
              <a:ext uri="{FF2B5EF4-FFF2-40B4-BE49-F238E27FC236}">
                <a16:creationId xmlns:a16="http://schemas.microsoft.com/office/drawing/2014/main" id="{855695CF-1617-4E2E-A88B-817CA502A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75" y="1905000"/>
            <a:ext cx="172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不能振荡！</a:t>
            </a:r>
          </a:p>
        </p:txBody>
      </p:sp>
      <p:sp>
        <p:nvSpPr>
          <p:cNvPr id="31" name="Text Box 34">
            <a:extLst>
              <a:ext uri="{FF2B5EF4-FFF2-40B4-BE49-F238E27FC236}">
                <a16:creationId xmlns:a16="http://schemas.microsoft.com/office/drawing/2014/main" id="{E707B6D7-5EFE-41FB-88E2-E359C5272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4243388"/>
            <a:ext cx="1727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可以振荡！</a:t>
            </a:r>
          </a:p>
        </p:txBody>
      </p:sp>
      <p:sp>
        <p:nvSpPr>
          <p:cNvPr id="104475" name="Rectangle 3">
            <a:extLst>
              <a:ext uri="{FF2B5EF4-FFF2-40B4-BE49-F238E27FC236}">
                <a16:creationId xmlns:a16="http://schemas.microsoft.com/office/drawing/2014/main" id="{429EA672-C8B0-42D3-B099-BFC7F9C0D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" y="1123950"/>
            <a:ext cx="62277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锯齿波产生电路</a:t>
            </a:r>
          </a:p>
        </p:txBody>
      </p:sp>
      <p:sp>
        <p:nvSpPr>
          <p:cNvPr id="104476" name="Rectangle 38">
            <a:extLst>
              <a:ext uri="{FF2B5EF4-FFF2-40B4-BE49-F238E27FC236}">
                <a16:creationId xmlns:a16="http://schemas.microsoft.com/office/drawing/2014/main" id="{33479FF1-3415-40EB-9556-DF8D1A02A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10.7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非正弦信号产生电路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9" grpId="0" autoUpdateAnimBg="0"/>
      <p:bldP spid="3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3">
            <a:extLst>
              <a:ext uri="{FF2B5EF4-FFF2-40B4-BE49-F238E27FC236}">
                <a16:creationId xmlns:a16="http://schemas.microsoft.com/office/drawing/2014/main" id="{ED4B7A3F-7914-4CC3-9610-0B725937F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88" y="1196975"/>
            <a:ext cx="62277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锯齿波产生电路</a:t>
            </a:r>
          </a:p>
        </p:txBody>
      </p:sp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AC801F97-5BA6-453D-B95C-0FD8B15207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7725" y="1944688"/>
          <a:ext cx="7705725" cy="328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9" name="图片" r:id="rId4" imgW="16287750" imgH="6515100" progId="Word.Picture.8">
                  <p:embed/>
                </p:oleObj>
              </mc:Choice>
              <mc:Fallback>
                <p:oleObj name="图片" r:id="rId4" imgW="16287750" imgH="651510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1944688"/>
                        <a:ext cx="7705725" cy="328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9">
            <a:extLst>
              <a:ext uri="{FF2B5EF4-FFF2-40B4-BE49-F238E27FC236}">
                <a16:creationId xmlns:a16="http://schemas.microsoft.com/office/drawing/2014/main" id="{AA6B7253-BD15-4FCA-8202-7442CCE4D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4221163"/>
            <a:ext cx="1838325" cy="874712"/>
          </a:xfrm>
          <a:prstGeom prst="wedgeRoundRectCallout">
            <a:avLst>
              <a:gd name="adj1" fmla="val -38602"/>
              <a:gd name="adj2" fmla="val -90653"/>
              <a:gd name="adj3" fmla="val 16667"/>
            </a:avLst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同相输入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迟滞比较器</a:t>
            </a:r>
          </a:p>
        </p:txBody>
      </p:sp>
      <p:sp>
        <p:nvSpPr>
          <p:cNvPr id="6" name="AutoShape 10">
            <a:extLst>
              <a:ext uri="{FF2B5EF4-FFF2-40B4-BE49-F238E27FC236}">
                <a16:creationId xmlns:a16="http://schemas.microsoft.com/office/drawing/2014/main" id="{38722CF4-758B-4FF0-AEF7-01EA1B6FC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513" y="4652963"/>
            <a:ext cx="1692275" cy="407987"/>
          </a:xfrm>
          <a:prstGeom prst="wedgeRoundRectCallout">
            <a:avLst>
              <a:gd name="adj1" fmla="val -50778"/>
              <a:gd name="adj2" fmla="val -151454"/>
              <a:gd name="adj3" fmla="val 16667"/>
            </a:avLst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积分电路</a:t>
            </a:r>
          </a:p>
        </p:txBody>
      </p:sp>
      <p:graphicFrame>
        <p:nvGraphicFramePr>
          <p:cNvPr id="8" name="Object 13">
            <a:extLst>
              <a:ext uri="{FF2B5EF4-FFF2-40B4-BE49-F238E27FC236}">
                <a16:creationId xmlns:a16="http://schemas.microsoft.com/office/drawing/2014/main" id="{69F61F9D-F3F4-4DA2-AAA2-DD045AE33C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6350" y="5373688"/>
          <a:ext cx="1524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0" name="Equation" r:id="rId6" imgW="13163550" imgH="7458075" progId="Equation.DSMT4">
                  <p:embed/>
                </p:oleObj>
              </mc:Choice>
              <mc:Fallback>
                <p:oleObj name="Equation" r:id="rId6" imgW="13163550" imgH="745807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5373688"/>
                        <a:ext cx="1524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>
            <a:extLst>
              <a:ext uri="{FF2B5EF4-FFF2-40B4-BE49-F238E27FC236}">
                <a16:creationId xmlns:a16="http://schemas.microsoft.com/office/drawing/2014/main" id="{A7CACCF5-DF46-4936-ABB3-4A105924D6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59300" y="5357813"/>
          <a:ext cx="1752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1" name="Equation" r:id="rId8" imgW="15144750" imgH="7458075" progId="Equation.DSMT4">
                  <p:embed/>
                </p:oleObj>
              </mc:Choice>
              <mc:Fallback>
                <p:oleObj name="Equation" r:id="rId8" imgW="15144750" imgH="7458075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300" y="5357813"/>
                        <a:ext cx="1752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12">
            <a:extLst>
              <a:ext uri="{FF2B5EF4-FFF2-40B4-BE49-F238E27FC236}">
                <a16:creationId xmlns:a16="http://schemas.microsoft.com/office/drawing/2014/main" id="{383A75EA-ADA8-4388-9E21-968AFD0EE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988" y="1196975"/>
            <a:ext cx="3097212" cy="554038"/>
          </a:xfrm>
          <a:prstGeom prst="wedgeRoundRectCallout">
            <a:avLst>
              <a:gd name="adj1" fmla="val -41227"/>
              <a:gd name="adj2" fmla="val 161588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充放电时间常数不同</a:t>
            </a:r>
          </a:p>
        </p:txBody>
      </p:sp>
      <p:sp>
        <p:nvSpPr>
          <p:cNvPr id="105481" name="Rectangle 38">
            <a:extLst>
              <a:ext uri="{FF2B5EF4-FFF2-40B4-BE49-F238E27FC236}">
                <a16:creationId xmlns:a16="http://schemas.microsoft.com/office/drawing/2014/main" id="{818DB0EE-1E22-4A63-9D65-F4FB8343F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10.7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非正弦信号产生电路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>
            <a:extLst>
              <a:ext uri="{FF2B5EF4-FFF2-40B4-BE49-F238E27FC236}">
                <a16:creationId xmlns:a16="http://schemas.microsoft.com/office/drawing/2014/main" id="{76A45B5B-94D5-4953-9C16-5DB18BF02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1152525"/>
            <a:ext cx="62277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锯齿波产生电路</a:t>
            </a:r>
          </a:p>
        </p:txBody>
      </p:sp>
      <p:graphicFrame>
        <p:nvGraphicFramePr>
          <p:cNvPr id="107523" name="对象 3">
            <a:extLst>
              <a:ext uri="{FF2B5EF4-FFF2-40B4-BE49-F238E27FC236}">
                <a16:creationId xmlns:a16="http://schemas.microsoft.com/office/drawing/2014/main" id="{1D8666A6-00D6-44D0-AB98-7A3CD88807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" y="1698625"/>
          <a:ext cx="3567113" cy="461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94" name="图片" r:id="rId4" imgW="9686925" imgH="13163550" progId="Word.Picture.8">
                  <p:embed/>
                </p:oleObj>
              </mc:Choice>
              <mc:Fallback>
                <p:oleObj name="图片" r:id="rId4" imgW="9686925" imgH="13163550" progId="Word.Picture.8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698625"/>
                        <a:ext cx="3567113" cy="461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A30BF2B-0D62-489B-9B1C-66272B65A6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4813" y="4413250"/>
          <a:ext cx="137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95" name="Equation" r:id="rId6" imgW="11849100" imgH="3952875" progId="Equation.DSMT4">
                  <p:embed/>
                </p:oleObj>
              </mc:Choice>
              <mc:Fallback>
                <p:oleObj name="Equation" r:id="rId6" imgW="11849100" imgH="3952875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4413250"/>
                        <a:ext cx="1371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0CA2895-5197-4580-886E-729DAEB36A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4038" y="4284663"/>
          <a:ext cx="31511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96" name="Equation" r:id="rId8" imgW="29403675" imgH="7458075" progId="Equation.DSMT4">
                  <p:embed/>
                </p:oleObj>
              </mc:Choice>
              <mc:Fallback>
                <p:oleObj name="Equation" r:id="rId8" imgW="29403675" imgH="7458075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4038" y="4284663"/>
                        <a:ext cx="3151187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8F408D96-D4C9-4F05-98B8-F5D6310B81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5788" y="5057775"/>
          <a:ext cx="2449512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97" name="Equation" r:id="rId10" imgW="23040975" imgH="7458075" progId="Equation.DSMT4">
                  <p:embed/>
                </p:oleObj>
              </mc:Choice>
              <mc:Fallback>
                <p:oleObj name="Equation" r:id="rId10" imgW="23040975" imgH="7458075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5788" y="5057775"/>
                        <a:ext cx="2449512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7" name="对象 7">
            <a:extLst>
              <a:ext uri="{FF2B5EF4-FFF2-40B4-BE49-F238E27FC236}">
                <a16:creationId xmlns:a16="http://schemas.microsoft.com/office/drawing/2014/main" id="{649A6F39-A146-4918-AF1A-08765C5A9C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97313" y="1268413"/>
          <a:ext cx="5067300" cy="202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98" name="图片" r:id="rId12" imgW="16287750" imgH="6515100" progId="Word.Picture.8">
                  <p:embed/>
                </p:oleObj>
              </mc:Choice>
              <mc:Fallback>
                <p:oleObj name="图片" r:id="rId12" imgW="16287750" imgH="6515100" progId="Word.Picture.8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313" y="1268413"/>
                        <a:ext cx="5067300" cy="202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8" name="对象 8">
            <a:extLst>
              <a:ext uri="{FF2B5EF4-FFF2-40B4-BE49-F238E27FC236}">
                <a16:creationId xmlns:a16="http://schemas.microsoft.com/office/drawing/2014/main" id="{99BCB51A-34FD-4623-ADE5-F0C28A03A9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52950" y="3165475"/>
          <a:ext cx="141128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99" name="Equation" r:id="rId14" imgW="13163550" imgH="7458075" progId="Equation.DSMT4">
                  <p:embed/>
                </p:oleObj>
              </mc:Choice>
              <mc:Fallback>
                <p:oleObj name="Equation" r:id="rId14" imgW="13163550" imgH="7458075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950" y="3165475"/>
                        <a:ext cx="1411288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9" name="对象 9">
            <a:extLst>
              <a:ext uri="{FF2B5EF4-FFF2-40B4-BE49-F238E27FC236}">
                <a16:creationId xmlns:a16="http://schemas.microsoft.com/office/drawing/2014/main" id="{432C3E2A-602B-4318-A55B-5B1C5B3D5A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43688" y="3198813"/>
          <a:ext cx="162877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00" name="Equation" r:id="rId16" imgW="15144750" imgH="7458075" progId="Equation.DSMT4">
                  <p:embed/>
                </p:oleObj>
              </mc:Choice>
              <mc:Fallback>
                <p:oleObj name="Equation" r:id="rId16" imgW="15144750" imgH="7458075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688" y="3198813"/>
                        <a:ext cx="1628775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0" name="Rectangle 38">
            <a:extLst>
              <a:ext uri="{FF2B5EF4-FFF2-40B4-BE49-F238E27FC236}">
                <a16:creationId xmlns:a16="http://schemas.microsoft.com/office/drawing/2014/main" id="{46C6FB3E-5A26-4070-B180-E69492FB9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10.7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非正弦信号产生电路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4">
            <a:extLst>
              <a:ext uri="{FF2B5EF4-FFF2-40B4-BE49-F238E27FC236}">
                <a16:creationId xmlns:a16="http://schemas.microsoft.com/office/drawing/2014/main" id="{F9717547-F079-40E2-A5B3-EAEE7F713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76250"/>
            <a:ext cx="21447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课后作业</a:t>
            </a:r>
          </a:p>
        </p:txBody>
      </p:sp>
      <p:sp>
        <p:nvSpPr>
          <p:cNvPr id="109571" name="Rectangle 5">
            <a:extLst>
              <a:ext uri="{FF2B5EF4-FFF2-40B4-BE49-F238E27FC236}">
                <a16:creationId xmlns:a16="http://schemas.microsoft.com/office/drawing/2014/main" id="{EB9CAB38-A019-4C47-91E2-D3844E248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416175"/>
            <a:ext cx="6265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 2" panose="05020102010507070707" pitchFamily="18" charset="2"/>
              </a:rPr>
              <a:t>P436	10.6.1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 2" panose="05020102010507070707" pitchFamily="18" charset="2"/>
              </a:rPr>
              <a:t>；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 2" panose="05020102010507070707" pitchFamily="18" charset="2"/>
              </a:rPr>
              <a:t>10.6.2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 2" panose="05020102010507070707" pitchFamily="18" charset="2"/>
              </a:rPr>
              <a:t>P440	10.8.1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 2" panose="05020102010507070707" pitchFamily="18" charset="2"/>
              </a:rPr>
              <a:t>P441	10.8.6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4991" name="Object 15">
            <a:extLst>
              <a:ext uri="{FF2B5EF4-FFF2-40B4-BE49-F238E27FC236}">
                <a16:creationId xmlns:a16="http://schemas.microsoft.com/office/drawing/2014/main" id="{61C81094-703C-44EA-8A25-FF80D1805F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1416050"/>
          <a:ext cx="3721100" cy="383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图片" r:id="rId3" imgW="2114434" imgH="2189351" progId="Word.Picture.8">
                  <p:embed/>
                </p:oleObj>
              </mc:Choice>
              <mc:Fallback>
                <p:oleObj name="图片" r:id="rId3" imgW="2114434" imgH="2189351" progId="Word.Picture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416050"/>
                        <a:ext cx="3721100" cy="383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Rectangle 10">
            <a:extLst>
              <a:ext uri="{FF2B5EF4-FFF2-40B4-BE49-F238E27FC236}">
                <a16:creationId xmlns:a16="http://schemas.microsoft.com/office/drawing/2014/main" id="{6EF0851C-DC53-4102-AF84-242EBA6B7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1196975"/>
            <a:ext cx="3902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FF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频率失真（线性失真）</a:t>
            </a:r>
          </a:p>
        </p:txBody>
      </p:sp>
      <p:sp>
        <p:nvSpPr>
          <p:cNvPr id="894988" name="Rectangle 12">
            <a:extLst>
              <a:ext uri="{FF2B5EF4-FFF2-40B4-BE49-F238E27FC236}">
                <a16:creationId xmlns:a16="http://schemas.microsoft.com/office/drawing/2014/main" id="{5BD68E0D-9B64-4DAA-9DB7-56DB9FACB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757363"/>
            <a:ext cx="42481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>
                <a:srgbClr val="0000FF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基波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分量和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二次谐波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分量经放大电路产生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不同</a:t>
            </a:r>
            <a:r>
              <a:rPr lang="zh-CN" altLang="zh-CN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时延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，则复合波形出现失真。</a:t>
            </a:r>
          </a:p>
        </p:txBody>
      </p:sp>
      <p:sp>
        <p:nvSpPr>
          <p:cNvPr id="894989" name="Rectangle 13">
            <a:extLst>
              <a:ext uri="{FF2B5EF4-FFF2-40B4-BE49-F238E27FC236}">
                <a16:creationId xmlns:a16="http://schemas.microsoft.com/office/drawing/2014/main" id="{06EEF903-BB93-4BE3-BE98-662DB294B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3479800"/>
            <a:ext cx="24479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相位失真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894990" name="Rectangle 14">
            <a:extLst>
              <a:ext uri="{FF2B5EF4-FFF2-40B4-BE49-F238E27FC236}">
                <a16:creationId xmlns:a16="http://schemas.microsoft.com/office/drawing/2014/main" id="{84B7033E-1FF7-48A4-80BD-FC78FFA84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967163"/>
            <a:ext cx="4249737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>
                <a:srgbClr val="0000FF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放大电路对信号中不同频率分量产生的时延不同而出现的失真。</a:t>
            </a:r>
          </a:p>
        </p:txBody>
      </p:sp>
      <p:sp>
        <p:nvSpPr>
          <p:cNvPr id="894993" name="Rectangle 17">
            <a:extLst>
              <a:ext uri="{FF2B5EF4-FFF2-40B4-BE49-F238E27FC236}">
                <a16:creationId xmlns:a16="http://schemas.microsoft.com/office/drawing/2014/main" id="{D268DFDC-9037-4DD8-BB60-92942173C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5300663"/>
            <a:ext cx="7907338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0"/>
              </a:spcBef>
              <a:buClr>
                <a:srgbClr val="0000FF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放大电路对信号中不同频率分量产生的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群时延相同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，则不会出现相位失真。</a:t>
            </a:r>
          </a:p>
        </p:txBody>
      </p:sp>
      <p:sp>
        <p:nvSpPr>
          <p:cNvPr id="13320" name="Rectangle 38">
            <a:extLst>
              <a:ext uri="{FF2B5EF4-FFF2-40B4-BE49-F238E27FC236}">
                <a16:creationId xmlns:a16="http://schemas.microsoft.com/office/drawing/2014/main" id="{A9B7BE91-C560-4987-AF05-BC89203C7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10.1.1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滤波电路的基本概念与分类</a:t>
            </a:r>
          </a:p>
        </p:txBody>
      </p:sp>
      <p:sp>
        <p:nvSpPr>
          <p:cNvPr id="22536" name="椭圆 9">
            <a:extLst>
              <a:ext uri="{FF2B5EF4-FFF2-40B4-BE49-F238E27FC236}">
                <a16:creationId xmlns:a16="http://schemas.microsoft.com/office/drawing/2014/main" id="{621E7A24-FDE2-44BE-921B-E0259D3F6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2988" y="3414713"/>
            <a:ext cx="647700" cy="385762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537" name="椭圆 10">
            <a:extLst>
              <a:ext uri="{FF2B5EF4-FFF2-40B4-BE49-F238E27FC236}">
                <a16:creationId xmlns:a16="http://schemas.microsoft.com/office/drawing/2014/main" id="{A8D8044C-8995-47B4-B9A3-F77DEC298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4581525"/>
            <a:ext cx="647700" cy="385763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9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94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89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894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89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988" grpId="0"/>
      <p:bldP spid="894989" grpId="0" autoUpdateAnimBg="0"/>
      <p:bldP spid="894990" grpId="0" autoUpdateAnimBg="0"/>
      <p:bldP spid="894993" grpId="0" autoUpdateAnimBg="0"/>
      <p:bldP spid="22536" grpId="0" animBg="1"/>
      <p:bldP spid="225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525C59-8BE4-4F66-9C9F-D5A3BC8794A4}"/>
              </a:ext>
            </a:extLst>
          </p:cNvPr>
          <p:cNvSpPr txBox="1">
            <a:spLocks noChangeArrowheads="1"/>
          </p:cNvSpPr>
          <p:nvPr/>
        </p:nvSpPr>
        <p:spPr>
          <a:xfrm>
            <a:off x="430213" y="1176338"/>
            <a:ext cx="3751262" cy="5238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2800" kern="0" dirty="0">
                <a:solidFill>
                  <a:srgbClr val="0033CC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无源与有源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55E26B-FE7C-44DF-B33E-2114098E7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1722438"/>
            <a:ext cx="5916613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无源滤波器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采用</a:t>
            </a:r>
            <a:r>
              <a:rPr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等无源元件组成；</a:t>
            </a: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776A9307-15C8-424F-A778-B21C4AC2C5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6613" y="2420938"/>
          <a:ext cx="3046412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Picture2" r:id="rId3" imgW="2371725" imgH="1114425" progId="Word.Picture.8">
                  <p:embed/>
                </p:oleObj>
              </mc:Choice>
              <mc:Fallback>
                <p:oleObj name="Picture2" r:id="rId3" imgW="2371725" imgH="1114425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2420938"/>
                        <a:ext cx="3046412" cy="1433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FC49CFB4-6350-4BE5-99A6-12337AD5D2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2420938"/>
          <a:ext cx="3044825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" name="Picture2" r:id="rId5" imgW="2371725" imgH="1114425" progId="Word.Picture.8">
                  <p:embed/>
                </p:oleObj>
              </mc:Choice>
              <mc:Fallback>
                <p:oleObj name="Picture2" r:id="rId5" imgW="2371725" imgH="1114425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420938"/>
                        <a:ext cx="3044825" cy="1433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74BED61B-97E3-43CE-9171-C8F4EB982B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3668713"/>
          <a:ext cx="3548062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9" name="Picture2" r:id="rId7" imgW="3590925" imgH="1600200" progId="Word.Picture.8">
                  <p:embed/>
                </p:oleObj>
              </mc:Choice>
              <mc:Fallback>
                <p:oleObj name="Picture2" r:id="rId7" imgW="3590925" imgH="16002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668713"/>
                        <a:ext cx="3548062" cy="15843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7CF8612-2AE8-4BD6-81C4-E98063A71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4005263"/>
            <a:ext cx="4860925" cy="108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有源滤波器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无源滤波器</a:t>
            </a:r>
            <a:r>
              <a:rPr lang="en-US" altLang="zh-CN" sz="2000" i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0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放大器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（三极管、集成运放）</a:t>
            </a:r>
          </a:p>
        </p:txBody>
      </p:sp>
      <p:graphicFrame>
        <p:nvGraphicFramePr>
          <p:cNvPr id="14344" name="Object 5">
            <a:extLst>
              <a:ext uri="{FF2B5EF4-FFF2-40B4-BE49-F238E27FC236}">
                <a16:creationId xmlns:a16="http://schemas.microsoft.com/office/drawing/2014/main" id="{4D8D777C-D58F-448E-A3D7-A3CC850489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5600" y="1074738"/>
          <a:ext cx="3044825" cy="257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0" name="Picture2" r:id="rId9" imgW="3857625" imgH="3257550" progId="Word.Picture.8">
                  <p:embed/>
                </p:oleObj>
              </mc:Choice>
              <mc:Fallback>
                <p:oleObj name="Picture2" r:id="rId9" imgW="3857625" imgH="325755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074738"/>
                        <a:ext cx="3044825" cy="25701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AFAF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>
            <a:extLst>
              <a:ext uri="{FF2B5EF4-FFF2-40B4-BE49-F238E27FC236}">
                <a16:creationId xmlns:a16="http://schemas.microsoft.com/office/drawing/2014/main" id="{28643E17-0116-4480-9C46-F0AADEAFA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27650"/>
            <a:ext cx="3816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特性描述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通常用</a:t>
            </a:r>
            <a:r>
              <a:rPr lang="zh-CN" altLang="en-US" sz="20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幅频响应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来表征 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17C808E1-8063-49A0-8688-3A68AD8B2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0813" y="5243513"/>
            <a:ext cx="507682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通带 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 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将能够通过的信号频率范围</a:t>
            </a:r>
          </a:p>
          <a:p>
            <a:pPr eaLnBrk="1" hangingPunct="1">
              <a:buClr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阻带 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 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将受阻或衰减的信号频率范围</a:t>
            </a:r>
          </a:p>
          <a:p>
            <a:pPr eaLnBrk="1" hangingPunct="1">
              <a:buClr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截止频率 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 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通带和阻带的界限频率 </a:t>
            </a:r>
          </a:p>
        </p:txBody>
      </p:sp>
      <p:sp>
        <p:nvSpPr>
          <p:cNvPr id="12" name="AutoShape 14">
            <a:extLst>
              <a:ext uri="{FF2B5EF4-FFF2-40B4-BE49-F238E27FC236}">
                <a16:creationId xmlns:a16="http://schemas.microsoft.com/office/drawing/2014/main" id="{254BD725-C797-4433-9E43-1FE7E40599B6}"/>
              </a:ext>
            </a:extLst>
          </p:cNvPr>
          <p:cNvSpPr>
            <a:spLocks/>
          </p:cNvSpPr>
          <p:nvPr/>
        </p:nvSpPr>
        <p:spPr bwMode="auto">
          <a:xfrm>
            <a:off x="3814763" y="5445125"/>
            <a:ext cx="180975" cy="757238"/>
          </a:xfrm>
          <a:prstGeom prst="leftBrace">
            <a:avLst>
              <a:gd name="adj1" fmla="val 58463"/>
              <a:gd name="adj2" fmla="val 50000"/>
            </a:avLst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5471CDE2-6D8E-4C85-9BFA-81D345AF3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225" y="3052763"/>
            <a:ext cx="1116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优缺点</a:t>
            </a:r>
          </a:p>
        </p:txBody>
      </p:sp>
      <p:sp>
        <p:nvSpPr>
          <p:cNvPr id="14349" name="Rectangle 38">
            <a:extLst>
              <a:ext uri="{FF2B5EF4-FFF2-40B4-BE49-F238E27FC236}">
                <a16:creationId xmlns:a16="http://schemas.microsoft.com/office/drawing/2014/main" id="{17306E10-F2AC-4739-91C1-337DC3B91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0063"/>
            <a:ext cx="670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10.1.1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滤波电路的基本概念与分类</a:t>
            </a:r>
          </a:p>
        </p:txBody>
      </p:sp>
      <p:sp>
        <p:nvSpPr>
          <p:cNvPr id="23565" name="椭圆 14">
            <a:extLst>
              <a:ext uri="{FF2B5EF4-FFF2-40B4-BE49-F238E27FC236}">
                <a16:creationId xmlns:a16="http://schemas.microsoft.com/office/drawing/2014/main" id="{3ECCE0C8-2E40-40ED-B48C-35B1CBD00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3781425"/>
            <a:ext cx="1584325" cy="12319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8" grpId="0" autoUpdateAnimBg="0"/>
      <p:bldP spid="10" grpId="0" build="p"/>
      <p:bldP spid="11" grpId="0" build="p"/>
      <p:bldP spid="12" grpId="0" animBg="1"/>
      <p:bldP spid="13" grpId="0"/>
      <p:bldP spid="23565" grpId="0" animBg="1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Narrow"/>
        <a:ea typeface="楷体_GB2312"/>
        <a:cs typeface=""/>
      </a:majorFont>
      <a:minorFont>
        <a:latin typeface="Arial Narro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3862</TotalTime>
  <Words>3385</Words>
  <Application>Microsoft Office PowerPoint</Application>
  <PresentationFormat>全屏显示(4:3)</PresentationFormat>
  <Paragraphs>546</Paragraphs>
  <Slides>75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75</vt:i4>
      </vt:variant>
    </vt:vector>
  </HeadingPairs>
  <TitlesOfParts>
    <vt:vector size="91" baseType="lpstr">
      <vt:lpstr>Monotype Sorts</vt:lpstr>
      <vt:lpstr>黑体</vt:lpstr>
      <vt:lpstr>Arial</vt:lpstr>
      <vt:lpstr>Arial Narrow</vt:lpstr>
      <vt:lpstr>Marlett</vt:lpstr>
      <vt:lpstr>Times New Roman</vt:lpstr>
      <vt:lpstr>Verdana</vt:lpstr>
      <vt:lpstr>Wingdings</vt:lpstr>
      <vt:lpstr>Profile</vt:lpstr>
      <vt:lpstr>图片</vt:lpstr>
      <vt:lpstr>公式</vt:lpstr>
      <vt:lpstr>Equation</vt:lpstr>
      <vt:lpstr>Picture2</vt:lpstr>
      <vt:lpstr>位图图像</vt:lpstr>
      <vt:lpstr>Picture</vt:lpstr>
      <vt:lpstr>Microsoft Word 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 Liu</dc:creator>
  <cp:lastModifiedBy>Liu Jie</cp:lastModifiedBy>
  <cp:revision>198</cp:revision>
  <dcterms:created xsi:type="dcterms:W3CDTF">2019-03-06T02:18:31Z</dcterms:created>
  <dcterms:modified xsi:type="dcterms:W3CDTF">2024-05-08T03:50:19Z</dcterms:modified>
</cp:coreProperties>
</file>