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463" r:id="rId3"/>
    <p:sldId id="2573" r:id="rId5"/>
    <p:sldId id="2574" r:id="rId6"/>
    <p:sldId id="2575" r:id="rId7"/>
    <p:sldId id="2576" r:id="rId8"/>
    <p:sldId id="2577" r:id="rId9"/>
    <p:sldId id="2578" r:id="rId10"/>
    <p:sldId id="2579" r:id="rId11"/>
    <p:sldId id="2581" r:id="rId12"/>
    <p:sldId id="2582" r:id="rId13"/>
    <p:sldId id="2583" r:id="rId14"/>
    <p:sldId id="2584" r:id="rId15"/>
    <p:sldId id="2585" r:id="rId16"/>
    <p:sldId id="2586" r:id="rId17"/>
    <p:sldId id="2587" r:id="rId18"/>
    <p:sldId id="2588" r:id="rId19"/>
    <p:sldId id="2589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9" userDrawn="1">
          <p15:clr>
            <a:srgbClr val="A4A3A4"/>
          </p15:clr>
        </p15:guide>
        <p15:guide id="2" pos="3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A9"/>
    <a:srgbClr val="453DAA"/>
    <a:srgbClr val="60ABF5"/>
    <a:srgbClr val="81E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370" autoAdjust="0"/>
    <p:restoredTop sz="70930" autoAdjust="0"/>
  </p:normalViewPr>
  <p:slideViewPr>
    <p:cSldViewPr snapToGrid="0" showGuides="1">
      <p:cViewPr varScale="1">
        <p:scale>
          <a:sx n="121" d="100"/>
          <a:sy n="121" d="100"/>
        </p:scale>
        <p:origin x="176" y="344"/>
      </p:cViewPr>
      <p:guideLst>
        <p:guide orient="horz" pos="2209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326"/>
    </p:cViewPr>
  </p:sorterViewPr>
  <p:notesViewPr>
    <p:cSldViewPr snapToGrid="0">
      <p:cViewPr varScale="1">
        <p:scale>
          <a:sx n="80" d="100"/>
          <a:sy n="80" d="100"/>
        </p:scale>
        <p:origin x="3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36A80-4B21-4F56-AA5D-12CC375FE1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98448-65FC-4F57-8BCA-E68721C888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8C929-3478-4C86-AC1D-7ED3E1F2E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7"/>
          <p:cNvSpPr/>
          <p:nvPr userDrawn="1"/>
        </p:nvSpPr>
        <p:spPr bwMode="auto">
          <a:xfrm>
            <a:off x="-1585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3106" y="3113470"/>
            <a:ext cx="5946775" cy="460748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73106" y="2380275"/>
            <a:ext cx="5946775" cy="698591"/>
          </a:xfrm>
        </p:spPr>
        <p:txBody>
          <a:bodyPr anchor="ctr"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6" y="4233671"/>
            <a:ext cx="594677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6" y="4529942"/>
            <a:ext cx="594677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  <a:endParaRPr lang="zh-CN" altLang="en-US" dirty="0"/>
          </a:p>
        </p:txBody>
      </p:sp>
      <p:grpSp>
        <p:nvGrpSpPr>
          <p:cNvPr id="85" name="组合 84"/>
          <p:cNvGrpSpPr/>
          <p:nvPr userDrawn="1"/>
        </p:nvGrpSpPr>
        <p:grpSpPr>
          <a:xfrm>
            <a:off x="6896105" y="1588"/>
            <a:ext cx="5300663" cy="6854826"/>
            <a:chOff x="6337300" y="1588"/>
            <a:chExt cx="5300663" cy="6854826"/>
          </a:xfrm>
        </p:grpSpPr>
        <p:grpSp>
          <p:nvGrpSpPr>
            <p:cNvPr id="86" name="Group 205"/>
            <p:cNvGrpSpPr/>
            <p:nvPr/>
          </p:nvGrpSpPr>
          <p:grpSpPr bwMode="auto">
            <a:xfrm>
              <a:off x="6337300" y="1588"/>
              <a:ext cx="5300663" cy="6854826"/>
              <a:chOff x="3840" y="1"/>
              <a:chExt cx="3339" cy="4318"/>
            </a:xfrm>
          </p:grpSpPr>
          <p:sp>
            <p:nvSpPr>
              <p:cNvPr id="989" name="Freeform 5"/>
              <p:cNvSpPr/>
              <p:nvPr/>
            </p:nvSpPr>
            <p:spPr bwMode="auto">
              <a:xfrm>
                <a:off x="3840" y="5"/>
                <a:ext cx="3339" cy="4314"/>
              </a:xfrm>
              <a:custGeom>
                <a:avLst/>
                <a:gdLst>
                  <a:gd name="T0" fmla="*/ 3338 w 3338"/>
                  <a:gd name="T1" fmla="*/ 21 h 4320"/>
                  <a:gd name="T2" fmla="*/ 3302 w 3338"/>
                  <a:gd name="T3" fmla="*/ 0 h 4320"/>
                  <a:gd name="T4" fmla="*/ 1436 w 3338"/>
                  <a:gd name="T5" fmla="*/ 0 h 4320"/>
                  <a:gd name="T6" fmla="*/ 244 w 3338"/>
                  <a:gd name="T7" fmla="*/ 684 h 4320"/>
                  <a:gd name="T8" fmla="*/ 0 w 3338"/>
                  <a:gd name="T9" fmla="*/ 1105 h 4320"/>
                  <a:gd name="T10" fmla="*/ 0 w 3338"/>
                  <a:gd name="T11" fmla="*/ 3260 h 4320"/>
                  <a:gd name="T12" fmla="*/ 244 w 3338"/>
                  <a:gd name="T13" fmla="*/ 3682 h 4320"/>
                  <a:gd name="T14" fmla="*/ 1356 w 3338"/>
                  <a:gd name="T15" fmla="*/ 4320 h 4320"/>
                  <a:gd name="T16" fmla="*/ 3338 w 3338"/>
                  <a:gd name="T17" fmla="*/ 4320 h 4320"/>
                  <a:gd name="T18" fmla="*/ 3338 w 3338"/>
                  <a:gd name="T19" fmla="*/ 21 h 4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38" h="4320">
                    <a:moveTo>
                      <a:pt x="3338" y="21"/>
                    </a:moveTo>
                    <a:cubicBezTo>
                      <a:pt x="3302" y="0"/>
                      <a:pt x="3302" y="0"/>
                      <a:pt x="3302" y="0"/>
                    </a:cubicBezTo>
                    <a:cubicBezTo>
                      <a:pt x="1436" y="0"/>
                      <a:pt x="1436" y="0"/>
                      <a:pt x="1436" y="0"/>
                    </a:cubicBezTo>
                    <a:cubicBezTo>
                      <a:pt x="244" y="684"/>
                      <a:pt x="244" y="684"/>
                      <a:pt x="244" y="684"/>
                    </a:cubicBezTo>
                    <a:cubicBezTo>
                      <a:pt x="93" y="770"/>
                      <a:pt x="0" y="931"/>
                      <a:pt x="0" y="1105"/>
                    </a:cubicBezTo>
                    <a:cubicBezTo>
                      <a:pt x="0" y="3260"/>
                      <a:pt x="0" y="3260"/>
                      <a:pt x="0" y="3260"/>
                    </a:cubicBezTo>
                    <a:cubicBezTo>
                      <a:pt x="0" y="3434"/>
                      <a:pt x="93" y="3595"/>
                      <a:pt x="244" y="3682"/>
                    </a:cubicBezTo>
                    <a:cubicBezTo>
                      <a:pt x="1356" y="4320"/>
                      <a:pt x="1356" y="4320"/>
                      <a:pt x="1356" y="4320"/>
                    </a:cubicBezTo>
                    <a:cubicBezTo>
                      <a:pt x="3338" y="4320"/>
                      <a:pt x="3338" y="4320"/>
                      <a:pt x="3338" y="4320"/>
                    </a:cubicBezTo>
                    <a:cubicBezTo>
                      <a:pt x="3338" y="21"/>
                      <a:pt x="3338" y="21"/>
                      <a:pt x="3338" y="21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 dirty="0"/>
              </a:p>
            </p:txBody>
          </p:sp>
          <p:sp>
            <p:nvSpPr>
              <p:cNvPr id="990" name="Freeform 6"/>
              <p:cNvSpPr/>
              <p:nvPr/>
            </p:nvSpPr>
            <p:spPr bwMode="auto">
              <a:xfrm>
                <a:off x="3844" y="1"/>
                <a:ext cx="2366" cy="3505"/>
              </a:xfrm>
              <a:custGeom>
                <a:avLst/>
                <a:gdLst>
                  <a:gd name="T0" fmla="*/ 1436 w 2365"/>
                  <a:gd name="T1" fmla="*/ 0 h 3510"/>
                  <a:gd name="T2" fmla="*/ 220 w 2365"/>
                  <a:gd name="T3" fmla="*/ 698 h 3510"/>
                  <a:gd name="T4" fmla="*/ 0 w 2365"/>
                  <a:gd name="T5" fmla="*/ 1078 h 3510"/>
                  <a:gd name="T6" fmla="*/ 0 w 2365"/>
                  <a:gd name="T7" fmla="*/ 3288 h 3510"/>
                  <a:gd name="T8" fmla="*/ 60 w 2365"/>
                  <a:gd name="T9" fmla="*/ 3510 h 3510"/>
                  <a:gd name="T10" fmla="*/ 2365 w 2365"/>
                  <a:gd name="T11" fmla="*/ 2177 h 3510"/>
                  <a:gd name="T12" fmla="*/ 2365 w 2365"/>
                  <a:gd name="T13" fmla="*/ 0 h 3510"/>
                  <a:gd name="T14" fmla="*/ 1436 w 2365"/>
                  <a:gd name="T15" fmla="*/ 0 h 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5" h="3510">
                    <a:moveTo>
                      <a:pt x="1436" y="0"/>
                    </a:moveTo>
                    <a:cubicBezTo>
                      <a:pt x="220" y="698"/>
                      <a:pt x="220" y="698"/>
                      <a:pt x="220" y="698"/>
                    </a:cubicBezTo>
                    <a:cubicBezTo>
                      <a:pt x="84" y="776"/>
                      <a:pt x="0" y="921"/>
                      <a:pt x="0" y="1078"/>
                    </a:cubicBezTo>
                    <a:cubicBezTo>
                      <a:pt x="0" y="3288"/>
                      <a:pt x="0" y="3288"/>
                      <a:pt x="0" y="3288"/>
                    </a:cubicBezTo>
                    <a:cubicBezTo>
                      <a:pt x="0" y="3368"/>
                      <a:pt x="21" y="3444"/>
                      <a:pt x="60" y="3510"/>
                    </a:cubicBezTo>
                    <a:cubicBezTo>
                      <a:pt x="2365" y="2177"/>
                      <a:pt x="2365" y="2177"/>
                      <a:pt x="2365" y="2177"/>
                    </a:cubicBezTo>
                    <a:cubicBezTo>
                      <a:pt x="2365" y="0"/>
                      <a:pt x="2365" y="0"/>
                      <a:pt x="2365" y="0"/>
                    </a:cubicBezTo>
                    <a:cubicBezTo>
                      <a:pt x="1436" y="0"/>
                      <a:pt x="1436" y="0"/>
                      <a:pt x="1436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91" name="Freeform 7"/>
              <p:cNvSpPr/>
              <p:nvPr/>
            </p:nvSpPr>
            <p:spPr bwMode="auto">
              <a:xfrm>
                <a:off x="6210" y="1"/>
                <a:ext cx="966" cy="2728"/>
              </a:xfrm>
              <a:custGeom>
                <a:avLst/>
                <a:gdLst>
                  <a:gd name="T0" fmla="*/ 0 w 973"/>
                  <a:gd name="T1" fmla="*/ 2174 h 2728"/>
                  <a:gd name="T2" fmla="*/ 973 w 973"/>
                  <a:gd name="T3" fmla="*/ 2728 h 2728"/>
                  <a:gd name="T4" fmla="*/ 973 w 973"/>
                  <a:gd name="T5" fmla="*/ 0 h 2728"/>
                  <a:gd name="T6" fmla="*/ 0 w 973"/>
                  <a:gd name="T7" fmla="*/ 0 h 2728"/>
                  <a:gd name="T8" fmla="*/ 0 w 973"/>
                  <a:gd name="T9" fmla="*/ 2174 h 2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3" h="2728">
                    <a:moveTo>
                      <a:pt x="0" y="2174"/>
                    </a:moveTo>
                    <a:lnTo>
                      <a:pt x="973" y="2728"/>
                    </a:lnTo>
                    <a:lnTo>
                      <a:pt x="973" y="0"/>
                    </a:lnTo>
                    <a:lnTo>
                      <a:pt x="0" y="0"/>
                    </a:lnTo>
                    <a:lnTo>
                      <a:pt x="0" y="217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 dirty="0"/>
              </a:p>
            </p:txBody>
          </p:sp>
          <p:sp>
            <p:nvSpPr>
              <p:cNvPr id="992" name="Freeform 8"/>
              <p:cNvSpPr/>
              <p:nvPr/>
            </p:nvSpPr>
            <p:spPr bwMode="auto">
              <a:xfrm>
                <a:off x="4862" y="2381"/>
                <a:ext cx="2267" cy="1379"/>
              </a:xfrm>
              <a:custGeom>
                <a:avLst/>
                <a:gdLst>
                  <a:gd name="T0" fmla="*/ 66 w 2266"/>
                  <a:gd name="T1" fmla="*/ 723 h 1381"/>
                  <a:gd name="T2" fmla="*/ 1171 w 2266"/>
                  <a:gd name="T3" fmla="*/ 1364 h 1381"/>
                  <a:gd name="T4" fmla="*/ 1268 w 2266"/>
                  <a:gd name="T5" fmla="*/ 1364 h 1381"/>
                  <a:gd name="T6" fmla="*/ 2200 w 2266"/>
                  <a:gd name="T7" fmla="*/ 828 h 1381"/>
                  <a:gd name="T8" fmla="*/ 2200 w 2266"/>
                  <a:gd name="T9" fmla="*/ 658 h 1381"/>
                  <a:gd name="T10" fmla="*/ 1095 w 2266"/>
                  <a:gd name="T11" fmla="*/ 18 h 1381"/>
                  <a:gd name="T12" fmla="*/ 998 w 2266"/>
                  <a:gd name="T13" fmla="*/ 17 h 1381"/>
                  <a:gd name="T14" fmla="*/ 66 w 2266"/>
                  <a:gd name="T15" fmla="*/ 554 h 1381"/>
                  <a:gd name="T16" fmla="*/ 66 w 2266"/>
                  <a:gd name="T17" fmla="*/ 723 h 1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6" h="1381">
                    <a:moveTo>
                      <a:pt x="66" y="723"/>
                    </a:moveTo>
                    <a:cubicBezTo>
                      <a:pt x="1171" y="1364"/>
                      <a:pt x="1171" y="1364"/>
                      <a:pt x="1171" y="1364"/>
                    </a:cubicBezTo>
                    <a:cubicBezTo>
                      <a:pt x="1201" y="1381"/>
                      <a:pt x="1238" y="1381"/>
                      <a:pt x="1268" y="1364"/>
                    </a:cubicBezTo>
                    <a:cubicBezTo>
                      <a:pt x="2200" y="828"/>
                      <a:pt x="2200" y="828"/>
                      <a:pt x="2200" y="828"/>
                    </a:cubicBezTo>
                    <a:cubicBezTo>
                      <a:pt x="2265" y="790"/>
                      <a:pt x="2266" y="696"/>
                      <a:pt x="2200" y="658"/>
                    </a:cubicBezTo>
                    <a:cubicBezTo>
                      <a:pt x="1095" y="18"/>
                      <a:pt x="1095" y="18"/>
                      <a:pt x="1095" y="18"/>
                    </a:cubicBezTo>
                    <a:cubicBezTo>
                      <a:pt x="1065" y="0"/>
                      <a:pt x="1028" y="0"/>
                      <a:pt x="998" y="17"/>
                    </a:cubicBezTo>
                    <a:cubicBezTo>
                      <a:pt x="66" y="554"/>
                      <a:pt x="66" y="554"/>
                      <a:pt x="66" y="554"/>
                    </a:cubicBezTo>
                    <a:cubicBezTo>
                      <a:pt x="1" y="591"/>
                      <a:pt x="0" y="685"/>
                      <a:pt x="66" y="723"/>
                    </a:cubicBezTo>
                  </a:path>
                </a:pathLst>
              </a:custGeom>
              <a:solidFill>
                <a:srgbClr val="21C1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93" name="Freeform 9"/>
              <p:cNvSpPr/>
              <p:nvPr/>
            </p:nvSpPr>
            <p:spPr bwMode="auto">
              <a:xfrm>
                <a:off x="5844" y="1489"/>
                <a:ext cx="1153" cy="1675"/>
              </a:xfrm>
              <a:custGeom>
                <a:avLst/>
                <a:gdLst>
                  <a:gd name="T0" fmla="*/ 4 w 1153"/>
                  <a:gd name="T1" fmla="*/ 0 h 1675"/>
                  <a:gd name="T2" fmla="*/ 0 w 1153"/>
                  <a:gd name="T3" fmla="*/ 1011 h 1675"/>
                  <a:gd name="T4" fmla="*/ 1149 w 1153"/>
                  <a:gd name="T5" fmla="*/ 1675 h 1675"/>
                  <a:gd name="T6" fmla="*/ 1153 w 1153"/>
                  <a:gd name="T7" fmla="*/ 663 h 1675"/>
                  <a:gd name="T8" fmla="*/ 4 w 1153"/>
                  <a:gd name="T9" fmla="*/ 0 h 1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3" h="1675">
                    <a:moveTo>
                      <a:pt x="4" y="0"/>
                    </a:moveTo>
                    <a:lnTo>
                      <a:pt x="0" y="1011"/>
                    </a:lnTo>
                    <a:lnTo>
                      <a:pt x="1149" y="1675"/>
                    </a:lnTo>
                    <a:lnTo>
                      <a:pt x="1153" y="66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2A3C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94" name="Freeform 10"/>
              <p:cNvSpPr/>
              <p:nvPr/>
            </p:nvSpPr>
            <p:spPr bwMode="auto">
              <a:xfrm>
                <a:off x="6993" y="2129"/>
                <a:ext cx="42" cy="1035"/>
              </a:xfrm>
              <a:custGeom>
                <a:avLst/>
                <a:gdLst>
                  <a:gd name="T0" fmla="*/ 0 w 42"/>
                  <a:gd name="T1" fmla="*/ 1035 h 1035"/>
                  <a:gd name="T2" fmla="*/ 39 w 42"/>
                  <a:gd name="T3" fmla="*/ 1012 h 1035"/>
                  <a:gd name="T4" fmla="*/ 42 w 42"/>
                  <a:gd name="T5" fmla="*/ 0 h 1035"/>
                  <a:gd name="T6" fmla="*/ 4 w 42"/>
                  <a:gd name="T7" fmla="*/ 23 h 1035"/>
                  <a:gd name="T8" fmla="*/ 0 w 42"/>
                  <a:gd name="T9" fmla="*/ 1035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035">
                    <a:moveTo>
                      <a:pt x="0" y="1035"/>
                    </a:moveTo>
                    <a:lnTo>
                      <a:pt x="39" y="1012"/>
                    </a:lnTo>
                    <a:lnTo>
                      <a:pt x="42" y="0"/>
                    </a:lnTo>
                    <a:lnTo>
                      <a:pt x="4" y="23"/>
                    </a:lnTo>
                    <a:lnTo>
                      <a:pt x="0" y="1035"/>
                    </a:lnTo>
                    <a:close/>
                  </a:path>
                </a:pathLst>
              </a:custGeom>
              <a:solidFill>
                <a:srgbClr val="ACE5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95" name="Freeform 11"/>
              <p:cNvSpPr/>
              <p:nvPr/>
            </p:nvSpPr>
            <p:spPr bwMode="auto">
              <a:xfrm>
                <a:off x="5848" y="1466"/>
                <a:ext cx="1187" cy="686"/>
              </a:xfrm>
              <a:custGeom>
                <a:avLst/>
                <a:gdLst>
                  <a:gd name="T0" fmla="*/ 1149 w 1187"/>
                  <a:gd name="T1" fmla="*/ 686 h 686"/>
                  <a:gd name="T2" fmla="*/ 1187 w 1187"/>
                  <a:gd name="T3" fmla="*/ 663 h 686"/>
                  <a:gd name="T4" fmla="*/ 38 w 1187"/>
                  <a:gd name="T5" fmla="*/ 0 h 686"/>
                  <a:gd name="T6" fmla="*/ 0 w 1187"/>
                  <a:gd name="T7" fmla="*/ 23 h 686"/>
                  <a:gd name="T8" fmla="*/ 1149 w 1187"/>
                  <a:gd name="T9" fmla="*/ 686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7" h="686">
                    <a:moveTo>
                      <a:pt x="1149" y="686"/>
                    </a:moveTo>
                    <a:lnTo>
                      <a:pt x="1187" y="663"/>
                    </a:lnTo>
                    <a:lnTo>
                      <a:pt x="38" y="0"/>
                    </a:lnTo>
                    <a:lnTo>
                      <a:pt x="0" y="23"/>
                    </a:lnTo>
                    <a:lnTo>
                      <a:pt x="1149" y="686"/>
                    </a:lnTo>
                    <a:close/>
                  </a:path>
                </a:pathLst>
              </a:custGeom>
              <a:solidFill>
                <a:srgbClr val="EEF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96" name="Freeform 12"/>
              <p:cNvSpPr/>
              <p:nvPr/>
            </p:nvSpPr>
            <p:spPr bwMode="auto">
              <a:xfrm>
                <a:off x="4963" y="2454"/>
                <a:ext cx="2031" cy="1167"/>
              </a:xfrm>
              <a:custGeom>
                <a:avLst/>
                <a:gdLst>
                  <a:gd name="T0" fmla="*/ 0 w 2031"/>
                  <a:gd name="T1" fmla="*/ 500 h 1167"/>
                  <a:gd name="T2" fmla="*/ 1152 w 2031"/>
                  <a:gd name="T3" fmla="*/ 1167 h 1167"/>
                  <a:gd name="T4" fmla="*/ 2031 w 2031"/>
                  <a:gd name="T5" fmla="*/ 667 h 1167"/>
                  <a:gd name="T6" fmla="*/ 881 w 2031"/>
                  <a:gd name="T7" fmla="*/ 0 h 1167"/>
                  <a:gd name="T8" fmla="*/ 0 w 2031"/>
                  <a:gd name="T9" fmla="*/ 50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1" h="1167">
                    <a:moveTo>
                      <a:pt x="0" y="500"/>
                    </a:moveTo>
                    <a:lnTo>
                      <a:pt x="1152" y="1167"/>
                    </a:lnTo>
                    <a:lnTo>
                      <a:pt x="2031" y="667"/>
                    </a:lnTo>
                    <a:lnTo>
                      <a:pt x="881" y="0"/>
                    </a:lnTo>
                    <a:lnTo>
                      <a:pt x="0" y="500"/>
                    </a:lnTo>
                    <a:close/>
                  </a:path>
                </a:pathLst>
              </a:custGeom>
              <a:solidFill>
                <a:srgbClr val="EEF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97" name="Freeform 13"/>
              <p:cNvSpPr/>
              <p:nvPr/>
            </p:nvSpPr>
            <p:spPr bwMode="auto">
              <a:xfrm>
                <a:off x="4963" y="2454"/>
                <a:ext cx="2031" cy="1167"/>
              </a:xfrm>
              <a:custGeom>
                <a:avLst/>
                <a:gdLst>
                  <a:gd name="T0" fmla="*/ 0 w 2031"/>
                  <a:gd name="T1" fmla="*/ 500 h 1167"/>
                  <a:gd name="T2" fmla="*/ 1152 w 2031"/>
                  <a:gd name="T3" fmla="*/ 1167 h 1167"/>
                  <a:gd name="T4" fmla="*/ 2031 w 2031"/>
                  <a:gd name="T5" fmla="*/ 667 h 1167"/>
                  <a:gd name="T6" fmla="*/ 881 w 2031"/>
                  <a:gd name="T7" fmla="*/ 0 h 1167"/>
                  <a:gd name="T8" fmla="*/ 0 w 2031"/>
                  <a:gd name="T9" fmla="*/ 50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1" h="1167">
                    <a:moveTo>
                      <a:pt x="0" y="500"/>
                    </a:moveTo>
                    <a:lnTo>
                      <a:pt x="1152" y="1167"/>
                    </a:lnTo>
                    <a:lnTo>
                      <a:pt x="2031" y="667"/>
                    </a:lnTo>
                    <a:lnTo>
                      <a:pt x="881" y="0"/>
                    </a:lnTo>
                    <a:lnTo>
                      <a:pt x="0" y="50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98" name="Freeform 14"/>
              <p:cNvSpPr/>
              <p:nvPr/>
            </p:nvSpPr>
            <p:spPr bwMode="auto">
              <a:xfrm>
                <a:off x="4963" y="2954"/>
                <a:ext cx="1150" cy="710"/>
              </a:xfrm>
              <a:custGeom>
                <a:avLst/>
                <a:gdLst>
                  <a:gd name="T0" fmla="*/ 0 w 1150"/>
                  <a:gd name="T1" fmla="*/ 0 h 710"/>
                  <a:gd name="T2" fmla="*/ 0 w 1150"/>
                  <a:gd name="T3" fmla="*/ 44 h 710"/>
                  <a:gd name="T4" fmla="*/ 1150 w 1150"/>
                  <a:gd name="T5" fmla="*/ 710 h 710"/>
                  <a:gd name="T6" fmla="*/ 1150 w 1150"/>
                  <a:gd name="T7" fmla="*/ 666 h 710"/>
                  <a:gd name="T8" fmla="*/ 0 w 1150"/>
                  <a:gd name="T9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0" h="710">
                    <a:moveTo>
                      <a:pt x="0" y="0"/>
                    </a:moveTo>
                    <a:lnTo>
                      <a:pt x="0" y="44"/>
                    </a:lnTo>
                    <a:lnTo>
                      <a:pt x="1150" y="710"/>
                    </a:lnTo>
                    <a:lnTo>
                      <a:pt x="1150" y="6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D8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99" name="Freeform 15"/>
              <p:cNvSpPr/>
              <p:nvPr/>
            </p:nvSpPr>
            <p:spPr bwMode="auto">
              <a:xfrm>
                <a:off x="6113" y="3120"/>
                <a:ext cx="880" cy="544"/>
              </a:xfrm>
              <a:custGeom>
                <a:avLst/>
                <a:gdLst>
                  <a:gd name="T0" fmla="*/ 0 w 880"/>
                  <a:gd name="T1" fmla="*/ 500 h 544"/>
                  <a:gd name="T2" fmla="*/ 0 w 880"/>
                  <a:gd name="T3" fmla="*/ 544 h 544"/>
                  <a:gd name="T4" fmla="*/ 880 w 880"/>
                  <a:gd name="T5" fmla="*/ 44 h 544"/>
                  <a:gd name="T6" fmla="*/ 880 w 880"/>
                  <a:gd name="T7" fmla="*/ 0 h 544"/>
                  <a:gd name="T8" fmla="*/ 0 w 880"/>
                  <a:gd name="T9" fmla="*/ 500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0" h="544">
                    <a:moveTo>
                      <a:pt x="0" y="500"/>
                    </a:moveTo>
                    <a:lnTo>
                      <a:pt x="0" y="544"/>
                    </a:lnTo>
                    <a:lnTo>
                      <a:pt x="880" y="44"/>
                    </a:lnTo>
                    <a:lnTo>
                      <a:pt x="880" y="0"/>
                    </a:lnTo>
                    <a:lnTo>
                      <a:pt x="0" y="500"/>
                    </a:lnTo>
                    <a:close/>
                  </a:path>
                </a:pathLst>
              </a:custGeom>
              <a:solidFill>
                <a:srgbClr val="ACE5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00" name="Freeform 16"/>
              <p:cNvSpPr/>
              <p:nvPr/>
            </p:nvSpPr>
            <p:spPr bwMode="auto">
              <a:xfrm>
                <a:off x="5877" y="1561"/>
                <a:ext cx="1068" cy="1462"/>
              </a:xfrm>
              <a:custGeom>
                <a:avLst/>
                <a:gdLst>
                  <a:gd name="T0" fmla="*/ 2 w 1068"/>
                  <a:gd name="T1" fmla="*/ 22 h 1464"/>
                  <a:gd name="T2" fmla="*/ 0 w 1068"/>
                  <a:gd name="T3" fmla="*/ 843 h 1464"/>
                  <a:gd name="T4" fmla="*/ 9 w 1068"/>
                  <a:gd name="T5" fmla="*/ 858 h 1464"/>
                  <a:gd name="T6" fmla="*/ 1039 w 1068"/>
                  <a:gd name="T7" fmla="*/ 1457 h 1464"/>
                  <a:gd name="T8" fmla="*/ 1066 w 1068"/>
                  <a:gd name="T9" fmla="*/ 1442 h 1464"/>
                  <a:gd name="T10" fmla="*/ 1068 w 1068"/>
                  <a:gd name="T11" fmla="*/ 621 h 1464"/>
                  <a:gd name="T12" fmla="*/ 1060 w 1068"/>
                  <a:gd name="T13" fmla="*/ 605 h 1464"/>
                  <a:gd name="T14" fmla="*/ 29 w 1068"/>
                  <a:gd name="T15" fmla="*/ 6 h 1464"/>
                  <a:gd name="T16" fmla="*/ 2 w 1068"/>
                  <a:gd name="T17" fmla="*/ 22 h 1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8" h="1464">
                    <a:moveTo>
                      <a:pt x="2" y="22"/>
                    </a:moveTo>
                    <a:cubicBezTo>
                      <a:pt x="0" y="843"/>
                      <a:pt x="0" y="843"/>
                      <a:pt x="0" y="843"/>
                    </a:cubicBezTo>
                    <a:cubicBezTo>
                      <a:pt x="0" y="849"/>
                      <a:pt x="3" y="855"/>
                      <a:pt x="9" y="858"/>
                    </a:cubicBezTo>
                    <a:cubicBezTo>
                      <a:pt x="1039" y="1457"/>
                      <a:pt x="1039" y="1457"/>
                      <a:pt x="1039" y="1457"/>
                    </a:cubicBezTo>
                    <a:cubicBezTo>
                      <a:pt x="1051" y="1464"/>
                      <a:pt x="1066" y="1456"/>
                      <a:pt x="1066" y="1442"/>
                    </a:cubicBezTo>
                    <a:cubicBezTo>
                      <a:pt x="1068" y="621"/>
                      <a:pt x="1068" y="621"/>
                      <a:pt x="1068" y="621"/>
                    </a:cubicBezTo>
                    <a:cubicBezTo>
                      <a:pt x="1068" y="614"/>
                      <a:pt x="1065" y="609"/>
                      <a:pt x="1060" y="605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17" y="0"/>
                      <a:pt x="2" y="8"/>
                      <a:pt x="2" y="22"/>
                    </a:cubicBezTo>
                    <a:close/>
                  </a:path>
                </a:pathLst>
              </a:custGeom>
              <a:solidFill>
                <a:srgbClr val="7EC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01" name="Freeform 17"/>
              <p:cNvSpPr/>
              <p:nvPr/>
            </p:nvSpPr>
            <p:spPr bwMode="auto">
              <a:xfrm>
                <a:off x="5922" y="1624"/>
                <a:ext cx="973" cy="1329"/>
              </a:xfrm>
              <a:custGeom>
                <a:avLst/>
                <a:gdLst>
                  <a:gd name="T0" fmla="*/ 2 w 973"/>
                  <a:gd name="T1" fmla="*/ 23 h 1331"/>
                  <a:gd name="T2" fmla="*/ 0 w 973"/>
                  <a:gd name="T3" fmla="*/ 765 h 1331"/>
                  <a:gd name="T4" fmla="*/ 9 w 973"/>
                  <a:gd name="T5" fmla="*/ 781 h 1331"/>
                  <a:gd name="T6" fmla="*/ 943 w 973"/>
                  <a:gd name="T7" fmla="*/ 1324 h 1331"/>
                  <a:gd name="T8" fmla="*/ 971 w 973"/>
                  <a:gd name="T9" fmla="*/ 1308 h 1331"/>
                  <a:gd name="T10" fmla="*/ 973 w 973"/>
                  <a:gd name="T11" fmla="*/ 566 h 1331"/>
                  <a:gd name="T12" fmla="*/ 964 w 973"/>
                  <a:gd name="T13" fmla="*/ 550 h 1331"/>
                  <a:gd name="T14" fmla="*/ 30 w 973"/>
                  <a:gd name="T15" fmla="*/ 7 h 1331"/>
                  <a:gd name="T16" fmla="*/ 2 w 973"/>
                  <a:gd name="T17" fmla="*/ 23 h 1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3" h="1331">
                    <a:moveTo>
                      <a:pt x="2" y="23"/>
                    </a:moveTo>
                    <a:cubicBezTo>
                      <a:pt x="0" y="765"/>
                      <a:pt x="0" y="765"/>
                      <a:pt x="0" y="765"/>
                    </a:cubicBezTo>
                    <a:cubicBezTo>
                      <a:pt x="0" y="772"/>
                      <a:pt x="4" y="778"/>
                      <a:pt x="9" y="781"/>
                    </a:cubicBezTo>
                    <a:cubicBezTo>
                      <a:pt x="943" y="1324"/>
                      <a:pt x="943" y="1324"/>
                      <a:pt x="943" y="1324"/>
                    </a:cubicBezTo>
                    <a:cubicBezTo>
                      <a:pt x="955" y="1331"/>
                      <a:pt x="971" y="1322"/>
                      <a:pt x="971" y="1308"/>
                    </a:cubicBezTo>
                    <a:cubicBezTo>
                      <a:pt x="973" y="566"/>
                      <a:pt x="973" y="566"/>
                      <a:pt x="973" y="566"/>
                    </a:cubicBezTo>
                    <a:cubicBezTo>
                      <a:pt x="973" y="559"/>
                      <a:pt x="970" y="553"/>
                      <a:pt x="964" y="550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18" y="0"/>
                      <a:pt x="3" y="9"/>
                      <a:pt x="2" y="23"/>
                    </a:cubicBezTo>
                    <a:close/>
                  </a:path>
                </a:pathLst>
              </a:custGeom>
              <a:solidFill>
                <a:srgbClr val="BAE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02" name="Freeform 18"/>
              <p:cNvSpPr/>
              <p:nvPr/>
            </p:nvSpPr>
            <p:spPr bwMode="auto">
              <a:xfrm>
                <a:off x="5473" y="3100"/>
                <a:ext cx="360" cy="221"/>
              </a:xfrm>
              <a:custGeom>
                <a:avLst/>
                <a:gdLst>
                  <a:gd name="T0" fmla="*/ 14 w 359"/>
                  <a:gd name="T1" fmla="*/ 112 h 222"/>
                  <a:gd name="T2" fmla="*/ 195 w 359"/>
                  <a:gd name="T3" fmla="*/ 218 h 222"/>
                  <a:gd name="T4" fmla="*/ 216 w 359"/>
                  <a:gd name="T5" fmla="*/ 218 h 222"/>
                  <a:gd name="T6" fmla="*/ 345 w 359"/>
                  <a:gd name="T7" fmla="*/ 144 h 222"/>
                  <a:gd name="T8" fmla="*/ 345 w 359"/>
                  <a:gd name="T9" fmla="*/ 109 h 222"/>
                  <a:gd name="T10" fmla="*/ 163 w 359"/>
                  <a:gd name="T11" fmla="*/ 4 h 222"/>
                  <a:gd name="T12" fmla="*/ 143 w 359"/>
                  <a:gd name="T13" fmla="*/ 3 h 222"/>
                  <a:gd name="T14" fmla="*/ 14 w 359"/>
                  <a:gd name="T15" fmla="*/ 77 h 222"/>
                  <a:gd name="T16" fmla="*/ 14 w 359"/>
                  <a:gd name="T17" fmla="*/ 11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9" h="222">
                    <a:moveTo>
                      <a:pt x="14" y="112"/>
                    </a:moveTo>
                    <a:cubicBezTo>
                      <a:pt x="195" y="218"/>
                      <a:pt x="195" y="218"/>
                      <a:pt x="195" y="218"/>
                    </a:cubicBezTo>
                    <a:cubicBezTo>
                      <a:pt x="202" y="222"/>
                      <a:pt x="209" y="222"/>
                      <a:pt x="216" y="218"/>
                    </a:cubicBezTo>
                    <a:cubicBezTo>
                      <a:pt x="345" y="144"/>
                      <a:pt x="345" y="144"/>
                      <a:pt x="345" y="144"/>
                    </a:cubicBezTo>
                    <a:cubicBezTo>
                      <a:pt x="359" y="137"/>
                      <a:pt x="359" y="117"/>
                      <a:pt x="345" y="109"/>
                    </a:cubicBezTo>
                    <a:cubicBezTo>
                      <a:pt x="163" y="4"/>
                      <a:pt x="163" y="4"/>
                      <a:pt x="163" y="4"/>
                    </a:cubicBezTo>
                    <a:cubicBezTo>
                      <a:pt x="157" y="0"/>
                      <a:pt x="149" y="0"/>
                      <a:pt x="143" y="3"/>
                    </a:cubicBezTo>
                    <a:cubicBezTo>
                      <a:pt x="14" y="77"/>
                      <a:pt x="14" y="77"/>
                      <a:pt x="14" y="77"/>
                    </a:cubicBezTo>
                    <a:cubicBezTo>
                      <a:pt x="0" y="85"/>
                      <a:pt x="0" y="105"/>
                      <a:pt x="14" y="112"/>
                    </a:cubicBezTo>
                    <a:close/>
                  </a:path>
                </a:pathLst>
              </a:custGeom>
              <a:solidFill>
                <a:srgbClr val="D7E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03" name="Freeform 19"/>
              <p:cNvSpPr/>
              <p:nvPr/>
            </p:nvSpPr>
            <p:spPr bwMode="auto">
              <a:xfrm>
                <a:off x="5326" y="2530"/>
                <a:ext cx="1474" cy="879"/>
              </a:xfrm>
              <a:custGeom>
                <a:avLst/>
                <a:gdLst>
                  <a:gd name="T0" fmla="*/ 26 w 1473"/>
                  <a:gd name="T1" fmla="*/ 361 h 880"/>
                  <a:gd name="T2" fmla="*/ 903 w 1473"/>
                  <a:gd name="T3" fmla="*/ 873 h 880"/>
                  <a:gd name="T4" fmla="*/ 942 w 1473"/>
                  <a:gd name="T5" fmla="*/ 874 h 880"/>
                  <a:gd name="T6" fmla="*/ 1447 w 1473"/>
                  <a:gd name="T7" fmla="*/ 586 h 880"/>
                  <a:gd name="T8" fmla="*/ 1447 w 1473"/>
                  <a:gd name="T9" fmla="*/ 519 h 880"/>
                  <a:gd name="T10" fmla="*/ 570 w 1473"/>
                  <a:gd name="T11" fmla="*/ 7 h 880"/>
                  <a:gd name="T12" fmla="*/ 531 w 1473"/>
                  <a:gd name="T13" fmla="*/ 7 h 880"/>
                  <a:gd name="T14" fmla="*/ 26 w 1473"/>
                  <a:gd name="T15" fmla="*/ 295 h 880"/>
                  <a:gd name="T16" fmla="*/ 26 w 1473"/>
                  <a:gd name="T17" fmla="*/ 361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3" h="880">
                    <a:moveTo>
                      <a:pt x="26" y="361"/>
                    </a:moveTo>
                    <a:cubicBezTo>
                      <a:pt x="903" y="873"/>
                      <a:pt x="903" y="873"/>
                      <a:pt x="903" y="873"/>
                    </a:cubicBezTo>
                    <a:cubicBezTo>
                      <a:pt x="915" y="880"/>
                      <a:pt x="930" y="880"/>
                      <a:pt x="942" y="874"/>
                    </a:cubicBezTo>
                    <a:cubicBezTo>
                      <a:pt x="1447" y="586"/>
                      <a:pt x="1447" y="586"/>
                      <a:pt x="1447" y="586"/>
                    </a:cubicBezTo>
                    <a:cubicBezTo>
                      <a:pt x="1473" y="571"/>
                      <a:pt x="1473" y="534"/>
                      <a:pt x="1447" y="519"/>
                    </a:cubicBezTo>
                    <a:cubicBezTo>
                      <a:pt x="570" y="7"/>
                      <a:pt x="570" y="7"/>
                      <a:pt x="570" y="7"/>
                    </a:cubicBezTo>
                    <a:cubicBezTo>
                      <a:pt x="558" y="0"/>
                      <a:pt x="543" y="0"/>
                      <a:pt x="531" y="7"/>
                    </a:cubicBezTo>
                    <a:cubicBezTo>
                      <a:pt x="26" y="295"/>
                      <a:pt x="26" y="295"/>
                      <a:pt x="26" y="295"/>
                    </a:cubicBezTo>
                    <a:cubicBezTo>
                      <a:pt x="0" y="309"/>
                      <a:pt x="0" y="346"/>
                      <a:pt x="26" y="361"/>
                    </a:cubicBezTo>
                    <a:close/>
                  </a:path>
                </a:pathLst>
              </a:custGeom>
              <a:solidFill>
                <a:srgbClr val="D7E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04" name="Freeform 20"/>
              <p:cNvSpPr/>
              <p:nvPr/>
            </p:nvSpPr>
            <p:spPr bwMode="auto">
              <a:xfrm>
                <a:off x="5815" y="2547"/>
                <a:ext cx="122" cy="71"/>
              </a:xfrm>
              <a:custGeom>
                <a:avLst/>
                <a:gdLst>
                  <a:gd name="T0" fmla="*/ 122 w 122"/>
                  <a:gd name="T1" fmla="*/ 46 h 71"/>
                  <a:gd name="T2" fmla="*/ 79 w 122"/>
                  <a:gd name="T3" fmla="*/ 71 h 71"/>
                  <a:gd name="T4" fmla="*/ 0 w 122"/>
                  <a:gd name="T5" fmla="*/ 26 h 71"/>
                  <a:gd name="T6" fmla="*/ 44 w 122"/>
                  <a:gd name="T7" fmla="*/ 0 h 71"/>
                  <a:gd name="T8" fmla="*/ 122 w 122"/>
                  <a:gd name="T9" fmla="*/ 4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71">
                    <a:moveTo>
                      <a:pt x="122" y="46"/>
                    </a:moveTo>
                    <a:lnTo>
                      <a:pt x="79" y="71"/>
                    </a:lnTo>
                    <a:lnTo>
                      <a:pt x="0" y="26"/>
                    </a:lnTo>
                    <a:lnTo>
                      <a:pt x="44" y="0"/>
                    </a:lnTo>
                    <a:lnTo>
                      <a:pt x="122" y="46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05" name="Freeform 21"/>
              <p:cNvSpPr/>
              <p:nvPr/>
            </p:nvSpPr>
            <p:spPr bwMode="auto">
              <a:xfrm>
                <a:off x="5893" y="2593"/>
                <a:ext cx="44" cy="34"/>
              </a:xfrm>
              <a:custGeom>
                <a:avLst/>
                <a:gdLst>
                  <a:gd name="T0" fmla="*/ 44 w 44"/>
                  <a:gd name="T1" fmla="*/ 0 h 34"/>
                  <a:gd name="T2" fmla="*/ 44 w 44"/>
                  <a:gd name="T3" fmla="*/ 9 h 34"/>
                  <a:gd name="T4" fmla="*/ 0 w 44"/>
                  <a:gd name="T5" fmla="*/ 34 h 34"/>
                  <a:gd name="T6" fmla="*/ 1 w 44"/>
                  <a:gd name="T7" fmla="*/ 25 h 34"/>
                  <a:gd name="T8" fmla="*/ 44 w 44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0"/>
                    </a:moveTo>
                    <a:lnTo>
                      <a:pt x="44" y="9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06" name="Freeform 22"/>
              <p:cNvSpPr/>
              <p:nvPr/>
            </p:nvSpPr>
            <p:spPr bwMode="auto">
              <a:xfrm>
                <a:off x="5815" y="2573"/>
                <a:ext cx="79" cy="54"/>
              </a:xfrm>
              <a:custGeom>
                <a:avLst/>
                <a:gdLst>
                  <a:gd name="T0" fmla="*/ 79 w 79"/>
                  <a:gd name="T1" fmla="*/ 45 h 54"/>
                  <a:gd name="T2" fmla="*/ 78 w 79"/>
                  <a:gd name="T3" fmla="*/ 54 h 54"/>
                  <a:gd name="T4" fmla="*/ 0 w 79"/>
                  <a:gd name="T5" fmla="*/ 9 h 54"/>
                  <a:gd name="T6" fmla="*/ 0 w 79"/>
                  <a:gd name="T7" fmla="*/ 0 h 54"/>
                  <a:gd name="T8" fmla="*/ 79 w 79"/>
                  <a:gd name="T9" fmla="*/ 4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54">
                    <a:moveTo>
                      <a:pt x="79" y="45"/>
                    </a:moveTo>
                    <a:lnTo>
                      <a:pt x="78" y="5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79" y="4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07" name="Freeform 23"/>
              <p:cNvSpPr/>
              <p:nvPr/>
            </p:nvSpPr>
            <p:spPr bwMode="auto">
              <a:xfrm>
                <a:off x="5910" y="2603"/>
                <a:ext cx="122" cy="71"/>
              </a:xfrm>
              <a:custGeom>
                <a:avLst/>
                <a:gdLst>
                  <a:gd name="T0" fmla="*/ 122 w 122"/>
                  <a:gd name="T1" fmla="*/ 46 h 71"/>
                  <a:gd name="T2" fmla="*/ 79 w 122"/>
                  <a:gd name="T3" fmla="*/ 71 h 71"/>
                  <a:gd name="T4" fmla="*/ 0 w 122"/>
                  <a:gd name="T5" fmla="*/ 26 h 71"/>
                  <a:gd name="T6" fmla="*/ 44 w 122"/>
                  <a:gd name="T7" fmla="*/ 0 h 71"/>
                  <a:gd name="T8" fmla="*/ 122 w 122"/>
                  <a:gd name="T9" fmla="*/ 4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71">
                    <a:moveTo>
                      <a:pt x="122" y="46"/>
                    </a:moveTo>
                    <a:lnTo>
                      <a:pt x="79" y="71"/>
                    </a:lnTo>
                    <a:lnTo>
                      <a:pt x="0" y="26"/>
                    </a:lnTo>
                    <a:lnTo>
                      <a:pt x="44" y="0"/>
                    </a:lnTo>
                    <a:lnTo>
                      <a:pt x="122" y="46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08" name="Freeform 24"/>
              <p:cNvSpPr/>
              <p:nvPr/>
            </p:nvSpPr>
            <p:spPr bwMode="auto">
              <a:xfrm>
                <a:off x="5989" y="2649"/>
                <a:ext cx="43" cy="34"/>
              </a:xfrm>
              <a:custGeom>
                <a:avLst/>
                <a:gdLst>
                  <a:gd name="T0" fmla="*/ 43 w 43"/>
                  <a:gd name="T1" fmla="*/ 0 h 34"/>
                  <a:gd name="T2" fmla="*/ 43 w 43"/>
                  <a:gd name="T3" fmla="*/ 8 h 34"/>
                  <a:gd name="T4" fmla="*/ 0 w 43"/>
                  <a:gd name="T5" fmla="*/ 34 h 34"/>
                  <a:gd name="T6" fmla="*/ 0 w 43"/>
                  <a:gd name="T7" fmla="*/ 25 h 34"/>
                  <a:gd name="T8" fmla="*/ 43 w 4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4">
                    <a:moveTo>
                      <a:pt x="43" y="0"/>
                    </a:moveTo>
                    <a:lnTo>
                      <a:pt x="43" y="8"/>
                    </a:lnTo>
                    <a:lnTo>
                      <a:pt x="0" y="34"/>
                    </a:lnTo>
                    <a:lnTo>
                      <a:pt x="0" y="25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09" name="Freeform 25"/>
              <p:cNvSpPr/>
              <p:nvPr/>
            </p:nvSpPr>
            <p:spPr bwMode="auto">
              <a:xfrm>
                <a:off x="5910" y="2629"/>
                <a:ext cx="79" cy="54"/>
              </a:xfrm>
              <a:custGeom>
                <a:avLst/>
                <a:gdLst>
                  <a:gd name="T0" fmla="*/ 79 w 79"/>
                  <a:gd name="T1" fmla="*/ 45 h 54"/>
                  <a:gd name="T2" fmla="*/ 79 w 79"/>
                  <a:gd name="T3" fmla="*/ 54 h 54"/>
                  <a:gd name="T4" fmla="*/ 0 w 79"/>
                  <a:gd name="T5" fmla="*/ 9 h 54"/>
                  <a:gd name="T6" fmla="*/ 0 w 79"/>
                  <a:gd name="T7" fmla="*/ 0 h 54"/>
                  <a:gd name="T8" fmla="*/ 79 w 79"/>
                  <a:gd name="T9" fmla="*/ 4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54">
                    <a:moveTo>
                      <a:pt x="79" y="45"/>
                    </a:moveTo>
                    <a:lnTo>
                      <a:pt x="79" y="5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79" y="4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10" name="Freeform 26"/>
              <p:cNvSpPr/>
              <p:nvPr/>
            </p:nvSpPr>
            <p:spPr bwMode="auto">
              <a:xfrm>
                <a:off x="6011" y="2662"/>
                <a:ext cx="121" cy="70"/>
              </a:xfrm>
              <a:custGeom>
                <a:avLst/>
                <a:gdLst>
                  <a:gd name="T0" fmla="*/ 121 w 121"/>
                  <a:gd name="T1" fmla="*/ 45 h 70"/>
                  <a:gd name="T2" fmla="*/ 78 w 121"/>
                  <a:gd name="T3" fmla="*/ 70 h 70"/>
                  <a:gd name="T4" fmla="*/ 0 w 121"/>
                  <a:gd name="T5" fmla="*/ 25 h 70"/>
                  <a:gd name="T6" fmla="*/ 43 w 121"/>
                  <a:gd name="T7" fmla="*/ 0 h 70"/>
                  <a:gd name="T8" fmla="*/ 121 w 121"/>
                  <a:gd name="T9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70">
                    <a:moveTo>
                      <a:pt x="121" y="45"/>
                    </a:moveTo>
                    <a:lnTo>
                      <a:pt x="78" y="70"/>
                    </a:lnTo>
                    <a:lnTo>
                      <a:pt x="0" y="25"/>
                    </a:lnTo>
                    <a:lnTo>
                      <a:pt x="43" y="0"/>
                    </a:lnTo>
                    <a:lnTo>
                      <a:pt x="121" y="4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11" name="Freeform 27"/>
              <p:cNvSpPr/>
              <p:nvPr/>
            </p:nvSpPr>
            <p:spPr bwMode="auto">
              <a:xfrm>
                <a:off x="6089" y="2707"/>
                <a:ext cx="43" cy="34"/>
              </a:xfrm>
              <a:custGeom>
                <a:avLst/>
                <a:gdLst>
                  <a:gd name="T0" fmla="*/ 43 w 43"/>
                  <a:gd name="T1" fmla="*/ 0 h 34"/>
                  <a:gd name="T2" fmla="*/ 43 w 43"/>
                  <a:gd name="T3" fmla="*/ 9 h 34"/>
                  <a:gd name="T4" fmla="*/ 0 w 43"/>
                  <a:gd name="T5" fmla="*/ 34 h 34"/>
                  <a:gd name="T6" fmla="*/ 0 w 43"/>
                  <a:gd name="T7" fmla="*/ 25 h 34"/>
                  <a:gd name="T8" fmla="*/ 43 w 4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4">
                    <a:moveTo>
                      <a:pt x="43" y="0"/>
                    </a:moveTo>
                    <a:lnTo>
                      <a:pt x="43" y="9"/>
                    </a:lnTo>
                    <a:lnTo>
                      <a:pt x="0" y="34"/>
                    </a:lnTo>
                    <a:lnTo>
                      <a:pt x="0" y="25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12" name="Freeform 28"/>
              <p:cNvSpPr/>
              <p:nvPr/>
            </p:nvSpPr>
            <p:spPr bwMode="auto">
              <a:xfrm>
                <a:off x="6011" y="2687"/>
                <a:ext cx="78" cy="54"/>
              </a:xfrm>
              <a:custGeom>
                <a:avLst/>
                <a:gdLst>
                  <a:gd name="T0" fmla="*/ 78 w 78"/>
                  <a:gd name="T1" fmla="*/ 45 h 54"/>
                  <a:gd name="T2" fmla="*/ 78 w 78"/>
                  <a:gd name="T3" fmla="*/ 54 h 54"/>
                  <a:gd name="T4" fmla="*/ 0 w 78"/>
                  <a:gd name="T5" fmla="*/ 9 h 54"/>
                  <a:gd name="T6" fmla="*/ 0 w 78"/>
                  <a:gd name="T7" fmla="*/ 0 h 54"/>
                  <a:gd name="T8" fmla="*/ 78 w 78"/>
                  <a:gd name="T9" fmla="*/ 4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54">
                    <a:moveTo>
                      <a:pt x="78" y="45"/>
                    </a:moveTo>
                    <a:lnTo>
                      <a:pt x="78" y="5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78" y="4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13" name="Freeform 29"/>
              <p:cNvSpPr/>
              <p:nvPr/>
            </p:nvSpPr>
            <p:spPr bwMode="auto">
              <a:xfrm>
                <a:off x="6115" y="2722"/>
                <a:ext cx="121" cy="71"/>
              </a:xfrm>
              <a:custGeom>
                <a:avLst/>
                <a:gdLst>
                  <a:gd name="T0" fmla="*/ 121 w 121"/>
                  <a:gd name="T1" fmla="*/ 46 h 71"/>
                  <a:gd name="T2" fmla="*/ 78 w 121"/>
                  <a:gd name="T3" fmla="*/ 71 h 71"/>
                  <a:gd name="T4" fmla="*/ 0 w 121"/>
                  <a:gd name="T5" fmla="*/ 25 h 71"/>
                  <a:gd name="T6" fmla="*/ 43 w 121"/>
                  <a:gd name="T7" fmla="*/ 0 h 71"/>
                  <a:gd name="T8" fmla="*/ 121 w 121"/>
                  <a:gd name="T9" fmla="*/ 4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71">
                    <a:moveTo>
                      <a:pt x="121" y="46"/>
                    </a:moveTo>
                    <a:lnTo>
                      <a:pt x="78" y="71"/>
                    </a:lnTo>
                    <a:lnTo>
                      <a:pt x="0" y="25"/>
                    </a:lnTo>
                    <a:lnTo>
                      <a:pt x="43" y="0"/>
                    </a:lnTo>
                    <a:lnTo>
                      <a:pt x="121" y="46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14" name="Freeform 30"/>
              <p:cNvSpPr/>
              <p:nvPr/>
            </p:nvSpPr>
            <p:spPr bwMode="auto">
              <a:xfrm>
                <a:off x="6193" y="2768"/>
                <a:ext cx="43" cy="34"/>
              </a:xfrm>
              <a:custGeom>
                <a:avLst/>
                <a:gdLst>
                  <a:gd name="T0" fmla="*/ 43 w 43"/>
                  <a:gd name="T1" fmla="*/ 0 h 34"/>
                  <a:gd name="T2" fmla="*/ 43 w 43"/>
                  <a:gd name="T3" fmla="*/ 8 h 34"/>
                  <a:gd name="T4" fmla="*/ 0 w 43"/>
                  <a:gd name="T5" fmla="*/ 34 h 34"/>
                  <a:gd name="T6" fmla="*/ 0 w 43"/>
                  <a:gd name="T7" fmla="*/ 25 h 34"/>
                  <a:gd name="T8" fmla="*/ 43 w 4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4">
                    <a:moveTo>
                      <a:pt x="43" y="0"/>
                    </a:moveTo>
                    <a:lnTo>
                      <a:pt x="43" y="8"/>
                    </a:lnTo>
                    <a:lnTo>
                      <a:pt x="0" y="34"/>
                    </a:lnTo>
                    <a:lnTo>
                      <a:pt x="0" y="25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15" name="Freeform 31"/>
              <p:cNvSpPr/>
              <p:nvPr/>
            </p:nvSpPr>
            <p:spPr bwMode="auto">
              <a:xfrm>
                <a:off x="6115" y="2747"/>
                <a:ext cx="78" cy="55"/>
              </a:xfrm>
              <a:custGeom>
                <a:avLst/>
                <a:gdLst>
                  <a:gd name="T0" fmla="*/ 78 w 78"/>
                  <a:gd name="T1" fmla="*/ 46 h 55"/>
                  <a:gd name="T2" fmla="*/ 78 w 78"/>
                  <a:gd name="T3" fmla="*/ 55 h 55"/>
                  <a:gd name="T4" fmla="*/ 0 w 78"/>
                  <a:gd name="T5" fmla="*/ 9 h 55"/>
                  <a:gd name="T6" fmla="*/ 0 w 78"/>
                  <a:gd name="T7" fmla="*/ 0 h 55"/>
                  <a:gd name="T8" fmla="*/ 78 w 78"/>
                  <a:gd name="T9" fmla="*/ 4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55">
                    <a:moveTo>
                      <a:pt x="78" y="46"/>
                    </a:moveTo>
                    <a:lnTo>
                      <a:pt x="78" y="55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16" name="Freeform 32"/>
              <p:cNvSpPr/>
              <p:nvPr/>
            </p:nvSpPr>
            <p:spPr bwMode="auto">
              <a:xfrm>
                <a:off x="6217" y="2782"/>
                <a:ext cx="122" cy="71"/>
              </a:xfrm>
              <a:custGeom>
                <a:avLst/>
                <a:gdLst>
                  <a:gd name="T0" fmla="*/ 122 w 122"/>
                  <a:gd name="T1" fmla="*/ 45 h 71"/>
                  <a:gd name="T2" fmla="*/ 79 w 122"/>
                  <a:gd name="T3" fmla="*/ 71 h 71"/>
                  <a:gd name="T4" fmla="*/ 0 w 122"/>
                  <a:gd name="T5" fmla="*/ 25 h 71"/>
                  <a:gd name="T6" fmla="*/ 44 w 122"/>
                  <a:gd name="T7" fmla="*/ 0 h 71"/>
                  <a:gd name="T8" fmla="*/ 122 w 122"/>
                  <a:gd name="T9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71">
                    <a:moveTo>
                      <a:pt x="122" y="45"/>
                    </a:moveTo>
                    <a:lnTo>
                      <a:pt x="79" y="71"/>
                    </a:lnTo>
                    <a:lnTo>
                      <a:pt x="0" y="25"/>
                    </a:lnTo>
                    <a:lnTo>
                      <a:pt x="44" y="0"/>
                    </a:lnTo>
                    <a:lnTo>
                      <a:pt x="122" y="4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17" name="Freeform 33"/>
              <p:cNvSpPr/>
              <p:nvPr/>
            </p:nvSpPr>
            <p:spPr bwMode="auto">
              <a:xfrm>
                <a:off x="6296" y="2827"/>
                <a:ext cx="43" cy="34"/>
              </a:xfrm>
              <a:custGeom>
                <a:avLst/>
                <a:gdLst>
                  <a:gd name="T0" fmla="*/ 43 w 43"/>
                  <a:gd name="T1" fmla="*/ 0 h 34"/>
                  <a:gd name="T2" fmla="*/ 43 w 43"/>
                  <a:gd name="T3" fmla="*/ 9 h 34"/>
                  <a:gd name="T4" fmla="*/ 0 w 43"/>
                  <a:gd name="T5" fmla="*/ 34 h 34"/>
                  <a:gd name="T6" fmla="*/ 0 w 43"/>
                  <a:gd name="T7" fmla="*/ 26 h 34"/>
                  <a:gd name="T8" fmla="*/ 43 w 4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4">
                    <a:moveTo>
                      <a:pt x="43" y="0"/>
                    </a:moveTo>
                    <a:lnTo>
                      <a:pt x="43" y="9"/>
                    </a:lnTo>
                    <a:lnTo>
                      <a:pt x="0" y="34"/>
                    </a:lnTo>
                    <a:lnTo>
                      <a:pt x="0" y="26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18" name="Freeform 34"/>
              <p:cNvSpPr/>
              <p:nvPr/>
            </p:nvSpPr>
            <p:spPr bwMode="auto">
              <a:xfrm>
                <a:off x="6217" y="2807"/>
                <a:ext cx="79" cy="54"/>
              </a:xfrm>
              <a:custGeom>
                <a:avLst/>
                <a:gdLst>
                  <a:gd name="T0" fmla="*/ 79 w 79"/>
                  <a:gd name="T1" fmla="*/ 46 h 54"/>
                  <a:gd name="T2" fmla="*/ 79 w 79"/>
                  <a:gd name="T3" fmla="*/ 54 h 54"/>
                  <a:gd name="T4" fmla="*/ 0 w 79"/>
                  <a:gd name="T5" fmla="*/ 9 h 54"/>
                  <a:gd name="T6" fmla="*/ 0 w 79"/>
                  <a:gd name="T7" fmla="*/ 0 h 54"/>
                  <a:gd name="T8" fmla="*/ 79 w 79"/>
                  <a:gd name="T9" fmla="*/ 4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54">
                    <a:moveTo>
                      <a:pt x="79" y="46"/>
                    </a:moveTo>
                    <a:lnTo>
                      <a:pt x="79" y="5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79" y="46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19" name="Freeform 35"/>
              <p:cNvSpPr/>
              <p:nvPr/>
            </p:nvSpPr>
            <p:spPr bwMode="auto">
              <a:xfrm>
                <a:off x="6328" y="2846"/>
                <a:ext cx="121" cy="71"/>
              </a:xfrm>
              <a:custGeom>
                <a:avLst/>
                <a:gdLst>
                  <a:gd name="T0" fmla="*/ 121 w 121"/>
                  <a:gd name="T1" fmla="*/ 45 h 71"/>
                  <a:gd name="T2" fmla="*/ 78 w 121"/>
                  <a:gd name="T3" fmla="*/ 71 h 71"/>
                  <a:gd name="T4" fmla="*/ 0 w 121"/>
                  <a:gd name="T5" fmla="*/ 25 h 71"/>
                  <a:gd name="T6" fmla="*/ 43 w 121"/>
                  <a:gd name="T7" fmla="*/ 0 h 71"/>
                  <a:gd name="T8" fmla="*/ 121 w 121"/>
                  <a:gd name="T9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71">
                    <a:moveTo>
                      <a:pt x="121" y="45"/>
                    </a:moveTo>
                    <a:lnTo>
                      <a:pt x="78" y="71"/>
                    </a:lnTo>
                    <a:lnTo>
                      <a:pt x="0" y="25"/>
                    </a:lnTo>
                    <a:lnTo>
                      <a:pt x="43" y="0"/>
                    </a:lnTo>
                    <a:lnTo>
                      <a:pt x="121" y="4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20" name="Freeform 36"/>
              <p:cNvSpPr/>
              <p:nvPr/>
            </p:nvSpPr>
            <p:spPr bwMode="auto">
              <a:xfrm>
                <a:off x="6406" y="2891"/>
                <a:ext cx="43" cy="34"/>
              </a:xfrm>
              <a:custGeom>
                <a:avLst/>
                <a:gdLst>
                  <a:gd name="T0" fmla="*/ 43 w 43"/>
                  <a:gd name="T1" fmla="*/ 0 h 34"/>
                  <a:gd name="T2" fmla="*/ 43 w 43"/>
                  <a:gd name="T3" fmla="*/ 9 h 34"/>
                  <a:gd name="T4" fmla="*/ 0 w 43"/>
                  <a:gd name="T5" fmla="*/ 34 h 34"/>
                  <a:gd name="T6" fmla="*/ 0 w 43"/>
                  <a:gd name="T7" fmla="*/ 26 h 34"/>
                  <a:gd name="T8" fmla="*/ 43 w 4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4">
                    <a:moveTo>
                      <a:pt x="43" y="0"/>
                    </a:moveTo>
                    <a:lnTo>
                      <a:pt x="43" y="9"/>
                    </a:lnTo>
                    <a:lnTo>
                      <a:pt x="0" y="34"/>
                    </a:lnTo>
                    <a:lnTo>
                      <a:pt x="0" y="26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21" name="Freeform 37"/>
              <p:cNvSpPr/>
              <p:nvPr/>
            </p:nvSpPr>
            <p:spPr bwMode="auto">
              <a:xfrm>
                <a:off x="6328" y="2871"/>
                <a:ext cx="78" cy="54"/>
              </a:xfrm>
              <a:custGeom>
                <a:avLst/>
                <a:gdLst>
                  <a:gd name="T0" fmla="*/ 78 w 78"/>
                  <a:gd name="T1" fmla="*/ 46 h 54"/>
                  <a:gd name="T2" fmla="*/ 78 w 78"/>
                  <a:gd name="T3" fmla="*/ 54 h 54"/>
                  <a:gd name="T4" fmla="*/ 0 w 78"/>
                  <a:gd name="T5" fmla="*/ 9 h 54"/>
                  <a:gd name="T6" fmla="*/ 0 w 78"/>
                  <a:gd name="T7" fmla="*/ 0 h 54"/>
                  <a:gd name="T8" fmla="*/ 78 w 78"/>
                  <a:gd name="T9" fmla="*/ 4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54">
                    <a:moveTo>
                      <a:pt x="78" y="46"/>
                    </a:moveTo>
                    <a:lnTo>
                      <a:pt x="78" y="5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22" name="Freeform 38"/>
              <p:cNvSpPr/>
              <p:nvPr/>
            </p:nvSpPr>
            <p:spPr bwMode="auto">
              <a:xfrm>
                <a:off x="6429" y="2905"/>
                <a:ext cx="122" cy="71"/>
              </a:xfrm>
              <a:custGeom>
                <a:avLst/>
                <a:gdLst>
                  <a:gd name="T0" fmla="*/ 122 w 122"/>
                  <a:gd name="T1" fmla="*/ 46 h 71"/>
                  <a:gd name="T2" fmla="*/ 78 w 122"/>
                  <a:gd name="T3" fmla="*/ 71 h 71"/>
                  <a:gd name="T4" fmla="*/ 0 w 122"/>
                  <a:gd name="T5" fmla="*/ 25 h 71"/>
                  <a:gd name="T6" fmla="*/ 44 w 122"/>
                  <a:gd name="T7" fmla="*/ 0 h 71"/>
                  <a:gd name="T8" fmla="*/ 122 w 122"/>
                  <a:gd name="T9" fmla="*/ 4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71">
                    <a:moveTo>
                      <a:pt x="122" y="46"/>
                    </a:moveTo>
                    <a:lnTo>
                      <a:pt x="78" y="71"/>
                    </a:lnTo>
                    <a:lnTo>
                      <a:pt x="0" y="25"/>
                    </a:lnTo>
                    <a:lnTo>
                      <a:pt x="44" y="0"/>
                    </a:lnTo>
                    <a:lnTo>
                      <a:pt x="122" y="46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23" name="Freeform 39"/>
              <p:cNvSpPr/>
              <p:nvPr/>
            </p:nvSpPr>
            <p:spPr bwMode="auto">
              <a:xfrm>
                <a:off x="6507" y="2951"/>
                <a:ext cx="44" cy="34"/>
              </a:xfrm>
              <a:custGeom>
                <a:avLst/>
                <a:gdLst>
                  <a:gd name="T0" fmla="*/ 44 w 44"/>
                  <a:gd name="T1" fmla="*/ 0 h 34"/>
                  <a:gd name="T2" fmla="*/ 44 w 44"/>
                  <a:gd name="T3" fmla="*/ 8 h 34"/>
                  <a:gd name="T4" fmla="*/ 0 w 44"/>
                  <a:gd name="T5" fmla="*/ 34 h 34"/>
                  <a:gd name="T6" fmla="*/ 0 w 44"/>
                  <a:gd name="T7" fmla="*/ 25 h 34"/>
                  <a:gd name="T8" fmla="*/ 44 w 44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0"/>
                    </a:moveTo>
                    <a:lnTo>
                      <a:pt x="44" y="8"/>
                    </a:lnTo>
                    <a:lnTo>
                      <a:pt x="0" y="34"/>
                    </a:lnTo>
                    <a:lnTo>
                      <a:pt x="0" y="2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24" name="Freeform 40"/>
              <p:cNvSpPr/>
              <p:nvPr/>
            </p:nvSpPr>
            <p:spPr bwMode="auto">
              <a:xfrm>
                <a:off x="6429" y="2930"/>
                <a:ext cx="78" cy="55"/>
              </a:xfrm>
              <a:custGeom>
                <a:avLst/>
                <a:gdLst>
                  <a:gd name="T0" fmla="*/ 78 w 78"/>
                  <a:gd name="T1" fmla="*/ 46 h 55"/>
                  <a:gd name="T2" fmla="*/ 78 w 78"/>
                  <a:gd name="T3" fmla="*/ 55 h 55"/>
                  <a:gd name="T4" fmla="*/ 0 w 78"/>
                  <a:gd name="T5" fmla="*/ 9 h 55"/>
                  <a:gd name="T6" fmla="*/ 0 w 78"/>
                  <a:gd name="T7" fmla="*/ 0 h 55"/>
                  <a:gd name="T8" fmla="*/ 78 w 78"/>
                  <a:gd name="T9" fmla="*/ 4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55">
                    <a:moveTo>
                      <a:pt x="78" y="46"/>
                    </a:moveTo>
                    <a:lnTo>
                      <a:pt x="78" y="55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25" name="Freeform 41"/>
              <p:cNvSpPr/>
              <p:nvPr/>
            </p:nvSpPr>
            <p:spPr bwMode="auto">
              <a:xfrm>
                <a:off x="6531" y="2964"/>
                <a:ext cx="121" cy="71"/>
              </a:xfrm>
              <a:custGeom>
                <a:avLst/>
                <a:gdLst>
                  <a:gd name="T0" fmla="*/ 121 w 121"/>
                  <a:gd name="T1" fmla="*/ 45 h 71"/>
                  <a:gd name="T2" fmla="*/ 78 w 121"/>
                  <a:gd name="T3" fmla="*/ 71 h 71"/>
                  <a:gd name="T4" fmla="*/ 0 w 121"/>
                  <a:gd name="T5" fmla="*/ 25 h 71"/>
                  <a:gd name="T6" fmla="*/ 43 w 121"/>
                  <a:gd name="T7" fmla="*/ 0 h 71"/>
                  <a:gd name="T8" fmla="*/ 121 w 121"/>
                  <a:gd name="T9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71">
                    <a:moveTo>
                      <a:pt x="121" y="45"/>
                    </a:moveTo>
                    <a:lnTo>
                      <a:pt x="78" y="71"/>
                    </a:lnTo>
                    <a:lnTo>
                      <a:pt x="0" y="25"/>
                    </a:lnTo>
                    <a:lnTo>
                      <a:pt x="43" y="0"/>
                    </a:lnTo>
                    <a:lnTo>
                      <a:pt x="121" y="4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26" name="Freeform 42"/>
              <p:cNvSpPr/>
              <p:nvPr/>
            </p:nvSpPr>
            <p:spPr bwMode="auto">
              <a:xfrm>
                <a:off x="6609" y="3010"/>
                <a:ext cx="43" cy="34"/>
              </a:xfrm>
              <a:custGeom>
                <a:avLst/>
                <a:gdLst>
                  <a:gd name="T0" fmla="*/ 43 w 43"/>
                  <a:gd name="T1" fmla="*/ 0 h 34"/>
                  <a:gd name="T2" fmla="*/ 43 w 43"/>
                  <a:gd name="T3" fmla="*/ 8 h 34"/>
                  <a:gd name="T4" fmla="*/ 0 w 43"/>
                  <a:gd name="T5" fmla="*/ 34 h 34"/>
                  <a:gd name="T6" fmla="*/ 0 w 43"/>
                  <a:gd name="T7" fmla="*/ 25 h 34"/>
                  <a:gd name="T8" fmla="*/ 43 w 4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4">
                    <a:moveTo>
                      <a:pt x="43" y="0"/>
                    </a:moveTo>
                    <a:lnTo>
                      <a:pt x="43" y="8"/>
                    </a:lnTo>
                    <a:lnTo>
                      <a:pt x="0" y="34"/>
                    </a:lnTo>
                    <a:lnTo>
                      <a:pt x="0" y="25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27" name="Freeform 43"/>
              <p:cNvSpPr/>
              <p:nvPr/>
            </p:nvSpPr>
            <p:spPr bwMode="auto">
              <a:xfrm>
                <a:off x="6531" y="2989"/>
                <a:ext cx="78" cy="55"/>
              </a:xfrm>
              <a:custGeom>
                <a:avLst/>
                <a:gdLst>
                  <a:gd name="T0" fmla="*/ 78 w 78"/>
                  <a:gd name="T1" fmla="*/ 46 h 55"/>
                  <a:gd name="T2" fmla="*/ 78 w 78"/>
                  <a:gd name="T3" fmla="*/ 55 h 55"/>
                  <a:gd name="T4" fmla="*/ 0 w 78"/>
                  <a:gd name="T5" fmla="*/ 9 h 55"/>
                  <a:gd name="T6" fmla="*/ 0 w 78"/>
                  <a:gd name="T7" fmla="*/ 0 h 55"/>
                  <a:gd name="T8" fmla="*/ 78 w 78"/>
                  <a:gd name="T9" fmla="*/ 4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55">
                    <a:moveTo>
                      <a:pt x="78" y="46"/>
                    </a:moveTo>
                    <a:lnTo>
                      <a:pt x="78" y="55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28" name="Freeform 44"/>
              <p:cNvSpPr/>
              <p:nvPr/>
            </p:nvSpPr>
            <p:spPr bwMode="auto">
              <a:xfrm>
                <a:off x="6645" y="3031"/>
                <a:ext cx="122" cy="70"/>
              </a:xfrm>
              <a:custGeom>
                <a:avLst/>
                <a:gdLst>
                  <a:gd name="T0" fmla="*/ 122 w 122"/>
                  <a:gd name="T1" fmla="*/ 45 h 70"/>
                  <a:gd name="T2" fmla="*/ 78 w 122"/>
                  <a:gd name="T3" fmla="*/ 70 h 70"/>
                  <a:gd name="T4" fmla="*/ 0 w 122"/>
                  <a:gd name="T5" fmla="*/ 25 h 70"/>
                  <a:gd name="T6" fmla="*/ 43 w 122"/>
                  <a:gd name="T7" fmla="*/ 0 h 70"/>
                  <a:gd name="T8" fmla="*/ 122 w 122"/>
                  <a:gd name="T9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70">
                    <a:moveTo>
                      <a:pt x="122" y="45"/>
                    </a:moveTo>
                    <a:lnTo>
                      <a:pt x="78" y="70"/>
                    </a:lnTo>
                    <a:lnTo>
                      <a:pt x="0" y="25"/>
                    </a:lnTo>
                    <a:lnTo>
                      <a:pt x="43" y="0"/>
                    </a:lnTo>
                    <a:lnTo>
                      <a:pt x="122" y="4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29" name="Freeform 45"/>
              <p:cNvSpPr/>
              <p:nvPr/>
            </p:nvSpPr>
            <p:spPr bwMode="auto">
              <a:xfrm>
                <a:off x="6723" y="3076"/>
                <a:ext cx="44" cy="34"/>
              </a:xfrm>
              <a:custGeom>
                <a:avLst/>
                <a:gdLst>
                  <a:gd name="T0" fmla="*/ 44 w 44"/>
                  <a:gd name="T1" fmla="*/ 0 h 34"/>
                  <a:gd name="T2" fmla="*/ 44 w 44"/>
                  <a:gd name="T3" fmla="*/ 9 h 34"/>
                  <a:gd name="T4" fmla="*/ 0 w 44"/>
                  <a:gd name="T5" fmla="*/ 34 h 34"/>
                  <a:gd name="T6" fmla="*/ 0 w 44"/>
                  <a:gd name="T7" fmla="*/ 25 h 34"/>
                  <a:gd name="T8" fmla="*/ 44 w 44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0"/>
                    </a:moveTo>
                    <a:lnTo>
                      <a:pt x="44" y="9"/>
                    </a:lnTo>
                    <a:lnTo>
                      <a:pt x="0" y="34"/>
                    </a:lnTo>
                    <a:lnTo>
                      <a:pt x="0" y="2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30" name="Freeform 46"/>
              <p:cNvSpPr/>
              <p:nvPr/>
            </p:nvSpPr>
            <p:spPr bwMode="auto">
              <a:xfrm>
                <a:off x="6645" y="3056"/>
                <a:ext cx="78" cy="54"/>
              </a:xfrm>
              <a:custGeom>
                <a:avLst/>
                <a:gdLst>
                  <a:gd name="T0" fmla="*/ 78 w 78"/>
                  <a:gd name="T1" fmla="*/ 45 h 54"/>
                  <a:gd name="T2" fmla="*/ 78 w 78"/>
                  <a:gd name="T3" fmla="*/ 54 h 54"/>
                  <a:gd name="T4" fmla="*/ 0 w 78"/>
                  <a:gd name="T5" fmla="*/ 9 h 54"/>
                  <a:gd name="T6" fmla="*/ 0 w 78"/>
                  <a:gd name="T7" fmla="*/ 0 h 54"/>
                  <a:gd name="T8" fmla="*/ 78 w 78"/>
                  <a:gd name="T9" fmla="*/ 4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54">
                    <a:moveTo>
                      <a:pt x="78" y="45"/>
                    </a:moveTo>
                    <a:lnTo>
                      <a:pt x="78" y="5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78" y="4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31" name="Freeform 47"/>
              <p:cNvSpPr/>
              <p:nvPr/>
            </p:nvSpPr>
            <p:spPr bwMode="auto">
              <a:xfrm>
                <a:off x="5730" y="2587"/>
                <a:ext cx="120" cy="70"/>
              </a:xfrm>
              <a:custGeom>
                <a:avLst/>
                <a:gdLst>
                  <a:gd name="T0" fmla="*/ 120 w 120"/>
                  <a:gd name="T1" fmla="*/ 35 h 70"/>
                  <a:gd name="T2" fmla="*/ 61 w 120"/>
                  <a:gd name="T3" fmla="*/ 70 h 70"/>
                  <a:gd name="T4" fmla="*/ 0 w 120"/>
                  <a:gd name="T5" fmla="*/ 35 h 70"/>
                  <a:gd name="T6" fmla="*/ 60 w 120"/>
                  <a:gd name="T7" fmla="*/ 0 h 70"/>
                  <a:gd name="T8" fmla="*/ 120 w 12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70">
                    <a:moveTo>
                      <a:pt x="120" y="35"/>
                    </a:moveTo>
                    <a:lnTo>
                      <a:pt x="61" y="70"/>
                    </a:lnTo>
                    <a:lnTo>
                      <a:pt x="0" y="35"/>
                    </a:lnTo>
                    <a:lnTo>
                      <a:pt x="60" y="0"/>
                    </a:lnTo>
                    <a:lnTo>
                      <a:pt x="120" y="3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32" name="Freeform 48"/>
              <p:cNvSpPr/>
              <p:nvPr/>
            </p:nvSpPr>
            <p:spPr bwMode="auto">
              <a:xfrm>
                <a:off x="5791" y="2622"/>
                <a:ext cx="59" cy="43"/>
              </a:xfrm>
              <a:custGeom>
                <a:avLst/>
                <a:gdLst>
                  <a:gd name="T0" fmla="*/ 59 w 59"/>
                  <a:gd name="T1" fmla="*/ 0 h 43"/>
                  <a:gd name="T2" fmla="*/ 59 w 59"/>
                  <a:gd name="T3" fmla="*/ 9 h 43"/>
                  <a:gd name="T4" fmla="*/ 0 w 59"/>
                  <a:gd name="T5" fmla="*/ 43 h 43"/>
                  <a:gd name="T6" fmla="*/ 0 w 59"/>
                  <a:gd name="T7" fmla="*/ 35 h 43"/>
                  <a:gd name="T8" fmla="*/ 59 w 59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3">
                    <a:moveTo>
                      <a:pt x="59" y="0"/>
                    </a:moveTo>
                    <a:lnTo>
                      <a:pt x="59" y="9"/>
                    </a:lnTo>
                    <a:lnTo>
                      <a:pt x="0" y="43"/>
                    </a:lnTo>
                    <a:lnTo>
                      <a:pt x="0" y="35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33" name="Freeform 49"/>
              <p:cNvSpPr/>
              <p:nvPr/>
            </p:nvSpPr>
            <p:spPr bwMode="auto">
              <a:xfrm>
                <a:off x="5730" y="2622"/>
                <a:ext cx="61" cy="43"/>
              </a:xfrm>
              <a:custGeom>
                <a:avLst/>
                <a:gdLst>
                  <a:gd name="T0" fmla="*/ 61 w 61"/>
                  <a:gd name="T1" fmla="*/ 35 h 43"/>
                  <a:gd name="T2" fmla="*/ 61 w 61"/>
                  <a:gd name="T3" fmla="*/ 43 h 43"/>
                  <a:gd name="T4" fmla="*/ 0 w 61"/>
                  <a:gd name="T5" fmla="*/ 9 h 43"/>
                  <a:gd name="T6" fmla="*/ 0 w 61"/>
                  <a:gd name="T7" fmla="*/ 0 h 43"/>
                  <a:gd name="T8" fmla="*/ 61 w 61"/>
                  <a:gd name="T9" fmla="*/ 3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3">
                    <a:moveTo>
                      <a:pt x="61" y="35"/>
                    </a:moveTo>
                    <a:lnTo>
                      <a:pt x="61" y="43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1" y="3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34" name="Freeform 50"/>
              <p:cNvSpPr/>
              <p:nvPr/>
            </p:nvSpPr>
            <p:spPr bwMode="auto">
              <a:xfrm>
                <a:off x="5817" y="2638"/>
                <a:ext cx="120" cy="69"/>
              </a:xfrm>
              <a:custGeom>
                <a:avLst/>
                <a:gdLst>
                  <a:gd name="T0" fmla="*/ 120 w 120"/>
                  <a:gd name="T1" fmla="*/ 34 h 69"/>
                  <a:gd name="T2" fmla="*/ 61 w 120"/>
                  <a:gd name="T3" fmla="*/ 69 h 69"/>
                  <a:gd name="T4" fmla="*/ 0 w 120"/>
                  <a:gd name="T5" fmla="*/ 34 h 69"/>
                  <a:gd name="T6" fmla="*/ 60 w 120"/>
                  <a:gd name="T7" fmla="*/ 0 h 69"/>
                  <a:gd name="T8" fmla="*/ 120 w 120"/>
                  <a:gd name="T9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69">
                    <a:moveTo>
                      <a:pt x="120" y="34"/>
                    </a:moveTo>
                    <a:lnTo>
                      <a:pt x="61" y="69"/>
                    </a:lnTo>
                    <a:lnTo>
                      <a:pt x="0" y="34"/>
                    </a:lnTo>
                    <a:lnTo>
                      <a:pt x="60" y="0"/>
                    </a:lnTo>
                    <a:lnTo>
                      <a:pt x="120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35" name="Freeform 51"/>
              <p:cNvSpPr/>
              <p:nvPr/>
            </p:nvSpPr>
            <p:spPr bwMode="auto">
              <a:xfrm>
                <a:off x="5878" y="2672"/>
                <a:ext cx="59" cy="44"/>
              </a:xfrm>
              <a:custGeom>
                <a:avLst/>
                <a:gdLst>
                  <a:gd name="T0" fmla="*/ 59 w 59"/>
                  <a:gd name="T1" fmla="*/ 0 h 44"/>
                  <a:gd name="T2" fmla="*/ 59 w 59"/>
                  <a:gd name="T3" fmla="*/ 9 h 44"/>
                  <a:gd name="T4" fmla="*/ 0 w 59"/>
                  <a:gd name="T5" fmla="*/ 44 h 44"/>
                  <a:gd name="T6" fmla="*/ 0 w 59"/>
                  <a:gd name="T7" fmla="*/ 35 h 44"/>
                  <a:gd name="T8" fmla="*/ 59 w 59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4">
                    <a:moveTo>
                      <a:pt x="59" y="0"/>
                    </a:moveTo>
                    <a:lnTo>
                      <a:pt x="59" y="9"/>
                    </a:lnTo>
                    <a:lnTo>
                      <a:pt x="0" y="44"/>
                    </a:lnTo>
                    <a:lnTo>
                      <a:pt x="0" y="35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36" name="Freeform 52"/>
              <p:cNvSpPr/>
              <p:nvPr/>
            </p:nvSpPr>
            <p:spPr bwMode="auto">
              <a:xfrm>
                <a:off x="5817" y="2672"/>
                <a:ext cx="61" cy="44"/>
              </a:xfrm>
              <a:custGeom>
                <a:avLst/>
                <a:gdLst>
                  <a:gd name="T0" fmla="*/ 61 w 61"/>
                  <a:gd name="T1" fmla="*/ 35 h 44"/>
                  <a:gd name="T2" fmla="*/ 61 w 61"/>
                  <a:gd name="T3" fmla="*/ 44 h 44"/>
                  <a:gd name="T4" fmla="*/ 0 w 61"/>
                  <a:gd name="T5" fmla="*/ 9 h 44"/>
                  <a:gd name="T6" fmla="*/ 0 w 61"/>
                  <a:gd name="T7" fmla="*/ 0 h 44"/>
                  <a:gd name="T8" fmla="*/ 61 w 61"/>
                  <a:gd name="T9" fmla="*/ 3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4">
                    <a:moveTo>
                      <a:pt x="61" y="35"/>
                    </a:moveTo>
                    <a:lnTo>
                      <a:pt x="61" y="4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1" y="3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37" name="Freeform 53"/>
              <p:cNvSpPr/>
              <p:nvPr/>
            </p:nvSpPr>
            <p:spPr bwMode="auto">
              <a:xfrm>
                <a:off x="5900" y="2686"/>
                <a:ext cx="120" cy="70"/>
              </a:xfrm>
              <a:custGeom>
                <a:avLst/>
                <a:gdLst>
                  <a:gd name="T0" fmla="*/ 120 w 120"/>
                  <a:gd name="T1" fmla="*/ 35 h 70"/>
                  <a:gd name="T2" fmla="*/ 61 w 120"/>
                  <a:gd name="T3" fmla="*/ 70 h 70"/>
                  <a:gd name="T4" fmla="*/ 0 w 120"/>
                  <a:gd name="T5" fmla="*/ 35 h 70"/>
                  <a:gd name="T6" fmla="*/ 60 w 120"/>
                  <a:gd name="T7" fmla="*/ 0 h 70"/>
                  <a:gd name="T8" fmla="*/ 120 w 12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70">
                    <a:moveTo>
                      <a:pt x="120" y="35"/>
                    </a:moveTo>
                    <a:lnTo>
                      <a:pt x="61" y="70"/>
                    </a:lnTo>
                    <a:lnTo>
                      <a:pt x="0" y="35"/>
                    </a:lnTo>
                    <a:lnTo>
                      <a:pt x="60" y="0"/>
                    </a:lnTo>
                    <a:lnTo>
                      <a:pt x="120" y="3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38" name="Freeform 54"/>
              <p:cNvSpPr/>
              <p:nvPr/>
            </p:nvSpPr>
            <p:spPr bwMode="auto">
              <a:xfrm>
                <a:off x="5961" y="2721"/>
                <a:ext cx="59" cy="43"/>
              </a:xfrm>
              <a:custGeom>
                <a:avLst/>
                <a:gdLst>
                  <a:gd name="T0" fmla="*/ 59 w 59"/>
                  <a:gd name="T1" fmla="*/ 0 h 43"/>
                  <a:gd name="T2" fmla="*/ 59 w 59"/>
                  <a:gd name="T3" fmla="*/ 9 h 43"/>
                  <a:gd name="T4" fmla="*/ 0 w 59"/>
                  <a:gd name="T5" fmla="*/ 43 h 43"/>
                  <a:gd name="T6" fmla="*/ 0 w 59"/>
                  <a:gd name="T7" fmla="*/ 35 h 43"/>
                  <a:gd name="T8" fmla="*/ 59 w 59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3">
                    <a:moveTo>
                      <a:pt x="59" y="0"/>
                    </a:moveTo>
                    <a:lnTo>
                      <a:pt x="59" y="9"/>
                    </a:lnTo>
                    <a:lnTo>
                      <a:pt x="0" y="43"/>
                    </a:lnTo>
                    <a:lnTo>
                      <a:pt x="0" y="35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39" name="Freeform 55"/>
              <p:cNvSpPr/>
              <p:nvPr/>
            </p:nvSpPr>
            <p:spPr bwMode="auto">
              <a:xfrm>
                <a:off x="5900" y="2721"/>
                <a:ext cx="61" cy="43"/>
              </a:xfrm>
              <a:custGeom>
                <a:avLst/>
                <a:gdLst>
                  <a:gd name="T0" fmla="*/ 61 w 61"/>
                  <a:gd name="T1" fmla="*/ 35 h 43"/>
                  <a:gd name="T2" fmla="*/ 61 w 61"/>
                  <a:gd name="T3" fmla="*/ 43 h 43"/>
                  <a:gd name="T4" fmla="*/ 0 w 61"/>
                  <a:gd name="T5" fmla="*/ 9 h 43"/>
                  <a:gd name="T6" fmla="*/ 0 w 61"/>
                  <a:gd name="T7" fmla="*/ 0 h 43"/>
                  <a:gd name="T8" fmla="*/ 61 w 61"/>
                  <a:gd name="T9" fmla="*/ 3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3">
                    <a:moveTo>
                      <a:pt x="61" y="35"/>
                    </a:moveTo>
                    <a:lnTo>
                      <a:pt x="61" y="43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1" y="3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40" name="Freeform 56"/>
              <p:cNvSpPr/>
              <p:nvPr/>
            </p:nvSpPr>
            <p:spPr bwMode="auto">
              <a:xfrm>
                <a:off x="5991" y="2738"/>
                <a:ext cx="120" cy="70"/>
              </a:xfrm>
              <a:custGeom>
                <a:avLst/>
                <a:gdLst>
                  <a:gd name="T0" fmla="*/ 120 w 120"/>
                  <a:gd name="T1" fmla="*/ 35 h 70"/>
                  <a:gd name="T2" fmla="*/ 60 w 120"/>
                  <a:gd name="T3" fmla="*/ 70 h 70"/>
                  <a:gd name="T4" fmla="*/ 0 w 120"/>
                  <a:gd name="T5" fmla="*/ 35 h 70"/>
                  <a:gd name="T6" fmla="*/ 59 w 120"/>
                  <a:gd name="T7" fmla="*/ 0 h 70"/>
                  <a:gd name="T8" fmla="*/ 120 w 12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70">
                    <a:moveTo>
                      <a:pt x="120" y="35"/>
                    </a:moveTo>
                    <a:lnTo>
                      <a:pt x="60" y="70"/>
                    </a:lnTo>
                    <a:lnTo>
                      <a:pt x="0" y="35"/>
                    </a:lnTo>
                    <a:lnTo>
                      <a:pt x="59" y="0"/>
                    </a:lnTo>
                    <a:lnTo>
                      <a:pt x="120" y="3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41" name="Freeform 57"/>
              <p:cNvSpPr/>
              <p:nvPr/>
            </p:nvSpPr>
            <p:spPr bwMode="auto">
              <a:xfrm>
                <a:off x="6051" y="2773"/>
                <a:ext cx="60" cy="44"/>
              </a:xfrm>
              <a:custGeom>
                <a:avLst/>
                <a:gdLst>
                  <a:gd name="T0" fmla="*/ 60 w 60"/>
                  <a:gd name="T1" fmla="*/ 0 h 44"/>
                  <a:gd name="T2" fmla="*/ 59 w 60"/>
                  <a:gd name="T3" fmla="*/ 9 h 44"/>
                  <a:gd name="T4" fmla="*/ 0 w 60"/>
                  <a:gd name="T5" fmla="*/ 44 h 44"/>
                  <a:gd name="T6" fmla="*/ 0 w 60"/>
                  <a:gd name="T7" fmla="*/ 35 h 44"/>
                  <a:gd name="T8" fmla="*/ 60 w 60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4">
                    <a:moveTo>
                      <a:pt x="60" y="0"/>
                    </a:moveTo>
                    <a:lnTo>
                      <a:pt x="59" y="9"/>
                    </a:lnTo>
                    <a:lnTo>
                      <a:pt x="0" y="44"/>
                    </a:lnTo>
                    <a:lnTo>
                      <a:pt x="0" y="35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42" name="Freeform 58"/>
              <p:cNvSpPr/>
              <p:nvPr/>
            </p:nvSpPr>
            <p:spPr bwMode="auto">
              <a:xfrm>
                <a:off x="5990" y="2773"/>
                <a:ext cx="61" cy="44"/>
              </a:xfrm>
              <a:custGeom>
                <a:avLst/>
                <a:gdLst>
                  <a:gd name="T0" fmla="*/ 61 w 61"/>
                  <a:gd name="T1" fmla="*/ 35 h 44"/>
                  <a:gd name="T2" fmla="*/ 61 w 61"/>
                  <a:gd name="T3" fmla="*/ 44 h 44"/>
                  <a:gd name="T4" fmla="*/ 0 w 61"/>
                  <a:gd name="T5" fmla="*/ 9 h 44"/>
                  <a:gd name="T6" fmla="*/ 1 w 61"/>
                  <a:gd name="T7" fmla="*/ 0 h 44"/>
                  <a:gd name="T8" fmla="*/ 61 w 61"/>
                  <a:gd name="T9" fmla="*/ 3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4">
                    <a:moveTo>
                      <a:pt x="61" y="35"/>
                    </a:moveTo>
                    <a:lnTo>
                      <a:pt x="61" y="44"/>
                    </a:lnTo>
                    <a:lnTo>
                      <a:pt x="0" y="9"/>
                    </a:lnTo>
                    <a:lnTo>
                      <a:pt x="1" y="0"/>
                    </a:lnTo>
                    <a:lnTo>
                      <a:pt x="61" y="3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43" name="Freeform 59"/>
              <p:cNvSpPr/>
              <p:nvPr/>
            </p:nvSpPr>
            <p:spPr bwMode="auto">
              <a:xfrm>
                <a:off x="6076" y="2788"/>
                <a:ext cx="120" cy="70"/>
              </a:xfrm>
              <a:custGeom>
                <a:avLst/>
                <a:gdLst>
                  <a:gd name="T0" fmla="*/ 120 w 120"/>
                  <a:gd name="T1" fmla="*/ 35 h 70"/>
                  <a:gd name="T2" fmla="*/ 60 w 120"/>
                  <a:gd name="T3" fmla="*/ 70 h 70"/>
                  <a:gd name="T4" fmla="*/ 0 w 120"/>
                  <a:gd name="T5" fmla="*/ 35 h 70"/>
                  <a:gd name="T6" fmla="*/ 60 w 120"/>
                  <a:gd name="T7" fmla="*/ 0 h 70"/>
                  <a:gd name="T8" fmla="*/ 120 w 12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70">
                    <a:moveTo>
                      <a:pt x="120" y="35"/>
                    </a:moveTo>
                    <a:lnTo>
                      <a:pt x="60" y="70"/>
                    </a:lnTo>
                    <a:lnTo>
                      <a:pt x="0" y="35"/>
                    </a:lnTo>
                    <a:lnTo>
                      <a:pt x="60" y="0"/>
                    </a:lnTo>
                    <a:lnTo>
                      <a:pt x="120" y="3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44" name="Freeform 60"/>
              <p:cNvSpPr/>
              <p:nvPr/>
            </p:nvSpPr>
            <p:spPr bwMode="auto">
              <a:xfrm>
                <a:off x="6136" y="2823"/>
                <a:ext cx="60" cy="43"/>
              </a:xfrm>
              <a:custGeom>
                <a:avLst/>
                <a:gdLst>
                  <a:gd name="T0" fmla="*/ 60 w 60"/>
                  <a:gd name="T1" fmla="*/ 0 h 43"/>
                  <a:gd name="T2" fmla="*/ 60 w 60"/>
                  <a:gd name="T3" fmla="*/ 9 h 43"/>
                  <a:gd name="T4" fmla="*/ 0 w 60"/>
                  <a:gd name="T5" fmla="*/ 43 h 43"/>
                  <a:gd name="T6" fmla="*/ 0 w 60"/>
                  <a:gd name="T7" fmla="*/ 35 h 43"/>
                  <a:gd name="T8" fmla="*/ 60 w 60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3">
                    <a:moveTo>
                      <a:pt x="60" y="0"/>
                    </a:moveTo>
                    <a:lnTo>
                      <a:pt x="60" y="9"/>
                    </a:lnTo>
                    <a:lnTo>
                      <a:pt x="0" y="43"/>
                    </a:lnTo>
                    <a:lnTo>
                      <a:pt x="0" y="35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45" name="Freeform 61"/>
              <p:cNvSpPr/>
              <p:nvPr/>
            </p:nvSpPr>
            <p:spPr bwMode="auto">
              <a:xfrm>
                <a:off x="6076" y="2823"/>
                <a:ext cx="60" cy="43"/>
              </a:xfrm>
              <a:custGeom>
                <a:avLst/>
                <a:gdLst>
                  <a:gd name="T0" fmla="*/ 60 w 60"/>
                  <a:gd name="T1" fmla="*/ 35 h 43"/>
                  <a:gd name="T2" fmla="*/ 60 w 60"/>
                  <a:gd name="T3" fmla="*/ 43 h 43"/>
                  <a:gd name="T4" fmla="*/ 0 w 60"/>
                  <a:gd name="T5" fmla="*/ 9 h 43"/>
                  <a:gd name="T6" fmla="*/ 0 w 60"/>
                  <a:gd name="T7" fmla="*/ 0 h 43"/>
                  <a:gd name="T8" fmla="*/ 60 w 60"/>
                  <a:gd name="T9" fmla="*/ 3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3">
                    <a:moveTo>
                      <a:pt x="60" y="35"/>
                    </a:moveTo>
                    <a:lnTo>
                      <a:pt x="60" y="43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0" y="3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46" name="Freeform 62"/>
              <p:cNvSpPr/>
              <p:nvPr/>
            </p:nvSpPr>
            <p:spPr bwMode="auto">
              <a:xfrm>
                <a:off x="6164" y="2839"/>
                <a:ext cx="120" cy="70"/>
              </a:xfrm>
              <a:custGeom>
                <a:avLst/>
                <a:gdLst>
                  <a:gd name="T0" fmla="*/ 120 w 120"/>
                  <a:gd name="T1" fmla="*/ 35 h 70"/>
                  <a:gd name="T2" fmla="*/ 60 w 120"/>
                  <a:gd name="T3" fmla="*/ 70 h 70"/>
                  <a:gd name="T4" fmla="*/ 0 w 120"/>
                  <a:gd name="T5" fmla="*/ 35 h 70"/>
                  <a:gd name="T6" fmla="*/ 60 w 120"/>
                  <a:gd name="T7" fmla="*/ 0 h 70"/>
                  <a:gd name="T8" fmla="*/ 120 w 12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70">
                    <a:moveTo>
                      <a:pt x="120" y="35"/>
                    </a:moveTo>
                    <a:lnTo>
                      <a:pt x="60" y="70"/>
                    </a:lnTo>
                    <a:lnTo>
                      <a:pt x="0" y="35"/>
                    </a:lnTo>
                    <a:lnTo>
                      <a:pt x="60" y="0"/>
                    </a:lnTo>
                    <a:lnTo>
                      <a:pt x="120" y="3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47" name="Freeform 63"/>
              <p:cNvSpPr/>
              <p:nvPr/>
            </p:nvSpPr>
            <p:spPr bwMode="auto">
              <a:xfrm>
                <a:off x="6224" y="2874"/>
                <a:ext cx="60" cy="43"/>
              </a:xfrm>
              <a:custGeom>
                <a:avLst/>
                <a:gdLst>
                  <a:gd name="T0" fmla="*/ 60 w 60"/>
                  <a:gd name="T1" fmla="*/ 0 h 43"/>
                  <a:gd name="T2" fmla="*/ 60 w 60"/>
                  <a:gd name="T3" fmla="*/ 9 h 43"/>
                  <a:gd name="T4" fmla="*/ 0 w 60"/>
                  <a:gd name="T5" fmla="*/ 43 h 43"/>
                  <a:gd name="T6" fmla="*/ 0 w 60"/>
                  <a:gd name="T7" fmla="*/ 35 h 43"/>
                  <a:gd name="T8" fmla="*/ 60 w 60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3">
                    <a:moveTo>
                      <a:pt x="60" y="0"/>
                    </a:moveTo>
                    <a:lnTo>
                      <a:pt x="60" y="9"/>
                    </a:lnTo>
                    <a:lnTo>
                      <a:pt x="0" y="43"/>
                    </a:lnTo>
                    <a:lnTo>
                      <a:pt x="0" y="35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48" name="Freeform 64"/>
              <p:cNvSpPr/>
              <p:nvPr/>
            </p:nvSpPr>
            <p:spPr bwMode="auto">
              <a:xfrm>
                <a:off x="6164" y="2874"/>
                <a:ext cx="60" cy="43"/>
              </a:xfrm>
              <a:custGeom>
                <a:avLst/>
                <a:gdLst>
                  <a:gd name="T0" fmla="*/ 60 w 60"/>
                  <a:gd name="T1" fmla="*/ 35 h 43"/>
                  <a:gd name="T2" fmla="*/ 60 w 60"/>
                  <a:gd name="T3" fmla="*/ 43 h 43"/>
                  <a:gd name="T4" fmla="*/ 0 w 60"/>
                  <a:gd name="T5" fmla="*/ 9 h 43"/>
                  <a:gd name="T6" fmla="*/ 0 w 60"/>
                  <a:gd name="T7" fmla="*/ 0 h 43"/>
                  <a:gd name="T8" fmla="*/ 60 w 60"/>
                  <a:gd name="T9" fmla="*/ 3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3">
                    <a:moveTo>
                      <a:pt x="60" y="35"/>
                    </a:moveTo>
                    <a:lnTo>
                      <a:pt x="60" y="43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0" y="3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49" name="Freeform 65"/>
              <p:cNvSpPr/>
              <p:nvPr/>
            </p:nvSpPr>
            <p:spPr bwMode="auto">
              <a:xfrm>
                <a:off x="6257" y="2894"/>
                <a:ext cx="120" cy="69"/>
              </a:xfrm>
              <a:custGeom>
                <a:avLst/>
                <a:gdLst>
                  <a:gd name="T0" fmla="*/ 120 w 120"/>
                  <a:gd name="T1" fmla="*/ 34 h 69"/>
                  <a:gd name="T2" fmla="*/ 61 w 120"/>
                  <a:gd name="T3" fmla="*/ 69 h 69"/>
                  <a:gd name="T4" fmla="*/ 0 w 120"/>
                  <a:gd name="T5" fmla="*/ 34 h 69"/>
                  <a:gd name="T6" fmla="*/ 60 w 120"/>
                  <a:gd name="T7" fmla="*/ 0 h 69"/>
                  <a:gd name="T8" fmla="*/ 120 w 120"/>
                  <a:gd name="T9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69">
                    <a:moveTo>
                      <a:pt x="120" y="34"/>
                    </a:moveTo>
                    <a:lnTo>
                      <a:pt x="61" y="69"/>
                    </a:lnTo>
                    <a:lnTo>
                      <a:pt x="0" y="34"/>
                    </a:lnTo>
                    <a:lnTo>
                      <a:pt x="60" y="0"/>
                    </a:lnTo>
                    <a:lnTo>
                      <a:pt x="120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50" name="Freeform 66"/>
              <p:cNvSpPr/>
              <p:nvPr/>
            </p:nvSpPr>
            <p:spPr bwMode="auto">
              <a:xfrm>
                <a:off x="6318" y="2928"/>
                <a:ext cx="59" cy="44"/>
              </a:xfrm>
              <a:custGeom>
                <a:avLst/>
                <a:gdLst>
                  <a:gd name="T0" fmla="*/ 59 w 59"/>
                  <a:gd name="T1" fmla="*/ 0 h 44"/>
                  <a:gd name="T2" fmla="*/ 59 w 59"/>
                  <a:gd name="T3" fmla="*/ 9 h 44"/>
                  <a:gd name="T4" fmla="*/ 0 w 59"/>
                  <a:gd name="T5" fmla="*/ 44 h 44"/>
                  <a:gd name="T6" fmla="*/ 0 w 59"/>
                  <a:gd name="T7" fmla="*/ 35 h 44"/>
                  <a:gd name="T8" fmla="*/ 59 w 59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4">
                    <a:moveTo>
                      <a:pt x="59" y="0"/>
                    </a:moveTo>
                    <a:lnTo>
                      <a:pt x="59" y="9"/>
                    </a:lnTo>
                    <a:lnTo>
                      <a:pt x="0" y="44"/>
                    </a:lnTo>
                    <a:lnTo>
                      <a:pt x="0" y="35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51" name="Freeform 67"/>
              <p:cNvSpPr/>
              <p:nvPr/>
            </p:nvSpPr>
            <p:spPr bwMode="auto">
              <a:xfrm>
                <a:off x="6257" y="2928"/>
                <a:ext cx="61" cy="44"/>
              </a:xfrm>
              <a:custGeom>
                <a:avLst/>
                <a:gdLst>
                  <a:gd name="T0" fmla="*/ 61 w 61"/>
                  <a:gd name="T1" fmla="*/ 35 h 44"/>
                  <a:gd name="T2" fmla="*/ 61 w 61"/>
                  <a:gd name="T3" fmla="*/ 44 h 44"/>
                  <a:gd name="T4" fmla="*/ 0 w 61"/>
                  <a:gd name="T5" fmla="*/ 9 h 44"/>
                  <a:gd name="T6" fmla="*/ 0 w 61"/>
                  <a:gd name="T7" fmla="*/ 0 h 44"/>
                  <a:gd name="T8" fmla="*/ 61 w 61"/>
                  <a:gd name="T9" fmla="*/ 3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4">
                    <a:moveTo>
                      <a:pt x="61" y="35"/>
                    </a:moveTo>
                    <a:lnTo>
                      <a:pt x="61" y="4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1" y="3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52" name="Freeform 68"/>
              <p:cNvSpPr/>
              <p:nvPr/>
            </p:nvSpPr>
            <p:spPr bwMode="auto">
              <a:xfrm>
                <a:off x="6349" y="2947"/>
                <a:ext cx="120" cy="69"/>
              </a:xfrm>
              <a:custGeom>
                <a:avLst/>
                <a:gdLst>
                  <a:gd name="T0" fmla="*/ 120 w 120"/>
                  <a:gd name="T1" fmla="*/ 35 h 69"/>
                  <a:gd name="T2" fmla="*/ 60 w 120"/>
                  <a:gd name="T3" fmla="*/ 69 h 69"/>
                  <a:gd name="T4" fmla="*/ 0 w 120"/>
                  <a:gd name="T5" fmla="*/ 35 h 69"/>
                  <a:gd name="T6" fmla="*/ 60 w 120"/>
                  <a:gd name="T7" fmla="*/ 0 h 69"/>
                  <a:gd name="T8" fmla="*/ 120 w 120"/>
                  <a:gd name="T9" fmla="*/ 3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69">
                    <a:moveTo>
                      <a:pt x="120" y="35"/>
                    </a:moveTo>
                    <a:lnTo>
                      <a:pt x="60" y="69"/>
                    </a:lnTo>
                    <a:lnTo>
                      <a:pt x="0" y="35"/>
                    </a:lnTo>
                    <a:lnTo>
                      <a:pt x="60" y="0"/>
                    </a:lnTo>
                    <a:lnTo>
                      <a:pt x="120" y="3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53" name="Freeform 69"/>
              <p:cNvSpPr/>
              <p:nvPr/>
            </p:nvSpPr>
            <p:spPr bwMode="auto">
              <a:xfrm>
                <a:off x="6409" y="2982"/>
                <a:ext cx="60" cy="43"/>
              </a:xfrm>
              <a:custGeom>
                <a:avLst/>
                <a:gdLst>
                  <a:gd name="T0" fmla="*/ 60 w 60"/>
                  <a:gd name="T1" fmla="*/ 0 h 43"/>
                  <a:gd name="T2" fmla="*/ 60 w 60"/>
                  <a:gd name="T3" fmla="*/ 8 h 43"/>
                  <a:gd name="T4" fmla="*/ 0 w 60"/>
                  <a:gd name="T5" fmla="*/ 43 h 43"/>
                  <a:gd name="T6" fmla="*/ 0 w 60"/>
                  <a:gd name="T7" fmla="*/ 34 h 43"/>
                  <a:gd name="T8" fmla="*/ 60 w 60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3">
                    <a:moveTo>
                      <a:pt x="60" y="0"/>
                    </a:moveTo>
                    <a:lnTo>
                      <a:pt x="60" y="8"/>
                    </a:lnTo>
                    <a:lnTo>
                      <a:pt x="0" y="43"/>
                    </a:lnTo>
                    <a:lnTo>
                      <a:pt x="0" y="34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54" name="Freeform 70"/>
              <p:cNvSpPr/>
              <p:nvPr/>
            </p:nvSpPr>
            <p:spPr bwMode="auto">
              <a:xfrm>
                <a:off x="6349" y="2982"/>
                <a:ext cx="60" cy="43"/>
              </a:xfrm>
              <a:custGeom>
                <a:avLst/>
                <a:gdLst>
                  <a:gd name="T0" fmla="*/ 60 w 60"/>
                  <a:gd name="T1" fmla="*/ 34 h 43"/>
                  <a:gd name="T2" fmla="*/ 60 w 60"/>
                  <a:gd name="T3" fmla="*/ 43 h 43"/>
                  <a:gd name="T4" fmla="*/ 0 w 60"/>
                  <a:gd name="T5" fmla="*/ 8 h 43"/>
                  <a:gd name="T6" fmla="*/ 0 w 60"/>
                  <a:gd name="T7" fmla="*/ 0 h 43"/>
                  <a:gd name="T8" fmla="*/ 60 w 60"/>
                  <a:gd name="T9" fmla="*/ 3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3">
                    <a:moveTo>
                      <a:pt x="60" y="34"/>
                    </a:moveTo>
                    <a:lnTo>
                      <a:pt x="60" y="43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60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55" name="Freeform 71"/>
              <p:cNvSpPr/>
              <p:nvPr/>
            </p:nvSpPr>
            <p:spPr bwMode="auto">
              <a:xfrm>
                <a:off x="6448" y="3005"/>
                <a:ext cx="120" cy="69"/>
              </a:xfrm>
              <a:custGeom>
                <a:avLst/>
                <a:gdLst>
                  <a:gd name="T0" fmla="*/ 120 w 120"/>
                  <a:gd name="T1" fmla="*/ 35 h 69"/>
                  <a:gd name="T2" fmla="*/ 60 w 120"/>
                  <a:gd name="T3" fmla="*/ 69 h 69"/>
                  <a:gd name="T4" fmla="*/ 0 w 120"/>
                  <a:gd name="T5" fmla="*/ 35 h 69"/>
                  <a:gd name="T6" fmla="*/ 60 w 120"/>
                  <a:gd name="T7" fmla="*/ 0 h 69"/>
                  <a:gd name="T8" fmla="*/ 120 w 120"/>
                  <a:gd name="T9" fmla="*/ 3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69">
                    <a:moveTo>
                      <a:pt x="120" y="35"/>
                    </a:moveTo>
                    <a:lnTo>
                      <a:pt x="60" y="69"/>
                    </a:lnTo>
                    <a:lnTo>
                      <a:pt x="0" y="35"/>
                    </a:lnTo>
                    <a:lnTo>
                      <a:pt x="60" y="0"/>
                    </a:lnTo>
                    <a:lnTo>
                      <a:pt x="120" y="3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56" name="Freeform 72"/>
              <p:cNvSpPr/>
              <p:nvPr/>
            </p:nvSpPr>
            <p:spPr bwMode="auto">
              <a:xfrm>
                <a:off x="6508" y="3040"/>
                <a:ext cx="60" cy="43"/>
              </a:xfrm>
              <a:custGeom>
                <a:avLst/>
                <a:gdLst>
                  <a:gd name="T0" fmla="*/ 60 w 60"/>
                  <a:gd name="T1" fmla="*/ 0 h 43"/>
                  <a:gd name="T2" fmla="*/ 60 w 60"/>
                  <a:gd name="T3" fmla="*/ 8 h 43"/>
                  <a:gd name="T4" fmla="*/ 0 w 60"/>
                  <a:gd name="T5" fmla="*/ 43 h 43"/>
                  <a:gd name="T6" fmla="*/ 0 w 60"/>
                  <a:gd name="T7" fmla="*/ 34 h 43"/>
                  <a:gd name="T8" fmla="*/ 60 w 60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3">
                    <a:moveTo>
                      <a:pt x="60" y="0"/>
                    </a:moveTo>
                    <a:lnTo>
                      <a:pt x="60" y="8"/>
                    </a:lnTo>
                    <a:lnTo>
                      <a:pt x="0" y="43"/>
                    </a:lnTo>
                    <a:lnTo>
                      <a:pt x="0" y="34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57" name="Freeform 73"/>
              <p:cNvSpPr/>
              <p:nvPr/>
            </p:nvSpPr>
            <p:spPr bwMode="auto">
              <a:xfrm>
                <a:off x="6448" y="3040"/>
                <a:ext cx="60" cy="43"/>
              </a:xfrm>
              <a:custGeom>
                <a:avLst/>
                <a:gdLst>
                  <a:gd name="T0" fmla="*/ 60 w 60"/>
                  <a:gd name="T1" fmla="*/ 34 h 43"/>
                  <a:gd name="T2" fmla="*/ 60 w 60"/>
                  <a:gd name="T3" fmla="*/ 43 h 43"/>
                  <a:gd name="T4" fmla="*/ 0 w 60"/>
                  <a:gd name="T5" fmla="*/ 8 h 43"/>
                  <a:gd name="T6" fmla="*/ 0 w 60"/>
                  <a:gd name="T7" fmla="*/ 0 h 43"/>
                  <a:gd name="T8" fmla="*/ 60 w 60"/>
                  <a:gd name="T9" fmla="*/ 3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3">
                    <a:moveTo>
                      <a:pt x="60" y="34"/>
                    </a:moveTo>
                    <a:lnTo>
                      <a:pt x="60" y="43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60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58" name="Freeform 74"/>
              <p:cNvSpPr/>
              <p:nvPr/>
            </p:nvSpPr>
            <p:spPr bwMode="auto">
              <a:xfrm>
                <a:off x="6552" y="3065"/>
                <a:ext cx="147" cy="85"/>
              </a:xfrm>
              <a:custGeom>
                <a:avLst/>
                <a:gdLst>
                  <a:gd name="T0" fmla="*/ 147 w 147"/>
                  <a:gd name="T1" fmla="*/ 51 h 85"/>
                  <a:gd name="T2" fmla="*/ 87 w 147"/>
                  <a:gd name="T3" fmla="*/ 85 h 85"/>
                  <a:gd name="T4" fmla="*/ 0 w 147"/>
                  <a:gd name="T5" fmla="*/ 34 h 85"/>
                  <a:gd name="T6" fmla="*/ 59 w 147"/>
                  <a:gd name="T7" fmla="*/ 0 h 85"/>
                  <a:gd name="T8" fmla="*/ 147 w 147"/>
                  <a:gd name="T9" fmla="*/ 5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85">
                    <a:moveTo>
                      <a:pt x="147" y="51"/>
                    </a:moveTo>
                    <a:lnTo>
                      <a:pt x="87" y="85"/>
                    </a:lnTo>
                    <a:lnTo>
                      <a:pt x="0" y="34"/>
                    </a:lnTo>
                    <a:lnTo>
                      <a:pt x="59" y="0"/>
                    </a:lnTo>
                    <a:lnTo>
                      <a:pt x="147" y="51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59" name="Freeform 75"/>
              <p:cNvSpPr/>
              <p:nvPr/>
            </p:nvSpPr>
            <p:spPr bwMode="auto">
              <a:xfrm>
                <a:off x="6639" y="3115"/>
                <a:ext cx="60" cy="44"/>
              </a:xfrm>
              <a:custGeom>
                <a:avLst/>
                <a:gdLst>
                  <a:gd name="T0" fmla="*/ 60 w 60"/>
                  <a:gd name="T1" fmla="*/ 0 h 44"/>
                  <a:gd name="T2" fmla="*/ 60 w 60"/>
                  <a:gd name="T3" fmla="*/ 9 h 44"/>
                  <a:gd name="T4" fmla="*/ 0 w 60"/>
                  <a:gd name="T5" fmla="*/ 44 h 44"/>
                  <a:gd name="T6" fmla="*/ 0 w 60"/>
                  <a:gd name="T7" fmla="*/ 35 h 44"/>
                  <a:gd name="T8" fmla="*/ 60 w 60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4">
                    <a:moveTo>
                      <a:pt x="60" y="0"/>
                    </a:moveTo>
                    <a:lnTo>
                      <a:pt x="60" y="9"/>
                    </a:lnTo>
                    <a:lnTo>
                      <a:pt x="0" y="44"/>
                    </a:lnTo>
                    <a:lnTo>
                      <a:pt x="0" y="35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60" name="Freeform 76"/>
              <p:cNvSpPr/>
              <p:nvPr/>
            </p:nvSpPr>
            <p:spPr bwMode="auto">
              <a:xfrm>
                <a:off x="6552" y="3099"/>
                <a:ext cx="87" cy="60"/>
              </a:xfrm>
              <a:custGeom>
                <a:avLst/>
                <a:gdLst>
                  <a:gd name="T0" fmla="*/ 87 w 87"/>
                  <a:gd name="T1" fmla="*/ 51 h 60"/>
                  <a:gd name="T2" fmla="*/ 87 w 87"/>
                  <a:gd name="T3" fmla="*/ 60 h 60"/>
                  <a:gd name="T4" fmla="*/ 0 w 87"/>
                  <a:gd name="T5" fmla="*/ 9 h 60"/>
                  <a:gd name="T6" fmla="*/ 0 w 87"/>
                  <a:gd name="T7" fmla="*/ 0 h 60"/>
                  <a:gd name="T8" fmla="*/ 87 w 87"/>
                  <a:gd name="T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60">
                    <a:moveTo>
                      <a:pt x="87" y="51"/>
                    </a:moveTo>
                    <a:lnTo>
                      <a:pt x="87" y="60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61" name="Freeform 77"/>
              <p:cNvSpPr/>
              <p:nvPr/>
            </p:nvSpPr>
            <p:spPr bwMode="auto">
              <a:xfrm>
                <a:off x="5784" y="2716"/>
                <a:ext cx="114" cy="66"/>
              </a:xfrm>
              <a:custGeom>
                <a:avLst/>
                <a:gdLst>
                  <a:gd name="T0" fmla="*/ 114 w 114"/>
                  <a:gd name="T1" fmla="*/ 33 h 66"/>
                  <a:gd name="T2" fmla="*/ 57 w 114"/>
                  <a:gd name="T3" fmla="*/ 66 h 66"/>
                  <a:gd name="T4" fmla="*/ 0 w 114"/>
                  <a:gd name="T5" fmla="*/ 33 h 66"/>
                  <a:gd name="T6" fmla="*/ 57 w 114"/>
                  <a:gd name="T7" fmla="*/ 0 h 66"/>
                  <a:gd name="T8" fmla="*/ 114 w 114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66">
                    <a:moveTo>
                      <a:pt x="114" y="33"/>
                    </a:moveTo>
                    <a:lnTo>
                      <a:pt x="57" y="66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4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62" name="Freeform 78"/>
              <p:cNvSpPr/>
              <p:nvPr/>
            </p:nvSpPr>
            <p:spPr bwMode="auto">
              <a:xfrm>
                <a:off x="5841" y="2749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8 h 42"/>
                  <a:gd name="T4" fmla="*/ 0 w 57"/>
                  <a:gd name="T5" fmla="*/ 42 h 42"/>
                  <a:gd name="T6" fmla="*/ 0 w 57"/>
                  <a:gd name="T7" fmla="*/ 33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8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63" name="Freeform 79"/>
              <p:cNvSpPr/>
              <p:nvPr/>
            </p:nvSpPr>
            <p:spPr bwMode="auto">
              <a:xfrm>
                <a:off x="5784" y="2749"/>
                <a:ext cx="57" cy="42"/>
              </a:xfrm>
              <a:custGeom>
                <a:avLst/>
                <a:gdLst>
                  <a:gd name="T0" fmla="*/ 57 w 57"/>
                  <a:gd name="T1" fmla="*/ 33 h 42"/>
                  <a:gd name="T2" fmla="*/ 57 w 57"/>
                  <a:gd name="T3" fmla="*/ 42 h 42"/>
                  <a:gd name="T4" fmla="*/ 0 w 57"/>
                  <a:gd name="T5" fmla="*/ 8 h 42"/>
                  <a:gd name="T6" fmla="*/ 0 w 57"/>
                  <a:gd name="T7" fmla="*/ 0 h 42"/>
                  <a:gd name="T8" fmla="*/ 57 w 57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33"/>
                    </a:moveTo>
                    <a:lnTo>
                      <a:pt x="57" y="4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7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64" name="Freeform 80"/>
              <p:cNvSpPr/>
              <p:nvPr/>
            </p:nvSpPr>
            <p:spPr bwMode="auto">
              <a:xfrm>
                <a:off x="5647" y="2637"/>
                <a:ext cx="116" cy="66"/>
              </a:xfrm>
              <a:custGeom>
                <a:avLst/>
                <a:gdLst>
                  <a:gd name="T0" fmla="*/ 116 w 116"/>
                  <a:gd name="T1" fmla="*/ 33 h 66"/>
                  <a:gd name="T2" fmla="*/ 59 w 116"/>
                  <a:gd name="T3" fmla="*/ 66 h 66"/>
                  <a:gd name="T4" fmla="*/ 0 w 116"/>
                  <a:gd name="T5" fmla="*/ 33 h 66"/>
                  <a:gd name="T6" fmla="*/ 58 w 116"/>
                  <a:gd name="T7" fmla="*/ 0 h 66"/>
                  <a:gd name="T8" fmla="*/ 116 w 116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66">
                    <a:moveTo>
                      <a:pt x="116" y="33"/>
                    </a:moveTo>
                    <a:lnTo>
                      <a:pt x="59" y="66"/>
                    </a:lnTo>
                    <a:lnTo>
                      <a:pt x="0" y="33"/>
                    </a:lnTo>
                    <a:lnTo>
                      <a:pt x="58" y="0"/>
                    </a:lnTo>
                    <a:lnTo>
                      <a:pt x="116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65" name="Freeform 81"/>
              <p:cNvSpPr/>
              <p:nvPr/>
            </p:nvSpPr>
            <p:spPr bwMode="auto">
              <a:xfrm>
                <a:off x="5706" y="2670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9 h 42"/>
                  <a:gd name="T4" fmla="*/ 0 w 57"/>
                  <a:gd name="T5" fmla="*/ 42 h 42"/>
                  <a:gd name="T6" fmla="*/ 0 w 57"/>
                  <a:gd name="T7" fmla="*/ 33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9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66" name="Freeform 82"/>
              <p:cNvSpPr/>
              <p:nvPr/>
            </p:nvSpPr>
            <p:spPr bwMode="auto">
              <a:xfrm>
                <a:off x="5647" y="2670"/>
                <a:ext cx="59" cy="42"/>
              </a:xfrm>
              <a:custGeom>
                <a:avLst/>
                <a:gdLst>
                  <a:gd name="T0" fmla="*/ 59 w 59"/>
                  <a:gd name="T1" fmla="*/ 33 h 42"/>
                  <a:gd name="T2" fmla="*/ 59 w 59"/>
                  <a:gd name="T3" fmla="*/ 42 h 42"/>
                  <a:gd name="T4" fmla="*/ 0 w 59"/>
                  <a:gd name="T5" fmla="*/ 9 h 42"/>
                  <a:gd name="T6" fmla="*/ 0 w 59"/>
                  <a:gd name="T7" fmla="*/ 0 h 42"/>
                  <a:gd name="T8" fmla="*/ 59 w 59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2">
                    <a:moveTo>
                      <a:pt x="59" y="33"/>
                    </a:moveTo>
                    <a:lnTo>
                      <a:pt x="59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9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67" name="Freeform 83"/>
              <p:cNvSpPr/>
              <p:nvPr/>
            </p:nvSpPr>
            <p:spPr bwMode="auto">
              <a:xfrm>
                <a:off x="5684" y="2657"/>
                <a:ext cx="114" cy="67"/>
              </a:xfrm>
              <a:custGeom>
                <a:avLst/>
                <a:gdLst>
                  <a:gd name="T0" fmla="*/ 114 w 114"/>
                  <a:gd name="T1" fmla="*/ 34 h 67"/>
                  <a:gd name="T2" fmla="*/ 57 w 114"/>
                  <a:gd name="T3" fmla="*/ 67 h 67"/>
                  <a:gd name="T4" fmla="*/ 0 w 114"/>
                  <a:gd name="T5" fmla="*/ 34 h 67"/>
                  <a:gd name="T6" fmla="*/ 57 w 114"/>
                  <a:gd name="T7" fmla="*/ 0 h 67"/>
                  <a:gd name="T8" fmla="*/ 114 w 114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67">
                    <a:moveTo>
                      <a:pt x="114" y="34"/>
                    </a:moveTo>
                    <a:lnTo>
                      <a:pt x="57" y="67"/>
                    </a:lnTo>
                    <a:lnTo>
                      <a:pt x="0" y="34"/>
                    </a:lnTo>
                    <a:lnTo>
                      <a:pt x="57" y="0"/>
                    </a:lnTo>
                    <a:lnTo>
                      <a:pt x="114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68" name="Freeform 84"/>
              <p:cNvSpPr/>
              <p:nvPr/>
            </p:nvSpPr>
            <p:spPr bwMode="auto">
              <a:xfrm>
                <a:off x="5741" y="2691"/>
                <a:ext cx="57" cy="41"/>
              </a:xfrm>
              <a:custGeom>
                <a:avLst/>
                <a:gdLst>
                  <a:gd name="T0" fmla="*/ 57 w 57"/>
                  <a:gd name="T1" fmla="*/ 0 h 41"/>
                  <a:gd name="T2" fmla="*/ 57 w 57"/>
                  <a:gd name="T3" fmla="*/ 8 h 41"/>
                  <a:gd name="T4" fmla="*/ 0 w 57"/>
                  <a:gd name="T5" fmla="*/ 41 h 41"/>
                  <a:gd name="T6" fmla="*/ 0 w 57"/>
                  <a:gd name="T7" fmla="*/ 33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57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69" name="Freeform 85"/>
              <p:cNvSpPr/>
              <p:nvPr/>
            </p:nvSpPr>
            <p:spPr bwMode="auto">
              <a:xfrm>
                <a:off x="5683" y="2691"/>
                <a:ext cx="58" cy="41"/>
              </a:xfrm>
              <a:custGeom>
                <a:avLst/>
                <a:gdLst>
                  <a:gd name="T0" fmla="*/ 58 w 58"/>
                  <a:gd name="T1" fmla="*/ 33 h 41"/>
                  <a:gd name="T2" fmla="*/ 58 w 58"/>
                  <a:gd name="T3" fmla="*/ 41 h 41"/>
                  <a:gd name="T4" fmla="*/ 0 w 58"/>
                  <a:gd name="T5" fmla="*/ 8 h 41"/>
                  <a:gd name="T6" fmla="*/ 1 w 58"/>
                  <a:gd name="T7" fmla="*/ 0 h 41"/>
                  <a:gd name="T8" fmla="*/ 58 w 58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33"/>
                    </a:moveTo>
                    <a:lnTo>
                      <a:pt x="58" y="41"/>
                    </a:lnTo>
                    <a:lnTo>
                      <a:pt x="0" y="8"/>
                    </a:lnTo>
                    <a:lnTo>
                      <a:pt x="1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70" name="Freeform 86"/>
              <p:cNvSpPr/>
              <p:nvPr/>
            </p:nvSpPr>
            <p:spPr bwMode="auto">
              <a:xfrm>
                <a:off x="5868" y="2765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8 w 115"/>
                  <a:gd name="T3" fmla="*/ 66 h 66"/>
                  <a:gd name="T4" fmla="*/ 0 w 115"/>
                  <a:gd name="T5" fmla="*/ 33 h 66"/>
                  <a:gd name="T6" fmla="*/ 57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8" y="66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71" name="Freeform 87"/>
              <p:cNvSpPr/>
              <p:nvPr/>
            </p:nvSpPr>
            <p:spPr bwMode="auto">
              <a:xfrm>
                <a:off x="5926" y="2798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8 h 42"/>
                  <a:gd name="T4" fmla="*/ 0 w 57"/>
                  <a:gd name="T5" fmla="*/ 42 h 42"/>
                  <a:gd name="T6" fmla="*/ 0 w 57"/>
                  <a:gd name="T7" fmla="*/ 33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8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72" name="Freeform 88"/>
              <p:cNvSpPr/>
              <p:nvPr/>
            </p:nvSpPr>
            <p:spPr bwMode="auto">
              <a:xfrm>
                <a:off x="5868" y="2798"/>
                <a:ext cx="58" cy="42"/>
              </a:xfrm>
              <a:custGeom>
                <a:avLst/>
                <a:gdLst>
                  <a:gd name="T0" fmla="*/ 58 w 58"/>
                  <a:gd name="T1" fmla="*/ 33 h 42"/>
                  <a:gd name="T2" fmla="*/ 58 w 58"/>
                  <a:gd name="T3" fmla="*/ 42 h 42"/>
                  <a:gd name="T4" fmla="*/ 0 w 58"/>
                  <a:gd name="T5" fmla="*/ 8 h 42"/>
                  <a:gd name="T6" fmla="*/ 0 w 58"/>
                  <a:gd name="T7" fmla="*/ 0 h 42"/>
                  <a:gd name="T8" fmla="*/ 58 w 58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3"/>
                    </a:moveTo>
                    <a:lnTo>
                      <a:pt x="58" y="4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73" name="Freeform 89"/>
              <p:cNvSpPr/>
              <p:nvPr/>
            </p:nvSpPr>
            <p:spPr bwMode="auto">
              <a:xfrm>
                <a:off x="5959" y="2818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7 w 115"/>
                  <a:gd name="T3" fmla="*/ 66 h 66"/>
                  <a:gd name="T4" fmla="*/ 0 w 115"/>
                  <a:gd name="T5" fmla="*/ 33 h 66"/>
                  <a:gd name="T6" fmla="*/ 57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7" y="66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74" name="Freeform 90"/>
              <p:cNvSpPr/>
              <p:nvPr/>
            </p:nvSpPr>
            <p:spPr bwMode="auto">
              <a:xfrm>
                <a:off x="6016" y="2851"/>
                <a:ext cx="58" cy="41"/>
              </a:xfrm>
              <a:custGeom>
                <a:avLst/>
                <a:gdLst>
                  <a:gd name="T0" fmla="*/ 58 w 58"/>
                  <a:gd name="T1" fmla="*/ 0 h 41"/>
                  <a:gd name="T2" fmla="*/ 58 w 58"/>
                  <a:gd name="T3" fmla="*/ 8 h 41"/>
                  <a:gd name="T4" fmla="*/ 0 w 58"/>
                  <a:gd name="T5" fmla="*/ 41 h 41"/>
                  <a:gd name="T6" fmla="*/ 0 w 58"/>
                  <a:gd name="T7" fmla="*/ 33 h 41"/>
                  <a:gd name="T8" fmla="*/ 58 w 58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0"/>
                    </a:moveTo>
                    <a:lnTo>
                      <a:pt x="58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75" name="Freeform 91"/>
              <p:cNvSpPr/>
              <p:nvPr/>
            </p:nvSpPr>
            <p:spPr bwMode="auto">
              <a:xfrm>
                <a:off x="5959" y="2851"/>
                <a:ext cx="57" cy="41"/>
              </a:xfrm>
              <a:custGeom>
                <a:avLst/>
                <a:gdLst>
                  <a:gd name="T0" fmla="*/ 57 w 57"/>
                  <a:gd name="T1" fmla="*/ 33 h 41"/>
                  <a:gd name="T2" fmla="*/ 57 w 57"/>
                  <a:gd name="T3" fmla="*/ 41 h 41"/>
                  <a:gd name="T4" fmla="*/ 0 w 57"/>
                  <a:gd name="T5" fmla="*/ 8 h 41"/>
                  <a:gd name="T6" fmla="*/ 0 w 57"/>
                  <a:gd name="T7" fmla="*/ 0 h 41"/>
                  <a:gd name="T8" fmla="*/ 57 w 57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33"/>
                    </a:moveTo>
                    <a:lnTo>
                      <a:pt x="57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7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76" name="Freeform 92"/>
              <p:cNvSpPr/>
              <p:nvPr/>
            </p:nvSpPr>
            <p:spPr bwMode="auto">
              <a:xfrm>
                <a:off x="6050" y="2871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7 w 115"/>
                  <a:gd name="T3" fmla="*/ 66 h 66"/>
                  <a:gd name="T4" fmla="*/ 0 w 115"/>
                  <a:gd name="T5" fmla="*/ 33 h 66"/>
                  <a:gd name="T6" fmla="*/ 57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7" y="66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77" name="Freeform 93"/>
              <p:cNvSpPr/>
              <p:nvPr/>
            </p:nvSpPr>
            <p:spPr bwMode="auto">
              <a:xfrm>
                <a:off x="6107" y="2904"/>
                <a:ext cx="58" cy="41"/>
              </a:xfrm>
              <a:custGeom>
                <a:avLst/>
                <a:gdLst>
                  <a:gd name="T0" fmla="*/ 58 w 58"/>
                  <a:gd name="T1" fmla="*/ 0 h 41"/>
                  <a:gd name="T2" fmla="*/ 58 w 58"/>
                  <a:gd name="T3" fmla="*/ 8 h 41"/>
                  <a:gd name="T4" fmla="*/ 0 w 58"/>
                  <a:gd name="T5" fmla="*/ 41 h 41"/>
                  <a:gd name="T6" fmla="*/ 0 w 58"/>
                  <a:gd name="T7" fmla="*/ 33 h 41"/>
                  <a:gd name="T8" fmla="*/ 58 w 58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0"/>
                    </a:moveTo>
                    <a:lnTo>
                      <a:pt x="58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78" name="Freeform 94"/>
              <p:cNvSpPr/>
              <p:nvPr/>
            </p:nvSpPr>
            <p:spPr bwMode="auto">
              <a:xfrm>
                <a:off x="6050" y="2904"/>
                <a:ext cx="57" cy="41"/>
              </a:xfrm>
              <a:custGeom>
                <a:avLst/>
                <a:gdLst>
                  <a:gd name="T0" fmla="*/ 57 w 57"/>
                  <a:gd name="T1" fmla="*/ 33 h 41"/>
                  <a:gd name="T2" fmla="*/ 57 w 57"/>
                  <a:gd name="T3" fmla="*/ 41 h 41"/>
                  <a:gd name="T4" fmla="*/ 0 w 57"/>
                  <a:gd name="T5" fmla="*/ 8 h 41"/>
                  <a:gd name="T6" fmla="*/ 0 w 57"/>
                  <a:gd name="T7" fmla="*/ 0 h 41"/>
                  <a:gd name="T8" fmla="*/ 57 w 57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33"/>
                    </a:moveTo>
                    <a:lnTo>
                      <a:pt x="57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7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79" name="Freeform 95"/>
              <p:cNvSpPr/>
              <p:nvPr/>
            </p:nvSpPr>
            <p:spPr bwMode="auto">
              <a:xfrm>
                <a:off x="6141" y="2923"/>
                <a:ext cx="115" cy="67"/>
              </a:xfrm>
              <a:custGeom>
                <a:avLst/>
                <a:gdLst>
                  <a:gd name="T0" fmla="*/ 115 w 115"/>
                  <a:gd name="T1" fmla="*/ 34 h 67"/>
                  <a:gd name="T2" fmla="*/ 58 w 115"/>
                  <a:gd name="T3" fmla="*/ 67 h 67"/>
                  <a:gd name="T4" fmla="*/ 0 w 115"/>
                  <a:gd name="T5" fmla="*/ 34 h 67"/>
                  <a:gd name="T6" fmla="*/ 58 w 115"/>
                  <a:gd name="T7" fmla="*/ 0 h 67"/>
                  <a:gd name="T8" fmla="*/ 115 w 115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4"/>
                    </a:moveTo>
                    <a:lnTo>
                      <a:pt x="58" y="67"/>
                    </a:lnTo>
                    <a:lnTo>
                      <a:pt x="0" y="34"/>
                    </a:lnTo>
                    <a:lnTo>
                      <a:pt x="58" y="0"/>
                    </a:lnTo>
                    <a:lnTo>
                      <a:pt x="115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80" name="Freeform 96"/>
              <p:cNvSpPr/>
              <p:nvPr/>
            </p:nvSpPr>
            <p:spPr bwMode="auto">
              <a:xfrm>
                <a:off x="6199" y="2957"/>
                <a:ext cx="57" cy="41"/>
              </a:xfrm>
              <a:custGeom>
                <a:avLst/>
                <a:gdLst>
                  <a:gd name="T0" fmla="*/ 57 w 57"/>
                  <a:gd name="T1" fmla="*/ 0 h 41"/>
                  <a:gd name="T2" fmla="*/ 57 w 57"/>
                  <a:gd name="T3" fmla="*/ 8 h 41"/>
                  <a:gd name="T4" fmla="*/ 0 w 57"/>
                  <a:gd name="T5" fmla="*/ 41 h 41"/>
                  <a:gd name="T6" fmla="*/ 0 w 57"/>
                  <a:gd name="T7" fmla="*/ 33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57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81" name="Freeform 97"/>
              <p:cNvSpPr/>
              <p:nvPr/>
            </p:nvSpPr>
            <p:spPr bwMode="auto">
              <a:xfrm>
                <a:off x="6141" y="2957"/>
                <a:ext cx="58" cy="41"/>
              </a:xfrm>
              <a:custGeom>
                <a:avLst/>
                <a:gdLst>
                  <a:gd name="T0" fmla="*/ 58 w 58"/>
                  <a:gd name="T1" fmla="*/ 33 h 41"/>
                  <a:gd name="T2" fmla="*/ 58 w 58"/>
                  <a:gd name="T3" fmla="*/ 41 h 41"/>
                  <a:gd name="T4" fmla="*/ 0 w 58"/>
                  <a:gd name="T5" fmla="*/ 8 h 41"/>
                  <a:gd name="T6" fmla="*/ 0 w 58"/>
                  <a:gd name="T7" fmla="*/ 0 h 41"/>
                  <a:gd name="T8" fmla="*/ 58 w 58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33"/>
                    </a:moveTo>
                    <a:lnTo>
                      <a:pt x="58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82" name="Freeform 98"/>
              <p:cNvSpPr/>
              <p:nvPr/>
            </p:nvSpPr>
            <p:spPr bwMode="auto">
              <a:xfrm>
                <a:off x="6235" y="2978"/>
                <a:ext cx="115" cy="67"/>
              </a:xfrm>
              <a:custGeom>
                <a:avLst/>
                <a:gdLst>
                  <a:gd name="T0" fmla="*/ 115 w 115"/>
                  <a:gd name="T1" fmla="*/ 33 h 67"/>
                  <a:gd name="T2" fmla="*/ 58 w 115"/>
                  <a:gd name="T3" fmla="*/ 67 h 67"/>
                  <a:gd name="T4" fmla="*/ 0 w 115"/>
                  <a:gd name="T5" fmla="*/ 33 h 67"/>
                  <a:gd name="T6" fmla="*/ 57 w 115"/>
                  <a:gd name="T7" fmla="*/ 0 h 67"/>
                  <a:gd name="T8" fmla="*/ 115 w 115"/>
                  <a:gd name="T9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3"/>
                    </a:moveTo>
                    <a:lnTo>
                      <a:pt x="58" y="67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83" name="Freeform 99"/>
              <p:cNvSpPr/>
              <p:nvPr/>
            </p:nvSpPr>
            <p:spPr bwMode="auto">
              <a:xfrm>
                <a:off x="6293" y="3011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9 h 42"/>
                  <a:gd name="T4" fmla="*/ 0 w 57"/>
                  <a:gd name="T5" fmla="*/ 42 h 42"/>
                  <a:gd name="T6" fmla="*/ 0 w 57"/>
                  <a:gd name="T7" fmla="*/ 34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9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84" name="Freeform 100"/>
              <p:cNvSpPr/>
              <p:nvPr/>
            </p:nvSpPr>
            <p:spPr bwMode="auto">
              <a:xfrm>
                <a:off x="6235" y="3011"/>
                <a:ext cx="58" cy="42"/>
              </a:xfrm>
              <a:custGeom>
                <a:avLst/>
                <a:gdLst>
                  <a:gd name="T0" fmla="*/ 58 w 58"/>
                  <a:gd name="T1" fmla="*/ 34 h 42"/>
                  <a:gd name="T2" fmla="*/ 58 w 58"/>
                  <a:gd name="T3" fmla="*/ 42 h 42"/>
                  <a:gd name="T4" fmla="*/ 0 w 58"/>
                  <a:gd name="T5" fmla="*/ 9 h 42"/>
                  <a:gd name="T6" fmla="*/ 0 w 58"/>
                  <a:gd name="T7" fmla="*/ 0 h 42"/>
                  <a:gd name="T8" fmla="*/ 58 w 58"/>
                  <a:gd name="T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4"/>
                    </a:moveTo>
                    <a:lnTo>
                      <a:pt x="58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8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85" name="Freeform 101"/>
              <p:cNvSpPr/>
              <p:nvPr/>
            </p:nvSpPr>
            <p:spPr bwMode="auto">
              <a:xfrm>
                <a:off x="6322" y="3028"/>
                <a:ext cx="115" cy="67"/>
              </a:xfrm>
              <a:custGeom>
                <a:avLst/>
                <a:gdLst>
                  <a:gd name="T0" fmla="*/ 115 w 115"/>
                  <a:gd name="T1" fmla="*/ 34 h 67"/>
                  <a:gd name="T2" fmla="*/ 58 w 115"/>
                  <a:gd name="T3" fmla="*/ 67 h 67"/>
                  <a:gd name="T4" fmla="*/ 0 w 115"/>
                  <a:gd name="T5" fmla="*/ 34 h 67"/>
                  <a:gd name="T6" fmla="*/ 57 w 115"/>
                  <a:gd name="T7" fmla="*/ 0 h 67"/>
                  <a:gd name="T8" fmla="*/ 115 w 115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4"/>
                    </a:moveTo>
                    <a:lnTo>
                      <a:pt x="58" y="67"/>
                    </a:lnTo>
                    <a:lnTo>
                      <a:pt x="0" y="34"/>
                    </a:lnTo>
                    <a:lnTo>
                      <a:pt x="57" y="0"/>
                    </a:lnTo>
                    <a:lnTo>
                      <a:pt x="115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86" name="Freeform 102"/>
              <p:cNvSpPr/>
              <p:nvPr/>
            </p:nvSpPr>
            <p:spPr bwMode="auto">
              <a:xfrm>
                <a:off x="6379" y="3062"/>
                <a:ext cx="58" cy="41"/>
              </a:xfrm>
              <a:custGeom>
                <a:avLst/>
                <a:gdLst>
                  <a:gd name="T0" fmla="*/ 58 w 58"/>
                  <a:gd name="T1" fmla="*/ 0 h 41"/>
                  <a:gd name="T2" fmla="*/ 58 w 58"/>
                  <a:gd name="T3" fmla="*/ 8 h 41"/>
                  <a:gd name="T4" fmla="*/ 0 w 58"/>
                  <a:gd name="T5" fmla="*/ 41 h 41"/>
                  <a:gd name="T6" fmla="*/ 1 w 58"/>
                  <a:gd name="T7" fmla="*/ 33 h 41"/>
                  <a:gd name="T8" fmla="*/ 58 w 58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0"/>
                    </a:moveTo>
                    <a:lnTo>
                      <a:pt x="58" y="8"/>
                    </a:lnTo>
                    <a:lnTo>
                      <a:pt x="0" y="41"/>
                    </a:lnTo>
                    <a:lnTo>
                      <a:pt x="1" y="3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87" name="Freeform 103"/>
              <p:cNvSpPr/>
              <p:nvPr/>
            </p:nvSpPr>
            <p:spPr bwMode="auto">
              <a:xfrm>
                <a:off x="6322" y="3062"/>
                <a:ext cx="58" cy="41"/>
              </a:xfrm>
              <a:custGeom>
                <a:avLst/>
                <a:gdLst>
                  <a:gd name="T0" fmla="*/ 58 w 58"/>
                  <a:gd name="T1" fmla="*/ 33 h 41"/>
                  <a:gd name="T2" fmla="*/ 57 w 58"/>
                  <a:gd name="T3" fmla="*/ 41 h 41"/>
                  <a:gd name="T4" fmla="*/ 0 w 58"/>
                  <a:gd name="T5" fmla="*/ 8 h 41"/>
                  <a:gd name="T6" fmla="*/ 0 w 58"/>
                  <a:gd name="T7" fmla="*/ 0 h 41"/>
                  <a:gd name="T8" fmla="*/ 58 w 58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33"/>
                    </a:moveTo>
                    <a:lnTo>
                      <a:pt x="57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88" name="Freeform 104"/>
              <p:cNvSpPr/>
              <p:nvPr/>
            </p:nvSpPr>
            <p:spPr bwMode="auto">
              <a:xfrm>
                <a:off x="6408" y="3079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8 w 115"/>
                  <a:gd name="T3" fmla="*/ 66 h 66"/>
                  <a:gd name="T4" fmla="*/ 0 w 115"/>
                  <a:gd name="T5" fmla="*/ 33 h 66"/>
                  <a:gd name="T6" fmla="*/ 57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8" y="66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89" name="Freeform 105"/>
              <p:cNvSpPr/>
              <p:nvPr/>
            </p:nvSpPr>
            <p:spPr bwMode="auto">
              <a:xfrm>
                <a:off x="6466" y="3112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8 h 42"/>
                  <a:gd name="T4" fmla="*/ 0 w 57"/>
                  <a:gd name="T5" fmla="*/ 42 h 42"/>
                  <a:gd name="T6" fmla="*/ 0 w 57"/>
                  <a:gd name="T7" fmla="*/ 33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8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90" name="Freeform 106"/>
              <p:cNvSpPr/>
              <p:nvPr/>
            </p:nvSpPr>
            <p:spPr bwMode="auto">
              <a:xfrm>
                <a:off x="6408" y="3112"/>
                <a:ext cx="58" cy="42"/>
              </a:xfrm>
              <a:custGeom>
                <a:avLst/>
                <a:gdLst>
                  <a:gd name="T0" fmla="*/ 58 w 58"/>
                  <a:gd name="T1" fmla="*/ 33 h 42"/>
                  <a:gd name="T2" fmla="*/ 58 w 58"/>
                  <a:gd name="T3" fmla="*/ 42 h 42"/>
                  <a:gd name="T4" fmla="*/ 0 w 58"/>
                  <a:gd name="T5" fmla="*/ 8 h 42"/>
                  <a:gd name="T6" fmla="*/ 0 w 58"/>
                  <a:gd name="T7" fmla="*/ 0 h 42"/>
                  <a:gd name="T8" fmla="*/ 58 w 58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3"/>
                    </a:moveTo>
                    <a:lnTo>
                      <a:pt x="58" y="4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91" name="Freeform 107"/>
              <p:cNvSpPr/>
              <p:nvPr/>
            </p:nvSpPr>
            <p:spPr bwMode="auto">
              <a:xfrm>
                <a:off x="6499" y="3132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7 w 115"/>
                  <a:gd name="T3" fmla="*/ 66 h 66"/>
                  <a:gd name="T4" fmla="*/ 0 w 115"/>
                  <a:gd name="T5" fmla="*/ 33 h 66"/>
                  <a:gd name="T6" fmla="*/ 57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7" y="66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92" name="Freeform 108"/>
              <p:cNvSpPr/>
              <p:nvPr/>
            </p:nvSpPr>
            <p:spPr bwMode="auto">
              <a:xfrm>
                <a:off x="6556" y="3165"/>
                <a:ext cx="58" cy="42"/>
              </a:xfrm>
              <a:custGeom>
                <a:avLst/>
                <a:gdLst>
                  <a:gd name="T0" fmla="*/ 58 w 58"/>
                  <a:gd name="T1" fmla="*/ 0 h 42"/>
                  <a:gd name="T2" fmla="*/ 58 w 58"/>
                  <a:gd name="T3" fmla="*/ 9 h 42"/>
                  <a:gd name="T4" fmla="*/ 0 w 58"/>
                  <a:gd name="T5" fmla="*/ 42 h 42"/>
                  <a:gd name="T6" fmla="*/ 0 w 58"/>
                  <a:gd name="T7" fmla="*/ 33 h 42"/>
                  <a:gd name="T8" fmla="*/ 58 w 5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0"/>
                    </a:moveTo>
                    <a:lnTo>
                      <a:pt x="58" y="9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93" name="Freeform 109"/>
              <p:cNvSpPr/>
              <p:nvPr/>
            </p:nvSpPr>
            <p:spPr bwMode="auto">
              <a:xfrm>
                <a:off x="6499" y="3165"/>
                <a:ext cx="57" cy="42"/>
              </a:xfrm>
              <a:custGeom>
                <a:avLst/>
                <a:gdLst>
                  <a:gd name="T0" fmla="*/ 57 w 57"/>
                  <a:gd name="T1" fmla="*/ 33 h 42"/>
                  <a:gd name="T2" fmla="*/ 57 w 57"/>
                  <a:gd name="T3" fmla="*/ 42 h 42"/>
                  <a:gd name="T4" fmla="*/ 0 w 57"/>
                  <a:gd name="T5" fmla="*/ 8 h 42"/>
                  <a:gd name="T6" fmla="*/ 0 w 57"/>
                  <a:gd name="T7" fmla="*/ 0 h 42"/>
                  <a:gd name="T8" fmla="*/ 57 w 57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33"/>
                    </a:moveTo>
                    <a:lnTo>
                      <a:pt x="57" y="4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7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94" name="Freeform 110"/>
              <p:cNvSpPr/>
              <p:nvPr/>
            </p:nvSpPr>
            <p:spPr bwMode="auto">
              <a:xfrm>
                <a:off x="5560" y="2687"/>
                <a:ext cx="170" cy="98"/>
              </a:xfrm>
              <a:custGeom>
                <a:avLst/>
                <a:gdLst>
                  <a:gd name="T0" fmla="*/ 170 w 170"/>
                  <a:gd name="T1" fmla="*/ 65 h 98"/>
                  <a:gd name="T2" fmla="*/ 112 w 170"/>
                  <a:gd name="T3" fmla="*/ 98 h 98"/>
                  <a:gd name="T4" fmla="*/ 0 w 170"/>
                  <a:gd name="T5" fmla="*/ 33 h 98"/>
                  <a:gd name="T6" fmla="*/ 57 w 170"/>
                  <a:gd name="T7" fmla="*/ 0 h 98"/>
                  <a:gd name="T8" fmla="*/ 170 w 170"/>
                  <a:gd name="T9" fmla="*/ 6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98">
                    <a:moveTo>
                      <a:pt x="170" y="65"/>
                    </a:moveTo>
                    <a:lnTo>
                      <a:pt x="112" y="98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70" y="6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95" name="Freeform 111"/>
              <p:cNvSpPr/>
              <p:nvPr/>
            </p:nvSpPr>
            <p:spPr bwMode="auto">
              <a:xfrm>
                <a:off x="5672" y="2752"/>
                <a:ext cx="58" cy="42"/>
              </a:xfrm>
              <a:custGeom>
                <a:avLst/>
                <a:gdLst>
                  <a:gd name="T0" fmla="*/ 58 w 58"/>
                  <a:gd name="T1" fmla="*/ 0 h 42"/>
                  <a:gd name="T2" fmla="*/ 58 w 58"/>
                  <a:gd name="T3" fmla="*/ 9 h 42"/>
                  <a:gd name="T4" fmla="*/ 0 w 58"/>
                  <a:gd name="T5" fmla="*/ 42 h 42"/>
                  <a:gd name="T6" fmla="*/ 0 w 58"/>
                  <a:gd name="T7" fmla="*/ 33 h 42"/>
                  <a:gd name="T8" fmla="*/ 58 w 5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0"/>
                    </a:moveTo>
                    <a:lnTo>
                      <a:pt x="58" y="9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96" name="Freeform 112"/>
              <p:cNvSpPr/>
              <p:nvPr/>
            </p:nvSpPr>
            <p:spPr bwMode="auto">
              <a:xfrm>
                <a:off x="5560" y="2720"/>
                <a:ext cx="112" cy="74"/>
              </a:xfrm>
              <a:custGeom>
                <a:avLst/>
                <a:gdLst>
                  <a:gd name="T0" fmla="*/ 112 w 112"/>
                  <a:gd name="T1" fmla="*/ 65 h 74"/>
                  <a:gd name="T2" fmla="*/ 112 w 112"/>
                  <a:gd name="T3" fmla="*/ 74 h 74"/>
                  <a:gd name="T4" fmla="*/ 0 w 112"/>
                  <a:gd name="T5" fmla="*/ 9 h 74"/>
                  <a:gd name="T6" fmla="*/ 0 w 112"/>
                  <a:gd name="T7" fmla="*/ 0 h 74"/>
                  <a:gd name="T8" fmla="*/ 112 w 112"/>
                  <a:gd name="T9" fmla="*/ 6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74">
                    <a:moveTo>
                      <a:pt x="112" y="65"/>
                    </a:moveTo>
                    <a:lnTo>
                      <a:pt x="112" y="7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12" y="6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97" name="Freeform 113"/>
              <p:cNvSpPr/>
              <p:nvPr/>
            </p:nvSpPr>
            <p:spPr bwMode="auto">
              <a:xfrm>
                <a:off x="5719" y="2780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8 w 115"/>
                  <a:gd name="T3" fmla="*/ 66 h 66"/>
                  <a:gd name="T4" fmla="*/ 0 w 115"/>
                  <a:gd name="T5" fmla="*/ 33 h 66"/>
                  <a:gd name="T6" fmla="*/ 58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8" y="66"/>
                    </a:lnTo>
                    <a:lnTo>
                      <a:pt x="0" y="33"/>
                    </a:lnTo>
                    <a:lnTo>
                      <a:pt x="58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98" name="Freeform 114"/>
              <p:cNvSpPr/>
              <p:nvPr/>
            </p:nvSpPr>
            <p:spPr bwMode="auto">
              <a:xfrm>
                <a:off x="5777" y="2813"/>
                <a:ext cx="57" cy="41"/>
              </a:xfrm>
              <a:custGeom>
                <a:avLst/>
                <a:gdLst>
                  <a:gd name="T0" fmla="*/ 57 w 57"/>
                  <a:gd name="T1" fmla="*/ 0 h 41"/>
                  <a:gd name="T2" fmla="*/ 57 w 57"/>
                  <a:gd name="T3" fmla="*/ 8 h 41"/>
                  <a:gd name="T4" fmla="*/ 0 w 57"/>
                  <a:gd name="T5" fmla="*/ 41 h 41"/>
                  <a:gd name="T6" fmla="*/ 0 w 57"/>
                  <a:gd name="T7" fmla="*/ 33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57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99" name="Freeform 115"/>
              <p:cNvSpPr/>
              <p:nvPr/>
            </p:nvSpPr>
            <p:spPr bwMode="auto">
              <a:xfrm>
                <a:off x="5719" y="2813"/>
                <a:ext cx="58" cy="41"/>
              </a:xfrm>
              <a:custGeom>
                <a:avLst/>
                <a:gdLst>
                  <a:gd name="T0" fmla="*/ 58 w 58"/>
                  <a:gd name="T1" fmla="*/ 33 h 41"/>
                  <a:gd name="T2" fmla="*/ 58 w 58"/>
                  <a:gd name="T3" fmla="*/ 41 h 41"/>
                  <a:gd name="T4" fmla="*/ 0 w 58"/>
                  <a:gd name="T5" fmla="*/ 8 h 41"/>
                  <a:gd name="T6" fmla="*/ 0 w 58"/>
                  <a:gd name="T7" fmla="*/ 0 h 41"/>
                  <a:gd name="T8" fmla="*/ 58 w 58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33"/>
                    </a:moveTo>
                    <a:lnTo>
                      <a:pt x="58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00" name="Freeform 116"/>
              <p:cNvSpPr/>
              <p:nvPr/>
            </p:nvSpPr>
            <p:spPr bwMode="auto">
              <a:xfrm>
                <a:off x="5630" y="2728"/>
                <a:ext cx="116" cy="67"/>
              </a:xfrm>
              <a:custGeom>
                <a:avLst/>
                <a:gdLst>
                  <a:gd name="T0" fmla="*/ 116 w 116"/>
                  <a:gd name="T1" fmla="*/ 34 h 67"/>
                  <a:gd name="T2" fmla="*/ 59 w 116"/>
                  <a:gd name="T3" fmla="*/ 67 h 67"/>
                  <a:gd name="T4" fmla="*/ 0 w 116"/>
                  <a:gd name="T5" fmla="*/ 34 h 67"/>
                  <a:gd name="T6" fmla="*/ 58 w 116"/>
                  <a:gd name="T7" fmla="*/ 0 h 67"/>
                  <a:gd name="T8" fmla="*/ 116 w 116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67">
                    <a:moveTo>
                      <a:pt x="116" y="34"/>
                    </a:moveTo>
                    <a:lnTo>
                      <a:pt x="59" y="67"/>
                    </a:lnTo>
                    <a:lnTo>
                      <a:pt x="0" y="34"/>
                    </a:lnTo>
                    <a:lnTo>
                      <a:pt x="58" y="0"/>
                    </a:lnTo>
                    <a:lnTo>
                      <a:pt x="116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01" name="Freeform 117"/>
              <p:cNvSpPr/>
              <p:nvPr/>
            </p:nvSpPr>
            <p:spPr bwMode="auto">
              <a:xfrm>
                <a:off x="5689" y="2762"/>
                <a:ext cx="57" cy="41"/>
              </a:xfrm>
              <a:custGeom>
                <a:avLst/>
                <a:gdLst>
                  <a:gd name="T0" fmla="*/ 57 w 57"/>
                  <a:gd name="T1" fmla="*/ 0 h 41"/>
                  <a:gd name="T2" fmla="*/ 57 w 57"/>
                  <a:gd name="T3" fmla="*/ 8 h 41"/>
                  <a:gd name="T4" fmla="*/ 0 w 57"/>
                  <a:gd name="T5" fmla="*/ 41 h 41"/>
                  <a:gd name="T6" fmla="*/ 0 w 57"/>
                  <a:gd name="T7" fmla="*/ 33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57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02" name="Freeform 118"/>
              <p:cNvSpPr/>
              <p:nvPr/>
            </p:nvSpPr>
            <p:spPr bwMode="auto">
              <a:xfrm>
                <a:off x="5630" y="2762"/>
                <a:ext cx="59" cy="41"/>
              </a:xfrm>
              <a:custGeom>
                <a:avLst/>
                <a:gdLst>
                  <a:gd name="T0" fmla="*/ 59 w 59"/>
                  <a:gd name="T1" fmla="*/ 33 h 41"/>
                  <a:gd name="T2" fmla="*/ 59 w 59"/>
                  <a:gd name="T3" fmla="*/ 41 h 41"/>
                  <a:gd name="T4" fmla="*/ 0 w 59"/>
                  <a:gd name="T5" fmla="*/ 8 h 41"/>
                  <a:gd name="T6" fmla="*/ 0 w 59"/>
                  <a:gd name="T7" fmla="*/ 0 h 41"/>
                  <a:gd name="T8" fmla="*/ 59 w 59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1">
                    <a:moveTo>
                      <a:pt x="59" y="33"/>
                    </a:moveTo>
                    <a:lnTo>
                      <a:pt x="59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9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03" name="Freeform 119"/>
              <p:cNvSpPr/>
              <p:nvPr/>
            </p:nvSpPr>
            <p:spPr bwMode="auto">
              <a:xfrm>
                <a:off x="5814" y="2834"/>
                <a:ext cx="115" cy="67"/>
              </a:xfrm>
              <a:custGeom>
                <a:avLst/>
                <a:gdLst>
                  <a:gd name="T0" fmla="*/ 115 w 115"/>
                  <a:gd name="T1" fmla="*/ 33 h 67"/>
                  <a:gd name="T2" fmla="*/ 57 w 115"/>
                  <a:gd name="T3" fmla="*/ 67 h 67"/>
                  <a:gd name="T4" fmla="*/ 0 w 115"/>
                  <a:gd name="T5" fmla="*/ 33 h 67"/>
                  <a:gd name="T6" fmla="*/ 57 w 115"/>
                  <a:gd name="T7" fmla="*/ 0 h 67"/>
                  <a:gd name="T8" fmla="*/ 115 w 115"/>
                  <a:gd name="T9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3"/>
                    </a:moveTo>
                    <a:lnTo>
                      <a:pt x="57" y="67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04" name="Freeform 120"/>
              <p:cNvSpPr/>
              <p:nvPr/>
            </p:nvSpPr>
            <p:spPr bwMode="auto">
              <a:xfrm>
                <a:off x="5871" y="2867"/>
                <a:ext cx="58" cy="42"/>
              </a:xfrm>
              <a:custGeom>
                <a:avLst/>
                <a:gdLst>
                  <a:gd name="T0" fmla="*/ 58 w 58"/>
                  <a:gd name="T1" fmla="*/ 0 h 42"/>
                  <a:gd name="T2" fmla="*/ 58 w 58"/>
                  <a:gd name="T3" fmla="*/ 9 h 42"/>
                  <a:gd name="T4" fmla="*/ 0 w 58"/>
                  <a:gd name="T5" fmla="*/ 42 h 42"/>
                  <a:gd name="T6" fmla="*/ 0 w 58"/>
                  <a:gd name="T7" fmla="*/ 34 h 42"/>
                  <a:gd name="T8" fmla="*/ 58 w 5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0"/>
                    </a:moveTo>
                    <a:lnTo>
                      <a:pt x="58" y="9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05" name="Freeform 121"/>
              <p:cNvSpPr/>
              <p:nvPr/>
            </p:nvSpPr>
            <p:spPr bwMode="auto">
              <a:xfrm>
                <a:off x="5814" y="2867"/>
                <a:ext cx="57" cy="42"/>
              </a:xfrm>
              <a:custGeom>
                <a:avLst/>
                <a:gdLst>
                  <a:gd name="T0" fmla="*/ 57 w 57"/>
                  <a:gd name="T1" fmla="*/ 34 h 42"/>
                  <a:gd name="T2" fmla="*/ 57 w 57"/>
                  <a:gd name="T3" fmla="*/ 42 h 42"/>
                  <a:gd name="T4" fmla="*/ 0 w 57"/>
                  <a:gd name="T5" fmla="*/ 9 h 42"/>
                  <a:gd name="T6" fmla="*/ 0 w 57"/>
                  <a:gd name="T7" fmla="*/ 0 h 42"/>
                  <a:gd name="T8" fmla="*/ 57 w 57"/>
                  <a:gd name="T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34"/>
                    </a:moveTo>
                    <a:lnTo>
                      <a:pt x="57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7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06" name="Freeform 122"/>
              <p:cNvSpPr/>
              <p:nvPr/>
            </p:nvSpPr>
            <p:spPr bwMode="auto">
              <a:xfrm>
                <a:off x="5906" y="2888"/>
                <a:ext cx="115" cy="67"/>
              </a:xfrm>
              <a:custGeom>
                <a:avLst/>
                <a:gdLst>
                  <a:gd name="T0" fmla="*/ 115 w 115"/>
                  <a:gd name="T1" fmla="*/ 34 h 67"/>
                  <a:gd name="T2" fmla="*/ 58 w 115"/>
                  <a:gd name="T3" fmla="*/ 67 h 67"/>
                  <a:gd name="T4" fmla="*/ 0 w 115"/>
                  <a:gd name="T5" fmla="*/ 33 h 67"/>
                  <a:gd name="T6" fmla="*/ 57 w 115"/>
                  <a:gd name="T7" fmla="*/ 0 h 67"/>
                  <a:gd name="T8" fmla="*/ 115 w 115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4"/>
                    </a:moveTo>
                    <a:lnTo>
                      <a:pt x="58" y="67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07" name="Freeform 123"/>
              <p:cNvSpPr/>
              <p:nvPr/>
            </p:nvSpPr>
            <p:spPr bwMode="auto">
              <a:xfrm>
                <a:off x="5963" y="2922"/>
                <a:ext cx="58" cy="41"/>
              </a:xfrm>
              <a:custGeom>
                <a:avLst/>
                <a:gdLst>
                  <a:gd name="T0" fmla="*/ 58 w 58"/>
                  <a:gd name="T1" fmla="*/ 0 h 41"/>
                  <a:gd name="T2" fmla="*/ 58 w 58"/>
                  <a:gd name="T3" fmla="*/ 8 h 41"/>
                  <a:gd name="T4" fmla="*/ 0 w 58"/>
                  <a:gd name="T5" fmla="*/ 41 h 41"/>
                  <a:gd name="T6" fmla="*/ 1 w 58"/>
                  <a:gd name="T7" fmla="*/ 33 h 41"/>
                  <a:gd name="T8" fmla="*/ 58 w 58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0"/>
                    </a:moveTo>
                    <a:lnTo>
                      <a:pt x="58" y="8"/>
                    </a:lnTo>
                    <a:lnTo>
                      <a:pt x="0" y="41"/>
                    </a:lnTo>
                    <a:lnTo>
                      <a:pt x="1" y="3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08" name="Freeform 124"/>
              <p:cNvSpPr/>
              <p:nvPr/>
            </p:nvSpPr>
            <p:spPr bwMode="auto">
              <a:xfrm>
                <a:off x="5906" y="2921"/>
                <a:ext cx="58" cy="42"/>
              </a:xfrm>
              <a:custGeom>
                <a:avLst/>
                <a:gdLst>
                  <a:gd name="T0" fmla="*/ 58 w 58"/>
                  <a:gd name="T1" fmla="*/ 34 h 42"/>
                  <a:gd name="T2" fmla="*/ 57 w 58"/>
                  <a:gd name="T3" fmla="*/ 42 h 42"/>
                  <a:gd name="T4" fmla="*/ 0 w 58"/>
                  <a:gd name="T5" fmla="*/ 9 h 42"/>
                  <a:gd name="T6" fmla="*/ 0 w 58"/>
                  <a:gd name="T7" fmla="*/ 0 h 42"/>
                  <a:gd name="T8" fmla="*/ 58 w 58"/>
                  <a:gd name="T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4"/>
                    </a:moveTo>
                    <a:lnTo>
                      <a:pt x="57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8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09" name="Freeform 125"/>
              <p:cNvSpPr/>
              <p:nvPr/>
            </p:nvSpPr>
            <p:spPr bwMode="auto">
              <a:xfrm>
                <a:off x="5992" y="2938"/>
                <a:ext cx="115" cy="67"/>
              </a:xfrm>
              <a:custGeom>
                <a:avLst/>
                <a:gdLst>
                  <a:gd name="T0" fmla="*/ 115 w 115"/>
                  <a:gd name="T1" fmla="*/ 34 h 67"/>
                  <a:gd name="T2" fmla="*/ 58 w 115"/>
                  <a:gd name="T3" fmla="*/ 67 h 67"/>
                  <a:gd name="T4" fmla="*/ 0 w 115"/>
                  <a:gd name="T5" fmla="*/ 34 h 67"/>
                  <a:gd name="T6" fmla="*/ 57 w 115"/>
                  <a:gd name="T7" fmla="*/ 0 h 67"/>
                  <a:gd name="T8" fmla="*/ 115 w 115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4"/>
                    </a:moveTo>
                    <a:lnTo>
                      <a:pt x="58" y="67"/>
                    </a:lnTo>
                    <a:lnTo>
                      <a:pt x="0" y="34"/>
                    </a:lnTo>
                    <a:lnTo>
                      <a:pt x="57" y="0"/>
                    </a:lnTo>
                    <a:lnTo>
                      <a:pt x="115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10" name="Freeform 126"/>
              <p:cNvSpPr/>
              <p:nvPr/>
            </p:nvSpPr>
            <p:spPr bwMode="auto">
              <a:xfrm>
                <a:off x="6049" y="2972"/>
                <a:ext cx="58" cy="41"/>
              </a:xfrm>
              <a:custGeom>
                <a:avLst/>
                <a:gdLst>
                  <a:gd name="T0" fmla="*/ 58 w 58"/>
                  <a:gd name="T1" fmla="*/ 0 h 41"/>
                  <a:gd name="T2" fmla="*/ 58 w 58"/>
                  <a:gd name="T3" fmla="*/ 8 h 41"/>
                  <a:gd name="T4" fmla="*/ 0 w 58"/>
                  <a:gd name="T5" fmla="*/ 41 h 41"/>
                  <a:gd name="T6" fmla="*/ 1 w 58"/>
                  <a:gd name="T7" fmla="*/ 33 h 41"/>
                  <a:gd name="T8" fmla="*/ 58 w 58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0"/>
                    </a:moveTo>
                    <a:lnTo>
                      <a:pt x="58" y="8"/>
                    </a:lnTo>
                    <a:lnTo>
                      <a:pt x="0" y="41"/>
                    </a:lnTo>
                    <a:lnTo>
                      <a:pt x="1" y="3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11" name="Freeform 127"/>
              <p:cNvSpPr/>
              <p:nvPr/>
            </p:nvSpPr>
            <p:spPr bwMode="auto">
              <a:xfrm>
                <a:off x="5992" y="2972"/>
                <a:ext cx="58" cy="41"/>
              </a:xfrm>
              <a:custGeom>
                <a:avLst/>
                <a:gdLst>
                  <a:gd name="T0" fmla="*/ 58 w 58"/>
                  <a:gd name="T1" fmla="*/ 33 h 41"/>
                  <a:gd name="T2" fmla="*/ 57 w 58"/>
                  <a:gd name="T3" fmla="*/ 41 h 41"/>
                  <a:gd name="T4" fmla="*/ 0 w 58"/>
                  <a:gd name="T5" fmla="*/ 8 h 41"/>
                  <a:gd name="T6" fmla="*/ 0 w 58"/>
                  <a:gd name="T7" fmla="*/ 0 h 41"/>
                  <a:gd name="T8" fmla="*/ 58 w 58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33"/>
                    </a:moveTo>
                    <a:lnTo>
                      <a:pt x="57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12" name="Freeform 128"/>
              <p:cNvSpPr/>
              <p:nvPr/>
            </p:nvSpPr>
            <p:spPr bwMode="auto">
              <a:xfrm>
                <a:off x="6081" y="2990"/>
                <a:ext cx="115" cy="67"/>
              </a:xfrm>
              <a:custGeom>
                <a:avLst/>
                <a:gdLst>
                  <a:gd name="T0" fmla="*/ 115 w 115"/>
                  <a:gd name="T1" fmla="*/ 33 h 67"/>
                  <a:gd name="T2" fmla="*/ 58 w 115"/>
                  <a:gd name="T3" fmla="*/ 67 h 67"/>
                  <a:gd name="T4" fmla="*/ 0 w 115"/>
                  <a:gd name="T5" fmla="*/ 33 h 67"/>
                  <a:gd name="T6" fmla="*/ 58 w 115"/>
                  <a:gd name="T7" fmla="*/ 0 h 67"/>
                  <a:gd name="T8" fmla="*/ 115 w 115"/>
                  <a:gd name="T9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3"/>
                    </a:moveTo>
                    <a:lnTo>
                      <a:pt x="58" y="67"/>
                    </a:lnTo>
                    <a:lnTo>
                      <a:pt x="0" y="33"/>
                    </a:lnTo>
                    <a:lnTo>
                      <a:pt x="58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13" name="Freeform 129"/>
              <p:cNvSpPr/>
              <p:nvPr/>
            </p:nvSpPr>
            <p:spPr bwMode="auto">
              <a:xfrm>
                <a:off x="6139" y="3023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9 h 42"/>
                  <a:gd name="T4" fmla="*/ 0 w 57"/>
                  <a:gd name="T5" fmla="*/ 42 h 42"/>
                  <a:gd name="T6" fmla="*/ 0 w 57"/>
                  <a:gd name="T7" fmla="*/ 34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9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14" name="Freeform 130"/>
              <p:cNvSpPr/>
              <p:nvPr/>
            </p:nvSpPr>
            <p:spPr bwMode="auto">
              <a:xfrm>
                <a:off x="6081" y="3023"/>
                <a:ext cx="58" cy="42"/>
              </a:xfrm>
              <a:custGeom>
                <a:avLst/>
                <a:gdLst>
                  <a:gd name="T0" fmla="*/ 58 w 58"/>
                  <a:gd name="T1" fmla="*/ 34 h 42"/>
                  <a:gd name="T2" fmla="*/ 58 w 58"/>
                  <a:gd name="T3" fmla="*/ 42 h 42"/>
                  <a:gd name="T4" fmla="*/ 0 w 58"/>
                  <a:gd name="T5" fmla="*/ 9 h 42"/>
                  <a:gd name="T6" fmla="*/ 0 w 58"/>
                  <a:gd name="T7" fmla="*/ 0 h 42"/>
                  <a:gd name="T8" fmla="*/ 58 w 58"/>
                  <a:gd name="T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4"/>
                    </a:moveTo>
                    <a:lnTo>
                      <a:pt x="58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8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15" name="Freeform 131"/>
              <p:cNvSpPr/>
              <p:nvPr/>
            </p:nvSpPr>
            <p:spPr bwMode="auto">
              <a:xfrm>
                <a:off x="6175" y="3044"/>
                <a:ext cx="114" cy="67"/>
              </a:xfrm>
              <a:custGeom>
                <a:avLst/>
                <a:gdLst>
                  <a:gd name="T0" fmla="*/ 114 w 114"/>
                  <a:gd name="T1" fmla="*/ 33 h 67"/>
                  <a:gd name="T2" fmla="*/ 57 w 114"/>
                  <a:gd name="T3" fmla="*/ 67 h 67"/>
                  <a:gd name="T4" fmla="*/ 0 w 114"/>
                  <a:gd name="T5" fmla="*/ 33 h 67"/>
                  <a:gd name="T6" fmla="*/ 57 w 114"/>
                  <a:gd name="T7" fmla="*/ 0 h 67"/>
                  <a:gd name="T8" fmla="*/ 114 w 114"/>
                  <a:gd name="T9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67">
                    <a:moveTo>
                      <a:pt x="114" y="33"/>
                    </a:moveTo>
                    <a:lnTo>
                      <a:pt x="57" y="67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4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16" name="Freeform 132"/>
              <p:cNvSpPr/>
              <p:nvPr/>
            </p:nvSpPr>
            <p:spPr bwMode="auto">
              <a:xfrm>
                <a:off x="6232" y="3077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9 h 42"/>
                  <a:gd name="T4" fmla="*/ 0 w 57"/>
                  <a:gd name="T5" fmla="*/ 42 h 42"/>
                  <a:gd name="T6" fmla="*/ 0 w 57"/>
                  <a:gd name="T7" fmla="*/ 34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9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17" name="Freeform 133"/>
              <p:cNvSpPr/>
              <p:nvPr/>
            </p:nvSpPr>
            <p:spPr bwMode="auto">
              <a:xfrm>
                <a:off x="6175" y="3077"/>
                <a:ext cx="57" cy="42"/>
              </a:xfrm>
              <a:custGeom>
                <a:avLst/>
                <a:gdLst>
                  <a:gd name="T0" fmla="*/ 57 w 57"/>
                  <a:gd name="T1" fmla="*/ 34 h 42"/>
                  <a:gd name="T2" fmla="*/ 57 w 57"/>
                  <a:gd name="T3" fmla="*/ 42 h 42"/>
                  <a:gd name="T4" fmla="*/ 0 w 57"/>
                  <a:gd name="T5" fmla="*/ 9 h 42"/>
                  <a:gd name="T6" fmla="*/ 0 w 57"/>
                  <a:gd name="T7" fmla="*/ 0 h 42"/>
                  <a:gd name="T8" fmla="*/ 57 w 57"/>
                  <a:gd name="T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34"/>
                    </a:moveTo>
                    <a:lnTo>
                      <a:pt x="57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7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18" name="Freeform 134"/>
              <p:cNvSpPr/>
              <p:nvPr/>
            </p:nvSpPr>
            <p:spPr bwMode="auto">
              <a:xfrm>
                <a:off x="6267" y="3098"/>
                <a:ext cx="115" cy="67"/>
              </a:xfrm>
              <a:custGeom>
                <a:avLst/>
                <a:gdLst>
                  <a:gd name="T0" fmla="*/ 115 w 115"/>
                  <a:gd name="T1" fmla="*/ 34 h 67"/>
                  <a:gd name="T2" fmla="*/ 58 w 115"/>
                  <a:gd name="T3" fmla="*/ 67 h 67"/>
                  <a:gd name="T4" fmla="*/ 0 w 115"/>
                  <a:gd name="T5" fmla="*/ 34 h 67"/>
                  <a:gd name="T6" fmla="*/ 57 w 115"/>
                  <a:gd name="T7" fmla="*/ 0 h 67"/>
                  <a:gd name="T8" fmla="*/ 115 w 115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4"/>
                    </a:moveTo>
                    <a:lnTo>
                      <a:pt x="58" y="67"/>
                    </a:lnTo>
                    <a:lnTo>
                      <a:pt x="0" y="34"/>
                    </a:lnTo>
                    <a:lnTo>
                      <a:pt x="57" y="0"/>
                    </a:lnTo>
                    <a:lnTo>
                      <a:pt x="115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19" name="Freeform 135"/>
              <p:cNvSpPr/>
              <p:nvPr/>
            </p:nvSpPr>
            <p:spPr bwMode="auto">
              <a:xfrm>
                <a:off x="6325" y="3132"/>
                <a:ext cx="57" cy="41"/>
              </a:xfrm>
              <a:custGeom>
                <a:avLst/>
                <a:gdLst>
                  <a:gd name="T0" fmla="*/ 57 w 57"/>
                  <a:gd name="T1" fmla="*/ 0 h 41"/>
                  <a:gd name="T2" fmla="*/ 57 w 57"/>
                  <a:gd name="T3" fmla="*/ 8 h 41"/>
                  <a:gd name="T4" fmla="*/ 0 w 57"/>
                  <a:gd name="T5" fmla="*/ 41 h 41"/>
                  <a:gd name="T6" fmla="*/ 0 w 57"/>
                  <a:gd name="T7" fmla="*/ 33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57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20" name="Freeform 136"/>
              <p:cNvSpPr/>
              <p:nvPr/>
            </p:nvSpPr>
            <p:spPr bwMode="auto">
              <a:xfrm>
                <a:off x="6267" y="3132"/>
                <a:ext cx="58" cy="41"/>
              </a:xfrm>
              <a:custGeom>
                <a:avLst/>
                <a:gdLst>
                  <a:gd name="T0" fmla="*/ 58 w 58"/>
                  <a:gd name="T1" fmla="*/ 33 h 41"/>
                  <a:gd name="T2" fmla="*/ 58 w 58"/>
                  <a:gd name="T3" fmla="*/ 41 h 41"/>
                  <a:gd name="T4" fmla="*/ 0 w 58"/>
                  <a:gd name="T5" fmla="*/ 8 h 41"/>
                  <a:gd name="T6" fmla="*/ 0 w 58"/>
                  <a:gd name="T7" fmla="*/ 0 h 41"/>
                  <a:gd name="T8" fmla="*/ 58 w 58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33"/>
                    </a:moveTo>
                    <a:lnTo>
                      <a:pt x="58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21" name="Freeform 137"/>
              <p:cNvSpPr/>
              <p:nvPr/>
            </p:nvSpPr>
            <p:spPr bwMode="auto">
              <a:xfrm>
                <a:off x="6354" y="3149"/>
                <a:ext cx="115" cy="67"/>
              </a:xfrm>
              <a:custGeom>
                <a:avLst/>
                <a:gdLst>
                  <a:gd name="T0" fmla="*/ 115 w 115"/>
                  <a:gd name="T1" fmla="*/ 33 h 67"/>
                  <a:gd name="T2" fmla="*/ 58 w 115"/>
                  <a:gd name="T3" fmla="*/ 67 h 67"/>
                  <a:gd name="T4" fmla="*/ 0 w 115"/>
                  <a:gd name="T5" fmla="*/ 33 h 67"/>
                  <a:gd name="T6" fmla="*/ 58 w 115"/>
                  <a:gd name="T7" fmla="*/ 0 h 67"/>
                  <a:gd name="T8" fmla="*/ 115 w 115"/>
                  <a:gd name="T9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3"/>
                    </a:moveTo>
                    <a:lnTo>
                      <a:pt x="58" y="67"/>
                    </a:lnTo>
                    <a:lnTo>
                      <a:pt x="0" y="33"/>
                    </a:lnTo>
                    <a:lnTo>
                      <a:pt x="58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22" name="Freeform 138"/>
              <p:cNvSpPr/>
              <p:nvPr/>
            </p:nvSpPr>
            <p:spPr bwMode="auto">
              <a:xfrm>
                <a:off x="6412" y="3182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9 h 42"/>
                  <a:gd name="T4" fmla="*/ 0 w 57"/>
                  <a:gd name="T5" fmla="*/ 42 h 42"/>
                  <a:gd name="T6" fmla="*/ 0 w 57"/>
                  <a:gd name="T7" fmla="*/ 34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9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23" name="Freeform 139"/>
              <p:cNvSpPr/>
              <p:nvPr/>
            </p:nvSpPr>
            <p:spPr bwMode="auto">
              <a:xfrm>
                <a:off x="6354" y="3182"/>
                <a:ext cx="58" cy="42"/>
              </a:xfrm>
              <a:custGeom>
                <a:avLst/>
                <a:gdLst>
                  <a:gd name="T0" fmla="*/ 58 w 58"/>
                  <a:gd name="T1" fmla="*/ 34 h 42"/>
                  <a:gd name="T2" fmla="*/ 58 w 58"/>
                  <a:gd name="T3" fmla="*/ 42 h 42"/>
                  <a:gd name="T4" fmla="*/ 0 w 58"/>
                  <a:gd name="T5" fmla="*/ 9 h 42"/>
                  <a:gd name="T6" fmla="*/ 0 w 58"/>
                  <a:gd name="T7" fmla="*/ 0 h 42"/>
                  <a:gd name="T8" fmla="*/ 58 w 58"/>
                  <a:gd name="T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4"/>
                    </a:moveTo>
                    <a:lnTo>
                      <a:pt x="58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8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24" name="Freeform 140"/>
              <p:cNvSpPr/>
              <p:nvPr/>
            </p:nvSpPr>
            <p:spPr bwMode="auto">
              <a:xfrm>
                <a:off x="6412" y="3182"/>
                <a:ext cx="115" cy="66"/>
              </a:xfrm>
              <a:custGeom>
                <a:avLst/>
                <a:gdLst>
                  <a:gd name="T0" fmla="*/ 115 w 115"/>
                  <a:gd name="T1" fmla="*/ 34 h 66"/>
                  <a:gd name="T2" fmla="*/ 58 w 115"/>
                  <a:gd name="T3" fmla="*/ 66 h 66"/>
                  <a:gd name="T4" fmla="*/ 0 w 115"/>
                  <a:gd name="T5" fmla="*/ 34 h 66"/>
                  <a:gd name="T6" fmla="*/ 57 w 115"/>
                  <a:gd name="T7" fmla="*/ 0 h 66"/>
                  <a:gd name="T8" fmla="*/ 115 w 115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4"/>
                    </a:moveTo>
                    <a:lnTo>
                      <a:pt x="58" y="66"/>
                    </a:lnTo>
                    <a:lnTo>
                      <a:pt x="0" y="34"/>
                    </a:lnTo>
                    <a:lnTo>
                      <a:pt x="57" y="0"/>
                    </a:lnTo>
                    <a:lnTo>
                      <a:pt x="115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25" name="Freeform 141"/>
              <p:cNvSpPr/>
              <p:nvPr/>
            </p:nvSpPr>
            <p:spPr bwMode="auto">
              <a:xfrm>
                <a:off x="6470" y="3216"/>
                <a:ext cx="57" cy="40"/>
              </a:xfrm>
              <a:custGeom>
                <a:avLst/>
                <a:gdLst>
                  <a:gd name="T0" fmla="*/ 57 w 57"/>
                  <a:gd name="T1" fmla="*/ 0 h 40"/>
                  <a:gd name="T2" fmla="*/ 57 w 57"/>
                  <a:gd name="T3" fmla="*/ 8 h 40"/>
                  <a:gd name="T4" fmla="*/ 0 w 57"/>
                  <a:gd name="T5" fmla="*/ 40 h 40"/>
                  <a:gd name="T6" fmla="*/ 0 w 57"/>
                  <a:gd name="T7" fmla="*/ 32 h 40"/>
                  <a:gd name="T8" fmla="*/ 57 w 57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0">
                    <a:moveTo>
                      <a:pt x="57" y="0"/>
                    </a:moveTo>
                    <a:lnTo>
                      <a:pt x="57" y="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26" name="Freeform 142"/>
              <p:cNvSpPr/>
              <p:nvPr/>
            </p:nvSpPr>
            <p:spPr bwMode="auto">
              <a:xfrm>
                <a:off x="6412" y="3216"/>
                <a:ext cx="58" cy="40"/>
              </a:xfrm>
              <a:custGeom>
                <a:avLst/>
                <a:gdLst>
                  <a:gd name="T0" fmla="*/ 58 w 58"/>
                  <a:gd name="T1" fmla="*/ 32 h 40"/>
                  <a:gd name="T2" fmla="*/ 58 w 58"/>
                  <a:gd name="T3" fmla="*/ 40 h 40"/>
                  <a:gd name="T4" fmla="*/ 0 w 58"/>
                  <a:gd name="T5" fmla="*/ 8 h 40"/>
                  <a:gd name="T6" fmla="*/ 0 w 58"/>
                  <a:gd name="T7" fmla="*/ 0 h 40"/>
                  <a:gd name="T8" fmla="*/ 58 w 58"/>
                  <a:gd name="T9" fmla="*/ 3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0">
                    <a:moveTo>
                      <a:pt x="58" y="32"/>
                    </a:moveTo>
                    <a:lnTo>
                      <a:pt x="58" y="4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2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27" name="Freeform 143"/>
              <p:cNvSpPr/>
              <p:nvPr/>
            </p:nvSpPr>
            <p:spPr bwMode="auto">
              <a:xfrm>
                <a:off x="5465" y="2741"/>
                <a:ext cx="169" cy="98"/>
              </a:xfrm>
              <a:custGeom>
                <a:avLst/>
                <a:gdLst>
                  <a:gd name="T0" fmla="*/ 169 w 169"/>
                  <a:gd name="T1" fmla="*/ 65 h 98"/>
                  <a:gd name="T2" fmla="*/ 112 w 169"/>
                  <a:gd name="T3" fmla="*/ 98 h 98"/>
                  <a:gd name="T4" fmla="*/ 0 w 169"/>
                  <a:gd name="T5" fmla="*/ 33 h 98"/>
                  <a:gd name="T6" fmla="*/ 57 w 169"/>
                  <a:gd name="T7" fmla="*/ 0 h 98"/>
                  <a:gd name="T8" fmla="*/ 169 w 169"/>
                  <a:gd name="T9" fmla="*/ 6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98">
                    <a:moveTo>
                      <a:pt x="169" y="65"/>
                    </a:moveTo>
                    <a:lnTo>
                      <a:pt x="112" y="98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69" y="6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28" name="Freeform 144"/>
              <p:cNvSpPr/>
              <p:nvPr/>
            </p:nvSpPr>
            <p:spPr bwMode="auto">
              <a:xfrm>
                <a:off x="5577" y="2806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9 h 42"/>
                  <a:gd name="T4" fmla="*/ 0 w 57"/>
                  <a:gd name="T5" fmla="*/ 42 h 42"/>
                  <a:gd name="T6" fmla="*/ 0 w 57"/>
                  <a:gd name="T7" fmla="*/ 33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9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29" name="Freeform 145"/>
              <p:cNvSpPr/>
              <p:nvPr/>
            </p:nvSpPr>
            <p:spPr bwMode="auto">
              <a:xfrm>
                <a:off x="5465" y="2774"/>
                <a:ext cx="112" cy="74"/>
              </a:xfrm>
              <a:custGeom>
                <a:avLst/>
                <a:gdLst>
                  <a:gd name="T0" fmla="*/ 112 w 112"/>
                  <a:gd name="T1" fmla="*/ 65 h 74"/>
                  <a:gd name="T2" fmla="*/ 112 w 112"/>
                  <a:gd name="T3" fmla="*/ 74 h 74"/>
                  <a:gd name="T4" fmla="*/ 0 w 112"/>
                  <a:gd name="T5" fmla="*/ 9 h 74"/>
                  <a:gd name="T6" fmla="*/ 0 w 112"/>
                  <a:gd name="T7" fmla="*/ 0 h 74"/>
                  <a:gd name="T8" fmla="*/ 112 w 112"/>
                  <a:gd name="T9" fmla="*/ 6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74">
                    <a:moveTo>
                      <a:pt x="112" y="65"/>
                    </a:moveTo>
                    <a:lnTo>
                      <a:pt x="112" y="7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12" y="6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30" name="Freeform 146"/>
              <p:cNvSpPr/>
              <p:nvPr/>
            </p:nvSpPr>
            <p:spPr bwMode="auto">
              <a:xfrm>
                <a:off x="5655" y="2852"/>
                <a:ext cx="116" cy="67"/>
              </a:xfrm>
              <a:custGeom>
                <a:avLst/>
                <a:gdLst>
                  <a:gd name="T0" fmla="*/ 116 w 116"/>
                  <a:gd name="T1" fmla="*/ 33 h 67"/>
                  <a:gd name="T2" fmla="*/ 59 w 116"/>
                  <a:gd name="T3" fmla="*/ 67 h 67"/>
                  <a:gd name="T4" fmla="*/ 0 w 116"/>
                  <a:gd name="T5" fmla="*/ 33 h 67"/>
                  <a:gd name="T6" fmla="*/ 59 w 116"/>
                  <a:gd name="T7" fmla="*/ 0 h 67"/>
                  <a:gd name="T8" fmla="*/ 116 w 116"/>
                  <a:gd name="T9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67">
                    <a:moveTo>
                      <a:pt x="116" y="33"/>
                    </a:moveTo>
                    <a:lnTo>
                      <a:pt x="59" y="67"/>
                    </a:lnTo>
                    <a:lnTo>
                      <a:pt x="0" y="33"/>
                    </a:lnTo>
                    <a:lnTo>
                      <a:pt x="59" y="0"/>
                    </a:lnTo>
                    <a:lnTo>
                      <a:pt x="116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31" name="Freeform 147"/>
              <p:cNvSpPr/>
              <p:nvPr/>
            </p:nvSpPr>
            <p:spPr bwMode="auto">
              <a:xfrm>
                <a:off x="5714" y="2885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9 h 42"/>
                  <a:gd name="T4" fmla="*/ 0 w 57"/>
                  <a:gd name="T5" fmla="*/ 42 h 42"/>
                  <a:gd name="T6" fmla="*/ 0 w 57"/>
                  <a:gd name="T7" fmla="*/ 34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9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32" name="Freeform 148"/>
              <p:cNvSpPr/>
              <p:nvPr/>
            </p:nvSpPr>
            <p:spPr bwMode="auto">
              <a:xfrm>
                <a:off x="5655" y="2885"/>
                <a:ext cx="59" cy="42"/>
              </a:xfrm>
              <a:custGeom>
                <a:avLst/>
                <a:gdLst>
                  <a:gd name="T0" fmla="*/ 59 w 59"/>
                  <a:gd name="T1" fmla="*/ 34 h 42"/>
                  <a:gd name="T2" fmla="*/ 59 w 59"/>
                  <a:gd name="T3" fmla="*/ 42 h 42"/>
                  <a:gd name="T4" fmla="*/ 0 w 59"/>
                  <a:gd name="T5" fmla="*/ 9 h 42"/>
                  <a:gd name="T6" fmla="*/ 0 w 59"/>
                  <a:gd name="T7" fmla="*/ 0 h 42"/>
                  <a:gd name="T8" fmla="*/ 59 w 59"/>
                  <a:gd name="T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2">
                    <a:moveTo>
                      <a:pt x="59" y="34"/>
                    </a:moveTo>
                    <a:lnTo>
                      <a:pt x="59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9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33" name="Freeform 149"/>
              <p:cNvSpPr/>
              <p:nvPr/>
            </p:nvSpPr>
            <p:spPr bwMode="auto">
              <a:xfrm>
                <a:off x="5536" y="2782"/>
                <a:ext cx="114" cy="67"/>
              </a:xfrm>
              <a:custGeom>
                <a:avLst/>
                <a:gdLst>
                  <a:gd name="T0" fmla="*/ 114 w 114"/>
                  <a:gd name="T1" fmla="*/ 34 h 67"/>
                  <a:gd name="T2" fmla="*/ 57 w 114"/>
                  <a:gd name="T3" fmla="*/ 67 h 67"/>
                  <a:gd name="T4" fmla="*/ 0 w 114"/>
                  <a:gd name="T5" fmla="*/ 34 h 67"/>
                  <a:gd name="T6" fmla="*/ 57 w 114"/>
                  <a:gd name="T7" fmla="*/ 0 h 67"/>
                  <a:gd name="T8" fmla="*/ 114 w 114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67">
                    <a:moveTo>
                      <a:pt x="114" y="34"/>
                    </a:moveTo>
                    <a:lnTo>
                      <a:pt x="57" y="67"/>
                    </a:lnTo>
                    <a:lnTo>
                      <a:pt x="0" y="34"/>
                    </a:lnTo>
                    <a:lnTo>
                      <a:pt x="57" y="0"/>
                    </a:lnTo>
                    <a:lnTo>
                      <a:pt x="114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34" name="Freeform 150"/>
              <p:cNvSpPr/>
              <p:nvPr/>
            </p:nvSpPr>
            <p:spPr bwMode="auto">
              <a:xfrm>
                <a:off x="5593" y="2816"/>
                <a:ext cx="57" cy="41"/>
              </a:xfrm>
              <a:custGeom>
                <a:avLst/>
                <a:gdLst>
                  <a:gd name="T0" fmla="*/ 57 w 57"/>
                  <a:gd name="T1" fmla="*/ 0 h 41"/>
                  <a:gd name="T2" fmla="*/ 57 w 57"/>
                  <a:gd name="T3" fmla="*/ 8 h 41"/>
                  <a:gd name="T4" fmla="*/ 0 w 57"/>
                  <a:gd name="T5" fmla="*/ 41 h 41"/>
                  <a:gd name="T6" fmla="*/ 0 w 57"/>
                  <a:gd name="T7" fmla="*/ 33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57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35" name="Freeform 151"/>
              <p:cNvSpPr/>
              <p:nvPr/>
            </p:nvSpPr>
            <p:spPr bwMode="auto">
              <a:xfrm>
                <a:off x="5536" y="2816"/>
                <a:ext cx="57" cy="41"/>
              </a:xfrm>
              <a:custGeom>
                <a:avLst/>
                <a:gdLst>
                  <a:gd name="T0" fmla="*/ 57 w 57"/>
                  <a:gd name="T1" fmla="*/ 33 h 41"/>
                  <a:gd name="T2" fmla="*/ 57 w 57"/>
                  <a:gd name="T3" fmla="*/ 41 h 41"/>
                  <a:gd name="T4" fmla="*/ 0 w 57"/>
                  <a:gd name="T5" fmla="*/ 8 h 41"/>
                  <a:gd name="T6" fmla="*/ 0 w 57"/>
                  <a:gd name="T7" fmla="*/ 0 h 41"/>
                  <a:gd name="T8" fmla="*/ 57 w 57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33"/>
                    </a:moveTo>
                    <a:lnTo>
                      <a:pt x="57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7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36" name="Freeform 152"/>
              <p:cNvSpPr/>
              <p:nvPr/>
            </p:nvSpPr>
            <p:spPr bwMode="auto">
              <a:xfrm>
                <a:off x="5564" y="2799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8 w 115"/>
                  <a:gd name="T3" fmla="*/ 66 h 66"/>
                  <a:gd name="T4" fmla="*/ 0 w 115"/>
                  <a:gd name="T5" fmla="*/ 33 h 66"/>
                  <a:gd name="T6" fmla="*/ 58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8" y="66"/>
                    </a:lnTo>
                    <a:lnTo>
                      <a:pt x="0" y="33"/>
                    </a:lnTo>
                    <a:lnTo>
                      <a:pt x="58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37" name="Freeform 153"/>
              <p:cNvSpPr/>
              <p:nvPr/>
            </p:nvSpPr>
            <p:spPr bwMode="auto">
              <a:xfrm>
                <a:off x="5622" y="2832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9 h 42"/>
                  <a:gd name="T4" fmla="*/ 0 w 57"/>
                  <a:gd name="T5" fmla="*/ 42 h 42"/>
                  <a:gd name="T6" fmla="*/ 0 w 57"/>
                  <a:gd name="T7" fmla="*/ 33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9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38" name="Freeform 154"/>
              <p:cNvSpPr/>
              <p:nvPr/>
            </p:nvSpPr>
            <p:spPr bwMode="auto">
              <a:xfrm>
                <a:off x="5564" y="2832"/>
                <a:ext cx="58" cy="42"/>
              </a:xfrm>
              <a:custGeom>
                <a:avLst/>
                <a:gdLst>
                  <a:gd name="T0" fmla="*/ 58 w 58"/>
                  <a:gd name="T1" fmla="*/ 33 h 42"/>
                  <a:gd name="T2" fmla="*/ 58 w 58"/>
                  <a:gd name="T3" fmla="*/ 42 h 42"/>
                  <a:gd name="T4" fmla="*/ 0 w 58"/>
                  <a:gd name="T5" fmla="*/ 9 h 42"/>
                  <a:gd name="T6" fmla="*/ 0 w 58"/>
                  <a:gd name="T7" fmla="*/ 0 h 42"/>
                  <a:gd name="T8" fmla="*/ 58 w 58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3"/>
                    </a:moveTo>
                    <a:lnTo>
                      <a:pt x="58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39" name="Freeform 155"/>
              <p:cNvSpPr/>
              <p:nvPr/>
            </p:nvSpPr>
            <p:spPr bwMode="auto">
              <a:xfrm>
                <a:off x="5751" y="2907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7 w 115"/>
                  <a:gd name="T3" fmla="*/ 66 h 66"/>
                  <a:gd name="T4" fmla="*/ 0 w 115"/>
                  <a:gd name="T5" fmla="*/ 33 h 66"/>
                  <a:gd name="T6" fmla="*/ 57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7" y="66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40" name="Freeform 156"/>
              <p:cNvSpPr/>
              <p:nvPr/>
            </p:nvSpPr>
            <p:spPr bwMode="auto">
              <a:xfrm>
                <a:off x="5808" y="2940"/>
                <a:ext cx="58" cy="42"/>
              </a:xfrm>
              <a:custGeom>
                <a:avLst/>
                <a:gdLst>
                  <a:gd name="T0" fmla="*/ 58 w 58"/>
                  <a:gd name="T1" fmla="*/ 0 h 42"/>
                  <a:gd name="T2" fmla="*/ 58 w 58"/>
                  <a:gd name="T3" fmla="*/ 8 h 42"/>
                  <a:gd name="T4" fmla="*/ 0 w 58"/>
                  <a:gd name="T5" fmla="*/ 42 h 42"/>
                  <a:gd name="T6" fmla="*/ 0 w 58"/>
                  <a:gd name="T7" fmla="*/ 33 h 42"/>
                  <a:gd name="T8" fmla="*/ 58 w 5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0"/>
                    </a:moveTo>
                    <a:lnTo>
                      <a:pt x="58" y="8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41" name="Freeform 157"/>
              <p:cNvSpPr/>
              <p:nvPr/>
            </p:nvSpPr>
            <p:spPr bwMode="auto">
              <a:xfrm>
                <a:off x="5751" y="2940"/>
                <a:ext cx="57" cy="42"/>
              </a:xfrm>
              <a:custGeom>
                <a:avLst/>
                <a:gdLst>
                  <a:gd name="T0" fmla="*/ 57 w 57"/>
                  <a:gd name="T1" fmla="*/ 33 h 42"/>
                  <a:gd name="T2" fmla="*/ 57 w 57"/>
                  <a:gd name="T3" fmla="*/ 42 h 42"/>
                  <a:gd name="T4" fmla="*/ 0 w 57"/>
                  <a:gd name="T5" fmla="*/ 8 h 42"/>
                  <a:gd name="T6" fmla="*/ 0 w 57"/>
                  <a:gd name="T7" fmla="*/ 0 h 42"/>
                  <a:gd name="T8" fmla="*/ 57 w 57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33"/>
                    </a:moveTo>
                    <a:lnTo>
                      <a:pt x="57" y="4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7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42" name="Freeform 158"/>
              <p:cNvSpPr/>
              <p:nvPr/>
            </p:nvSpPr>
            <p:spPr bwMode="auto">
              <a:xfrm>
                <a:off x="5847" y="2963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8 w 115"/>
                  <a:gd name="T3" fmla="*/ 66 h 66"/>
                  <a:gd name="T4" fmla="*/ 0 w 115"/>
                  <a:gd name="T5" fmla="*/ 33 h 66"/>
                  <a:gd name="T6" fmla="*/ 57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8" y="66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43" name="Freeform 159"/>
              <p:cNvSpPr/>
              <p:nvPr/>
            </p:nvSpPr>
            <p:spPr bwMode="auto">
              <a:xfrm>
                <a:off x="5905" y="2996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8 h 42"/>
                  <a:gd name="T4" fmla="*/ 0 w 57"/>
                  <a:gd name="T5" fmla="*/ 42 h 42"/>
                  <a:gd name="T6" fmla="*/ 0 w 57"/>
                  <a:gd name="T7" fmla="*/ 33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8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44" name="Freeform 160"/>
              <p:cNvSpPr/>
              <p:nvPr/>
            </p:nvSpPr>
            <p:spPr bwMode="auto">
              <a:xfrm>
                <a:off x="5847" y="2996"/>
                <a:ext cx="58" cy="42"/>
              </a:xfrm>
              <a:custGeom>
                <a:avLst/>
                <a:gdLst>
                  <a:gd name="T0" fmla="*/ 58 w 58"/>
                  <a:gd name="T1" fmla="*/ 33 h 42"/>
                  <a:gd name="T2" fmla="*/ 58 w 58"/>
                  <a:gd name="T3" fmla="*/ 42 h 42"/>
                  <a:gd name="T4" fmla="*/ 0 w 58"/>
                  <a:gd name="T5" fmla="*/ 8 h 42"/>
                  <a:gd name="T6" fmla="*/ 0 w 58"/>
                  <a:gd name="T7" fmla="*/ 0 h 42"/>
                  <a:gd name="T8" fmla="*/ 58 w 58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3"/>
                    </a:moveTo>
                    <a:lnTo>
                      <a:pt x="58" y="4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45" name="Freeform 161"/>
              <p:cNvSpPr/>
              <p:nvPr/>
            </p:nvSpPr>
            <p:spPr bwMode="auto">
              <a:xfrm>
                <a:off x="5939" y="3017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8 w 115"/>
                  <a:gd name="T3" fmla="*/ 66 h 66"/>
                  <a:gd name="T4" fmla="*/ 0 w 115"/>
                  <a:gd name="T5" fmla="*/ 33 h 66"/>
                  <a:gd name="T6" fmla="*/ 58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8" y="66"/>
                    </a:lnTo>
                    <a:lnTo>
                      <a:pt x="0" y="33"/>
                    </a:lnTo>
                    <a:lnTo>
                      <a:pt x="58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46" name="Freeform 162"/>
              <p:cNvSpPr/>
              <p:nvPr/>
            </p:nvSpPr>
            <p:spPr bwMode="auto">
              <a:xfrm>
                <a:off x="5997" y="3050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9 h 42"/>
                  <a:gd name="T4" fmla="*/ 0 w 57"/>
                  <a:gd name="T5" fmla="*/ 42 h 42"/>
                  <a:gd name="T6" fmla="*/ 0 w 57"/>
                  <a:gd name="T7" fmla="*/ 33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9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47" name="Freeform 163"/>
              <p:cNvSpPr/>
              <p:nvPr/>
            </p:nvSpPr>
            <p:spPr bwMode="auto">
              <a:xfrm>
                <a:off x="5939" y="3050"/>
                <a:ext cx="58" cy="42"/>
              </a:xfrm>
              <a:custGeom>
                <a:avLst/>
                <a:gdLst>
                  <a:gd name="T0" fmla="*/ 58 w 58"/>
                  <a:gd name="T1" fmla="*/ 33 h 42"/>
                  <a:gd name="T2" fmla="*/ 58 w 58"/>
                  <a:gd name="T3" fmla="*/ 42 h 42"/>
                  <a:gd name="T4" fmla="*/ 0 w 58"/>
                  <a:gd name="T5" fmla="*/ 9 h 42"/>
                  <a:gd name="T6" fmla="*/ 0 w 58"/>
                  <a:gd name="T7" fmla="*/ 0 h 42"/>
                  <a:gd name="T8" fmla="*/ 58 w 58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3"/>
                    </a:moveTo>
                    <a:lnTo>
                      <a:pt x="58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48" name="Freeform 164"/>
              <p:cNvSpPr/>
              <p:nvPr/>
            </p:nvSpPr>
            <p:spPr bwMode="auto">
              <a:xfrm>
                <a:off x="6036" y="3074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8 w 115"/>
                  <a:gd name="T3" fmla="*/ 66 h 66"/>
                  <a:gd name="T4" fmla="*/ 0 w 115"/>
                  <a:gd name="T5" fmla="*/ 33 h 66"/>
                  <a:gd name="T6" fmla="*/ 58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8" y="66"/>
                    </a:lnTo>
                    <a:lnTo>
                      <a:pt x="0" y="33"/>
                    </a:lnTo>
                    <a:lnTo>
                      <a:pt x="58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49" name="Freeform 165"/>
              <p:cNvSpPr/>
              <p:nvPr/>
            </p:nvSpPr>
            <p:spPr bwMode="auto">
              <a:xfrm>
                <a:off x="6094" y="3107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8 h 42"/>
                  <a:gd name="T4" fmla="*/ 0 w 57"/>
                  <a:gd name="T5" fmla="*/ 42 h 42"/>
                  <a:gd name="T6" fmla="*/ 0 w 57"/>
                  <a:gd name="T7" fmla="*/ 33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8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50" name="Freeform 166"/>
              <p:cNvSpPr/>
              <p:nvPr/>
            </p:nvSpPr>
            <p:spPr bwMode="auto">
              <a:xfrm>
                <a:off x="6036" y="3107"/>
                <a:ext cx="58" cy="42"/>
              </a:xfrm>
              <a:custGeom>
                <a:avLst/>
                <a:gdLst>
                  <a:gd name="T0" fmla="*/ 58 w 58"/>
                  <a:gd name="T1" fmla="*/ 33 h 42"/>
                  <a:gd name="T2" fmla="*/ 58 w 58"/>
                  <a:gd name="T3" fmla="*/ 42 h 42"/>
                  <a:gd name="T4" fmla="*/ 0 w 58"/>
                  <a:gd name="T5" fmla="*/ 8 h 42"/>
                  <a:gd name="T6" fmla="*/ 0 w 58"/>
                  <a:gd name="T7" fmla="*/ 0 h 42"/>
                  <a:gd name="T8" fmla="*/ 58 w 58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3"/>
                    </a:moveTo>
                    <a:lnTo>
                      <a:pt x="58" y="4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51" name="Freeform 167"/>
              <p:cNvSpPr/>
              <p:nvPr/>
            </p:nvSpPr>
            <p:spPr bwMode="auto">
              <a:xfrm>
                <a:off x="6130" y="3127"/>
                <a:ext cx="115" cy="67"/>
              </a:xfrm>
              <a:custGeom>
                <a:avLst/>
                <a:gdLst>
                  <a:gd name="T0" fmla="*/ 115 w 115"/>
                  <a:gd name="T1" fmla="*/ 34 h 67"/>
                  <a:gd name="T2" fmla="*/ 57 w 115"/>
                  <a:gd name="T3" fmla="*/ 67 h 67"/>
                  <a:gd name="T4" fmla="*/ 0 w 115"/>
                  <a:gd name="T5" fmla="*/ 33 h 67"/>
                  <a:gd name="T6" fmla="*/ 57 w 115"/>
                  <a:gd name="T7" fmla="*/ 0 h 67"/>
                  <a:gd name="T8" fmla="*/ 115 w 115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4"/>
                    </a:moveTo>
                    <a:lnTo>
                      <a:pt x="57" y="67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52" name="Freeform 168"/>
              <p:cNvSpPr/>
              <p:nvPr/>
            </p:nvSpPr>
            <p:spPr bwMode="auto">
              <a:xfrm>
                <a:off x="6187" y="3161"/>
                <a:ext cx="58" cy="41"/>
              </a:xfrm>
              <a:custGeom>
                <a:avLst/>
                <a:gdLst>
                  <a:gd name="T0" fmla="*/ 58 w 58"/>
                  <a:gd name="T1" fmla="*/ 0 h 41"/>
                  <a:gd name="T2" fmla="*/ 58 w 58"/>
                  <a:gd name="T3" fmla="*/ 8 h 41"/>
                  <a:gd name="T4" fmla="*/ 0 w 58"/>
                  <a:gd name="T5" fmla="*/ 41 h 41"/>
                  <a:gd name="T6" fmla="*/ 0 w 58"/>
                  <a:gd name="T7" fmla="*/ 33 h 41"/>
                  <a:gd name="T8" fmla="*/ 58 w 58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0"/>
                    </a:moveTo>
                    <a:lnTo>
                      <a:pt x="58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53" name="Freeform 169"/>
              <p:cNvSpPr/>
              <p:nvPr/>
            </p:nvSpPr>
            <p:spPr bwMode="auto">
              <a:xfrm>
                <a:off x="6130" y="3160"/>
                <a:ext cx="57" cy="42"/>
              </a:xfrm>
              <a:custGeom>
                <a:avLst/>
                <a:gdLst>
                  <a:gd name="T0" fmla="*/ 57 w 57"/>
                  <a:gd name="T1" fmla="*/ 34 h 42"/>
                  <a:gd name="T2" fmla="*/ 57 w 57"/>
                  <a:gd name="T3" fmla="*/ 42 h 42"/>
                  <a:gd name="T4" fmla="*/ 0 w 57"/>
                  <a:gd name="T5" fmla="*/ 9 h 42"/>
                  <a:gd name="T6" fmla="*/ 0 w 57"/>
                  <a:gd name="T7" fmla="*/ 0 h 42"/>
                  <a:gd name="T8" fmla="*/ 57 w 57"/>
                  <a:gd name="T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34"/>
                    </a:moveTo>
                    <a:lnTo>
                      <a:pt x="57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7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54" name="Freeform 170"/>
              <p:cNvSpPr/>
              <p:nvPr/>
            </p:nvSpPr>
            <p:spPr bwMode="auto">
              <a:xfrm>
                <a:off x="6230" y="3186"/>
                <a:ext cx="115" cy="65"/>
              </a:xfrm>
              <a:custGeom>
                <a:avLst/>
                <a:gdLst>
                  <a:gd name="T0" fmla="*/ 115 w 115"/>
                  <a:gd name="T1" fmla="*/ 33 h 65"/>
                  <a:gd name="T2" fmla="*/ 57 w 115"/>
                  <a:gd name="T3" fmla="*/ 65 h 65"/>
                  <a:gd name="T4" fmla="*/ 0 w 115"/>
                  <a:gd name="T5" fmla="*/ 33 h 65"/>
                  <a:gd name="T6" fmla="*/ 57 w 115"/>
                  <a:gd name="T7" fmla="*/ 0 h 65"/>
                  <a:gd name="T8" fmla="*/ 115 w 115"/>
                  <a:gd name="T9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5">
                    <a:moveTo>
                      <a:pt x="115" y="33"/>
                    </a:moveTo>
                    <a:lnTo>
                      <a:pt x="57" y="65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55" name="Freeform 171"/>
              <p:cNvSpPr/>
              <p:nvPr/>
            </p:nvSpPr>
            <p:spPr bwMode="auto">
              <a:xfrm>
                <a:off x="6287" y="3219"/>
                <a:ext cx="58" cy="40"/>
              </a:xfrm>
              <a:custGeom>
                <a:avLst/>
                <a:gdLst>
                  <a:gd name="T0" fmla="*/ 58 w 58"/>
                  <a:gd name="T1" fmla="*/ 0 h 40"/>
                  <a:gd name="T2" fmla="*/ 58 w 58"/>
                  <a:gd name="T3" fmla="*/ 7 h 40"/>
                  <a:gd name="T4" fmla="*/ 0 w 58"/>
                  <a:gd name="T5" fmla="*/ 40 h 40"/>
                  <a:gd name="T6" fmla="*/ 0 w 58"/>
                  <a:gd name="T7" fmla="*/ 32 h 40"/>
                  <a:gd name="T8" fmla="*/ 58 w 58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0">
                    <a:moveTo>
                      <a:pt x="58" y="0"/>
                    </a:moveTo>
                    <a:lnTo>
                      <a:pt x="58" y="7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56" name="Freeform 172"/>
              <p:cNvSpPr/>
              <p:nvPr/>
            </p:nvSpPr>
            <p:spPr bwMode="auto">
              <a:xfrm>
                <a:off x="6230" y="3219"/>
                <a:ext cx="57" cy="40"/>
              </a:xfrm>
              <a:custGeom>
                <a:avLst/>
                <a:gdLst>
                  <a:gd name="T0" fmla="*/ 57 w 57"/>
                  <a:gd name="T1" fmla="*/ 32 h 40"/>
                  <a:gd name="T2" fmla="*/ 57 w 57"/>
                  <a:gd name="T3" fmla="*/ 40 h 40"/>
                  <a:gd name="T4" fmla="*/ 0 w 57"/>
                  <a:gd name="T5" fmla="*/ 7 h 40"/>
                  <a:gd name="T6" fmla="*/ 0 w 57"/>
                  <a:gd name="T7" fmla="*/ 0 h 40"/>
                  <a:gd name="T8" fmla="*/ 57 w 57"/>
                  <a:gd name="T9" fmla="*/ 3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0">
                    <a:moveTo>
                      <a:pt x="57" y="32"/>
                    </a:moveTo>
                    <a:lnTo>
                      <a:pt x="57" y="40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57" y="32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57" name="Freeform 173"/>
              <p:cNvSpPr/>
              <p:nvPr/>
            </p:nvSpPr>
            <p:spPr bwMode="auto">
              <a:xfrm>
                <a:off x="6260" y="3203"/>
                <a:ext cx="115" cy="66"/>
              </a:xfrm>
              <a:custGeom>
                <a:avLst/>
                <a:gdLst>
                  <a:gd name="T0" fmla="*/ 115 w 115"/>
                  <a:gd name="T1" fmla="*/ 32 h 66"/>
                  <a:gd name="T2" fmla="*/ 57 w 115"/>
                  <a:gd name="T3" fmla="*/ 66 h 66"/>
                  <a:gd name="T4" fmla="*/ 0 w 115"/>
                  <a:gd name="T5" fmla="*/ 32 h 66"/>
                  <a:gd name="T6" fmla="*/ 57 w 115"/>
                  <a:gd name="T7" fmla="*/ 0 h 66"/>
                  <a:gd name="T8" fmla="*/ 115 w 115"/>
                  <a:gd name="T9" fmla="*/ 3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2"/>
                    </a:moveTo>
                    <a:lnTo>
                      <a:pt x="57" y="66"/>
                    </a:lnTo>
                    <a:lnTo>
                      <a:pt x="0" y="32"/>
                    </a:lnTo>
                    <a:lnTo>
                      <a:pt x="57" y="0"/>
                    </a:lnTo>
                    <a:lnTo>
                      <a:pt x="115" y="32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58" name="Freeform 174"/>
              <p:cNvSpPr/>
              <p:nvPr/>
            </p:nvSpPr>
            <p:spPr bwMode="auto">
              <a:xfrm>
                <a:off x="6317" y="3235"/>
                <a:ext cx="58" cy="42"/>
              </a:xfrm>
              <a:custGeom>
                <a:avLst/>
                <a:gdLst>
                  <a:gd name="T0" fmla="*/ 58 w 58"/>
                  <a:gd name="T1" fmla="*/ 0 h 42"/>
                  <a:gd name="T2" fmla="*/ 58 w 58"/>
                  <a:gd name="T3" fmla="*/ 9 h 42"/>
                  <a:gd name="T4" fmla="*/ 0 w 58"/>
                  <a:gd name="T5" fmla="*/ 42 h 42"/>
                  <a:gd name="T6" fmla="*/ 0 w 58"/>
                  <a:gd name="T7" fmla="*/ 34 h 42"/>
                  <a:gd name="T8" fmla="*/ 58 w 5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0"/>
                    </a:moveTo>
                    <a:lnTo>
                      <a:pt x="58" y="9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59" name="Freeform 175"/>
              <p:cNvSpPr/>
              <p:nvPr/>
            </p:nvSpPr>
            <p:spPr bwMode="auto">
              <a:xfrm>
                <a:off x="6260" y="3235"/>
                <a:ext cx="57" cy="42"/>
              </a:xfrm>
              <a:custGeom>
                <a:avLst/>
                <a:gdLst>
                  <a:gd name="T0" fmla="*/ 57 w 57"/>
                  <a:gd name="T1" fmla="*/ 34 h 42"/>
                  <a:gd name="T2" fmla="*/ 57 w 57"/>
                  <a:gd name="T3" fmla="*/ 42 h 42"/>
                  <a:gd name="T4" fmla="*/ 0 w 57"/>
                  <a:gd name="T5" fmla="*/ 9 h 42"/>
                  <a:gd name="T6" fmla="*/ 0 w 57"/>
                  <a:gd name="T7" fmla="*/ 0 h 42"/>
                  <a:gd name="T8" fmla="*/ 57 w 57"/>
                  <a:gd name="T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34"/>
                    </a:moveTo>
                    <a:lnTo>
                      <a:pt x="57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7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60" name="Freeform 176"/>
              <p:cNvSpPr/>
              <p:nvPr/>
            </p:nvSpPr>
            <p:spPr bwMode="auto">
              <a:xfrm>
                <a:off x="6317" y="3235"/>
                <a:ext cx="115" cy="67"/>
              </a:xfrm>
              <a:custGeom>
                <a:avLst/>
                <a:gdLst>
                  <a:gd name="T0" fmla="*/ 115 w 115"/>
                  <a:gd name="T1" fmla="*/ 34 h 67"/>
                  <a:gd name="T2" fmla="*/ 58 w 115"/>
                  <a:gd name="T3" fmla="*/ 67 h 67"/>
                  <a:gd name="T4" fmla="*/ 0 w 115"/>
                  <a:gd name="T5" fmla="*/ 34 h 67"/>
                  <a:gd name="T6" fmla="*/ 58 w 115"/>
                  <a:gd name="T7" fmla="*/ 0 h 67"/>
                  <a:gd name="T8" fmla="*/ 115 w 115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4"/>
                    </a:moveTo>
                    <a:lnTo>
                      <a:pt x="58" y="67"/>
                    </a:lnTo>
                    <a:lnTo>
                      <a:pt x="0" y="34"/>
                    </a:lnTo>
                    <a:lnTo>
                      <a:pt x="58" y="0"/>
                    </a:lnTo>
                    <a:lnTo>
                      <a:pt x="115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61" name="Freeform 177"/>
              <p:cNvSpPr/>
              <p:nvPr/>
            </p:nvSpPr>
            <p:spPr bwMode="auto">
              <a:xfrm>
                <a:off x="6375" y="3269"/>
                <a:ext cx="57" cy="41"/>
              </a:xfrm>
              <a:custGeom>
                <a:avLst/>
                <a:gdLst>
                  <a:gd name="T0" fmla="*/ 57 w 57"/>
                  <a:gd name="T1" fmla="*/ 0 h 41"/>
                  <a:gd name="T2" fmla="*/ 57 w 57"/>
                  <a:gd name="T3" fmla="*/ 8 h 41"/>
                  <a:gd name="T4" fmla="*/ 0 w 57"/>
                  <a:gd name="T5" fmla="*/ 41 h 41"/>
                  <a:gd name="T6" fmla="*/ 0 w 57"/>
                  <a:gd name="T7" fmla="*/ 33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57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62" name="Freeform 178"/>
              <p:cNvSpPr/>
              <p:nvPr/>
            </p:nvSpPr>
            <p:spPr bwMode="auto">
              <a:xfrm>
                <a:off x="6317" y="3269"/>
                <a:ext cx="58" cy="41"/>
              </a:xfrm>
              <a:custGeom>
                <a:avLst/>
                <a:gdLst>
                  <a:gd name="T0" fmla="*/ 58 w 58"/>
                  <a:gd name="T1" fmla="*/ 33 h 41"/>
                  <a:gd name="T2" fmla="*/ 58 w 58"/>
                  <a:gd name="T3" fmla="*/ 41 h 41"/>
                  <a:gd name="T4" fmla="*/ 0 w 58"/>
                  <a:gd name="T5" fmla="*/ 8 h 41"/>
                  <a:gd name="T6" fmla="*/ 0 w 58"/>
                  <a:gd name="T7" fmla="*/ 0 h 41"/>
                  <a:gd name="T8" fmla="*/ 58 w 58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33"/>
                    </a:moveTo>
                    <a:lnTo>
                      <a:pt x="58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63" name="Freeform 179"/>
              <p:cNvSpPr/>
              <p:nvPr/>
            </p:nvSpPr>
            <p:spPr bwMode="auto">
              <a:xfrm>
                <a:off x="5445" y="2855"/>
                <a:ext cx="114" cy="66"/>
              </a:xfrm>
              <a:custGeom>
                <a:avLst/>
                <a:gdLst>
                  <a:gd name="T0" fmla="*/ 114 w 114"/>
                  <a:gd name="T1" fmla="*/ 33 h 66"/>
                  <a:gd name="T2" fmla="*/ 57 w 114"/>
                  <a:gd name="T3" fmla="*/ 66 h 66"/>
                  <a:gd name="T4" fmla="*/ 0 w 114"/>
                  <a:gd name="T5" fmla="*/ 33 h 66"/>
                  <a:gd name="T6" fmla="*/ 57 w 114"/>
                  <a:gd name="T7" fmla="*/ 0 h 66"/>
                  <a:gd name="T8" fmla="*/ 114 w 114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66">
                    <a:moveTo>
                      <a:pt x="114" y="33"/>
                    </a:moveTo>
                    <a:lnTo>
                      <a:pt x="57" y="66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4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64" name="Freeform 180"/>
              <p:cNvSpPr/>
              <p:nvPr/>
            </p:nvSpPr>
            <p:spPr bwMode="auto">
              <a:xfrm>
                <a:off x="5502" y="2888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9 h 42"/>
                  <a:gd name="T4" fmla="*/ 0 w 57"/>
                  <a:gd name="T5" fmla="*/ 42 h 42"/>
                  <a:gd name="T6" fmla="*/ 0 w 57"/>
                  <a:gd name="T7" fmla="*/ 33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9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65" name="Freeform 181"/>
              <p:cNvSpPr/>
              <p:nvPr/>
            </p:nvSpPr>
            <p:spPr bwMode="auto">
              <a:xfrm>
                <a:off x="5445" y="2888"/>
                <a:ext cx="57" cy="42"/>
              </a:xfrm>
              <a:custGeom>
                <a:avLst/>
                <a:gdLst>
                  <a:gd name="T0" fmla="*/ 57 w 57"/>
                  <a:gd name="T1" fmla="*/ 33 h 42"/>
                  <a:gd name="T2" fmla="*/ 57 w 57"/>
                  <a:gd name="T3" fmla="*/ 42 h 42"/>
                  <a:gd name="T4" fmla="*/ 0 w 57"/>
                  <a:gd name="T5" fmla="*/ 8 h 42"/>
                  <a:gd name="T6" fmla="*/ 0 w 57"/>
                  <a:gd name="T7" fmla="*/ 0 h 42"/>
                  <a:gd name="T8" fmla="*/ 57 w 57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33"/>
                    </a:moveTo>
                    <a:lnTo>
                      <a:pt x="57" y="4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7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66" name="Freeform 182"/>
              <p:cNvSpPr/>
              <p:nvPr/>
            </p:nvSpPr>
            <p:spPr bwMode="auto">
              <a:xfrm>
                <a:off x="5358" y="2804"/>
                <a:ext cx="115" cy="67"/>
              </a:xfrm>
              <a:custGeom>
                <a:avLst/>
                <a:gdLst>
                  <a:gd name="T0" fmla="*/ 115 w 115"/>
                  <a:gd name="T1" fmla="*/ 34 h 67"/>
                  <a:gd name="T2" fmla="*/ 58 w 115"/>
                  <a:gd name="T3" fmla="*/ 67 h 67"/>
                  <a:gd name="T4" fmla="*/ 0 w 115"/>
                  <a:gd name="T5" fmla="*/ 34 h 67"/>
                  <a:gd name="T6" fmla="*/ 58 w 115"/>
                  <a:gd name="T7" fmla="*/ 0 h 67"/>
                  <a:gd name="T8" fmla="*/ 115 w 115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4"/>
                    </a:moveTo>
                    <a:lnTo>
                      <a:pt x="58" y="67"/>
                    </a:lnTo>
                    <a:lnTo>
                      <a:pt x="0" y="34"/>
                    </a:lnTo>
                    <a:lnTo>
                      <a:pt x="58" y="0"/>
                    </a:lnTo>
                    <a:lnTo>
                      <a:pt x="115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67" name="Freeform 183"/>
              <p:cNvSpPr/>
              <p:nvPr/>
            </p:nvSpPr>
            <p:spPr bwMode="auto">
              <a:xfrm>
                <a:off x="5416" y="2838"/>
                <a:ext cx="57" cy="41"/>
              </a:xfrm>
              <a:custGeom>
                <a:avLst/>
                <a:gdLst>
                  <a:gd name="T0" fmla="*/ 57 w 57"/>
                  <a:gd name="T1" fmla="*/ 0 h 41"/>
                  <a:gd name="T2" fmla="*/ 57 w 57"/>
                  <a:gd name="T3" fmla="*/ 8 h 41"/>
                  <a:gd name="T4" fmla="*/ 0 w 57"/>
                  <a:gd name="T5" fmla="*/ 41 h 41"/>
                  <a:gd name="T6" fmla="*/ 0 w 57"/>
                  <a:gd name="T7" fmla="*/ 33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57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68" name="Freeform 184"/>
              <p:cNvSpPr/>
              <p:nvPr/>
            </p:nvSpPr>
            <p:spPr bwMode="auto">
              <a:xfrm>
                <a:off x="5358" y="2838"/>
                <a:ext cx="58" cy="41"/>
              </a:xfrm>
              <a:custGeom>
                <a:avLst/>
                <a:gdLst>
                  <a:gd name="T0" fmla="*/ 58 w 58"/>
                  <a:gd name="T1" fmla="*/ 33 h 41"/>
                  <a:gd name="T2" fmla="*/ 58 w 58"/>
                  <a:gd name="T3" fmla="*/ 41 h 41"/>
                  <a:gd name="T4" fmla="*/ 0 w 58"/>
                  <a:gd name="T5" fmla="*/ 8 h 41"/>
                  <a:gd name="T6" fmla="*/ 0 w 58"/>
                  <a:gd name="T7" fmla="*/ 0 h 41"/>
                  <a:gd name="T8" fmla="*/ 58 w 58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33"/>
                    </a:moveTo>
                    <a:lnTo>
                      <a:pt x="58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69" name="Freeform 185"/>
              <p:cNvSpPr/>
              <p:nvPr/>
            </p:nvSpPr>
            <p:spPr bwMode="auto">
              <a:xfrm>
                <a:off x="5645" y="2972"/>
                <a:ext cx="116" cy="66"/>
              </a:xfrm>
              <a:custGeom>
                <a:avLst/>
                <a:gdLst>
                  <a:gd name="T0" fmla="*/ 116 w 116"/>
                  <a:gd name="T1" fmla="*/ 33 h 66"/>
                  <a:gd name="T2" fmla="*/ 59 w 116"/>
                  <a:gd name="T3" fmla="*/ 66 h 66"/>
                  <a:gd name="T4" fmla="*/ 0 w 116"/>
                  <a:gd name="T5" fmla="*/ 33 h 66"/>
                  <a:gd name="T6" fmla="*/ 58 w 116"/>
                  <a:gd name="T7" fmla="*/ 0 h 66"/>
                  <a:gd name="T8" fmla="*/ 116 w 116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66">
                    <a:moveTo>
                      <a:pt x="116" y="33"/>
                    </a:moveTo>
                    <a:lnTo>
                      <a:pt x="59" y="66"/>
                    </a:lnTo>
                    <a:lnTo>
                      <a:pt x="0" y="33"/>
                    </a:lnTo>
                    <a:lnTo>
                      <a:pt x="58" y="0"/>
                    </a:lnTo>
                    <a:lnTo>
                      <a:pt x="116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70" name="Freeform 186"/>
              <p:cNvSpPr/>
              <p:nvPr/>
            </p:nvSpPr>
            <p:spPr bwMode="auto">
              <a:xfrm>
                <a:off x="5704" y="3005"/>
                <a:ext cx="57" cy="41"/>
              </a:xfrm>
              <a:custGeom>
                <a:avLst/>
                <a:gdLst>
                  <a:gd name="T0" fmla="*/ 57 w 57"/>
                  <a:gd name="T1" fmla="*/ 0 h 41"/>
                  <a:gd name="T2" fmla="*/ 57 w 57"/>
                  <a:gd name="T3" fmla="*/ 8 h 41"/>
                  <a:gd name="T4" fmla="*/ 0 w 57"/>
                  <a:gd name="T5" fmla="*/ 41 h 41"/>
                  <a:gd name="T6" fmla="*/ 0 w 57"/>
                  <a:gd name="T7" fmla="*/ 33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57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71" name="Freeform 187"/>
              <p:cNvSpPr/>
              <p:nvPr/>
            </p:nvSpPr>
            <p:spPr bwMode="auto">
              <a:xfrm>
                <a:off x="5645" y="3005"/>
                <a:ext cx="59" cy="41"/>
              </a:xfrm>
              <a:custGeom>
                <a:avLst/>
                <a:gdLst>
                  <a:gd name="T0" fmla="*/ 59 w 59"/>
                  <a:gd name="T1" fmla="*/ 33 h 41"/>
                  <a:gd name="T2" fmla="*/ 59 w 59"/>
                  <a:gd name="T3" fmla="*/ 41 h 41"/>
                  <a:gd name="T4" fmla="*/ 0 w 59"/>
                  <a:gd name="T5" fmla="*/ 8 h 41"/>
                  <a:gd name="T6" fmla="*/ 0 w 59"/>
                  <a:gd name="T7" fmla="*/ 0 h 41"/>
                  <a:gd name="T8" fmla="*/ 59 w 59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1">
                    <a:moveTo>
                      <a:pt x="59" y="33"/>
                    </a:moveTo>
                    <a:lnTo>
                      <a:pt x="59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9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72" name="Freeform 188"/>
              <p:cNvSpPr/>
              <p:nvPr/>
            </p:nvSpPr>
            <p:spPr bwMode="auto">
              <a:xfrm>
                <a:off x="5938" y="3142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8 w 115"/>
                  <a:gd name="T3" fmla="*/ 66 h 66"/>
                  <a:gd name="T4" fmla="*/ 0 w 115"/>
                  <a:gd name="T5" fmla="*/ 33 h 66"/>
                  <a:gd name="T6" fmla="*/ 57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8" y="66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73" name="Freeform 189"/>
              <p:cNvSpPr/>
              <p:nvPr/>
            </p:nvSpPr>
            <p:spPr bwMode="auto">
              <a:xfrm>
                <a:off x="5996" y="3175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8 h 42"/>
                  <a:gd name="T4" fmla="*/ 0 w 57"/>
                  <a:gd name="T5" fmla="*/ 42 h 42"/>
                  <a:gd name="T6" fmla="*/ 0 w 57"/>
                  <a:gd name="T7" fmla="*/ 33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8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74" name="Freeform 190"/>
              <p:cNvSpPr/>
              <p:nvPr/>
            </p:nvSpPr>
            <p:spPr bwMode="auto">
              <a:xfrm>
                <a:off x="5938" y="3175"/>
                <a:ext cx="58" cy="42"/>
              </a:xfrm>
              <a:custGeom>
                <a:avLst/>
                <a:gdLst>
                  <a:gd name="T0" fmla="*/ 58 w 58"/>
                  <a:gd name="T1" fmla="*/ 33 h 42"/>
                  <a:gd name="T2" fmla="*/ 58 w 58"/>
                  <a:gd name="T3" fmla="*/ 42 h 42"/>
                  <a:gd name="T4" fmla="*/ 0 w 58"/>
                  <a:gd name="T5" fmla="*/ 8 h 42"/>
                  <a:gd name="T6" fmla="*/ 0 w 58"/>
                  <a:gd name="T7" fmla="*/ 0 h 42"/>
                  <a:gd name="T8" fmla="*/ 58 w 58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3"/>
                    </a:moveTo>
                    <a:lnTo>
                      <a:pt x="58" y="4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75" name="Freeform 191"/>
              <p:cNvSpPr/>
              <p:nvPr/>
            </p:nvSpPr>
            <p:spPr bwMode="auto">
              <a:xfrm>
                <a:off x="6024" y="3192"/>
                <a:ext cx="115" cy="65"/>
              </a:xfrm>
              <a:custGeom>
                <a:avLst/>
                <a:gdLst>
                  <a:gd name="T0" fmla="*/ 115 w 115"/>
                  <a:gd name="T1" fmla="*/ 32 h 65"/>
                  <a:gd name="T2" fmla="*/ 58 w 115"/>
                  <a:gd name="T3" fmla="*/ 65 h 65"/>
                  <a:gd name="T4" fmla="*/ 0 w 115"/>
                  <a:gd name="T5" fmla="*/ 32 h 65"/>
                  <a:gd name="T6" fmla="*/ 58 w 115"/>
                  <a:gd name="T7" fmla="*/ 0 h 65"/>
                  <a:gd name="T8" fmla="*/ 115 w 115"/>
                  <a:gd name="T9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5">
                    <a:moveTo>
                      <a:pt x="115" y="32"/>
                    </a:moveTo>
                    <a:lnTo>
                      <a:pt x="58" y="65"/>
                    </a:lnTo>
                    <a:lnTo>
                      <a:pt x="0" y="32"/>
                    </a:lnTo>
                    <a:lnTo>
                      <a:pt x="58" y="0"/>
                    </a:lnTo>
                    <a:lnTo>
                      <a:pt x="115" y="32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76" name="Freeform 192"/>
              <p:cNvSpPr/>
              <p:nvPr/>
            </p:nvSpPr>
            <p:spPr bwMode="auto">
              <a:xfrm>
                <a:off x="6082" y="3224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8 h 42"/>
                  <a:gd name="T4" fmla="*/ 0 w 57"/>
                  <a:gd name="T5" fmla="*/ 42 h 42"/>
                  <a:gd name="T6" fmla="*/ 0 w 57"/>
                  <a:gd name="T7" fmla="*/ 33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8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77" name="Freeform 193"/>
              <p:cNvSpPr/>
              <p:nvPr/>
            </p:nvSpPr>
            <p:spPr bwMode="auto">
              <a:xfrm>
                <a:off x="6024" y="3224"/>
                <a:ext cx="58" cy="42"/>
              </a:xfrm>
              <a:custGeom>
                <a:avLst/>
                <a:gdLst>
                  <a:gd name="T0" fmla="*/ 58 w 58"/>
                  <a:gd name="T1" fmla="*/ 33 h 42"/>
                  <a:gd name="T2" fmla="*/ 58 w 58"/>
                  <a:gd name="T3" fmla="*/ 42 h 42"/>
                  <a:gd name="T4" fmla="*/ 0 w 58"/>
                  <a:gd name="T5" fmla="*/ 8 h 42"/>
                  <a:gd name="T6" fmla="*/ 0 w 58"/>
                  <a:gd name="T7" fmla="*/ 0 h 42"/>
                  <a:gd name="T8" fmla="*/ 58 w 58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3"/>
                    </a:moveTo>
                    <a:lnTo>
                      <a:pt x="58" y="4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78" name="Freeform 194"/>
              <p:cNvSpPr/>
              <p:nvPr/>
            </p:nvSpPr>
            <p:spPr bwMode="auto">
              <a:xfrm>
                <a:off x="6113" y="3257"/>
                <a:ext cx="74" cy="43"/>
              </a:xfrm>
              <a:custGeom>
                <a:avLst/>
                <a:gdLst>
                  <a:gd name="T0" fmla="*/ 74 w 74"/>
                  <a:gd name="T1" fmla="*/ 21 h 43"/>
                  <a:gd name="T2" fmla="*/ 37 w 74"/>
                  <a:gd name="T3" fmla="*/ 43 h 43"/>
                  <a:gd name="T4" fmla="*/ 0 w 74"/>
                  <a:gd name="T5" fmla="*/ 21 h 43"/>
                  <a:gd name="T6" fmla="*/ 37 w 74"/>
                  <a:gd name="T7" fmla="*/ 0 h 43"/>
                  <a:gd name="T8" fmla="*/ 74 w 74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43">
                    <a:moveTo>
                      <a:pt x="74" y="21"/>
                    </a:moveTo>
                    <a:lnTo>
                      <a:pt x="37" y="43"/>
                    </a:lnTo>
                    <a:lnTo>
                      <a:pt x="0" y="21"/>
                    </a:lnTo>
                    <a:lnTo>
                      <a:pt x="37" y="0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79" name="Freeform 195"/>
              <p:cNvSpPr/>
              <p:nvPr/>
            </p:nvSpPr>
            <p:spPr bwMode="auto">
              <a:xfrm>
                <a:off x="6150" y="3278"/>
                <a:ext cx="37" cy="27"/>
              </a:xfrm>
              <a:custGeom>
                <a:avLst/>
                <a:gdLst>
                  <a:gd name="T0" fmla="*/ 37 w 37"/>
                  <a:gd name="T1" fmla="*/ 0 h 27"/>
                  <a:gd name="T2" fmla="*/ 37 w 37"/>
                  <a:gd name="T3" fmla="*/ 6 h 27"/>
                  <a:gd name="T4" fmla="*/ 0 w 37"/>
                  <a:gd name="T5" fmla="*/ 27 h 27"/>
                  <a:gd name="T6" fmla="*/ 0 w 37"/>
                  <a:gd name="T7" fmla="*/ 22 h 27"/>
                  <a:gd name="T8" fmla="*/ 37 w 3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7">
                    <a:moveTo>
                      <a:pt x="37" y="0"/>
                    </a:moveTo>
                    <a:lnTo>
                      <a:pt x="37" y="6"/>
                    </a:lnTo>
                    <a:lnTo>
                      <a:pt x="0" y="27"/>
                    </a:lnTo>
                    <a:lnTo>
                      <a:pt x="0" y="2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80" name="Freeform 196"/>
              <p:cNvSpPr/>
              <p:nvPr/>
            </p:nvSpPr>
            <p:spPr bwMode="auto">
              <a:xfrm>
                <a:off x="6113" y="3278"/>
                <a:ext cx="37" cy="27"/>
              </a:xfrm>
              <a:custGeom>
                <a:avLst/>
                <a:gdLst>
                  <a:gd name="T0" fmla="*/ 37 w 37"/>
                  <a:gd name="T1" fmla="*/ 22 h 27"/>
                  <a:gd name="T2" fmla="*/ 37 w 37"/>
                  <a:gd name="T3" fmla="*/ 27 h 27"/>
                  <a:gd name="T4" fmla="*/ 0 w 37"/>
                  <a:gd name="T5" fmla="*/ 6 h 27"/>
                  <a:gd name="T6" fmla="*/ 0 w 37"/>
                  <a:gd name="T7" fmla="*/ 0 h 27"/>
                  <a:gd name="T8" fmla="*/ 37 w 37"/>
                  <a:gd name="T9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7">
                    <a:moveTo>
                      <a:pt x="37" y="22"/>
                    </a:moveTo>
                    <a:lnTo>
                      <a:pt x="37" y="27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81" name="Freeform 197"/>
              <p:cNvSpPr/>
              <p:nvPr/>
            </p:nvSpPr>
            <p:spPr bwMode="auto">
              <a:xfrm>
                <a:off x="6172" y="3291"/>
                <a:ext cx="74" cy="43"/>
              </a:xfrm>
              <a:custGeom>
                <a:avLst/>
                <a:gdLst>
                  <a:gd name="T0" fmla="*/ 74 w 74"/>
                  <a:gd name="T1" fmla="*/ 22 h 43"/>
                  <a:gd name="T2" fmla="*/ 38 w 74"/>
                  <a:gd name="T3" fmla="*/ 43 h 43"/>
                  <a:gd name="T4" fmla="*/ 0 w 74"/>
                  <a:gd name="T5" fmla="*/ 22 h 43"/>
                  <a:gd name="T6" fmla="*/ 37 w 74"/>
                  <a:gd name="T7" fmla="*/ 0 h 43"/>
                  <a:gd name="T8" fmla="*/ 74 w 74"/>
                  <a:gd name="T9" fmla="*/ 2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43">
                    <a:moveTo>
                      <a:pt x="74" y="22"/>
                    </a:moveTo>
                    <a:lnTo>
                      <a:pt x="38" y="43"/>
                    </a:lnTo>
                    <a:lnTo>
                      <a:pt x="0" y="22"/>
                    </a:lnTo>
                    <a:lnTo>
                      <a:pt x="37" y="0"/>
                    </a:lnTo>
                    <a:lnTo>
                      <a:pt x="74" y="22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82" name="Freeform 198"/>
              <p:cNvSpPr/>
              <p:nvPr/>
            </p:nvSpPr>
            <p:spPr bwMode="auto">
              <a:xfrm>
                <a:off x="6209" y="3313"/>
                <a:ext cx="37" cy="27"/>
              </a:xfrm>
              <a:custGeom>
                <a:avLst/>
                <a:gdLst>
                  <a:gd name="T0" fmla="*/ 37 w 37"/>
                  <a:gd name="T1" fmla="*/ 0 h 27"/>
                  <a:gd name="T2" fmla="*/ 37 w 37"/>
                  <a:gd name="T3" fmla="*/ 5 h 27"/>
                  <a:gd name="T4" fmla="*/ 0 w 37"/>
                  <a:gd name="T5" fmla="*/ 27 h 27"/>
                  <a:gd name="T6" fmla="*/ 1 w 37"/>
                  <a:gd name="T7" fmla="*/ 21 h 27"/>
                  <a:gd name="T8" fmla="*/ 37 w 3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7">
                    <a:moveTo>
                      <a:pt x="37" y="0"/>
                    </a:moveTo>
                    <a:lnTo>
                      <a:pt x="37" y="5"/>
                    </a:lnTo>
                    <a:lnTo>
                      <a:pt x="0" y="27"/>
                    </a:lnTo>
                    <a:lnTo>
                      <a:pt x="1" y="2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83" name="Freeform 199"/>
              <p:cNvSpPr/>
              <p:nvPr/>
            </p:nvSpPr>
            <p:spPr bwMode="auto">
              <a:xfrm>
                <a:off x="6172" y="3313"/>
                <a:ext cx="38" cy="27"/>
              </a:xfrm>
              <a:custGeom>
                <a:avLst/>
                <a:gdLst>
                  <a:gd name="T0" fmla="*/ 38 w 38"/>
                  <a:gd name="T1" fmla="*/ 21 h 27"/>
                  <a:gd name="T2" fmla="*/ 37 w 38"/>
                  <a:gd name="T3" fmla="*/ 27 h 27"/>
                  <a:gd name="T4" fmla="*/ 0 w 38"/>
                  <a:gd name="T5" fmla="*/ 5 h 27"/>
                  <a:gd name="T6" fmla="*/ 0 w 38"/>
                  <a:gd name="T7" fmla="*/ 0 h 27"/>
                  <a:gd name="T8" fmla="*/ 38 w 38"/>
                  <a:gd name="T9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7">
                    <a:moveTo>
                      <a:pt x="38" y="21"/>
                    </a:moveTo>
                    <a:lnTo>
                      <a:pt x="37" y="27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38" y="21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84" name="Freeform 200"/>
              <p:cNvSpPr/>
              <p:nvPr/>
            </p:nvSpPr>
            <p:spPr bwMode="auto">
              <a:xfrm>
                <a:off x="6221" y="3263"/>
                <a:ext cx="75" cy="43"/>
              </a:xfrm>
              <a:custGeom>
                <a:avLst/>
                <a:gdLst>
                  <a:gd name="T0" fmla="*/ 75 w 75"/>
                  <a:gd name="T1" fmla="*/ 21 h 43"/>
                  <a:gd name="T2" fmla="*/ 38 w 75"/>
                  <a:gd name="T3" fmla="*/ 43 h 43"/>
                  <a:gd name="T4" fmla="*/ 0 w 75"/>
                  <a:gd name="T5" fmla="*/ 21 h 43"/>
                  <a:gd name="T6" fmla="*/ 37 w 75"/>
                  <a:gd name="T7" fmla="*/ 0 h 43"/>
                  <a:gd name="T8" fmla="*/ 75 w 75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43">
                    <a:moveTo>
                      <a:pt x="75" y="21"/>
                    </a:moveTo>
                    <a:lnTo>
                      <a:pt x="38" y="43"/>
                    </a:lnTo>
                    <a:lnTo>
                      <a:pt x="0" y="21"/>
                    </a:lnTo>
                    <a:lnTo>
                      <a:pt x="37" y="0"/>
                    </a:lnTo>
                    <a:lnTo>
                      <a:pt x="75" y="21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85" name="Freeform 201"/>
              <p:cNvSpPr/>
              <p:nvPr/>
            </p:nvSpPr>
            <p:spPr bwMode="auto">
              <a:xfrm>
                <a:off x="6259" y="3284"/>
                <a:ext cx="37" cy="27"/>
              </a:xfrm>
              <a:custGeom>
                <a:avLst/>
                <a:gdLst>
                  <a:gd name="T0" fmla="*/ 37 w 37"/>
                  <a:gd name="T1" fmla="*/ 0 h 27"/>
                  <a:gd name="T2" fmla="*/ 37 w 37"/>
                  <a:gd name="T3" fmla="*/ 6 h 27"/>
                  <a:gd name="T4" fmla="*/ 0 w 37"/>
                  <a:gd name="T5" fmla="*/ 27 h 27"/>
                  <a:gd name="T6" fmla="*/ 0 w 37"/>
                  <a:gd name="T7" fmla="*/ 22 h 27"/>
                  <a:gd name="T8" fmla="*/ 37 w 3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7">
                    <a:moveTo>
                      <a:pt x="37" y="0"/>
                    </a:moveTo>
                    <a:lnTo>
                      <a:pt x="37" y="6"/>
                    </a:lnTo>
                    <a:lnTo>
                      <a:pt x="0" y="27"/>
                    </a:lnTo>
                    <a:lnTo>
                      <a:pt x="0" y="2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86" name="Freeform 202"/>
              <p:cNvSpPr/>
              <p:nvPr/>
            </p:nvSpPr>
            <p:spPr bwMode="auto">
              <a:xfrm>
                <a:off x="6221" y="3284"/>
                <a:ext cx="38" cy="27"/>
              </a:xfrm>
              <a:custGeom>
                <a:avLst/>
                <a:gdLst>
                  <a:gd name="T0" fmla="*/ 38 w 38"/>
                  <a:gd name="T1" fmla="*/ 22 h 27"/>
                  <a:gd name="T2" fmla="*/ 38 w 38"/>
                  <a:gd name="T3" fmla="*/ 27 h 27"/>
                  <a:gd name="T4" fmla="*/ 0 w 38"/>
                  <a:gd name="T5" fmla="*/ 6 h 27"/>
                  <a:gd name="T6" fmla="*/ 0 w 38"/>
                  <a:gd name="T7" fmla="*/ 0 h 27"/>
                  <a:gd name="T8" fmla="*/ 38 w 38"/>
                  <a:gd name="T9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7">
                    <a:moveTo>
                      <a:pt x="38" y="22"/>
                    </a:moveTo>
                    <a:lnTo>
                      <a:pt x="38" y="27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38" y="22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87" name="Freeform 203"/>
              <p:cNvSpPr/>
              <p:nvPr/>
            </p:nvSpPr>
            <p:spPr bwMode="auto">
              <a:xfrm>
                <a:off x="6231" y="3325"/>
                <a:ext cx="74" cy="43"/>
              </a:xfrm>
              <a:custGeom>
                <a:avLst/>
                <a:gdLst>
                  <a:gd name="T0" fmla="*/ 74 w 74"/>
                  <a:gd name="T1" fmla="*/ 22 h 43"/>
                  <a:gd name="T2" fmla="*/ 37 w 74"/>
                  <a:gd name="T3" fmla="*/ 43 h 43"/>
                  <a:gd name="T4" fmla="*/ 0 w 74"/>
                  <a:gd name="T5" fmla="*/ 22 h 43"/>
                  <a:gd name="T6" fmla="*/ 37 w 74"/>
                  <a:gd name="T7" fmla="*/ 0 h 43"/>
                  <a:gd name="T8" fmla="*/ 74 w 74"/>
                  <a:gd name="T9" fmla="*/ 2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43">
                    <a:moveTo>
                      <a:pt x="74" y="22"/>
                    </a:moveTo>
                    <a:lnTo>
                      <a:pt x="37" y="43"/>
                    </a:lnTo>
                    <a:lnTo>
                      <a:pt x="0" y="22"/>
                    </a:lnTo>
                    <a:lnTo>
                      <a:pt x="37" y="0"/>
                    </a:lnTo>
                    <a:lnTo>
                      <a:pt x="74" y="22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88" name="Freeform 204"/>
              <p:cNvSpPr/>
              <p:nvPr/>
            </p:nvSpPr>
            <p:spPr bwMode="auto">
              <a:xfrm>
                <a:off x="6268" y="3347"/>
                <a:ext cx="37" cy="27"/>
              </a:xfrm>
              <a:custGeom>
                <a:avLst/>
                <a:gdLst>
                  <a:gd name="T0" fmla="*/ 37 w 37"/>
                  <a:gd name="T1" fmla="*/ 0 h 27"/>
                  <a:gd name="T2" fmla="*/ 37 w 37"/>
                  <a:gd name="T3" fmla="*/ 5 h 27"/>
                  <a:gd name="T4" fmla="*/ 0 w 37"/>
                  <a:gd name="T5" fmla="*/ 27 h 27"/>
                  <a:gd name="T6" fmla="*/ 0 w 37"/>
                  <a:gd name="T7" fmla="*/ 21 h 27"/>
                  <a:gd name="T8" fmla="*/ 37 w 3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7">
                    <a:moveTo>
                      <a:pt x="37" y="0"/>
                    </a:moveTo>
                    <a:lnTo>
                      <a:pt x="37" y="5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</p:grpSp>
        <p:grpSp>
          <p:nvGrpSpPr>
            <p:cNvPr id="87" name="Group 406"/>
            <p:cNvGrpSpPr/>
            <p:nvPr/>
          </p:nvGrpSpPr>
          <p:grpSpPr bwMode="auto">
            <a:xfrm>
              <a:off x="9024938" y="2571750"/>
              <a:ext cx="2016125" cy="4100513"/>
              <a:chOff x="5533" y="1620"/>
              <a:chExt cx="1270" cy="2583"/>
            </a:xfrm>
          </p:grpSpPr>
          <p:sp>
            <p:nvSpPr>
              <p:cNvPr id="789" name="Freeform 206"/>
              <p:cNvSpPr/>
              <p:nvPr/>
            </p:nvSpPr>
            <p:spPr bwMode="auto">
              <a:xfrm>
                <a:off x="6231" y="3347"/>
                <a:ext cx="37" cy="27"/>
              </a:xfrm>
              <a:custGeom>
                <a:avLst/>
                <a:gdLst>
                  <a:gd name="T0" fmla="*/ 37 w 37"/>
                  <a:gd name="T1" fmla="*/ 21 h 27"/>
                  <a:gd name="T2" fmla="*/ 37 w 37"/>
                  <a:gd name="T3" fmla="*/ 27 h 27"/>
                  <a:gd name="T4" fmla="*/ 0 w 37"/>
                  <a:gd name="T5" fmla="*/ 5 h 27"/>
                  <a:gd name="T6" fmla="*/ 0 w 37"/>
                  <a:gd name="T7" fmla="*/ 0 h 27"/>
                  <a:gd name="T8" fmla="*/ 37 w 37"/>
                  <a:gd name="T9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7">
                    <a:moveTo>
                      <a:pt x="37" y="21"/>
                    </a:moveTo>
                    <a:lnTo>
                      <a:pt x="37" y="27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37" y="21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90" name="Freeform 207"/>
              <p:cNvSpPr/>
              <p:nvPr/>
            </p:nvSpPr>
            <p:spPr bwMode="auto">
              <a:xfrm>
                <a:off x="5533" y="2906"/>
                <a:ext cx="115" cy="67"/>
              </a:xfrm>
              <a:custGeom>
                <a:avLst/>
                <a:gdLst>
                  <a:gd name="T0" fmla="*/ 115 w 115"/>
                  <a:gd name="T1" fmla="*/ 34 h 67"/>
                  <a:gd name="T2" fmla="*/ 58 w 115"/>
                  <a:gd name="T3" fmla="*/ 67 h 67"/>
                  <a:gd name="T4" fmla="*/ 0 w 115"/>
                  <a:gd name="T5" fmla="*/ 34 h 67"/>
                  <a:gd name="T6" fmla="*/ 58 w 115"/>
                  <a:gd name="T7" fmla="*/ 0 h 67"/>
                  <a:gd name="T8" fmla="*/ 115 w 115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4"/>
                    </a:moveTo>
                    <a:lnTo>
                      <a:pt x="58" y="67"/>
                    </a:lnTo>
                    <a:lnTo>
                      <a:pt x="0" y="34"/>
                    </a:lnTo>
                    <a:lnTo>
                      <a:pt x="58" y="0"/>
                    </a:lnTo>
                    <a:lnTo>
                      <a:pt x="115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91" name="Freeform 208"/>
              <p:cNvSpPr/>
              <p:nvPr/>
            </p:nvSpPr>
            <p:spPr bwMode="auto">
              <a:xfrm>
                <a:off x="5591" y="2940"/>
                <a:ext cx="57" cy="41"/>
              </a:xfrm>
              <a:custGeom>
                <a:avLst/>
                <a:gdLst>
                  <a:gd name="T0" fmla="*/ 57 w 57"/>
                  <a:gd name="T1" fmla="*/ 0 h 41"/>
                  <a:gd name="T2" fmla="*/ 57 w 57"/>
                  <a:gd name="T3" fmla="*/ 8 h 41"/>
                  <a:gd name="T4" fmla="*/ 0 w 57"/>
                  <a:gd name="T5" fmla="*/ 41 h 41"/>
                  <a:gd name="T6" fmla="*/ 0 w 57"/>
                  <a:gd name="T7" fmla="*/ 33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57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92" name="Freeform 209"/>
              <p:cNvSpPr/>
              <p:nvPr/>
            </p:nvSpPr>
            <p:spPr bwMode="auto">
              <a:xfrm>
                <a:off x="5533" y="2940"/>
                <a:ext cx="58" cy="41"/>
              </a:xfrm>
              <a:custGeom>
                <a:avLst/>
                <a:gdLst>
                  <a:gd name="T0" fmla="*/ 58 w 58"/>
                  <a:gd name="T1" fmla="*/ 33 h 41"/>
                  <a:gd name="T2" fmla="*/ 58 w 58"/>
                  <a:gd name="T3" fmla="*/ 41 h 41"/>
                  <a:gd name="T4" fmla="*/ 0 w 58"/>
                  <a:gd name="T5" fmla="*/ 8 h 41"/>
                  <a:gd name="T6" fmla="*/ 0 w 58"/>
                  <a:gd name="T7" fmla="*/ 0 h 41"/>
                  <a:gd name="T8" fmla="*/ 58 w 58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33"/>
                    </a:moveTo>
                    <a:lnTo>
                      <a:pt x="58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93" name="Freeform 210"/>
              <p:cNvSpPr/>
              <p:nvPr/>
            </p:nvSpPr>
            <p:spPr bwMode="auto">
              <a:xfrm>
                <a:off x="5549" y="2915"/>
                <a:ext cx="114" cy="67"/>
              </a:xfrm>
              <a:custGeom>
                <a:avLst/>
                <a:gdLst>
                  <a:gd name="T0" fmla="*/ 114 w 114"/>
                  <a:gd name="T1" fmla="*/ 33 h 67"/>
                  <a:gd name="T2" fmla="*/ 57 w 114"/>
                  <a:gd name="T3" fmla="*/ 67 h 67"/>
                  <a:gd name="T4" fmla="*/ 0 w 114"/>
                  <a:gd name="T5" fmla="*/ 33 h 67"/>
                  <a:gd name="T6" fmla="*/ 57 w 114"/>
                  <a:gd name="T7" fmla="*/ 0 h 67"/>
                  <a:gd name="T8" fmla="*/ 114 w 114"/>
                  <a:gd name="T9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67">
                    <a:moveTo>
                      <a:pt x="114" y="33"/>
                    </a:moveTo>
                    <a:lnTo>
                      <a:pt x="57" y="67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4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94" name="Freeform 211"/>
              <p:cNvSpPr/>
              <p:nvPr/>
            </p:nvSpPr>
            <p:spPr bwMode="auto">
              <a:xfrm>
                <a:off x="5606" y="2948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9 h 42"/>
                  <a:gd name="T4" fmla="*/ 0 w 57"/>
                  <a:gd name="T5" fmla="*/ 42 h 42"/>
                  <a:gd name="T6" fmla="*/ 0 w 57"/>
                  <a:gd name="T7" fmla="*/ 34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9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95" name="Freeform 212"/>
              <p:cNvSpPr/>
              <p:nvPr/>
            </p:nvSpPr>
            <p:spPr bwMode="auto">
              <a:xfrm>
                <a:off x="5548" y="2948"/>
                <a:ext cx="58" cy="42"/>
              </a:xfrm>
              <a:custGeom>
                <a:avLst/>
                <a:gdLst>
                  <a:gd name="T0" fmla="*/ 58 w 58"/>
                  <a:gd name="T1" fmla="*/ 34 h 42"/>
                  <a:gd name="T2" fmla="*/ 58 w 58"/>
                  <a:gd name="T3" fmla="*/ 42 h 42"/>
                  <a:gd name="T4" fmla="*/ 0 w 58"/>
                  <a:gd name="T5" fmla="*/ 9 h 42"/>
                  <a:gd name="T6" fmla="*/ 1 w 58"/>
                  <a:gd name="T7" fmla="*/ 0 h 42"/>
                  <a:gd name="T8" fmla="*/ 58 w 58"/>
                  <a:gd name="T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4"/>
                    </a:moveTo>
                    <a:lnTo>
                      <a:pt x="58" y="42"/>
                    </a:lnTo>
                    <a:lnTo>
                      <a:pt x="0" y="9"/>
                    </a:lnTo>
                    <a:lnTo>
                      <a:pt x="1" y="0"/>
                    </a:lnTo>
                    <a:lnTo>
                      <a:pt x="58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96" name="Freeform 213"/>
              <p:cNvSpPr/>
              <p:nvPr/>
            </p:nvSpPr>
            <p:spPr bwMode="auto">
              <a:xfrm>
                <a:off x="5684" y="2993"/>
                <a:ext cx="115" cy="67"/>
              </a:xfrm>
              <a:custGeom>
                <a:avLst/>
                <a:gdLst>
                  <a:gd name="T0" fmla="*/ 115 w 115"/>
                  <a:gd name="T1" fmla="*/ 33 h 67"/>
                  <a:gd name="T2" fmla="*/ 57 w 115"/>
                  <a:gd name="T3" fmla="*/ 67 h 67"/>
                  <a:gd name="T4" fmla="*/ 0 w 115"/>
                  <a:gd name="T5" fmla="*/ 33 h 67"/>
                  <a:gd name="T6" fmla="*/ 57 w 115"/>
                  <a:gd name="T7" fmla="*/ 0 h 67"/>
                  <a:gd name="T8" fmla="*/ 115 w 115"/>
                  <a:gd name="T9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3"/>
                    </a:moveTo>
                    <a:lnTo>
                      <a:pt x="57" y="67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97" name="Freeform 214"/>
              <p:cNvSpPr/>
              <p:nvPr/>
            </p:nvSpPr>
            <p:spPr bwMode="auto">
              <a:xfrm>
                <a:off x="5741" y="3026"/>
                <a:ext cx="58" cy="42"/>
              </a:xfrm>
              <a:custGeom>
                <a:avLst/>
                <a:gdLst>
                  <a:gd name="T0" fmla="*/ 58 w 58"/>
                  <a:gd name="T1" fmla="*/ 0 h 42"/>
                  <a:gd name="T2" fmla="*/ 58 w 58"/>
                  <a:gd name="T3" fmla="*/ 9 h 42"/>
                  <a:gd name="T4" fmla="*/ 0 w 58"/>
                  <a:gd name="T5" fmla="*/ 42 h 42"/>
                  <a:gd name="T6" fmla="*/ 0 w 58"/>
                  <a:gd name="T7" fmla="*/ 34 h 42"/>
                  <a:gd name="T8" fmla="*/ 58 w 5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0"/>
                    </a:moveTo>
                    <a:lnTo>
                      <a:pt x="58" y="9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98" name="Freeform 215"/>
              <p:cNvSpPr/>
              <p:nvPr/>
            </p:nvSpPr>
            <p:spPr bwMode="auto">
              <a:xfrm>
                <a:off x="5684" y="3026"/>
                <a:ext cx="57" cy="42"/>
              </a:xfrm>
              <a:custGeom>
                <a:avLst/>
                <a:gdLst>
                  <a:gd name="T0" fmla="*/ 57 w 57"/>
                  <a:gd name="T1" fmla="*/ 34 h 42"/>
                  <a:gd name="T2" fmla="*/ 57 w 57"/>
                  <a:gd name="T3" fmla="*/ 42 h 42"/>
                  <a:gd name="T4" fmla="*/ 0 w 57"/>
                  <a:gd name="T5" fmla="*/ 9 h 42"/>
                  <a:gd name="T6" fmla="*/ 0 w 57"/>
                  <a:gd name="T7" fmla="*/ 0 h 42"/>
                  <a:gd name="T8" fmla="*/ 57 w 57"/>
                  <a:gd name="T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34"/>
                    </a:moveTo>
                    <a:lnTo>
                      <a:pt x="57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7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99" name="Freeform 216"/>
              <p:cNvSpPr/>
              <p:nvPr/>
            </p:nvSpPr>
            <p:spPr bwMode="auto">
              <a:xfrm>
                <a:off x="5741" y="3027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8 w 115"/>
                  <a:gd name="T3" fmla="*/ 66 h 66"/>
                  <a:gd name="T4" fmla="*/ 0 w 115"/>
                  <a:gd name="T5" fmla="*/ 33 h 66"/>
                  <a:gd name="T6" fmla="*/ 58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8" y="66"/>
                    </a:lnTo>
                    <a:lnTo>
                      <a:pt x="0" y="33"/>
                    </a:lnTo>
                    <a:lnTo>
                      <a:pt x="58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00" name="Freeform 217"/>
              <p:cNvSpPr/>
              <p:nvPr/>
            </p:nvSpPr>
            <p:spPr bwMode="auto">
              <a:xfrm>
                <a:off x="5799" y="3060"/>
                <a:ext cx="57" cy="41"/>
              </a:xfrm>
              <a:custGeom>
                <a:avLst/>
                <a:gdLst>
                  <a:gd name="T0" fmla="*/ 57 w 57"/>
                  <a:gd name="T1" fmla="*/ 0 h 41"/>
                  <a:gd name="T2" fmla="*/ 57 w 57"/>
                  <a:gd name="T3" fmla="*/ 8 h 41"/>
                  <a:gd name="T4" fmla="*/ 0 w 57"/>
                  <a:gd name="T5" fmla="*/ 41 h 41"/>
                  <a:gd name="T6" fmla="*/ 0 w 57"/>
                  <a:gd name="T7" fmla="*/ 33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57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01" name="Freeform 218"/>
              <p:cNvSpPr/>
              <p:nvPr/>
            </p:nvSpPr>
            <p:spPr bwMode="auto">
              <a:xfrm>
                <a:off x="5741" y="3060"/>
                <a:ext cx="58" cy="41"/>
              </a:xfrm>
              <a:custGeom>
                <a:avLst/>
                <a:gdLst>
                  <a:gd name="T0" fmla="*/ 58 w 58"/>
                  <a:gd name="T1" fmla="*/ 33 h 41"/>
                  <a:gd name="T2" fmla="*/ 58 w 58"/>
                  <a:gd name="T3" fmla="*/ 41 h 41"/>
                  <a:gd name="T4" fmla="*/ 0 w 58"/>
                  <a:gd name="T5" fmla="*/ 8 h 41"/>
                  <a:gd name="T6" fmla="*/ 0 w 58"/>
                  <a:gd name="T7" fmla="*/ 0 h 41"/>
                  <a:gd name="T8" fmla="*/ 58 w 58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33"/>
                    </a:moveTo>
                    <a:lnTo>
                      <a:pt x="58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02" name="Freeform 219"/>
              <p:cNvSpPr/>
              <p:nvPr/>
            </p:nvSpPr>
            <p:spPr bwMode="auto">
              <a:xfrm>
                <a:off x="5796" y="3058"/>
                <a:ext cx="115" cy="67"/>
              </a:xfrm>
              <a:custGeom>
                <a:avLst/>
                <a:gdLst>
                  <a:gd name="T0" fmla="*/ 115 w 115"/>
                  <a:gd name="T1" fmla="*/ 33 h 67"/>
                  <a:gd name="T2" fmla="*/ 58 w 115"/>
                  <a:gd name="T3" fmla="*/ 67 h 67"/>
                  <a:gd name="T4" fmla="*/ 0 w 115"/>
                  <a:gd name="T5" fmla="*/ 33 h 67"/>
                  <a:gd name="T6" fmla="*/ 57 w 115"/>
                  <a:gd name="T7" fmla="*/ 0 h 67"/>
                  <a:gd name="T8" fmla="*/ 115 w 115"/>
                  <a:gd name="T9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3"/>
                    </a:moveTo>
                    <a:lnTo>
                      <a:pt x="58" y="67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03" name="Freeform 220"/>
              <p:cNvSpPr/>
              <p:nvPr/>
            </p:nvSpPr>
            <p:spPr bwMode="auto">
              <a:xfrm>
                <a:off x="5854" y="3091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9 h 42"/>
                  <a:gd name="T4" fmla="*/ 0 w 57"/>
                  <a:gd name="T5" fmla="*/ 42 h 42"/>
                  <a:gd name="T6" fmla="*/ 0 w 57"/>
                  <a:gd name="T7" fmla="*/ 34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9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04" name="Freeform 221"/>
              <p:cNvSpPr/>
              <p:nvPr/>
            </p:nvSpPr>
            <p:spPr bwMode="auto">
              <a:xfrm>
                <a:off x="5796" y="3091"/>
                <a:ext cx="58" cy="42"/>
              </a:xfrm>
              <a:custGeom>
                <a:avLst/>
                <a:gdLst>
                  <a:gd name="T0" fmla="*/ 58 w 58"/>
                  <a:gd name="T1" fmla="*/ 34 h 42"/>
                  <a:gd name="T2" fmla="*/ 58 w 58"/>
                  <a:gd name="T3" fmla="*/ 42 h 42"/>
                  <a:gd name="T4" fmla="*/ 0 w 58"/>
                  <a:gd name="T5" fmla="*/ 9 h 42"/>
                  <a:gd name="T6" fmla="*/ 0 w 58"/>
                  <a:gd name="T7" fmla="*/ 0 h 42"/>
                  <a:gd name="T8" fmla="*/ 58 w 58"/>
                  <a:gd name="T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4"/>
                    </a:moveTo>
                    <a:lnTo>
                      <a:pt x="58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8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05" name="Freeform 222"/>
              <p:cNvSpPr/>
              <p:nvPr/>
            </p:nvSpPr>
            <p:spPr bwMode="auto">
              <a:xfrm>
                <a:off x="5854" y="3091"/>
                <a:ext cx="114" cy="67"/>
              </a:xfrm>
              <a:custGeom>
                <a:avLst/>
                <a:gdLst>
                  <a:gd name="T0" fmla="*/ 114 w 114"/>
                  <a:gd name="T1" fmla="*/ 34 h 67"/>
                  <a:gd name="T2" fmla="*/ 57 w 114"/>
                  <a:gd name="T3" fmla="*/ 67 h 67"/>
                  <a:gd name="T4" fmla="*/ 0 w 114"/>
                  <a:gd name="T5" fmla="*/ 34 h 67"/>
                  <a:gd name="T6" fmla="*/ 57 w 114"/>
                  <a:gd name="T7" fmla="*/ 0 h 67"/>
                  <a:gd name="T8" fmla="*/ 114 w 114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67">
                    <a:moveTo>
                      <a:pt x="114" y="34"/>
                    </a:moveTo>
                    <a:lnTo>
                      <a:pt x="57" y="67"/>
                    </a:lnTo>
                    <a:lnTo>
                      <a:pt x="0" y="34"/>
                    </a:lnTo>
                    <a:lnTo>
                      <a:pt x="57" y="0"/>
                    </a:lnTo>
                    <a:lnTo>
                      <a:pt x="114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06" name="Freeform 223"/>
              <p:cNvSpPr/>
              <p:nvPr/>
            </p:nvSpPr>
            <p:spPr bwMode="auto">
              <a:xfrm>
                <a:off x="5911" y="3125"/>
                <a:ext cx="57" cy="41"/>
              </a:xfrm>
              <a:custGeom>
                <a:avLst/>
                <a:gdLst>
                  <a:gd name="T0" fmla="*/ 57 w 57"/>
                  <a:gd name="T1" fmla="*/ 0 h 41"/>
                  <a:gd name="T2" fmla="*/ 57 w 57"/>
                  <a:gd name="T3" fmla="*/ 8 h 41"/>
                  <a:gd name="T4" fmla="*/ 0 w 57"/>
                  <a:gd name="T5" fmla="*/ 41 h 41"/>
                  <a:gd name="T6" fmla="*/ 0 w 57"/>
                  <a:gd name="T7" fmla="*/ 33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57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07" name="Freeform 224"/>
              <p:cNvSpPr/>
              <p:nvPr/>
            </p:nvSpPr>
            <p:spPr bwMode="auto">
              <a:xfrm>
                <a:off x="5854" y="3125"/>
                <a:ext cx="57" cy="41"/>
              </a:xfrm>
              <a:custGeom>
                <a:avLst/>
                <a:gdLst>
                  <a:gd name="T0" fmla="*/ 57 w 57"/>
                  <a:gd name="T1" fmla="*/ 33 h 41"/>
                  <a:gd name="T2" fmla="*/ 57 w 57"/>
                  <a:gd name="T3" fmla="*/ 41 h 41"/>
                  <a:gd name="T4" fmla="*/ 0 w 57"/>
                  <a:gd name="T5" fmla="*/ 8 h 41"/>
                  <a:gd name="T6" fmla="*/ 0 w 57"/>
                  <a:gd name="T7" fmla="*/ 0 h 41"/>
                  <a:gd name="T8" fmla="*/ 57 w 57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33"/>
                    </a:moveTo>
                    <a:lnTo>
                      <a:pt x="57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7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08" name="Freeform 225"/>
              <p:cNvSpPr/>
              <p:nvPr/>
            </p:nvSpPr>
            <p:spPr bwMode="auto">
              <a:xfrm>
                <a:off x="5944" y="1660"/>
                <a:ext cx="19" cy="24"/>
              </a:xfrm>
              <a:custGeom>
                <a:avLst/>
                <a:gdLst>
                  <a:gd name="T0" fmla="*/ 10 w 19"/>
                  <a:gd name="T1" fmla="*/ 2 h 24"/>
                  <a:gd name="T2" fmla="*/ 18 w 19"/>
                  <a:gd name="T3" fmla="*/ 14 h 24"/>
                  <a:gd name="T4" fmla="*/ 12 w 19"/>
                  <a:gd name="T5" fmla="*/ 23 h 24"/>
                  <a:gd name="T6" fmla="*/ 10 w 19"/>
                  <a:gd name="T7" fmla="*/ 22 h 24"/>
                  <a:gd name="T8" fmla="*/ 2 w 19"/>
                  <a:gd name="T9" fmla="*/ 10 h 24"/>
                  <a:gd name="T10" fmla="*/ 7 w 19"/>
                  <a:gd name="T11" fmla="*/ 1 h 24"/>
                  <a:gd name="T12" fmla="*/ 10 w 19"/>
                  <a:gd name="T13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4">
                    <a:moveTo>
                      <a:pt x="10" y="2"/>
                    </a:moveTo>
                    <a:cubicBezTo>
                      <a:pt x="13" y="4"/>
                      <a:pt x="17" y="9"/>
                      <a:pt x="18" y="14"/>
                    </a:cubicBezTo>
                    <a:cubicBezTo>
                      <a:pt x="19" y="20"/>
                      <a:pt x="17" y="24"/>
                      <a:pt x="12" y="23"/>
                    </a:cubicBezTo>
                    <a:cubicBezTo>
                      <a:pt x="11" y="23"/>
                      <a:pt x="11" y="23"/>
                      <a:pt x="10" y="22"/>
                    </a:cubicBezTo>
                    <a:cubicBezTo>
                      <a:pt x="6" y="20"/>
                      <a:pt x="3" y="15"/>
                      <a:pt x="2" y="10"/>
                    </a:cubicBezTo>
                    <a:cubicBezTo>
                      <a:pt x="0" y="4"/>
                      <a:pt x="3" y="0"/>
                      <a:pt x="7" y="1"/>
                    </a:cubicBezTo>
                    <a:cubicBezTo>
                      <a:pt x="8" y="1"/>
                      <a:pt x="9" y="2"/>
                      <a:pt x="10" y="2"/>
                    </a:cubicBezTo>
                    <a:close/>
                  </a:path>
                </a:pathLst>
              </a:custGeom>
              <a:solidFill>
                <a:srgbClr val="FF61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09" name="Freeform 226"/>
              <p:cNvSpPr/>
              <p:nvPr/>
            </p:nvSpPr>
            <p:spPr bwMode="auto">
              <a:xfrm>
                <a:off x="5975" y="1678"/>
                <a:ext cx="19" cy="24"/>
              </a:xfrm>
              <a:custGeom>
                <a:avLst/>
                <a:gdLst>
                  <a:gd name="T0" fmla="*/ 9 w 19"/>
                  <a:gd name="T1" fmla="*/ 2 h 24"/>
                  <a:gd name="T2" fmla="*/ 18 w 19"/>
                  <a:gd name="T3" fmla="*/ 14 h 24"/>
                  <a:gd name="T4" fmla="*/ 12 w 19"/>
                  <a:gd name="T5" fmla="*/ 23 h 24"/>
                  <a:gd name="T6" fmla="*/ 9 w 19"/>
                  <a:gd name="T7" fmla="*/ 22 h 24"/>
                  <a:gd name="T8" fmla="*/ 1 w 19"/>
                  <a:gd name="T9" fmla="*/ 11 h 24"/>
                  <a:gd name="T10" fmla="*/ 7 w 19"/>
                  <a:gd name="T11" fmla="*/ 1 h 24"/>
                  <a:gd name="T12" fmla="*/ 9 w 19"/>
                  <a:gd name="T13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4">
                    <a:moveTo>
                      <a:pt x="9" y="2"/>
                    </a:moveTo>
                    <a:cubicBezTo>
                      <a:pt x="13" y="5"/>
                      <a:pt x="16" y="9"/>
                      <a:pt x="18" y="14"/>
                    </a:cubicBezTo>
                    <a:cubicBezTo>
                      <a:pt x="19" y="20"/>
                      <a:pt x="16" y="24"/>
                      <a:pt x="12" y="23"/>
                    </a:cubicBezTo>
                    <a:cubicBezTo>
                      <a:pt x="11" y="23"/>
                      <a:pt x="10" y="23"/>
                      <a:pt x="9" y="22"/>
                    </a:cubicBezTo>
                    <a:cubicBezTo>
                      <a:pt x="6" y="20"/>
                      <a:pt x="2" y="16"/>
                      <a:pt x="1" y="11"/>
                    </a:cubicBezTo>
                    <a:cubicBezTo>
                      <a:pt x="0" y="5"/>
                      <a:pt x="2" y="0"/>
                      <a:pt x="7" y="1"/>
                    </a:cubicBezTo>
                    <a:cubicBezTo>
                      <a:pt x="8" y="2"/>
                      <a:pt x="8" y="2"/>
                      <a:pt x="9" y="2"/>
                    </a:cubicBezTo>
                    <a:close/>
                  </a:path>
                </a:pathLst>
              </a:custGeom>
              <a:solidFill>
                <a:srgbClr val="FFC1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10" name="Freeform 227"/>
              <p:cNvSpPr/>
              <p:nvPr/>
            </p:nvSpPr>
            <p:spPr bwMode="auto">
              <a:xfrm>
                <a:off x="6005" y="1697"/>
                <a:ext cx="19" cy="24"/>
              </a:xfrm>
              <a:custGeom>
                <a:avLst/>
                <a:gdLst>
                  <a:gd name="T0" fmla="*/ 10 w 19"/>
                  <a:gd name="T1" fmla="*/ 2 h 24"/>
                  <a:gd name="T2" fmla="*/ 18 w 19"/>
                  <a:gd name="T3" fmla="*/ 14 h 24"/>
                  <a:gd name="T4" fmla="*/ 12 w 19"/>
                  <a:gd name="T5" fmla="*/ 23 h 24"/>
                  <a:gd name="T6" fmla="*/ 10 w 19"/>
                  <a:gd name="T7" fmla="*/ 22 h 24"/>
                  <a:gd name="T8" fmla="*/ 2 w 19"/>
                  <a:gd name="T9" fmla="*/ 10 h 24"/>
                  <a:gd name="T10" fmla="*/ 7 w 19"/>
                  <a:gd name="T11" fmla="*/ 1 h 24"/>
                  <a:gd name="T12" fmla="*/ 10 w 19"/>
                  <a:gd name="T13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4">
                    <a:moveTo>
                      <a:pt x="10" y="2"/>
                    </a:moveTo>
                    <a:cubicBezTo>
                      <a:pt x="13" y="4"/>
                      <a:pt x="17" y="9"/>
                      <a:pt x="18" y="14"/>
                    </a:cubicBezTo>
                    <a:cubicBezTo>
                      <a:pt x="19" y="20"/>
                      <a:pt x="17" y="24"/>
                      <a:pt x="12" y="23"/>
                    </a:cubicBezTo>
                    <a:cubicBezTo>
                      <a:pt x="11" y="23"/>
                      <a:pt x="11" y="22"/>
                      <a:pt x="10" y="22"/>
                    </a:cubicBezTo>
                    <a:cubicBezTo>
                      <a:pt x="6" y="20"/>
                      <a:pt x="3" y="15"/>
                      <a:pt x="2" y="10"/>
                    </a:cubicBezTo>
                    <a:cubicBezTo>
                      <a:pt x="0" y="4"/>
                      <a:pt x="3" y="0"/>
                      <a:pt x="7" y="1"/>
                    </a:cubicBezTo>
                    <a:cubicBezTo>
                      <a:pt x="8" y="1"/>
                      <a:pt x="9" y="1"/>
                      <a:pt x="10" y="2"/>
                    </a:cubicBezTo>
                    <a:close/>
                  </a:path>
                </a:pathLst>
              </a:custGeom>
              <a:solidFill>
                <a:srgbClr val="28C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11" name="Freeform 228"/>
              <p:cNvSpPr/>
              <p:nvPr/>
            </p:nvSpPr>
            <p:spPr bwMode="auto">
              <a:xfrm>
                <a:off x="5706" y="1620"/>
                <a:ext cx="1097" cy="1487"/>
              </a:xfrm>
              <a:custGeom>
                <a:avLst/>
                <a:gdLst>
                  <a:gd name="T0" fmla="*/ 3 w 1097"/>
                  <a:gd name="T1" fmla="*/ 42 h 1489"/>
                  <a:gd name="T2" fmla="*/ 0 w 1097"/>
                  <a:gd name="T3" fmla="*/ 850 h 1489"/>
                  <a:gd name="T4" fmla="*/ 17 w 1097"/>
                  <a:gd name="T5" fmla="*/ 879 h 1489"/>
                  <a:gd name="T6" fmla="*/ 1045 w 1097"/>
                  <a:gd name="T7" fmla="*/ 1476 h 1489"/>
                  <a:gd name="T8" fmla="*/ 1095 w 1097"/>
                  <a:gd name="T9" fmla="*/ 1448 h 1489"/>
                  <a:gd name="T10" fmla="*/ 1097 w 1097"/>
                  <a:gd name="T11" fmla="*/ 639 h 1489"/>
                  <a:gd name="T12" fmla="*/ 1081 w 1097"/>
                  <a:gd name="T13" fmla="*/ 610 h 1489"/>
                  <a:gd name="T14" fmla="*/ 53 w 1097"/>
                  <a:gd name="T15" fmla="*/ 13 h 1489"/>
                  <a:gd name="T16" fmla="*/ 3 w 1097"/>
                  <a:gd name="T17" fmla="*/ 42 h 1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7" h="1489">
                    <a:moveTo>
                      <a:pt x="3" y="42"/>
                    </a:moveTo>
                    <a:cubicBezTo>
                      <a:pt x="0" y="850"/>
                      <a:pt x="0" y="850"/>
                      <a:pt x="0" y="850"/>
                    </a:cubicBezTo>
                    <a:cubicBezTo>
                      <a:pt x="0" y="862"/>
                      <a:pt x="6" y="873"/>
                      <a:pt x="17" y="879"/>
                    </a:cubicBezTo>
                    <a:cubicBezTo>
                      <a:pt x="1045" y="1476"/>
                      <a:pt x="1045" y="1476"/>
                      <a:pt x="1045" y="1476"/>
                    </a:cubicBezTo>
                    <a:cubicBezTo>
                      <a:pt x="1067" y="1489"/>
                      <a:pt x="1095" y="1473"/>
                      <a:pt x="1095" y="1448"/>
                    </a:cubicBezTo>
                    <a:cubicBezTo>
                      <a:pt x="1097" y="639"/>
                      <a:pt x="1097" y="639"/>
                      <a:pt x="1097" y="639"/>
                    </a:cubicBezTo>
                    <a:cubicBezTo>
                      <a:pt x="1097" y="627"/>
                      <a:pt x="1091" y="616"/>
                      <a:pt x="1081" y="610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31" y="0"/>
                      <a:pt x="3" y="16"/>
                      <a:pt x="3" y="42"/>
                    </a:cubicBezTo>
                    <a:close/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pic>
            <p:nvPicPr>
              <p:cNvPr id="812" name="Picture 229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5839" y="1897"/>
                <a:ext cx="849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3" name="Freeform 230"/>
              <p:cNvSpPr/>
              <p:nvPr/>
            </p:nvSpPr>
            <p:spPr bwMode="auto">
              <a:xfrm>
                <a:off x="5834" y="1977"/>
                <a:ext cx="858" cy="514"/>
              </a:xfrm>
              <a:custGeom>
                <a:avLst/>
                <a:gdLst>
                  <a:gd name="T0" fmla="*/ 14 w 858"/>
                  <a:gd name="T1" fmla="*/ 39 h 514"/>
                  <a:gd name="T2" fmla="*/ 13 w 858"/>
                  <a:gd name="T3" fmla="*/ 37 h 514"/>
                  <a:gd name="T4" fmla="*/ 14 w 858"/>
                  <a:gd name="T5" fmla="*/ 39 h 514"/>
                  <a:gd name="T6" fmla="*/ 14 w 858"/>
                  <a:gd name="T7" fmla="*/ 39 h 514"/>
                  <a:gd name="T8" fmla="*/ 13 w 858"/>
                  <a:gd name="T9" fmla="*/ 37 h 514"/>
                  <a:gd name="T10" fmla="*/ 14 w 858"/>
                  <a:gd name="T11" fmla="*/ 39 h 514"/>
                  <a:gd name="T12" fmla="*/ 35 w 858"/>
                  <a:gd name="T13" fmla="*/ 28 h 514"/>
                  <a:gd name="T14" fmla="*/ 86 w 858"/>
                  <a:gd name="T15" fmla="*/ 16 h 514"/>
                  <a:gd name="T16" fmla="*/ 166 w 858"/>
                  <a:gd name="T17" fmla="*/ 48 h 514"/>
                  <a:gd name="T18" fmla="*/ 253 w 858"/>
                  <a:gd name="T19" fmla="*/ 181 h 514"/>
                  <a:gd name="T20" fmla="*/ 353 w 858"/>
                  <a:gd name="T21" fmla="*/ 331 h 514"/>
                  <a:gd name="T22" fmla="*/ 454 w 858"/>
                  <a:gd name="T23" fmla="*/ 368 h 514"/>
                  <a:gd name="T24" fmla="*/ 539 w 858"/>
                  <a:gd name="T25" fmla="*/ 344 h 514"/>
                  <a:gd name="T26" fmla="*/ 596 w 858"/>
                  <a:gd name="T27" fmla="*/ 318 h 514"/>
                  <a:gd name="T28" fmla="*/ 665 w 858"/>
                  <a:gd name="T29" fmla="*/ 306 h 514"/>
                  <a:gd name="T30" fmla="*/ 720 w 858"/>
                  <a:gd name="T31" fmla="*/ 315 h 514"/>
                  <a:gd name="T32" fmla="*/ 793 w 858"/>
                  <a:gd name="T33" fmla="*/ 374 h 514"/>
                  <a:gd name="T34" fmla="*/ 841 w 858"/>
                  <a:gd name="T35" fmla="*/ 507 h 514"/>
                  <a:gd name="T36" fmla="*/ 850 w 858"/>
                  <a:gd name="T37" fmla="*/ 513 h 514"/>
                  <a:gd name="T38" fmla="*/ 857 w 858"/>
                  <a:gd name="T39" fmla="*/ 504 h 514"/>
                  <a:gd name="T40" fmla="*/ 827 w 858"/>
                  <a:gd name="T41" fmla="*/ 402 h 514"/>
                  <a:gd name="T42" fmla="*/ 754 w 858"/>
                  <a:gd name="T43" fmla="*/ 314 h 514"/>
                  <a:gd name="T44" fmla="*/ 665 w 858"/>
                  <a:gd name="T45" fmla="*/ 290 h 514"/>
                  <a:gd name="T46" fmla="*/ 591 w 858"/>
                  <a:gd name="T47" fmla="*/ 302 h 514"/>
                  <a:gd name="T48" fmla="*/ 530 w 858"/>
                  <a:gd name="T49" fmla="*/ 330 h 514"/>
                  <a:gd name="T50" fmla="*/ 454 w 858"/>
                  <a:gd name="T51" fmla="*/ 352 h 514"/>
                  <a:gd name="T52" fmla="*/ 363 w 858"/>
                  <a:gd name="T53" fmla="*/ 318 h 514"/>
                  <a:gd name="T54" fmla="*/ 268 w 858"/>
                  <a:gd name="T55" fmla="*/ 175 h 514"/>
                  <a:gd name="T56" fmla="*/ 176 w 858"/>
                  <a:gd name="T57" fmla="*/ 35 h 514"/>
                  <a:gd name="T58" fmla="*/ 86 w 858"/>
                  <a:gd name="T59" fmla="*/ 0 h 514"/>
                  <a:gd name="T60" fmla="*/ 27 w 858"/>
                  <a:gd name="T61" fmla="*/ 13 h 514"/>
                  <a:gd name="T62" fmla="*/ 4 w 858"/>
                  <a:gd name="T63" fmla="*/ 27 h 514"/>
                  <a:gd name="T64" fmla="*/ 3 w 858"/>
                  <a:gd name="T65" fmla="*/ 38 h 514"/>
                  <a:gd name="T66" fmla="*/ 14 w 858"/>
                  <a:gd name="T67" fmla="*/ 39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58" h="514">
                    <a:moveTo>
                      <a:pt x="14" y="39"/>
                    </a:move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22" y="33"/>
                      <a:pt x="35" y="28"/>
                    </a:cubicBezTo>
                    <a:cubicBezTo>
                      <a:pt x="47" y="22"/>
                      <a:pt x="65" y="16"/>
                      <a:pt x="86" y="16"/>
                    </a:cubicBezTo>
                    <a:cubicBezTo>
                      <a:pt x="110" y="16"/>
                      <a:pt x="137" y="24"/>
                      <a:pt x="166" y="48"/>
                    </a:cubicBezTo>
                    <a:cubicBezTo>
                      <a:pt x="195" y="72"/>
                      <a:pt x="225" y="113"/>
                      <a:pt x="253" y="181"/>
                    </a:cubicBezTo>
                    <a:cubicBezTo>
                      <a:pt x="284" y="256"/>
                      <a:pt x="318" y="303"/>
                      <a:pt x="353" y="331"/>
                    </a:cubicBezTo>
                    <a:cubicBezTo>
                      <a:pt x="389" y="359"/>
                      <a:pt x="424" y="368"/>
                      <a:pt x="454" y="368"/>
                    </a:cubicBezTo>
                    <a:cubicBezTo>
                      <a:pt x="498" y="368"/>
                      <a:pt x="531" y="349"/>
                      <a:pt x="539" y="344"/>
                    </a:cubicBezTo>
                    <a:cubicBezTo>
                      <a:pt x="554" y="334"/>
                      <a:pt x="574" y="325"/>
                      <a:pt x="596" y="318"/>
                    </a:cubicBezTo>
                    <a:cubicBezTo>
                      <a:pt x="617" y="310"/>
                      <a:pt x="641" y="306"/>
                      <a:pt x="665" y="306"/>
                    </a:cubicBezTo>
                    <a:cubicBezTo>
                      <a:pt x="683" y="306"/>
                      <a:pt x="702" y="309"/>
                      <a:pt x="720" y="315"/>
                    </a:cubicBezTo>
                    <a:cubicBezTo>
                      <a:pt x="746" y="325"/>
                      <a:pt x="771" y="343"/>
                      <a:pt x="793" y="374"/>
                    </a:cubicBezTo>
                    <a:cubicBezTo>
                      <a:pt x="814" y="404"/>
                      <a:pt x="831" y="447"/>
                      <a:pt x="841" y="507"/>
                    </a:cubicBezTo>
                    <a:cubicBezTo>
                      <a:pt x="842" y="511"/>
                      <a:pt x="846" y="514"/>
                      <a:pt x="850" y="513"/>
                    </a:cubicBezTo>
                    <a:cubicBezTo>
                      <a:pt x="855" y="512"/>
                      <a:pt x="858" y="508"/>
                      <a:pt x="857" y="504"/>
                    </a:cubicBezTo>
                    <a:cubicBezTo>
                      <a:pt x="850" y="463"/>
                      <a:pt x="840" y="429"/>
                      <a:pt x="827" y="402"/>
                    </a:cubicBezTo>
                    <a:cubicBezTo>
                      <a:pt x="808" y="360"/>
                      <a:pt x="782" y="332"/>
                      <a:pt x="754" y="314"/>
                    </a:cubicBezTo>
                    <a:cubicBezTo>
                      <a:pt x="726" y="297"/>
                      <a:pt x="695" y="290"/>
                      <a:pt x="665" y="290"/>
                    </a:cubicBezTo>
                    <a:cubicBezTo>
                      <a:pt x="639" y="290"/>
                      <a:pt x="614" y="295"/>
                      <a:pt x="591" y="302"/>
                    </a:cubicBezTo>
                    <a:cubicBezTo>
                      <a:pt x="568" y="310"/>
                      <a:pt x="547" y="320"/>
                      <a:pt x="530" y="330"/>
                    </a:cubicBezTo>
                    <a:cubicBezTo>
                      <a:pt x="524" y="335"/>
                      <a:pt x="493" y="352"/>
                      <a:pt x="454" y="352"/>
                    </a:cubicBezTo>
                    <a:cubicBezTo>
                      <a:pt x="427" y="352"/>
                      <a:pt x="396" y="344"/>
                      <a:pt x="363" y="318"/>
                    </a:cubicBezTo>
                    <a:cubicBezTo>
                      <a:pt x="331" y="292"/>
                      <a:pt x="298" y="248"/>
                      <a:pt x="268" y="175"/>
                    </a:cubicBezTo>
                    <a:cubicBezTo>
                      <a:pt x="239" y="105"/>
                      <a:pt x="208" y="62"/>
                      <a:pt x="176" y="35"/>
                    </a:cubicBezTo>
                    <a:cubicBezTo>
                      <a:pt x="145" y="9"/>
                      <a:pt x="113" y="0"/>
                      <a:pt x="86" y="0"/>
                    </a:cubicBezTo>
                    <a:cubicBezTo>
                      <a:pt x="62" y="0"/>
                      <a:pt x="42" y="7"/>
                      <a:pt x="27" y="13"/>
                    </a:cubicBezTo>
                    <a:cubicBezTo>
                      <a:pt x="13" y="20"/>
                      <a:pt x="5" y="26"/>
                      <a:pt x="4" y="27"/>
                    </a:cubicBezTo>
                    <a:cubicBezTo>
                      <a:pt x="1" y="29"/>
                      <a:pt x="0" y="34"/>
                      <a:pt x="3" y="38"/>
                    </a:cubicBezTo>
                    <a:cubicBezTo>
                      <a:pt x="6" y="41"/>
                      <a:pt x="11" y="42"/>
                      <a:pt x="14" y="39"/>
                    </a:cubicBezTo>
                    <a:close/>
                  </a:path>
                </a:pathLst>
              </a:custGeom>
              <a:solidFill>
                <a:srgbClr val="25CE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pic>
            <p:nvPicPr>
              <p:cNvPr id="814" name="Picture 231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5839" y="2266"/>
                <a:ext cx="819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5" name="Freeform 232"/>
              <p:cNvSpPr>
                <a:spLocks noEditPoints="1"/>
              </p:cNvSpPr>
              <p:nvPr/>
            </p:nvSpPr>
            <p:spPr bwMode="auto">
              <a:xfrm>
                <a:off x="5610" y="2237"/>
                <a:ext cx="455" cy="1003"/>
              </a:xfrm>
              <a:custGeom>
                <a:avLst/>
                <a:gdLst>
                  <a:gd name="T0" fmla="*/ 442 w 454"/>
                  <a:gd name="T1" fmla="*/ 69 h 1005"/>
                  <a:gd name="T2" fmla="*/ 415 w 454"/>
                  <a:gd name="T3" fmla="*/ 146 h 1005"/>
                  <a:gd name="T4" fmla="*/ 304 w 454"/>
                  <a:gd name="T5" fmla="*/ 86 h 1005"/>
                  <a:gd name="T6" fmla="*/ 331 w 454"/>
                  <a:gd name="T7" fmla="*/ 10 h 1005"/>
                  <a:gd name="T8" fmla="*/ 327 w 454"/>
                  <a:gd name="T9" fmla="*/ 2 h 1005"/>
                  <a:gd name="T10" fmla="*/ 320 w 454"/>
                  <a:gd name="T11" fmla="*/ 4 h 1005"/>
                  <a:gd name="T12" fmla="*/ 1 w 454"/>
                  <a:gd name="T13" fmla="*/ 930 h 1005"/>
                  <a:gd name="T14" fmla="*/ 4 w 454"/>
                  <a:gd name="T15" fmla="*/ 938 h 1005"/>
                  <a:gd name="T16" fmla="*/ 11 w 454"/>
                  <a:gd name="T17" fmla="*/ 936 h 1005"/>
                  <a:gd name="T18" fmla="*/ 29 w 454"/>
                  <a:gd name="T19" fmla="*/ 886 h 1005"/>
                  <a:gd name="T20" fmla="*/ 140 w 454"/>
                  <a:gd name="T21" fmla="*/ 945 h 1005"/>
                  <a:gd name="T22" fmla="*/ 123 w 454"/>
                  <a:gd name="T23" fmla="*/ 996 h 1005"/>
                  <a:gd name="T24" fmla="*/ 126 w 454"/>
                  <a:gd name="T25" fmla="*/ 1003 h 1005"/>
                  <a:gd name="T26" fmla="*/ 133 w 454"/>
                  <a:gd name="T27" fmla="*/ 1001 h 1005"/>
                  <a:gd name="T28" fmla="*/ 453 w 454"/>
                  <a:gd name="T29" fmla="*/ 75 h 1005"/>
                  <a:gd name="T30" fmla="*/ 449 w 454"/>
                  <a:gd name="T31" fmla="*/ 67 h 1005"/>
                  <a:gd name="T32" fmla="*/ 442 w 454"/>
                  <a:gd name="T33" fmla="*/ 69 h 1005"/>
                  <a:gd name="T34" fmla="*/ 412 w 454"/>
                  <a:gd name="T35" fmla="*/ 156 h 1005"/>
                  <a:gd name="T36" fmla="*/ 376 w 454"/>
                  <a:gd name="T37" fmla="*/ 259 h 1005"/>
                  <a:gd name="T38" fmla="*/ 265 w 454"/>
                  <a:gd name="T39" fmla="*/ 199 h 1005"/>
                  <a:gd name="T40" fmla="*/ 301 w 454"/>
                  <a:gd name="T41" fmla="*/ 97 h 1005"/>
                  <a:gd name="T42" fmla="*/ 412 w 454"/>
                  <a:gd name="T43" fmla="*/ 156 h 1005"/>
                  <a:gd name="T44" fmla="*/ 110 w 454"/>
                  <a:gd name="T45" fmla="*/ 650 h 1005"/>
                  <a:gd name="T46" fmla="*/ 145 w 454"/>
                  <a:gd name="T47" fmla="*/ 548 h 1005"/>
                  <a:gd name="T48" fmla="*/ 256 w 454"/>
                  <a:gd name="T49" fmla="*/ 607 h 1005"/>
                  <a:gd name="T50" fmla="*/ 221 w 454"/>
                  <a:gd name="T51" fmla="*/ 710 h 1005"/>
                  <a:gd name="T52" fmla="*/ 110 w 454"/>
                  <a:gd name="T53" fmla="*/ 650 h 1005"/>
                  <a:gd name="T54" fmla="*/ 218 w 454"/>
                  <a:gd name="T55" fmla="*/ 720 h 1005"/>
                  <a:gd name="T56" fmla="*/ 182 w 454"/>
                  <a:gd name="T57" fmla="*/ 823 h 1005"/>
                  <a:gd name="T58" fmla="*/ 71 w 454"/>
                  <a:gd name="T59" fmla="*/ 763 h 1005"/>
                  <a:gd name="T60" fmla="*/ 106 w 454"/>
                  <a:gd name="T61" fmla="*/ 660 h 1005"/>
                  <a:gd name="T62" fmla="*/ 218 w 454"/>
                  <a:gd name="T63" fmla="*/ 720 h 1005"/>
                  <a:gd name="T64" fmla="*/ 149 w 454"/>
                  <a:gd name="T65" fmla="*/ 538 h 1005"/>
                  <a:gd name="T66" fmla="*/ 184 w 454"/>
                  <a:gd name="T67" fmla="*/ 435 h 1005"/>
                  <a:gd name="T68" fmla="*/ 295 w 454"/>
                  <a:gd name="T69" fmla="*/ 494 h 1005"/>
                  <a:gd name="T70" fmla="*/ 260 w 454"/>
                  <a:gd name="T71" fmla="*/ 597 h 1005"/>
                  <a:gd name="T72" fmla="*/ 149 w 454"/>
                  <a:gd name="T73" fmla="*/ 538 h 1005"/>
                  <a:gd name="T74" fmla="*/ 188 w 454"/>
                  <a:gd name="T75" fmla="*/ 425 h 1005"/>
                  <a:gd name="T76" fmla="*/ 223 w 454"/>
                  <a:gd name="T77" fmla="*/ 322 h 1005"/>
                  <a:gd name="T78" fmla="*/ 334 w 454"/>
                  <a:gd name="T79" fmla="*/ 381 h 1005"/>
                  <a:gd name="T80" fmla="*/ 299 w 454"/>
                  <a:gd name="T81" fmla="*/ 484 h 1005"/>
                  <a:gd name="T82" fmla="*/ 188 w 454"/>
                  <a:gd name="T83" fmla="*/ 425 h 1005"/>
                  <a:gd name="T84" fmla="*/ 226 w 454"/>
                  <a:gd name="T85" fmla="*/ 312 h 1005"/>
                  <a:gd name="T86" fmla="*/ 262 w 454"/>
                  <a:gd name="T87" fmla="*/ 209 h 1005"/>
                  <a:gd name="T88" fmla="*/ 373 w 454"/>
                  <a:gd name="T89" fmla="*/ 269 h 1005"/>
                  <a:gd name="T90" fmla="*/ 338 w 454"/>
                  <a:gd name="T91" fmla="*/ 371 h 1005"/>
                  <a:gd name="T92" fmla="*/ 226 w 454"/>
                  <a:gd name="T93" fmla="*/ 312 h 1005"/>
                  <a:gd name="T94" fmla="*/ 32 w 454"/>
                  <a:gd name="T95" fmla="*/ 876 h 1005"/>
                  <a:gd name="T96" fmla="*/ 68 w 454"/>
                  <a:gd name="T97" fmla="*/ 773 h 1005"/>
                  <a:gd name="T98" fmla="*/ 179 w 454"/>
                  <a:gd name="T99" fmla="*/ 833 h 1005"/>
                  <a:gd name="T100" fmla="*/ 143 w 454"/>
                  <a:gd name="T101" fmla="*/ 935 h 1005"/>
                  <a:gd name="T102" fmla="*/ 32 w 454"/>
                  <a:gd name="T103" fmla="*/ 876 h 1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4" h="1005">
                    <a:moveTo>
                      <a:pt x="442" y="69"/>
                    </a:moveTo>
                    <a:cubicBezTo>
                      <a:pt x="415" y="146"/>
                      <a:pt x="415" y="146"/>
                      <a:pt x="415" y="146"/>
                    </a:cubicBezTo>
                    <a:cubicBezTo>
                      <a:pt x="304" y="86"/>
                      <a:pt x="304" y="86"/>
                      <a:pt x="304" y="86"/>
                    </a:cubicBezTo>
                    <a:cubicBezTo>
                      <a:pt x="331" y="10"/>
                      <a:pt x="331" y="10"/>
                      <a:pt x="331" y="10"/>
                    </a:cubicBezTo>
                    <a:cubicBezTo>
                      <a:pt x="332" y="7"/>
                      <a:pt x="330" y="3"/>
                      <a:pt x="327" y="2"/>
                    </a:cubicBezTo>
                    <a:cubicBezTo>
                      <a:pt x="324" y="0"/>
                      <a:pt x="321" y="1"/>
                      <a:pt x="320" y="4"/>
                    </a:cubicBezTo>
                    <a:cubicBezTo>
                      <a:pt x="1" y="930"/>
                      <a:pt x="1" y="930"/>
                      <a:pt x="1" y="930"/>
                    </a:cubicBezTo>
                    <a:cubicBezTo>
                      <a:pt x="0" y="933"/>
                      <a:pt x="1" y="937"/>
                      <a:pt x="4" y="938"/>
                    </a:cubicBezTo>
                    <a:cubicBezTo>
                      <a:pt x="7" y="940"/>
                      <a:pt x="10" y="939"/>
                      <a:pt x="11" y="936"/>
                    </a:cubicBezTo>
                    <a:cubicBezTo>
                      <a:pt x="29" y="886"/>
                      <a:pt x="29" y="886"/>
                      <a:pt x="29" y="886"/>
                    </a:cubicBezTo>
                    <a:cubicBezTo>
                      <a:pt x="140" y="945"/>
                      <a:pt x="140" y="945"/>
                      <a:pt x="140" y="945"/>
                    </a:cubicBezTo>
                    <a:cubicBezTo>
                      <a:pt x="123" y="996"/>
                      <a:pt x="123" y="996"/>
                      <a:pt x="123" y="996"/>
                    </a:cubicBezTo>
                    <a:cubicBezTo>
                      <a:pt x="122" y="998"/>
                      <a:pt x="123" y="1002"/>
                      <a:pt x="126" y="1003"/>
                    </a:cubicBezTo>
                    <a:cubicBezTo>
                      <a:pt x="129" y="1005"/>
                      <a:pt x="132" y="1004"/>
                      <a:pt x="133" y="1001"/>
                    </a:cubicBezTo>
                    <a:cubicBezTo>
                      <a:pt x="453" y="75"/>
                      <a:pt x="453" y="75"/>
                      <a:pt x="453" y="75"/>
                    </a:cubicBezTo>
                    <a:cubicBezTo>
                      <a:pt x="454" y="72"/>
                      <a:pt x="452" y="68"/>
                      <a:pt x="449" y="67"/>
                    </a:cubicBezTo>
                    <a:cubicBezTo>
                      <a:pt x="446" y="65"/>
                      <a:pt x="443" y="66"/>
                      <a:pt x="442" y="69"/>
                    </a:cubicBezTo>
                    <a:close/>
                    <a:moveTo>
                      <a:pt x="412" y="156"/>
                    </a:moveTo>
                    <a:cubicBezTo>
                      <a:pt x="376" y="259"/>
                      <a:pt x="376" y="259"/>
                      <a:pt x="376" y="259"/>
                    </a:cubicBezTo>
                    <a:cubicBezTo>
                      <a:pt x="265" y="199"/>
                      <a:pt x="265" y="199"/>
                      <a:pt x="265" y="199"/>
                    </a:cubicBezTo>
                    <a:cubicBezTo>
                      <a:pt x="301" y="97"/>
                      <a:pt x="301" y="97"/>
                      <a:pt x="301" y="97"/>
                    </a:cubicBezTo>
                    <a:lnTo>
                      <a:pt x="412" y="156"/>
                    </a:lnTo>
                    <a:close/>
                    <a:moveTo>
                      <a:pt x="110" y="650"/>
                    </a:moveTo>
                    <a:cubicBezTo>
                      <a:pt x="145" y="548"/>
                      <a:pt x="145" y="548"/>
                      <a:pt x="145" y="548"/>
                    </a:cubicBezTo>
                    <a:cubicBezTo>
                      <a:pt x="256" y="607"/>
                      <a:pt x="256" y="607"/>
                      <a:pt x="256" y="607"/>
                    </a:cubicBezTo>
                    <a:cubicBezTo>
                      <a:pt x="221" y="710"/>
                      <a:pt x="221" y="710"/>
                      <a:pt x="221" y="710"/>
                    </a:cubicBezTo>
                    <a:lnTo>
                      <a:pt x="110" y="650"/>
                    </a:lnTo>
                    <a:close/>
                    <a:moveTo>
                      <a:pt x="218" y="720"/>
                    </a:moveTo>
                    <a:cubicBezTo>
                      <a:pt x="182" y="823"/>
                      <a:pt x="182" y="823"/>
                      <a:pt x="182" y="823"/>
                    </a:cubicBezTo>
                    <a:cubicBezTo>
                      <a:pt x="71" y="763"/>
                      <a:pt x="71" y="763"/>
                      <a:pt x="71" y="763"/>
                    </a:cubicBezTo>
                    <a:cubicBezTo>
                      <a:pt x="106" y="660"/>
                      <a:pt x="106" y="660"/>
                      <a:pt x="106" y="660"/>
                    </a:cubicBezTo>
                    <a:lnTo>
                      <a:pt x="218" y="720"/>
                    </a:lnTo>
                    <a:close/>
                    <a:moveTo>
                      <a:pt x="149" y="538"/>
                    </a:moveTo>
                    <a:cubicBezTo>
                      <a:pt x="184" y="435"/>
                      <a:pt x="184" y="435"/>
                      <a:pt x="184" y="435"/>
                    </a:cubicBezTo>
                    <a:cubicBezTo>
                      <a:pt x="295" y="494"/>
                      <a:pt x="295" y="494"/>
                      <a:pt x="295" y="494"/>
                    </a:cubicBezTo>
                    <a:cubicBezTo>
                      <a:pt x="260" y="597"/>
                      <a:pt x="260" y="597"/>
                      <a:pt x="260" y="597"/>
                    </a:cubicBezTo>
                    <a:lnTo>
                      <a:pt x="149" y="538"/>
                    </a:lnTo>
                    <a:close/>
                    <a:moveTo>
                      <a:pt x="188" y="425"/>
                    </a:moveTo>
                    <a:cubicBezTo>
                      <a:pt x="223" y="322"/>
                      <a:pt x="223" y="322"/>
                      <a:pt x="223" y="322"/>
                    </a:cubicBezTo>
                    <a:cubicBezTo>
                      <a:pt x="334" y="381"/>
                      <a:pt x="334" y="381"/>
                      <a:pt x="334" y="381"/>
                    </a:cubicBezTo>
                    <a:cubicBezTo>
                      <a:pt x="299" y="484"/>
                      <a:pt x="299" y="484"/>
                      <a:pt x="299" y="484"/>
                    </a:cubicBezTo>
                    <a:lnTo>
                      <a:pt x="188" y="425"/>
                    </a:lnTo>
                    <a:close/>
                    <a:moveTo>
                      <a:pt x="226" y="312"/>
                    </a:moveTo>
                    <a:cubicBezTo>
                      <a:pt x="262" y="209"/>
                      <a:pt x="262" y="209"/>
                      <a:pt x="262" y="209"/>
                    </a:cubicBezTo>
                    <a:cubicBezTo>
                      <a:pt x="373" y="269"/>
                      <a:pt x="373" y="269"/>
                      <a:pt x="373" y="269"/>
                    </a:cubicBezTo>
                    <a:cubicBezTo>
                      <a:pt x="338" y="371"/>
                      <a:pt x="338" y="371"/>
                      <a:pt x="338" y="371"/>
                    </a:cubicBezTo>
                    <a:lnTo>
                      <a:pt x="226" y="312"/>
                    </a:lnTo>
                    <a:close/>
                    <a:moveTo>
                      <a:pt x="32" y="876"/>
                    </a:moveTo>
                    <a:cubicBezTo>
                      <a:pt x="68" y="773"/>
                      <a:pt x="68" y="773"/>
                      <a:pt x="68" y="773"/>
                    </a:cubicBezTo>
                    <a:cubicBezTo>
                      <a:pt x="179" y="833"/>
                      <a:pt x="179" y="833"/>
                      <a:pt x="179" y="833"/>
                    </a:cubicBezTo>
                    <a:cubicBezTo>
                      <a:pt x="143" y="935"/>
                      <a:pt x="143" y="935"/>
                      <a:pt x="143" y="935"/>
                    </a:cubicBezTo>
                    <a:lnTo>
                      <a:pt x="32" y="876"/>
                    </a:lnTo>
                    <a:close/>
                  </a:path>
                </a:pathLst>
              </a:custGeom>
              <a:solidFill>
                <a:srgbClr val="505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16" name="Freeform 233"/>
              <p:cNvSpPr/>
              <p:nvPr/>
            </p:nvSpPr>
            <p:spPr bwMode="auto">
              <a:xfrm>
                <a:off x="5792" y="2251"/>
                <a:ext cx="69" cy="90"/>
              </a:xfrm>
              <a:custGeom>
                <a:avLst/>
                <a:gdLst>
                  <a:gd name="T0" fmla="*/ 53 w 69"/>
                  <a:gd name="T1" fmla="*/ 3 h 90"/>
                  <a:gd name="T2" fmla="*/ 5 w 69"/>
                  <a:gd name="T3" fmla="*/ 59 h 90"/>
                  <a:gd name="T4" fmla="*/ 11 w 69"/>
                  <a:gd name="T5" fmla="*/ 81 h 90"/>
                  <a:gd name="T6" fmla="*/ 67 w 69"/>
                  <a:gd name="T7" fmla="*/ 90 h 90"/>
                  <a:gd name="T8" fmla="*/ 69 w 69"/>
                  <a:gd name="T9" fmla="*/ 35 h 90"/>
                  <a:gd name="T10" fmla="*/ 53 w 69"/>
                  <a:gd name="T11" fmla="*/ 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90">
                    <a:moveTo>
                      <a:pt x="53" y="3"/>
                    </a:moveTo>
                    <a:cubicBezTo>
                      <a:pt x="53" y="3"/>
                      <a:pt x="37" y="0"/>
                      <a:pt x="5" y="59"/>
                    </a:cubicBezTo>
                    <a:cubicBezTo>
                      <a:pt x="1" y="66"/>
                      <a:pt x="0" y="77"/>
                      <a:pt x="11" y="81"/>
                    </a:cubicBezTo>
                    <a:cubicBezTo>
                      <a:pt x="22" y="85"/>
                      <a:pt x="67" y="90"/>
                      <a:pt x="67" y="90"/>
                    </a:cubicBezTo>
                    <a:cubicBezTo>
                      <a:pt x="69" y="35"/>
                      <a:pt x="69" y="35"/>
                      <a:pt x="69" y="35"/>
                    </a:cubicBezTo>
                    <a:lnTo>
                      <a:pt x="53" y="3"/>
                    </a:lnTo>
                    <a:close/>
                  </a:path>
                </a:pathLst>
              </a:custGeom>
              <a:solidFill>
                <a:srgbClr val="DBB2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17" name="Freeform 234"/>
              <p:cNvSpPr/>
              <p:nvPr/>
            </p:nvSpPr>
            <p:spPr bwMode="auto">
              <a:xfrm>
                <a:off x="5808" y="2251"/>
                <a:ext cx="49" cy="59"/>
              </a:xfrm>
              <a:custGeom>
                <a:avLst/>
                <a:gdLst>
                  <a:gd name="T0" fmla="*/ 32 w 49"/>
                  <a:gd name="T1" fmla="*/ 0 h 59"/>
                  <a:gd name="T2" fmla="*/ 43 w 49"/>
                  <a:gd name="T3" fmla="*/ 3 h 59"/>
                  <a:gd name="T4" fmla="*/ 49 w 49"/>
                  <a:gd name="T5" fmla="*/ 26 h 59"/>
                  <a:gd name="T6" fmla="*/ 35 w 49"/>
                  <a:gd name="T7" fmla="*/ 56 h 59"/>
                  <a:gd name="T8" fmla="*/ 0 w 49"/>
                  <a:gd name="T9" fmla="*/ 41 h 59"/>
                  <a:gd name="T10" fmla="*/ 32 w 49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9">
                    <a:moveTo>
                      <a:pt x="32" y="0"/>
                    </a:moveTo>
                    <a:cubicBezTo>
                      <a:pt x="33" y="0"/>
                      <a:pt x="42" y="2"/>
                      <a:pt x="43" y="3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5" y="40"/>
                      <a:pt x="35" y="56"/>
                      <a:pt x="35" y="56"/>
                    </a:cubicBezTo>
                    <a:cubicBezTo>
                      <a:pt x="17" y="59"/>
                      <a:pt x="5" y="48"/>
                      <a:pt x="0" y="41"/>
                    </a:cubicBezTo>
                    <a:cubicBezTo>
                      <a:pt x="15" y="5"/>
                      <a:pt x="21" y="2"/>
                      <a:pt x="32" y="0"/>
                    </a:cubicBezTo>
                    <a:close/>
                  </a:path>
                </a:pathLst>
              </a:custGeom>
              <a:solidFill>
                <a:srgbClr val="EFCA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18" name="Freeform 235"/>
              <p:cNvSpPr/>
              <p:nvPr/>
            </p:nvSpPr>
            <p:spPr bwMode="auto">
              <a:xfrm>
                <a:off x="5800" y="2385"/>
                <a:ext cx="88" cy="180"/>
              </a:xfrm>
              <a:custGeom>
                <a:avLst/>
                <a:gdLst>
                  <a:gd name="T0" fmla="*/ 88 w 88"/>
                  <a:gd name="T1" fmla="*/ 9 h 181"/>
                  <a:gd name="T2" fmla="*/ 78 w 88"/>
                  <a:gd name="T3" fmla="*/ 111 h 181"/>
                  <a:gd name="T4" fmla="*/ 43 w 88"/>
                  <a:gd name="T5" fmla="*/ 153 h 181"/>
                  <a:gd name="T6" fmla="*/ 15 w 88"/>
                  <a:gd name="T7" fmla="*/ 181 h 181"/>
                  <a:gd name="T8" fmla="*/ 0 w 88"/>
                  <a:gd name="T9" fmla="*/ 151 h 181"/>
                  <a:gd name="T10" fmla="*/ 40 w 88"/>
                  <a:gd name="T11" fmla="*/ 106 h 181"/>
                  <a:gd name="T12" fmla="*/ 43 w 88"/>
                  <a:gd name="T13" fmla="*/ 19 h 181"/>
                  <a:gd name="T14" fmla="*/ 88 w 88"/>
                  <a:gd name="T15" fmla="*/ 9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181">
                    <a:moveTo>
                      <a:pt x="88" y="9"/>
                    </a:moveTo>
                    <a:cubicBezTo>
                      <a:pt x="87" y="16"/>
                      <a:pt x="83" y="87"/>
                      <a:pt x="78" y="111"/>
                    </a:cubicBezTo>
                    <a:cubicBezTo>
                      <a:pt x="74" y="128"/>
                      <a:pt x="43" y="153"/>
                      <a:pt x="43" y="153"/>
                    </a:cubicBezTo>
                    <a:cubicBezTo>
                      <a:pt x="33" y="162"/>
                      <a:pt x="15" y="181"/>
                      <a:pt x="15" y="181"/>
                    </a:cubicBezTo>
                    <a:cubicBezTo>
                      <a:pt x="9" y="155"/>
                      <a:pt x="2" y="153"/>
                      <a:pt x="0" y="151"/>
                    </a:cubicBezTo>
                    <a:cubicBezTo>
                      <a:pt x="0" y="151"/>
                      <a:pt x="18" y="130"/>
                      <a:pt x="40" y="106"/>
                    </a:cubicBezTo>
                    <a:cubicBezTo>
                      <a:pt x="52" y="94"/>
                      <a:pt x="43" y="48"/>
                      <a:pt x="43" y="19"/>
                    </a:cubicBezTo>
                    <a:cubicBezTo>
                      <a:pt x="43" y="9"/>
                      <a:pt x="88" y="0"/>
                      <a:pt x="88" y="9"/>
                    </a:cubicBezTo>
                    <a:close/>
                  </a:path>
                </a:pathLst>
              </a:custGeom>
              <a:solidFill>
                <a:srgbClr val="3769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19" name="Freeform 236"/>
              <p:cNvSpPr/>
              <p:nvPr/>
            </p:nvSpPr>
            <p:spPr bwMode="auto">
              <a:xfrm>
                <a:off x="5778" y="2531"/>
                <a:ext cx="51" cy="77"/>
              </a:xfrm>
              <a:custGeom>
                <a:avLst/>
                <a:gdLst>
                  <a:gd name="T0" fmla="*/ 36 w 51"/>
                  <a:gd name="T1" fmla="*/ 21 h 77"/>
                  <a:gd name="T2" fmla="*/ 23 w 51"/>
                  <a:gd name="T3" fmla="*/ 1 h 77"/>
                  <a:gd name="T4" fmla="*/ 9 w 51"/>
                  <a:gd name="T5" fmla="*/ 8 h 77"/>
                  <a:gd name="T6" fmla="*/ 6 w 51"/>
                  <a:gd name="T7" fmla="*/ 24 h 77"/>
                  <a:gd name="T8" fmla="*/ 20 w 51"/>
                  <a:gd name="T9" fmla="*/ 46 h 77"/>
                  <a:gd name="T10" fmla="*/ 36 w 51"/>
                  <a:gd name="T11" fmla="*/ 70 h 77"/>
                  <a:gd name="T12" fmla="*/ 47 w 51"/>
                  <a:gd name="T13" fmla="*/ 65 h 77"/>
                  <a:gd name="T14" fmla="*/ 45 w 51"/>
                  <a:gd name="T15" fmla="*/ 27 h 77"/>
                  <a:gd name="T16" fmla="*/ 36 w 51"/>
                  <a:gd name="T17" fmla="*/ 2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77">
                    <a:moveTo>
                      <a:pt x="36" y="21"/>
                    </a:moveTo>
                    <a:cubicBezTo>
                      <a:pt x="36" y="21"/>
                      <a:pt x="34" y="0"/>
                      <a:pt x="23" y="1"/>
                    </a:cubicBezTo>
                    <a:cubicBezTo>
                      <a:pt x="20" y="1"/>
                      <a:pt x="13" y="5"/>
                      <a:pt x="9" y="8"/>
                    </a:cubicBezTo>
                    <a:cubicBezTo>
                      <a:pt x="7" y="10"/>
                      <a:pt x="0" y="16"/>
                      <a:pt x="6" y="24"/>
                    </a:cubicBezTo>
                    <a:cubicBezTo>
                      <a:pt x="9" y="29"/>
                      <a:pt x="15" y="36"/>
                      <a:pt x="20" y="46"/>
                    </a:cubicBezTo>
                    <a:cubicBezTo>
                      <a:pt x="25" y="55"/>
                      <a:pt x="33" y="68"/>
                      <a:pt x="36" y="70"/>
                    </a:cubicBezTo>
                    <a:cubicBezTo>
                      <a:pt x="43" y="75"/>
                      <a:pt x="51" y="77"/>
                      <a:pt x="47" y="65"/>
                    </a:cubicBezTo>
                    <a:cubicBezTo>
                      <a:pt x="44" y="55"/>
                      <a:pt x="39" y="34"/>
                      <a:pt x="45" y="27"/>
                    </a:cubicBezTo>
                    <a:cubicBezTo>
                      <a:pt x="49" y="22"/>
                      <a:pt x="36" y="21"/>
                      <a:pt x="36" y="21"/>
                    </a:cubicBezTo>
                    <a:close/>
                  </a:path>
                </a:pathLst>
              </a:custGeom>
              <a:solidFill>
                <a:srgbClr val="F769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20" name="Freeform 237"/>
              <p:cNvSpPr/>
              <p:nvPr/>
            </p:nvSpPr>
            <p:spPr bwMode="auto">
              <a:xfrm>
                <a:off x="5779" y="2540"/>
                <a:ext cx="47" cy="66"/>
              </a:xfrm>
              <a:custGeom>
                <a:avLst/>
                <a:gdLst>
                  <a:gd name="T0" fmla="*/ 47 w 47"/>
                  <a:gd name="T1" fmla="*/ 63 h 66"/>
                  <a:gd name="T2" fmla="*/ 39 w 47"/>
                  <a:gd name="T3" fmla="*/ 52 h 66"/>
                  <a:gd name="T4" fmla="*/ 24 w 47"/>
                  <a:gd name="T5" fmla="*/ 26 h 66"/>
                  <a:gd name="T6" fmla="*/ 11 w 47"/>
                  <a:gd name="T7" fmla="*/ 3 h 66"/>
                  <a:gd name="T8" fmla="*/ 7 w 47"/>
                  <a:gd name="T9" fmla="*/ 0 h 66"/>
                  <a:gd name="T10" fmla="*/ 5 w 47"/>
                  <a:gd name="T11" fmla="*/ 15 h 66"/>
                  <a:gd name="T12" fmla="*/ 19 w 47"/>
                  <a:gd name="T13" fmla="*/ 37 h 66"/>
                  <a:gd name="T14" fmla="*/ 35 w 47"/>
                  <a:gd name="T15" fmla="*/ 61 h 66"/>
                  <a:gd name="T16" fmla="*/ 47 w 47"/>
                  <a:gd name="T17" fmla="*/ 6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66">
                    <a:moveTo>
                      <a:pt x="47" y="63"/>
                    </a:moveTo>
                    <a:cubicBezTo>
                      <a:pt x="46" y="59"/>
                      <a:pt x="41" y="55"/>
                      <a:pt x="39" y="52"/>
                    </a:cubicBezTo>
                    <a:cubicBezTo>
                      <a:pt x="36" y="48"/>
                      <a:pt x="26" y="32"/>
                      <a:pt x="24" y="26"/>
                    </a:cubicBezTo>
                    <a:cubicBezTo>
                      <a:pt x="21" y="20"/>
                      <a:pt x="19" y="9"/>
                      <a:pt x="11" y="3"/>
                    </a:cubicBezTo>
                    <a:cubicBezTo>
                      <a:pt x="10" y="1"/>
                      <a:pt x="8" y="1"/>
                      <a:pt x="7" y="0"/>
                    </a:cubicBezTo>
                    <a:cubicBezTo>
                      <a:pt x="4" y="3"/>
                      <a:pt x="0" y="9"/>
                      <a:pt x="5" y="15"/>
                    </a:cubicBezTo>
                    <a:cubicBezTo>
                      <a:pt x="8" y="20"/>
                      <a:pt x="14" y="27"/>
                      <a:pt x="19" y="37"/>
                    </a:cubicBezTo>
                    <a:cubicBezTo>
                      <a:pt x="24" y="46"/>
                      <a:pt x="32" y="59"/>
                      <a:pt x="35" y="61"/>
                    </a:cubicBezTo>
                    <a:cubicBezTo>
                      <a:pt x="40" y="65"/>
                      <a:pt x="45" y="66"/>
                      <a:pt x="47" y="63"/>
                    </a:cubicBezTo>
                    <a:close/>
                  </a:path>
                </a:pathLst>
              </a:custGeom>
              <a:solidFill>
                <a:srgbClr val="FA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21" name="Freeform 238"/>
              <p:cNvSpPr/>
              <p:nvPr/>
            </p:nvSpPr>
            <p:spPr bwMode="auto">
              <a:xfrm>
                <a:off x="5781" y="2544"/>
                <a:ext cx="42" cy="62"/>
              </a:xfrm>
              <a:custGeom>
                <a:avLst/>
                <a:gdLst>
                  <a:gd name="T0" fmla="*/ 42 w 42"/>
                  <a:gd name="T1" fmla="*/ 61 h 62"/>
                  <a:gd name="T2" fmla="*/ 42 w 42"/>
                  <a:gd name="T3" fmla="*/ 60 h 62"/>
                  <a:gd name="T4" fmla="*/ 19 w 42"/>
                  <a:gd name="T5" fmla="*/ 25 h 62"/>
                  <a:gd name="T6" fmla="*/ 4 w 42"/>
                  <a:gd name="T7" fmla="*/ 1 h 62"/>
                  <a:gd name="T8" fmla="*/ 2 w 42"/>
                  <a:gd name="T9" fmla="*/ 0 h 62"/>
                  <a:gd name="T10" fmla="*/ 3 w 42"/>
                  <a:gd name="T11" fmla="*/ 11 h 62"/>
                  <a:gd name="T12" fmla="*/ 15 w 42"/>
                  <a:gd name="T13" fmla="*/ 38 h 62"/>
                  <a:gd name="T14" fmla="*/ 26 w 42"/>
                  <a:gd name="T15" fmla="*/ 54 h 62"/>
                  <a:gd name="T16" fmla="*/ 42 w 42"/>
                  <a:gd name="T17" fmla="*/ 6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62">
                    <a:moveTo>
                      <a:pt x="42" y="61"/>
                    </a:move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56"/>
                      <a:pt x="24" y="38"/>
                      <a:pt x="19" y="25"/>
                    </a:cubicBezTo>
                    <a:cubicBezTo>
                      <a:pt x="14" y="12"/>
                      <a:pt x="14" y="5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3"/>
                      <a:pt x="0" y="7"/>
                      <a:pt x="3" y="11"/>
                    </a:cubicBezTo>
                    <a:cubicBezTo>
                      <a:pt x="6" y="16"/>
                      <a:pt x="14" y="27"/>
                      <a:pt x="15" y="38"/>
                    </a:cubicBezTo>
                    <a:cubicBezTo>
                      <a:pt x="17" y="46"/>
                      <a:pt x="23" y="52"/>
                      <a:pt x="26" y="54"/>
                    </a:cubicBezTo>
                    <a:cubicBezTo>
                      <a:pt x="29" y="57"/>
                      <a:pt x="39" y="62"/>
                      <a:pt x="42" y="61"/>
                    </a:cubicBezTo>
                    <a:close/>
                  </a:path>
                </a:pathLst>
              </a:custGeom>
              <a:solidFill>
                <a:srgbClr val="8195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22" name="Freeform 239"/>
              <p:cNvSpPr/>
              <p:nvPr/>
            </p:nvSpPr>
            <p:spPr bwMode="auto">
              <a:xfrm>
                <a:off x="5951" y="2259"/>
                <a:ext cx="28" cy="55"/>
              </a:xfrm>
              <a:custGeom>
                <a:avLst/>
                <a:gdLst>
                  <a:gd name="T0" fmla="*/ 4 w 28"/>
                  <a:gd name="T1" fmla="*/ 34 h 55"/>
                  <a:gd name="T2" fmla="*/ 1 w 28"/>
                  <a:gd name="T3" fmla="*/ 17 h 55"/>
                  <a:gd name="T4" fmla="*/ 5 w 28"/>
                  <a:gd name="T5" fmla="*/ 12 h 55"/>
                  <a:gd name="T6" fmla="*/ 10 w 28"/>
                  <a:gd name="T7" fmla="*/ 12 h 55"/>
                  <a:gd name="T8" fmla="*/ 15 w 28"/>
                  <a:gd name="T9" fmla="*/ 2 h 55"/>
                  <a:gd name="T10" fmla="*/ 22 w 28"/>
                  <a:gd name="T11" fmla="*/ 5 h 55"/>
                  <a:gd name="T12" fmla="*/ 27 w 28"/>
                  <a:gd name="T13" fmla="*/ 23 h 55"/>
                  <a:gd name="T14" fmla="*/ 16 w 28"/>
                  <a:gd name="T15" fmla="*/ 48 h 55"/>
                  <a:gd name="T16" fmla="*/ 4 w 28"/>
                  <a:gd name="T17" fmla="*/ 3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55">
                    <a:moveTo>
                      <a:pt x="4" y="34"/>
                    </a:moveTo>
                    <a:cubicBezTo>
                      <a:pt x="4" y="34"/>
                      <a:pt x="0" y="21"/>
                      <a:pt x="1" y="17"/>
                    </a:cubicBezTo>
                    <a:cubicBezTo>
                      <a:pt x="2" y="13"/>
                      <a:pt x="3" y="13"/>
                      <a:pt x="5" y="12"/>
                    </a:cubicBezTo>
                    <a:cubicBezTo>
                      <a:pt x="6" y="11"/>
                      <a:pt x="10" y="12"/>
                      <a:pt x="10" y="12"/>
                    </a:cubicBezTo>
                    <a:cubicBezTo>
                      <a:pt x="10" y="12"/>
                      <a:pt x="14" y="2"/>
                      <a:pt x="15" y="2"/>
                    </a:cubicBezTo>
                    <a:cubicBezTo>
                      <a:pt x="16" y="2"/>
                      <a:pt x="20" y="0"/>
                      <a:pt x="22" y="5"/>
                    </a:cubicBezTo>
                    <a:cubicBezTo>
                      <a:pt x="28" y="17"/>
                      <a:pt x="27" y="23"/>
                      <a:pt x="27" y="23"/>
                    </a:cubicBezTo>
                    <a:cubicBezTo>
                      <a:pt x="27" y="23"/>
                      <a:pt x="19" y="45"/>
                      <a:pt x="16" y="48"/>
                    </a:cubicBezTo>
                    <a:cubicBezTo>
                      <a:pt x="10" y="55"/>
                      <a:pt x="4" y="34"/>
                      <a:pt x="4" y="34"/>
                    </a:cubicBezTo>
                    <a:close/>
                  </a:path>
                </a:pathLst>
              </a:custGeom>
              <a:solidFill>
                <a:srgbClr val="F7CB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23" name="Freeform 240"/>
              <p:cNvSpPr/>
              <p:nvPr/>
            </p:nvSpPr>
            <p:spPr bwMode="auto">
              <a:xfrm>
                <a:off x="5846" y="2227"/>
                <a:ext cx="35" cy="49"/>
              </a:xfrm>
              <a:custGeom>
                <a:avLst/>
                <a:gdLst>
                  <a:gd name="T0" fmla="*/ 0 w 35"/>
                  <a:gd name="T1" fmla="*/ 29 h 49"/>
                  <a:gd name="T2" fmla="*/ 12 w 35"/>
                  <a:gd name="T3" fmla="*/ 6 h 49"/>
                  <a:gd name="T4" fmla="*/ 35 w 35"/>
                  <a:gd name="T5" fmla="*/ 9 h 49"/>
                  <a:gd name="T6" fmla="*/ 29 w 35"/>
                  <a:gd name="T7" fmla="*/ 38 h 49"/>
                  <a:gd name="T8" fmla="*/ 0 w 35"/>
                  <a:gd name="T9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9">
                    <a:moveTo>
                      <a:pt x="0" y="29"/>
                    </a:moveTo>
                    <a:cubicBezTo>
                      <a:pt x="0" y="29"/>
                      <a:pt x="8" y="19"/>
                      <a:pt x="12" y="6"/>
                    </a:cubicBezTo>
                    <a:cubicBezTo>
                      <a:pt x="13" y="0"/>
                      <a:pt x="35" y="9"/>
                      <a:pt x="35" y="9"/>
                    </a:cubicBezTo>
                    <a:cubicBezTo>
                      <a:pt x="35" y="9"/>
                      <a:pt x="32" y="26"/>
                      <a:pt x="29" y="38"/>
                    </a:cubicBezTo>
                    <a:cubicBezTo>
                      <a:pt x="26" y="49"/>
                      <a:pt x="3" y="34"/>
                      <a:pt x="0" y="29"/>
                    </a:cubicBezTo>
                    <a:close/>
                  </a:path>
                </a:pathLst>
              </a:custGeom>
              <a:solidFill>
                <a:srgbClr val="F7CB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24" name="Freeform 241"/>
              <p:cNvSpPr/>
              <p:nvPr/>
            </p:nvSpPr>
            <p:spPr bwMode="auto">
              <a:xfrm>
                <a:off x="5881" y="2581"/>
                <a:ext cx="71" cy="42"/>
              </a:xfrm>
              <a:custGeom>
                <a:avLst/>
                <a:gdLst>
                  <a:gd name="T0" fmla="*/ 6 w 71"/>
                  <a:gd name="T1" fmla="*/ 13 h 42"/>
                  <a:gd name="T2" fmla="*/ 0 w 71"/>
                  <a:gd name="T3" fmla="*/ 26 h 42"/>
                  <a:gd name="T4" fmla="*/ 2 w 71"/>
                  <a:gd name="T5" fmla="*/ 38 h 42"/>
                  <a:gd name="T6" fmla="*/ 16 w 71"/>
                  <a:gd name="T7" fmla="*/ 41 h 42"/>
                  <a:gd name="T8" fmla="*/ 33 w 71"/>
                  <a:gd name="T9" fmla="*/ 35 h 42"/>
                  <a:gd name="T10" fmla="*/ 46 w 71"/>
                  <a:gd name="T11" fmla="*/ 32 h 42"/>
                  <a:gd name="T12" fmla="*/ 71 w 71"/>
                  <a:gd name="T13" fmla="*/ 18 h 42"/>
                  <a:gd name="T14" fmla="*/ 70 w 71"/>
                  <a:gd name="T15" fmla="*/ 8 h 42"/>
                  <a:gd name="T16" fmla="*/ 32 w 71"/>
                  <a:gd name="T17" fmla="*/ 10 h 42"/>
                  <a:gd name="T18" fmla="*/ 6 w 71"/>
                  <a:gd name="T1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42">
                    <a:moveTo>
                      <a:pt x="6" y="13"/>
                    </a:moveTo>
                    <a:cubicBezTo>
                      <a:pt x="6" y="13"/>
                      <a:pt x="0" y="18"/>
                      <a:pt x="0" y="26"/>
                    </a:cubicBezTo>
                    <a:cubicBezTo>
                      <a:pt x="0" y="34"/>
                      <a:pt x="0" y="37"/>
                      <a:pt x="2" y="38"/>
                    </a:cubicBezTo>
                    <a:cubicBezTo>
                      <a:pt x="4" y="40"/>
                      <a:pt x="11" y="42"/>
                      <a:pt x="16" y="41"/>
                    </a:cubicBezTo>
                    <a:cubicBezTo>
                      <a:pt x="21" y="41"/>
                      <a:pt x="29" y="36"/>
                      <a:pt x="33" y="35"/>
                    </a:cubicBezTo>
                    <a:cubicBezTo>
                      <a:pt x="36" y="33"/>
                      <a:pt x="34" y="34"/>
                      <a:pt x="46" y="32"/>
                    </a:cubicBezTo>
                    <a:cubicBezTo>
                      <a:pt x="64" y="28"/>
                      <a:pt x="69" y="22"/>
                      <a:pt x="71" y="18"/>
                    </a:cubicBezTo>
                    <a:cubicBezTo>
                      <a:pt x="71" y="16"/>
                      <a:pt x="71" y="9"/>
                      <a:pt x="70" y="8"/>
                    </a:cubicBezTo>
                    <a:cubicBezTo>
                      <a:pt x="59" y="0"/>
                      <a:pt x="36" y="15"/>
                      <a:pt x="32" y="10"/>
                    </a:cubicBezTo>
                    <a:cubicBezTo>
                      <a:pt x="27" y="5"/>
                      <a:pt x="6" y="13"/>
                      <a:pt x="6" y="13"/>
                    </a:cubicBezTo>
                    <a:close/>
                  </a:path>
                </a:pathLst>
              </a:custGeom>
              <a:solidFill>
                <a:srgbClr val="FA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25" name="Freeform 242"/>
              <p:cNvSpPr/>
              <p:nvPr/>
            </p:nvSpPr>
            <p:spPr bwMode="auto">
              <a:xfrm>
                <a:off x="5881" y="2584"/>
                <a:ext cx="72" cy="34"/>
              </a:xfrm>
              <a:custGeom>
                <a:avLst/>
                <a:gdLst>
                  <a:gd name="T0" fmla="*/ 5 w 72"/>
                  <a:gd name="T1" fmla="*/ 5 h 34"/>
                  <a:gd name="T2" fmla="*/ 0 w 72"/>
                  <a:gd name="T3" fmla="*/ 18 h 34"/>
                  <a:gd name="T4" fmla="*/ 2 w 72"/>
                  <a:gd name="T5" fmla="*/ 31 h 34"/>
                  <a:gd name="T6" fmla="*/ 15 w 72"/>
                  <a:gd name="T7" fmla="*/ 33 h 34"/>
                  <a:gd name="T8" fmla="*/ 26 w 72"/>
                  <a:gd name="T9" fmla="*/ 30 h 34"/>
                  <a:gd name="T10" fmla="*/ 43 w 72"/>
                  <a:gd name="T11" fmla="*/ 26 h 34"/>
                  <a:gd name="T12" fmla="*/ 71 w 72"/>
                  <a:gd name="T13" fmla="*/ 9 h 34"/>
                  <a:gd name="T14" fmla="*/ 55 w 72"/>
                  <a:gd name="T15" fmla="*/ 1 h 34"/>
                  <a:gd name="T16" fmla="*/ 31 w 72"/>
                  <a:gd name="T17" fmla="*/ 2 h 34"/>
                  <a:gd name="T18" fmla="*/ 5 w 72"/>
                  <a:gd name="T19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34">
                    <a:moveTo>
                      <a:pt x="5" y="5"/>
                    </a:moveTo>
                    <a:cubicBezTo>
                      <a:pt x="5" y="5"/>
                      <a:pt x="1" y="9"/>
                      <a:pt x="0" y="18"/>
                    </a:cubicBezTo>
                    <a:cubicBezTo>
                      <a:pt x="0" y="24"/>
                      <a:pt x="0" y="29"/>
                      <a:pt x="2" y="31"/>
                    </a:cubicBezTo>
                    <a:cubicBezTo>
                      <a:pt x="4" y="32"/>
                      <a:pt x="9" y="34"/>
                      <a:pt x="15" y="33"/>
                    </a:cubicBezTo>
                    <a:cubicBezTo>
                      <a:pt x="19" y="33"/>
                      <a:pt x="23" y="32"/>
                      <a:pt x="26" y="30"/>
                    </a:cubicBezTo>
                    <a:cubicBezTo>
                      <a:pt x="31" y="28"/>
                      <a:pt x="34" y="28"/>
                      <a:pt x="43" y="26"/>
                    </a:cubicBezTo>
                    <a:cubicBezTo>
                      <a:pt x="57" y="23"/>
                      <a:pt x="70" y="15"/>
                      <a:pt x="71" y="9"/>
                    </a:cubicBezTo>
                    <a:cubicBezTo>
                      <a:pt x="72" y="5"/>
                      <a:pt x="66" y="0"/>
                      <a:pt x="55" y="1"/>
                    </a:cubicBezTo>
                    <a:cubicBezTo>
                      <a:pt x="40" y="3"/>
                      <a:pt x="34" y="3"/>
                      <a:pt x="31" y="2"/>
                    </a:cubicBezTo>
                    <a:cubicBezTo>
                      <a:pt x="24" y="0"/>
                      <a:pt x="5" y="5"/>
                      <a:pt x="5" y="5"/>
                    </a:cubicBezTo>
                    <a:close/>
                  </a:path>
                </a:pathLst>
              </a:custGeom>
              <a:solidFill>
                <a:srgbClr val="F769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26" name="Freeform 243"/>
              <p:cNvSpPr/>
              <p:nvPr/>
            </p:nvSpPr>
            <p:spPr bwMode="auto">
              <a:xfrm>
                <a:off x="5849" y="2333"/>
                <a:ext cx="87" cy="277"/>
              </a:xfrm>
              <a:custGeom>
                <a:avLst/>
                <a:gdLst>
                  <a:gd name="T0" fmla="*/ 46 w 87"/>
                  <a:gd name="T1" fmla="*/ 50 h 278"/>
                  <a:gd name="T2" fmla="*/ 83 w 87"/>
                  <a:gd name="T3" fmla="*/ 151 h 278"/>
                  <a:gd name="T4" fmla="*/ 82 w 87"/>
                  <a:gd name="T5" fmla="*/ 192 h 278"/>
                  <a:gd name="T6" fmla="*/ 67 w 87"/>
                  <a:gd name="T7" fmla="*/ 258 h 278"/>
                  <a:gd name="T8" fmla="*/ 56 w 87"/>
                  <a:gd name="T9" fmla="*/ 272 h 278"/>
                  <a:gd name="T10" fmla="*/ 32 w 87"/>
                  <a:gd name="T11" fmla="*/ 267 h 278"/>
                  <a:gd name="T12" fmla="*/ 38 w 87"/>
                  <a:gd name="T13" fmla="*/ 223 h 278"/>
                  <a:gd name="T14" fmla="*/ 49 w 87"/>
                  <a:gd name="T15" fmla="*/ 173 h 278"/>
                  <a:gd name="T16" fmla="*/ 4 w 87"/>
                  <a:gd name="T17" fmla="*/ 83 h 278"/>
                  <a:gd name="T18" fmla="*/ 46 w 87"/>
                  <a:gd name="T19" fmla="*/ 5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" h="278">
                    <a:moveTo>
                      <a:pt x="46" y="50"/>
                    </a:moveTo>
                    <a:cubicBezTo>
                      <a:pt x="75" y="119"/>
                      <a:pt x="84" y="154"/>
                      <a:pt x="83" y="151"/>
                    </a:cubicBezTo>
                    <a:cubicBezTo>
                      <a:pt x="86" y="158"/>
                      <a:pt x="87" y="173"/>
                      <a:pt x="82" y="192"/>
                    </a:cubicBezTo>
                    <a:cubicBezTo>
                      <a:pt x="75" y="216"/>
                      <a:pt x="66" y="260"/>
                      <a:pt x="67" y="258"/>
                    </a:cubicBezTo>
                    <a:cubicBezTo>
                      <a:pt x="66" y="259"/>
                      <a:pt x="66" y="265"/>
                      <a:pt x="56" y="272"/>
                    </a:cubicBezTo>
                    <a:cubicBezTo>
                      <a:pt x="47" y="278"/>
                      <a:pt x="30" y="278"/>
                      <a:pt x="32" y="267"/>
                    </a:cubicBezTo>
                    <a:cubicBezTo>
                      <a:pt x="32" y="267"/>
                      <a:pt x="34" y="245"/>
                      <a:pt x="38" y="223"/>
                    </a:cubicBezTo>
                    <a:cubicBezTo>
                      <a:pt x="43" y="200"/>
                      <a:pt x="50" y="177"/>
                      <a:pt x="49" y="173"/>
                    </a:cubicBezTo>
                    <a:cubicBezTo>
                      <a:pt x="47" y="148"/>
                      <a:pt x="12" y="108"/>
                      <a:pt x="4" y="83"/>
                    </a:cubicBezTo>
                    <a:cubicBezTo>
                      <a:pt x="0" y="73"/>
                      <a:pt x="25" y="0"/>
                      <a:pt x="46" y="50"/>
                    </a:cubicBezTo>
                    <a:close/>
                  </a:path>
                </a:pathLst>
              </a:custGeom>
              <a:solidFill>
                <a:srgbClr val="4F81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27" name="Freeform 244"/>
              <p:cNvSpPr/>
              <p:nvPr/>
            </p:nvSpPr>
            <p:spPr bwMode="auto">
              <a:xfrm>
                <a:off x="5853" y="2186"/>
                <a:ext cx="49" cy="63"/>
              </a:xfrm>
              <a:custGeom>
                <a:avLst/>
                <a:gdLst>
                  <a:gd name="T0" fmla="*/ 31 w 49"/>
                  <a:gd name="T1" fmla="*/ 0 h 63"/>
                  <a:gd name="T2" fmla="*/ 49 w 49"/>
                  <a:gd name="T3" fmla="*/ 0 h 63"/>
                  <a:gd name="T4" fmla="*/ 47 w 49"/>
                  <a:gd name="T5" fmla="*/ 47 h 63"/>
                  <a:gd name="T6" fmla="*/ 37 w 49"/>
                  <a:gd name="T7" fmla="*/ 63 h 63"/>
                  <a:gd name="T8" fmla="*/ 14 w 49"/>
                  <a:gd name="T9" fmla="*/ 56 h 63"/>
                  <a:gd name="T10" fmla="*/ 4 w 49"/>
                  <a:gd name="T11" fmla="*/ 34 h 63"/>
                  <a:gd name="T12" fmla="*/ 0 w 49"/>
                  <a:gd name="T13" fmla="*/ 3 h 63"/>
                  <a:gd name="T14" fmla="*/ 31 w 49"/>
                  <a:gd name="T1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63">
                    <a:moveTo>
                      <a:pt x="3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6" y="60"/>
                      <a:pt x="41" y="63"/>
                      <a:pt x="37" y="63"/>
                    </a:cubicBezTo>
                    <a:cubicBezTo>
                      <a:pt x="28" y="63"/>
                      <a:pt x="19" y="59"/>
                      <a:pt x="14" y="56"/>
                    </a:cubicBezTo>
                    <a:cubicBezTo>
                      <a:pt x="5" y="51"/>
                      <a:pt x="4" y="35"/>
                      <a:pt x="4" y="34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7CB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28" name="Freeform 245"/>
              <p:cNvSpPr/>
              <p:nvPr/>
            </p:nvSpPr>
            <p:spPr bwMode="auto">
              <a:xfrm>
                <a:off x="5844" y="2170"/>
                <a:ext cx="60" cy="70"/>
              </a:xfrm>
              <a:custGeom>
                <a:avLst/>
                <a:gdLst>
                  <a:gd name="T0" fmla="*/ 60 w 60"/>
                  <a:gd name="T1" fmla="*/ 11 h 70"/>
                  <a:gd name="T2" fmla="*/ 57 w 60"/>
                  <a:gd name="T3" fmla="*/ 23 h 70"/>
                  <a:gd name="T4" fmla="*/ 50 w 60"/>
                  <a:gd name="T5" fmla="*/ 44 h 70"/>
                  <a:gd name="T6" fmla="*/ 47 w 60"/>
                  <a:gd name="T7" fmla="*/ 50 h 70"/>
                  <a:gd name="T8" fmla="*/ 37 w 60"/>
                  <a:gd name="T9" fmla="*/ 46 h 70"/>
                  <a:gd name="T10" fmla="*/ 27 w 60"/>
                  <a:gd name="T11" fmla="*/ 62 h 70"/>
                  <a:gd name="T12" fmla="*/ 13 w 60"/>
                  <a:gd name="T13" fmla="*/ 66 h 70"/>
                  <a:gd name="T14" fmla="*/ 8 w 60"/>
                  <a:gd name="T15" fmla="*/ 51 h 70"/>
                  <a:gd name="T16" fmla="*/ 4 w 60"/>
                  <a:gd name="T17" fmla="*/ 13 h 70"/>
                  <a:gd name="T18" fmla="*/ 37 w 60"/>
                  <a:gd name="T19" fmla="*/ 2 h 70"/>
                  <a:gd name="T20" fmla="*/ 60 w 60"/>
                  <a:gd name="T21" fmla="*/ 1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0">
                    <a:moveTo>
                      <a:pt x="60" y="11"/>
                    </a:moveTo>
                    <a:cubicBezTo>
                      <a:pt x="59" y="15"/>
                      <a:pt x="58" y="24"/>
                      <a:pt x="57" y="23"/>
                    </a:cubicBezTo>
                    <a:cubicBezTo>
                      <a:pt x="47" y="18"/>
                      <a:pt x="50" y="39"/>
                      <a:pt x="50" y="44"/>
                    </a:cubicBezTo>
                    <a:cubicBezTo>
                      <a:pt x="50" y="44"/>
                      <a:pt x="49" y="51"/>
                      <a:pt x="47" y="50"/>
                    </a:cubicBezTo>
                    <a:cubicBezTo>
                      <a:pt x="45" y="50"/>
                      <a:pt x="46" y="31"/>
                      <a:pt x="37" y="46"/>
                    </a:cubicBezTo>
                    <a:cubicBezTo>
                      <a:pt x="37" y="46"/>
                      <a:pt x="31" y="58"/>
                      <a:pt x="27" y="62"/>
                    </a:cubicBezTo>
                    <a:cubicBezTo>
                      <a:pt x="18" y="70"/>
                      <a:pt x="12" y="66"/>
                      <a:pt x="13" y="66"/>
                    </a:cubicBezTo>
                    <a:cubicBezTo>
                      <a:pt x="13" y="67"/>
                      <a:pt x="11" y="61"/>
                      <a:pt x="8" y="51"/>
                    </a:cubicBezTo>
                    <a:cubicBezTo>
                      <a:pt x="3" y="31"/>
                      <a:pt x="0" y="21"/>
                      <a:pt x="4" y="13"/>
                    </a:cubicBezTo>
                    <a:cubicBezTo>
                      <a:pt x="9" y="4"/>
                      <a:pt x="24" y="0"/>
                      <a:pt x="37" y="2"/>
                    </a:cubicBezTo>
                    <a:cubicBezTo>
                      <a:pt x="47" y="4"/>
                      <a:pt x="60" y="11"/>
                      <a:pt x="60" y="11"/>
                    </a:cubicBezTo>
                    <a:close/>
                  </a:path>
                </a:pathLst>
              </a:custGeom>
              <a:solidFill>
                <a:srgbClr val="CE78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29" name="Freeform 246"/>
              <p:cNvSpPr/>
              <p:nvPr/>
            </p:nvSpPr>
            <p:spPr bwMode="auto">
              <a:xfrm>
                <a:off x="5884" y="2210"/>
                <a:ext cx="5" cy="14"/>
              </a:xfrm>
              <a:custGeom>
                <a:avLst/>
                <a:gdLst>
                  <a:gd name="T0" fmla="*/ 5 w 5"/>
                  <a:gd name="T1" fmla="*/ 0 h 14"/>
                  <a:gd name="T2" fmla="*/ 1 w 5"/>
                  <a:gd name="T3" fmla="*/ 5 h 14"/>
                  <a:gd name="T4" fmla="*/ 2 w 5"/>
                  <a:gd name="T5" fmla="*/ 12 h 14"/>
                  <a:gd name="T6" fmla="*/ 5 w 5"/>
                  <a:gd name="T7" fmla="*/ 14 h 14"/>
                  <a:gd name="T8" fmla="*/ 5 w 5"/>
                  <a:gd name="T9" fmla="*/ 5 h 14"/>
                  <a:gd name="T10" fmla="*/ 5 w 5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4">
                    <a:moveTo>
                      <a:pt x="5" y="0"/>
                    </a:moveTo>
                    <a:cubicBezTo>
                      <a:pt x="5" y="0"/>
                      <a:pt x="2" y="1"/>
                      <a:pt x="1" y="5"/>
                    </a:cubicBezTo>
                    <a:cubicBezTo>
                      <a:pt x="0" y="8"/>
                      <a:pt x="1" y="11"/>
                      <a:pt x="2" y="12"/>
                    </a:cubicBezTo>
                    <a:cubicBezTo>
                      <a:pt x="4" y="13"/>
                      <a:pt x="5" y="14"/>
                      <a:pt x="5" y="14"/>
                    </a:cubicBezTo>
                    <a:cubicBezTo>
                      <a:pt x="5" y="14"/>
                      <a:pt x="5" y="6"/>
                      <a:pt x="5" y="5"/>
                    </a:cubicBezTo>
                    <a:cubicBezTo>
                      <a:pt x="5" y="4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EFC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30" name="Freeform 247"/>
              <p:cNvSpPr/>
              <p:nvPr/>
            </p:nvSpPr>
            <p:spPr bwMode="auto">
              <a:xfrm>
                <a:off x="5887" y="2208"/>
                <a:ext cx="6" cy="18"/>
              </a:xfrm>
              <a:custGeom>
                <a:avLst/>
                <a:gdLst>
                  <a:gd name="T0" fmla="*/ 4 w 6"/>
                  <a:gd name="T1" fmla="*/ 0 h 18"/>
                  <a:gd name="T2" fmla="*/ 5 w 6"/>
                  <a:gd name="T3" fmla="*/ 3 h 18"/>
                  <a:gd name="T4" fmla="*/ 3 w 6"/>
                  <a:gd name="T5" fmla="*/ 10 h 18"/>
                  <a:gd name="T6" fmla="*/ 4 w 6"/>
                  <a:gd name="T7" fmla="*/ 16 h 18"/>
                  <a:gd name="T8" fmla="*/ 1 w 6"/>
                  <a:gd name="T9" fmla="*/ 16 h 18"/>
                  <a:gd name="T10" fmla="*/ 0 w 6"/>
                  <a:gd name="T11" fmla="*/ 8 h 18"/>
                  <a:gd name="T12" fmla="*/ 4 w 6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8">
                    <a:moveTo>
                      <a:pt x="4" y="0"/>
                    </a:moveTo>
                    <a:cubicBezTo>
                      <a:pt x="4" y="0"/>
                      <a:pt x="6" y="0"/>
                      <a:pt x="5" y="3"/>
                    </a:cubicBezTo>
                    <a:cubicBezTo>
                      <a:pt x="3" y="6"/>
                      <a:pt x="3" y="8"/>
                      <a:pt x="3" y="10"/>
                    </a:cubicBezTo>
                    <a:cubicBezTo>
                      <a:pt x="3" y="12"/>
                      <a:pt x="4" y="16"/>
                      <a:pt x="4" y="16"/>
                    </a:cubicBezTo>
                    <a:cubicBezTo>
                      <a:pt x="4" y="16"/>
                      <a:pt x="3" y="18"/>
                      <a:pt x="1" y="16"/>
                    </a:cubicBezTo>
                    <a:cubicBezTo>
                      <a:pt x="1" y="14"/>
                      <a:pt x="0" y="12"/>
                      <a:pt x="0" y="8"/>
                    </a:cubicBezTo>
                    <a:cubicBezTo>
                      <a:pt x="0" y="7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7D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31" name="Freeform 248"/>
              <p:cNvSpPr/>
              <p:nvPr/>
            </p:nvSpPr>
            <p:spPr bwMode="auto">
              <a:xfrm>
                <a:off x="5825" y="2250"/>
                <a:ext cx="90" cy="206"/>
              </a:xfrm>
              <a:custGeom>
                <a:avLst/>
                <a:gdLst>
                  <a:gd name="T0" fmla="*/ 15 w 90"/>
                  <a:gd name="T1" fmla="*/ 165 h 206"/>
                  <a:gd name="T2" fmla="*/ 8 w 90"/>
                  <a:gd name="T3" fmla="*/ 93 h 206"/>
                  <a:gd name="T4" fmla="*/ 0 w 90"/>
                  <a:gd name="T5" fmla="*/ 36 h 206"/>
                  <a:gd name="T6" fmla="*/ 11 w 90"/>
                  <a:gd name="T7" fmla="*/ 2 h 206"/>
                  <a:gd name="T8" fmla="*/ 28 w 90"/>
                  <a:gd name="T9" fmla="*/ 3 h 206"/>
                  <a:gd name="T10" fmla="*/ 69 w 90"/>
                  <a:gd name="T11" fmla="*/ 26 h 206"/>
                  <a:gd name="T12" fmla="*/ 78 w 90"/>
                  <a:gd name="T13" fmla="*/ 65 h 206"/>
                  <a:gd name="T14" fmla="*/ 77 w 90"/>
                  <a:gd name="T15" fmla="*/ 124 h 206"/>
                  <a:gd name="T16" fmla="*/ 90 w 90"/>
                  <a:gd name="T17" fmla="*/ 181 h 206"/>
                  <a:gd name="T18" fmla="*/ 15 w 90"/>
                  <a:gd name="T19" fmla="*/ 165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" h="206">
                    <a:moveTo>
                      <a:pt x="15" y="165"/>
                    </a:moveTo>
                    <a:cubicBezTo>
                      <a:pt x="13" y="148"/>
                      <a:pt x="10" y="106"/>
                      <a:pt x="8" y="93"/>
                    </a:cubicBezTo>
                    <a:cubicBezTo>
                      <a:pt x="5" y="77"/>
                      <a:pt x="0" y="51"/>
                      <a:pt x="0" y="36"/>
                    </a:cubicBezTo>
                    <a:cubicBezTo>
                      <a:pt x="1" y="18"/>
                      <a:pt x="3" y="7"/>
                      <a:pt x="11" y="2"/>
                    </a:cubicBezTo>
                    <a:cubicBezTo>
                      <a:pt x="14" y="0"/>
                      <a:pt x="23" y="2"/>
                      <a:pt x="28" y="3"/>
                    </a:cubicBezTo>
                    <a:cubicBezTo>
                      <a:pt x="47" y="10"/>
                      <a:pt x="64" y="19"/>
                      <a:pt x="69" y="26"/>
                    </a:cubicBezTo>
                    <a:cubicBezTo>
                      <a:pt x="78" y="40"/>
                      <a:pt x="77" y="57"/>
                      <a:pt x="78" y="65"/>
                    </a:cubicBezTo>
                    <a:cubicBezTo>
                      <a:pt x="79" y="75"/>
                      <a:pt x="76" y="108"/>
                      <a:pt x="77" y="124"/>
                    </a:cubicBezTo>
                    <a:cubicBezTo>
                      <a:pt x="79" y="154"/>
                      <a:pt x="88" y="175"/>
                      <a:pt x="90" y="181"/>
                    </a:cubicBezTo>
                    <a:cubicBezTo>
                      <a:pt x="90" y="181"/>
                      <a:pt x="22" y="206"/>
                      <a:pt x="15" y="165"/>
                    </a:cubicBezTo>
                    <a:close/>
                  </a:path>
                </a:pathLst>
              </a:custGeom>
              <a:solidFill>
                <a:srgbClr val="FFD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32" name="Freeform 249"/>
              <p:cNvSpPr/>
              <p:nvPr/>
            </p:nvSpPr>
            <p:spPr bwMode="auto">
              <a:xfrm>
                <a:off x="5863" y="2269"/>
                <a:ext cx="108" cy="82"/>
              </a:xfrm>
              <a:custGeom>
                <a:avLst/>
                <a:gdLst>
                  <a:gd name="T0" fmla="*/ 18 w 108"/>
                  <a:gd name="T1" fmla="*/ 3 h 82"/>
                  <a:gd name="T2" fmla="*/ 39 w 108"/>
                  <a:gd name="T3" fmla="*/ 18 h 82"/>
                  <a:gd name="T4" fmla="*/ 63 w 108"/>
                  <a:gd name="T5" fmla="*/ 47 h 82"/>
                  <a:gd name="T6" fmla="*/ 71 w 108"/>
                  <a:gd name="T7" fmla="*/ 51 h 82"/>
                  <a:gd name="T8" fmla="*/ 97 w 108"/>
                  <a:gd name="T9" fmla="*/ 18 h 82"/>
                  <a:gd name="T10" fmla="*/ 104 w 108"/>
                  <a:gd name="T11" fmla="*/ 19 h 82"/>
                  <a:gd name="T12" fmla="*/ 108 w 108"/>
                  <a:gd name="T13" fmla="*/ 29 h 82"/>
                  <a:gd name="T14" fmla="*/ 76 w 108"/>
                  <a:gd name="T15" fmla="*/ 78 h 82"/>
                  <a:gd name="T16" fmla="*/ 59 w 108"/>
                  <a:gd name="T17" fmla="*/ 76 h 82"/>
                  <a:gd name="T18" fmla="*/ 12 w 108"/>
                  <a:gd name="T19" fmla="*/ 30 h 82"/>
                  <a:gd name="T20" fmla="*/ 18 w 108"/>
                  <a:gd name="T21" fmla="*/ 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82">
                    <a:moveTo>
                      <a:pt x="18" y="3"/>
                    </a:moveTo>
                    <a:cubicBezTo>
                      <a:pt x="18" y="3"/>
                      <a:pt x="24" y="0"/>
                      <a:pt x="39" y="18"/>
                    </a:cubicBezTo>
                    <a:cubicBezTo>
                      <a:pt x="51" y="33"/>
                      <a:pt x="58" y="41"/>
                      <a:pt x="63" y="47"/>
                    </a:cubicBezTo>
                    <a:cubicBezTo>
                      <a:pt x="66" y="51"/>
                      <a:pt x="69" y="53"/>
                      <a:pt x="71" y="51"/>
                    </a:cubicBezTo>
                    <a:cubicBezTo>
                      <a:pt x="83" y="43"/>
                      <a:pt x="97" y="18"/>
                      <a:pt x="97" y="18"/>
                    </a:cubicBezTo>
                    <a:cubicBezTo>
                      <a:pt x="97" y="18"/>
                      <a:pt x="101" y="14"/>
                      <a:pt x="104" y="19"/>
                    </a:cubicBezTo>
                    <a:cubicBezTo>
                      <a:pt x="108" y="25"/>
                      <a:pt x="108" y="29"/>
                      <a:pt x="108" y="29"/>
                    </a:cubicBezTo>
                    <a:cubicBezTo>
                      <a:pt x="108" y="29"/>
                      <a:pt x="95" y="69"/>
                      <a:pt x="76" y="78"/>
                    </a:cubicBezTo>
                    <a:cubicBezTo>
                      <a:pt x="69" y="81"/>
                      <a:pt x="67" y="82"/>
                      <a:pt x="59" y="76"/>
                    </a:cubicBezTo>
                    <a:cubicBezTo>
                      <a:pt x="39" y="60"/>
                      <a:pt x="12" y="30"/>
                      <a:pt x="12" y="30"/>
                    </a:cubicBezTo>
                    <a:cubicBezTo>
                      <a:pt x="12" y="30"/>
                      <a:pt x="0" y="10"/>
                      <a:pt x="18" y="3"/>
                    </a:cubicBezTo>
                    <a:close/>
                  </a:path>
                </a:pathLst>
              </a:custGeom>
              <a:solidFill>
                <a:srgbClr val="F7CB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33" name="Freeform 250"/>
              <p:cNvSpPr/>
              <p:nvPr/>
            </p:nvSpPr>
            <p:spPr bwMode="auto">
              <a:xfrm>
                <a:off x="5862" y="2270"/>
                <a:ext cx="55" cy="57"/>
              </a:xfrm>
              <a:custGeom>
                <a:avLst/>
                <a:gdLst>
                  <a:gd name="T0" fmla="*/ 19 w 55"/>
                  <a:gd name="T1" fmla="*/ 2 h 57"/>
                  <a:gd name="T2" fmla="*/ 44 w 55"/>
                  <a:gd name="T3" fmla="*/ 19 h 57"/>
                  <a:gd name="T4" fmla="*/ 55 w 55"/>
                  <a:gd name="T5" fmla="*/ 34 h 57"/>
                  <a:gd name="T6" fmla="*/ 31 w 55"/>
                  <a:gd name="T7" fmla="*/ 57 h 57"/>
                  <a:gd name="T8" fmla="*/ 13 w 55"/>
                  <a:gd name="T9" fmla="*/ 29 h 57"/>
                  <a:gd name="T10" fmla="*/ 19 w 55"/>
                  <a:gd name="T11" fmla="*/ 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57">
                    <a:moveTo>
                      <a:pt x="19" y="2"/>
                    </a:moveTo>
                    <a:cubicBezTo>
                      <a:pt x="26" y="0"/>
                      <a:pt x="32" y="4"/>
                      <a:pt x="44" y="19"/>
                    </a:cubicBezTo>
                    <a:cubicBezTo>
                      <a:pt x="49" y="25"/>
                      <a:pt x="52" y="30"/>
                      <a:pt x="55" y="34"/>
                    </a:cubicBezTo>
                    <a:cubicBezTo>
                      <a:pt x="51" y="44"/>
                      <a:pt x="38" y="53"/>
                      <a:pt x="31" y="57"/>
                    </a:cubicBezTo>
                    <a:cubicBezTo>
                      <a:pt x="18" y="44"/>
                      <a:pt x="13" y="29"/>
                      <a:pt x="13" y="29"/>
                    </a:cubicBezTo>
                    <a:cubicBezTo>
                      <a:pt x="13" y="29"/>
                      <a:pt x="0" y="6"/>
                      <a:pt x="19" y="2"/>
                    </a:cubicBezTo>
                    <a:close/>
                  </a:path>
                </a:pathLst>
              </a:custGeom>
              <a:solidFill>
                <a:srgbClr val="FFE3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34" name="Freeform 251"/>
              <p:cNvSpPr/>
              <p:nvPr/>
            </p:nvSpPr>
            <p:spPr bwMode="auto">
              <a:xfrm>
                <a:off x="5995" y="3871"/>
                <a:ext cx="169" cy="241"/>
              </a:xfrm>
              <a:custGeom>
                <a:avLst/>
                <a:gdLst>
                  <a:gd name="T0" fmla="*/ 169 w 169"/>
                  <a:gd name="T1" fmla="*/ 96 h 241"/>
                  <a:gd name="T2" fmla="*/ 169 w 169"/>
                  <a:gd name="T3" fmla="*/ 241 h 241"/>
                  <a:gd name="T4" fmla="*/ 0 w 169"/>
                  <a:gd name="T5" fmla="*/ 143 h 241"/>
                  <a:gd name="T6" fmla="*/ 1 w 169"/>
                  <a:gd name="T7" fmla="*/ 0 h 241"/>
                  <a:gd name="T8" fmla="*/ 169 w 169"/>
                  <a:gd name="T9" fmla="*/ 96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241">
                    <a:moveTo>
                      <a:pt x="169" y="96"/>
                    </a:moveTo>
                    <a:lnTo>
                      <a:pt x="169" y="241"/>
                    </a:lnTo>
                    <a:lnTo>
                      <a:pt x="0" y="143"/>
                    </a:lnTo>
                    <a:lnTo>
                      <a:pt x="1" y="0"/>
                    </a:lnTo>
                    <a:lnTo>
                      <a:pt x="169" y="9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35" name="Freeform 252"/>
              <p:cNvSpPr/>
              <p:nvPr/>
            </p:nvSpPr>
            <p:spPr bwMode="auto">
              <a:xfrm>
                <a:off x="6164" y="3890"/>
                <a:ext cx="134" cy="222"/>
              </a:xfrm>
              <a:custGeom>
                <a:avLst/>
                <a:gdLst>
                  <a:gd name="T0" fmla="*/ 0 w 134"/>
                  <a:gd name="T1" fmla="*/ 77 h 222"/>
                  <a:gd name="T2" fmla="*/ 134 w 134"/>
                  <a:gd name="T3" fmla="*/ 0 h 222"/>
                  <a:gd name="T4" fmla="*/ 134 w 134"/>
                  <a:gd name="T5" fmla="*/ 144 h 222"/>
                  <a:gd name="T6" fmla="*/ 0 w 134"/>
                  <a:gd name="T7" fmla="*/ 222 h 222"/>
                  <a:gd name="T8" fmla="*/ 0 w 134"/>
                  <a:gd name="T9" fmla="*/ 77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222">
                    <a:moveTo>
                      <a:pt x="0" y="77"/>
                    </a:moveTo>
                    <a:lnTo>
                      <a:pt x="134" y="0"/>
                    </a:lnTo>
                    <a:lnTo>
                      <a:pt x="134" y="144"/>
                    </a:lnTo>
                    <a:lnTo>
                      <a:pt x="0" y="222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36" name="Freeform 253"/>
              <p:cNvSpPr/>
              <p:nvPr/>
            </p:nvSpPr>
            <p:spPr bwMode="auto">
              <a:xfrm>
                <a:off x="5996" y="3793"/>
                <a:ext cx="302" cy="174"/>
              </a:xfrm>
              <a:custGeom>
                <a:avLst/>
                <a:gdLst>
                  <a:gd name="T0" fmla="*/ 0 w 302"/>
                  <a:gd name="T1" fmla="*/ 78 h 174"/>
                  <a:gd name="T2" fmla="*/ 134 w 302"/>
                  <a:gd name="T3" fmla="*/ 0 h 174"/>
                  <a:gd name="T4" fmla="*/ 302 w 302"/>
                  <a:gd name="T5" fmla="*/ 97 h 174"/>
                  <a:gd name="T6" fmla="*/ 168 w 302"/>
                  <a:gd name="T7" fmla="*/ 174 h 174"/>
                  <a:gd name="T8" fmla="*/ 0 w 302"/>
                  <a:gd name="T9" fmla="*/ 7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74">
                    <a:moveTo>
                      <a:pt x="0" y="78"/>
                    </a:moveTo>
                    <a:lnTo>
                      <a:pt x="134" y="0"/>
                    </a:lnTo>
                    <a:lnTo>
                      <a:pt x="302" y="97"/>
                    </a:lnTo>
                    <a:lnTo>
                      <a:pt x="168" y="174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37" name="Freeform 254"/>
              <p:cNvSpPr/>
              <p:nvPr/>
            </p:nvSpPr>
            <p:spPr bwMode="auto">
              <a:xfrm>
                <a:off x="5867" y="3951"/>
                <a:ext cx="236" cy="252"/>
              </a:xfrm>
              <a:custGeom>
                <a:avLst/>
                <a:gdLst>
                  <a:gd name="T0" fmla="*/ 32 w 236"/>
                  <a:gd name="T1" fmla="*/ 72 h 252"/>
                  <a:gd name="T2" fmla="*/ 36 w 236"/>
                  <a:gd name="T3" fmla="*/ 140 h 252"/>
                  <a:gd name="T4" fmla="*/ 92 w 236"/>
                  <a:gd name="T5" fmla="*/ 184 h 252"/>
                  <a:gd name="T6" fmla="*/ 160 w 236"/>
                  <a:gd name="T7" fmla="*/ 228 h 252"/>
                  <a:gd name="T8" fmla="*/ 194 w 236"/>
                  <a:gd name="T9" fmla="*/ 128 h 252"/>
                  <a:gd name="T10" fmla="*/ 148 w 236"/>
                  <a:gd name="T11" fmla="*/ 92 h 252"/>
                  <a:gd name="T12" fmla="*/ 32 w 236"/>
                  <a:gd name="T13" fmla="*/ 7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252">
                    <a:moveTo>
                      <a:pt x="32" y="72"/>
                    </a:moveTo>
                    <a:cubicBezTo>
                      <a:pt x="32" y="72"/>
                      <a:pt x="0" y="120"/>
                      <a:pt x="36" y="140"/>
                    </a:cubicBezTo>
                    <a:cubicBezTo>
                      <a:pt x="72" y="160"/>
                      <a:pt x="84" y="156"/>
                      <a:pt x="92" y="184"/>
                    </a:cubicBezTo>
                    <a:cubicBezTo>
                      <a:pt x="100" y="212"/>
                      <a:pt x="104" y="252"/>
                      <a:pt x="160" y="228"/>
                    </a:cubicBezTo>
                    <a:cubicBezTo>
                      <a:pt x="216" y="204"/>
                      <a:pt x="236" y="140"/>
                      <a:pt x="194" y="128"/>
                    </a:cubicBezTo>
                    <a:cubicBezTo>
                      <a:pt x="152" y="116"/>
                      <a:pt x="148" y="92"/>
                      <a:pt x="148" y="92"/>
                    </a:cubicBezTo>
                    <a:cubicBezTo>
                      <a:pt x="148" y="92"/>
                      <a:pt x="72" y="0"/>
                      <a:pt x="32" y="72"/>
                    </a:cubicBezTo>
                    <a:close/>
                  </a:path>
                </a:pathLst>
              </a:custGeom>
              <a:solidFill>
                <a:srgbClr val="21C1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38" name="Freeform 255"/>
              <p:cNvSpPr/>
              <p:nvPr/>
            </p:nvSpPr>
            <p:spPr bwMode="auto">
              <a:xfrm>
                <a:off x="5922" y="4033"/>
                <a:ext cx="85" cy="46"/>
              </a:xfrm>
              <a:custGeom>
                <a:avLst/>
                <a:gdLst>
                  <a:gd name="T0" fmla="*/ 43 w 85"/>
                  <a:gd name="T1" fmla="*/ 5 h 46"/>
                  <a:gd name="T2" fmla="*/ 36 w 85"/>
                  <a:gd name="T3" fmla="*/ 12 h 46"/>
                  <a:gd name="T4" fmla="*/ 1 w 85"/>
                  <a:gd name="T5" fmla="*/ 35 h 46"/>
                  <a:gd name="T6" fmla="*/ 1 w 85"/>
                  <a:gd name="T7" fmla="*/ 40 h 46"/>
                  <a:gd name="T8" fmla="*/ 2 w 85"/>
                  <a:gd name="T9" fmla="*/ 42 h 46"/>
                  <a:gd name="T10" fmla="*/ 14 w 85"/>
                  <a:gd name="T11" fmla="*/ 46 h 46"/>
                  <a:gd name="T12" fmla="*/ 44 w 85"/>
                  <a:gd name="T13" fmla="*/ 39 h 46"/>
                  <a:gd name="T14" fmla="*/ 81 w 85"/>
                  <a:gd name="T15" fmla="*/ 28 h 46"/>
                  <a:gd name="T16" fmla="*/ 84 w 85"/>
                  <a:gd name="T17" fmla="*/ 17 h 46"/>
                  <a:gd name="T18" fmla="*/ 83 w 85"/>
                  <a:gd name="T19" fmla="*/ 0 h 46"/>
                  <a:gd name="T20" fmla="*/ 43 w 85"/>
                  <a:gd name="T21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46">
                    <a:moveTo>
                      <a:pt x="43" y="5"/>
                    </a:move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1" y="32"/>
                      <a:pt x="1" y="35"/>
                    </a:cubicBezTo>
                    <a:cubicBezTo>
                      <a:pt x="0" y="35"/>
                      <a:pt x="1" y="37"/>
                      <a:pt x="1" y="40"/>
                    </a:cubicBezTo>
                    <a:cubicBezTo>
                      <a:pt x="1" y="41"/>
                      <a:pt x="1" y="41"/>
                      <a:pt x="2" y="42"/>
                    </a:cubicBezTo>
                    <a:cubicBezTo>
                      <a:pt x="5" y="45"/>
                      <a:pt x="10" y="46"/>
                      <a:pt x="14" y="46"/>
                    </a:cubicBezTo>
                    <a:cubicBezTo>
                      <a:pt x="24" y="46"/>
                      <a:pt x="44" y="39"/>
                      <a:pt x="44" y="39"/>
                    </a:cubicBezTo>
                    <a:cubicBezTo>
                      <a:pt x="47" y="37"/>
                      <a:pt x="78" y="33"/>
                      <a:pt x="81" y="28"/>
                    </a:cubicBezTo>
                    <a:cubicBezTo>
                      <a:pt x="83" y="25"/>
                      <a:pt x="84" y="20"/>
                      <a:pt x="84" y="17"/>
                    </a:cubicBezTo>
                    <a:cubicBezTo>
                      <a:pt x="85" y="6"/>
                      <a:pt x="83" y="0"/>
                      <a:pt x="83" y="0"/>
                    </a:cubicBezTo>
                    <a:lnTo>
                      <a:pt x="43" y="5"/>
                    </a:lnTo>
                    <a:close/>
                  </a:path>
                </a:pathLst>
              </a:custGeom>
              <a:solidFill>
                <a:srgbClr val="D5D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39" name="Freeform 256"/>
              <p:cNvSpPr/>
              <p:nvPr/>
            </p:nvSpPr>
            <p:spPr bwMode="auto">
              <a:xfrm>
                <a:off x="5973" y="4115"/>
                <a:ext cx="80" cy="50"/>
              </a:xfrm>
              <a:custGeom>
                <a:avLst/>
                <a:gdLst>
                  <a:gd name="T0" fmla="*/ 39 w 80"/>
                  <a:gd name="T1" fmla="*/ 0 h 50"/>
                  <a:gd name="T2" fmla="*/ 18 w 80"/>
                  <a:gd name="T3" fmla="*/ 21 h 50"/>
                  <a:gd name="T4" fmla="*/ 1 w 80"/>
                  <a:gd name="T5" fmla="*/ 32 h 50"/>
                  <a:gd name="T6" fmla="*/ 1 w 80"/>
                  <a:gd name="T7" fmla="*/ 37 h 50"/>
                  <a:gd name="T8" fmla="*/ 3 w 80"/>
                  <a:gd name="T9" fmla="*/ 45 h 50"/>
                  <a:gd name="T10" fmla="*/ 16 w 80"/>
                  <a:gd name="T11" fmla="*/ 49 h 50"/>
                  <a:gd name="T12" fmla="*/ 43 w 80"/>
                  <a:gd name="T13" fmla="*/ 40 h 50"/>
                  <a:gd name="T14" fmla="*/ 78 w 80"/>
                  <a:gd name="T15" fmla="*/ 18 h 50"/>
                  <a:gd name="T16" fmla="*/ 80 w 80"/>
                  <a:gd name="T17" fmla="*/ 14 h 50"/>
                  <a:gd name="T18" fmla="*/ 80 w 80"/>
                  <a:gd name="T19" fmla="*/ 6 h 50"/>
                  <a:gd name="T20" fmla="*/ 39 w 80"/>
                  <a:gd name="T2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50">
                    <a:moveTo>
                      <a:pt x="39" y="0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1"/>
                      <a:pt x="4" y="29"/>
                      <a:pt x="1" y="32"/>
                    </a:cubicBezTo>
                    <a:cubicBezTo>
                      <a:pt x="1" y="33"/>
                      <a:pt x="0" y="35"/>
                      <a:pt x="1" y="37"/>
                    </a:cubicBezTo>
                    <a:cubicBezTo>
                      <a:pt x="1" y="39"/>
                      <a:pt x="2" y="45"/>
                      <a:pt x="3" y="45"/>
                    </a:cubicBezTo>
                    <a:cubicBezTo>
                      <a:pt x="6" y="48"/>
                      <a:pt x="9" y="49"/>
                      <a:pt x="16" y="49"/>
                    </a:cubicBezTo>
                    <a:cubicBezTo>
                      <a:pt x="30" y="50"/>
                      <a:pt x="43" y="40"/>
                      <a:pt x="43" y="40"/>
                    </a:cubicBezTo>
                    <a:cubicBezTo>
                      <a:pt x="45" y="39"/>
                      <a:pt x="78" y="18"/>
                      <a:pt x="78" y="18"/>
                    </a:cubicBezTo>
                    <a:cubicBezTo>
                      <a:pt x="78" y="18"/>
                      <a:pt x="80" y="17"/>
                      <a:pt x="80" y="14"/>
                    </a:cubicBezTo>
                    <a:cubicBezTo>
                      <a:pt x="80" y="6"/>
                      <a:pt x="80" y="6"/>
                      <a:pt x="80" y="6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40" name="Freeform 257"/>
              <p:cNvSpPr/>
              <p:nvPr/>
            </p:nvSpPr>
            <p:spPr bwMode="auto">
              <a:xfrm>
                <a:off x="5973" y="4102"/>
                <a:ext cx="80" cy="57"/>
              </a:xfrm>
              <a:custGeom>
                <a:avLst/>
                <a:gdLst>
                  <a:gd name="T0" fmla="*/ 38 w 80"/>
                  <a:gd name="T1" fmla="*/ 8 h 57"/>
                  <a:gd name="T2" fmla="*/ 28 w 80"/>
                  <a:gd name="T3" fmla="*/ 18 h 57"/>
                  <a:gd name="T4" fmla="*/ 17 w 80"/>
                  <a:gd name="T5" fmla="*/ 29 h 57"/>
                  <a:gd name="T6" fmla="*/ 3 w 80"/>
                  <a:gd name="T7" fmla="*/ 43 h 57"/>
                  <a:gd name="T8" fmla="*/ 1 w 80"/>
                  <a:gd name="T9" fmla="*/ 49 h 57"/>
                  <a:gd name="T10" fmla="*/ 2 w 80"/>
                  <a:gd name="T11" fmla="*/ 53 h 57"/>
                  <a:gd name="T12" fmla="*/ 16 w 80"/>
                  <a:gd name="T13" fmla="*/ 57 h 57"/>
                  <a:gd name="T14" fmla="*/ 43 w 80"/>
                  <a:gd name="T15" fmla="*/ 48 h 57"/>
                  <a:gd name="T16" fmla="*/ 79 w 80"/>
                  <a:gd name="T17" fmla="*/ 25 h 57"/>
                  <a:gd name="T18" fmla="*/ 80 w 80"/>
                  <a:gd name="T19" fmla="*/ 22 h 57"/>
                  <a:gd name="T20" fmla="*/ 80 w 80"/>
                  <a:gd name="T21" fmla="*/ 13 h 57"/>
                  <a:gd name="T22" fmla="*/ 76 w 80"/>
                  <a:gd name="T23" fmla="*/ 0 h 57"/>
                  <a:gd name="T24" fmla="*/ 38 w 80"/>
                  <a:gd name="T25" fmla="*/ 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57">
                    <a:moveTo>
                      <a:pt x="38" y="8"/>
                    </a:moveTo>
                    <a:cubicBezTo>
                      <a:pt x="28" y="18"/>
                      <a:pt x="28" y="18"/>
                      <a:pt x="28" y="18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9"/>
                      <a:pt x="7" y="40"/>
                      <a:pt x="3" y="43"/>
                    </a:cubicBezTo>
                    <a:cubicBezTo>
                      <a:pt x="1" y="44"/>
                      <a:pt x="0" y="47"/>
                      <a:pt x="1" y="49"/>
                    </a:cubicBezTo>
                    <a:cubicBezTo>
                      <a:pt x="1" y="50"/>
                      <a:pt x="1" y="52"/>
                      <a:pt x="2" y="53"/>
                    </a:cubicBezTo>
                    <a:cubicBezTo>
                      <a:pt x="6" y="55"/>
                      <a:pt x="11" y="56"/>
                      <a:pt x="16" y="57"/>
                    </a:cubicBezTo>
                    <a:cubicBezTo>
                      <a:pt x="30" y="57"/>
                      <a:pt x="43" y="48"/>
                      <a:pt x="43" y="48"/>
                    </a:cubicBezTo>
                    <a:cubicBezTo>
                      <a:pt x="45" y="46"/>
                      <a:pt x="70" y="31"/>
                      <a:pt x="79" y="25"/>
                    </a:cubicBezTo>
                    <a:cubicBezTo>
                      <a:pt x="80" y="24"/>
                      <a:pt x="80" y="22"/>
                      <a:pt x="80" y="22"/>
                    </a:cubicBezTo>
                    <a:cubicBezTo>
                      <a:pt x="80" y="22"/>
                      <a:pt x="80" y="16"/>
                      <a:pt x="80" y="13"/>
                    </a:cubicBezTo>
                    <a:cubicBezTo>
                      <a:pt x="80" y="5"/>
                      <a:pt x="76" y="0"/>
                      <a:pt x="76" y="0"/>
                    </a:cubicBezTo>
                    <a:lnTo>
                      <a:pt x="38" y="8"/>
                    </a:lnTo>
                    <a:close/>
                  </a:path>
                </a:pathLst>
              </a:custGeom>
              <a:solidFill>
                <a:srgbClr val="373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41" name="Freeform 258"/>
              <p:cNvSpPr/>
              <p:nvPr/>
            </p:nvSpPr>
            <p:spPr bwMode="auto">
              <a:xfrm>
                <a:off x="5992" y="4127"/>
                <a:ext cx="21" cy="9"/>
              </a:xfrm>
              <a:custGeom>
                <a:avLst/>
                <a:gdLst>
                  <a:gd name="T0" fmla="*/ 20 w 21"/>
                  <a:gd name="T1" fmla="*/ 8 h 9"/>
                  <a:gd name="T2" fmla="*/ 18 w 21"/>
                  <a:gd name="T3" fmla="*/ 9 h 9"/>
                  <a:gd name="T4" fmla="*/ 8 w 21"/>
                  <a:gd name="T5" fmla="*/ 3 h 9"/>
                  <a:gd name="T6" fmla="*/ 2 w 21"/>
                  <a:gd name="T7" fmla="*/ 3 h 9"/>
                  <a:gd name="T8" fmla="*/ 0 w 21"/>
                  <a:gd name="T9" fmla="*/ 3 h 9"/>
                  <a:gd name="T10" fmla="*/ 0 w 21"/>
                  <a:gd name="T11" fmla="*/ 2 h 9"/>
                  <a:gd name="T12" fmla="*/ 9 w 21"/>
                  <a:gd name="T13" fmla="*/ 1 h 9"/>
                  <a:gd name="T14" fmla="*/ 20 w 21"/>
                  <a:gd name="T15" fmla="*/ 7 h 9"/>
                  <a:gd name="T16" fmla="*/ 20 w 21"/>
                  <a:gd name="T1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9">
                    <a:moveTo>
                      <a:pt x="20" y="8"/>
                    </a:moveTo>
                    <a:cubicBezTo>
                      <a:pt x="20" y="9"/>
                      <a:pt x="19" y="9"/>
                      <a:pt x="18" y="9"/>
                    </a:cubicBezTo>
                    <a:cubicBezTo>
                      <a:pt x="16" y="7"/>
                      <a:pt x="12" y="4"/>
                      <a:pt x="8" y="3"/>
                    </a:cubicBezTo>
                    <a:cubicBezTo>
                      <a:pt x="5" y="3"/>
                      <a:pt x="3" y="3"/>
                      <a:pt x="2" y="3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2" y="1"/>
                      <a:pt x="5" y="0"/>
                      <a:pt x="9" y="1"/>
                    </a:cubicBezTo>
                    <a:cubicBezTo>
                      <a:pt x="13" y="3"/>
                      <a:pt x="18" y="6"/>
                      <a:pt x="20" y="7"/>
                    </a:cubicBezTo>
                    <a:cubicBezTo>
                      <a:pt x="21" y="7"/>
                      <a:pt x="21" y="8"/>
                      <a:pt x="20" y="8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42" name="Freeform 259"/>
              <p:cNvSpPr/>
              <p:nvPr/>
            </p:nvSpPr>
            <p:spPr bwMode="auto">
              <a:xfrm>
                <a:off x="5922" y="4029"/>
                <a:ext cx="85" cy="46"/>
              </a:xfrm>
              <a:custGeom>
                <a:avLst/>
                <a:gdLst>
                  <a:gd name="T0" fmla="*/ 42 w 85"/>
                  <a:gd name="T1" fmla="*/ 5 h 46"/>
                  <a:gd name="T2" fmla="*/ 31 w 85"/>
                  <a:gd name="T3" fmla="*/ 17 h 46"/>
                  <a:gd name="T4" fmla="*/ 3 w 85"/>
                  <a:gd name="T5" fmla="*/ 34 h 46"/>
                  <a:gd name="T6" fmla="*/ 0 w 85"/>
                  <a:gd name="T7" fmla="*/ 39 h 46"/>
                  <a:gd name="T8" fmla="*/ 1 w 85"/>
                  <a:gd name="T9" fmla="*/ 42 h 46"/>
                  <a:gd name="T10" fmla="*/ 14 w 85"/>
                  <a:gd name="T11" fmla="*/ 46 h 46"/>
                  <a:gd name="T12" fmla="*/ 44 w 85"/>
                  <a:gd name="T13" fmla="*/ 39 h 46"/>
                  <a:gd name="T14" fmla="*/ 83 w 85"/>
                  <a:gd name="T15" fmla="*/ 27 h 46"/>
                  <a:gd name="T16" fmla="*/ 85 w 85"/>
                  <a:gd name="T17" fmla="*/ 16 h 46"/>
                  <a:gd name="T18" fmla="*/ 82 w 85"/>
                  <a:gd name="T19" fmla="*/ 0 h 46"/>
                  <a:gd name="T20" fmla="*/ 42 w 85"/>
                  <a:gd name="T21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46">
                    <a:moveTo>
                      <a:pt x="42" y="5"/>
                    </a:move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5" y="33"/>
                      <a:pt x="3" y="34"/>
                    </a:cubicBezTo>
                    <a:cubicBezTo>
                      <a:pt x="2" y="35"/>
                      <a:pt x="0" y="37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4" y="45"/>
                      <a:pt x="9" y="46"/>
                      <a:pt x="14" y="46"/>
                    </a:cubicBezTo>
                    <a:cubicBezTo>
                      <a:pt x="24" y="46"/>
                      <a:pt x="44" y="39"/>
                      <a:pt x="44" y="39"/>
                    </a:cubicBezTo>
                    <a:cubicBezTo>
                      <a:pt x="46" y="37"/>
                      <a:pt x="79" y="32"/>
                      <a:pt x="83" y="27"/>
                    </a:cubicBezTo>
                    <a:cubicBezTo>
                      <a:pt x="85" y="24"/>
                      <a:pt x="85" y="19"/>
                      <a:pt x="85" y="16"/>
                    </a:cubicBezTo>
                    <a:cubicBezTo>
                      <a:pt x="85" y="7"/>
                      <a:pt x="82" y="0"/>
                      <a:pt x="82" y="0"/>
                    </a:cubicBezTo>
                    <a:lnTo>
                      <a:pt x="42" y="5"/>
                    </a:lnTo>
                    <a:close/>
                  </a:path>
                </a:pathLst>
              </a:custGeom>
              <a:solidFill>
                <a:srgbClr val="373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43" name="Freeform 260"/>
              <p:cNvSpPr/>
              <p:nvPr/>
            </p:nvSpPr>
            <p:spPr bwMode="auto">
              <a:xfrm>
                <a:off x="6009" y="3871"/>
                <a:ext cx="164" cy="258"/>
              </a:xfrm>
              <a:custGeom>
                <a:avLst/>
                <a:gdLst>
                  <a:gd name="T0" fmla="*/ 163 w 164"/>
                  <a:gd name="T1" fmla="*/ 0 h 259"/>
                  <a:gd name="T2" fmla="*/ 110 w 164"/>
                  <a:gd name="T3" fmla="*/ 32 h 259"/>
                  <a:gd name="T4" fmla="*/ 15 w 164"/>
                  <a:gd name="T5" fmla="*/ 129 h 259"/>
                  <a:gd name="T6" fmla="*/ 1 w 164"/>
                  <a:gd name="T7" fmla="*/ 240 h 259"/>
                  <a:gd name="T8" fmla="*/ 44 w 164"/>
                  <a:gd name="T9" fmla="*/ 236 h 259"/>
                  <a:gd name="T10" fmla="*/ 58 w 164"/>
                  <a:gd name="T11" fmla="*/ 143 h 259"/>
                  <a:gd name="T12" fmla="*/ 67 w 164"/>
                  <a:gd name="T13" fmla="*/ 124 h 259"/>
                  <a:gd name="T14" fmla="*/ 135 w 164"/>
                  <a:gd name="T15" fmla="*/ 81 h 259"/>
                  <a:gd name="T16" fmla="*/ 164 w 164"/>
                  <a:gd name="T17" fmla="*/ 40 h 259"/>
                  <a:gd name="T18" fmla="*/ 163 w 164"/>
                  <a:gd name="T19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4" h="259">
                    <a:moveTo>
                      <a:pt x="163" y="0"/>
                    </a:moveTo>
                    <a:cubicBezTo>
                      <a:pt x="110" y="32"/>
                      <a:pt x="110" y="32"/>
                      <a:pt x="110" y="32"/>
                    </a:cubicBezTo>
                    <a:cubicBezTo>
                      <a:pt x="110" y="32"/>
                      <a:pt x="21" y="85"/>
                      <a:pt x="15" y="129"/>
                    </a:cubicBezTo>
                    <a:cubicBezTo>
                      <a:pt x="14" y="145"/>
                      <a:pt x="9" y="186"/>
                      <a:pt x="1" y="240"/>
                    </a:cubicBezTo>
                    <a:cubicBezTo>
                      <a:pt x="0" y="246"/>
                      <a:pt x="21" y="259"/>
                      <a:pt x="44" y="236"/>
                    </a:cubicBezTo>
                    <a:cubicBezTo>
                      <a:pt x="46" y="234"/>
                      <a:pt x="58" y="145"/>
                      <a:pt x="58" y="143"/>
                    </a:cubicBezTo>
                    <a:cubicBezTo>
                      <a:pt x="58" y="143"/>
                      <a:pt x="59" y="133"/>
                      <a:pt x="67" y="124"/>
                    </a:cubicBezTo>
                    <a:cubicBezTo>
                      <a:pt x="73" y="118"/>
                      <a:pt x="135" y="81"/>
                      <a:pt x="135" y="81"/>
                    </a:cubicBezTo>
                    <a:cubicBezTo>
                      <a:pt x="135" y="81"/>
                      <a:pt x="164" y="70"/>
                      <a:pt x="164" y="40"/>
                    </a:cubicBezTo>
                    <a:cubicBezTo>
                      <a:pt x="164" y="33"/>
                      <a:pt x="163" y="0"/>
                      <a:pt x="163" y="0"/>
                    </a:cubicBezTo>
                    <a:close/>
                  </a:path>
                </a:pathLst>
              </a:custGeom>
              <a:solidFill>
                <a:srgbClr val="D339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44" name="Freeform 261"/>
              <p:cNvSpPr/>
              <p:nvPr/>
            </p:nvSpPr>
            <p:spPr bwMode="auto">
              <a:xfrm>
                <a:off x="6055" y="3730"/>
                <a:ext cx="91" cy="57"/>
              </a:xfrm>
              <a:custGeom>
                <a:avLst/>
                <a:gdLst>
                  <a:gd name="T0" fmla="*/ 79 w 91"/>
                  <a:gd name="T1" fmla="*/ 40 h 57"/>
                  <a:gd name="T2" fmla="*/ 83 w 91"/>
                  <a:gd name="T3" fmla="*/ 19 h 57"/>
                  <a:gd name="T4" fmla="*/ 31 w 91"/>
                  <a:gd name="T5" fmla="*/ 0 h 57"/>
                  <a:gd name="T6" fmla="*/ 0 w 91"/>
                  <a:gd name="T7" fmla="*/ 11 h 57"/>
                  <a:gd name="T8" fmla="*/ 20 w 91"/>
                  <a:gd name="T9" fmla="*/ 57 h 57"/>
                  <a:gd name="T10" fmla="*/ 79 w 91"/>
                  <a:gd name="T11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" h="57">
                    <a:moveTo>
                      <a:pt x="79" y="40"/>
                    </a:moveTo>
                    <a:cubicBezTo>
                      <a:pt x="79" y="40"/>
                      <a:pt x="91" y="29"/>
                      <a:pt x="83" y="19"/>
                    </a:cubicBezTo>
                    <a:cubicBezTo>
                      <a:pt x="75" y="9"/>
                      <a:pt x="52" y="0"/>
                      <a:pt x="31" y="0"/>
                    </a:cubicBezTo>
                    <a:cubicBezTo>
                      <a:pt x="10" y="0"/>
                      <a:pt x="0" y="11"/>
                      <a:pt x="0" y="11"/>
                    </a:cubicBezTo>
                    <a:cubicBezTo>
                      <a:pt x="20" y="57"/>
                      <a:pt x="20" y="57"/>
                      <a:pt x="20" y="57"/>
                    </a:cubicBezTo>
                    <a:lnTo>
                      <a:pt x="79" y="40"/>
                    </a:lnTo>
                    <a:close/>
                  </a:path>
                </a:pathLst>
              </a:custGeom>
              <a:solidFill>
                <a:srgbClr val="2EDB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45" name="Freeform 262"/>
              <p:cNvSpPr/>
              <p:nvPr/>
            </p:nvSpPr>
            <p:spPr bwMode="auto">
              <a:xfrm>
                <a:off x="5992" y="3741"/>
                <a:ext cx="74" cy="139"/>
              </a:xfrm>
              <a:custGeom>
                <a:avLst/>
                <a:gdLst>
                  <a:gd name="T0" fmla="*/ 32 w 74"/>
                  <a:gd name="T1" fmla="*/ 124 h 139"/>
                  <a:gd name="T2" fmla="*/ 67 w 74"/>
                  <a:gd name="T3" fmla="*/ 68 h 139"/>
                  <a:gd name="T4" fmla="*/ 62 w 74"/>
                  <a:gd name="T5" fmla="*/ 2 h 139"/>
                  <a:gd name="T6" fmla="*/ 35 w 74"/>
                  <a:gd name="T7" fmla="*/ 44 h 139"/>
                  <a:gd name="T8" fmla="*/ 6 w 74"/>
                  <a:gd name="T9" fmla="*/ 110 h 139"/>
                  <a:gd name="T10" fmla="*/ 4 w 74"/>
                  <a:gd name="T11" fmla="*/ 139 h 139"/>
                  <a:gd name="T12" fmla="*/ 32 w 74"/>
                  <a:gd name="T13" fmla="*/ 124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139">
                    <a:moveTo>
                      <a:pt x="32" y="124"/>
                    </a:moveTo>
                    <a:cubicBezTo>
                      <a:pt x="36" y="119"/>
                      <a:pt x="67" y="68"/>
                      <a:pt x="67" y="68"/>
                    </a:cubicBezTo>
                    <a:cubicBezTo>
                      <a:pt x="67" y="68"/>
                      <a:pt x="74" y="5"/>
                      <a:pt x="62" y="2"/>
                    </a:cubicBezTo>
                    <a:cubicBezTo>
                      <a:pt x="49" y="0"/>
                      <a:pt x="43" y="19"/>
                      <a:pt x="35" y="44"/>
                    </a:cubicBezTo>
                    <a:cubicBezTo>
                      <a:pt x="33" y="50"/>
                      <a:pt x="8" y="104"/>
                      <a:pt x="6" y="110"/>
                    </a:cubicBezTo>
                    <a:cubicBezTo>
                      <a:pt x="0" y="123"/>
                      <a:pt x="4" y="139"/>
                      <a:pt x="4" y="139"/>
                    </a:cubicBezTo>
                    <a:cubicBezTo>
                      <a:pt x="4" y="139"/>
                      <a:pt x="24" y="132"/>
                      <a:pt x="32" y="124"/>
                    </a:cubicBezTo>
                    <a:close/>
                  </a:path>
                </a:pathLst>
              </a:custGeom>
              <a:solidFill>
                <a:srgbClr val="0FA5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46" name="Freeform 263"/>
              <p:cNvSpPr/>
              <p:nvPr/>
            </p:nvSpPr>
            <p:spPr bwMode="auto">
              <a:xfrm>
                <a:off x="5962" y="3860"/>
                <a:ext cx="147" cy="184"/>
              </a:xfrm>
              <a:custGeom>
                <a:avLst/>
                <a:gdLst>
                  <a:gd name="T0" fmla="*/ 147 w 147"/>
                  <a:gd name="T1" fmla="*/ 0 h 185"/>
                  <a:gd name="T2" fmla="*/ 113 w 147"/>
                  <a:gd name="T3" fmla="*/ 17 h 185"/>
                  <a:gd name="T4" fmla="*/ 29 w 147"/>
                  <a:gd name="T5" fmla="*/ 63 h 185"/>
                  <a:gd name="T6" fmla="*/ 9 w 147"/>
                  <a:gd name="T7" fmla="*/ 96 h 185"/>
                  <a:gd name="T8" fmla="*/ 2 w 147"/>
                  <a:gd name="T9" fmla="*/ 169 h 185"/>
                  <a:gd name="T10" fmla="*/ 5 w 147"/>
                  <a:gd name="T11" fmla="*/ 180 h 185"/>
                  <a:gd name="T12" fmla="*/ 29 w 147"/>
                  <a:gd name="T13" fmla="*/ 181 h 185"/>
                  <a:gd name="T14" fmla="*/ 44 w 147"/>
                  <a:gd name="T15" fmla="*/ 173 h 185"/>
                  <a:gd name="T16" fmla="*/ 56 w 147"/>
                  <a:gd name="T17" fmla="*/ 93 h 185"/>
                  <a:gd name="T18" fmla="*/ 119 w 147"/>
                  <a:gd name="T19" fmla="*/ 69 h 185"/>
                  <a:gd name="T20" fmla="*/ 145 w 147"/>
                  <a:gd name="T21" fmla="*/ 39 h 185"/>
                  <a:gd name="T22" fmla="*/ 147 w 147"/>
                  <a:gd name="T2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7" h="185">
                    <a:moveTo>
                      <a:pt x="147" y="0"/>
                    </a:moveTo>
                    <a:cubicBezTo>
                      <a:pt x="113" y="17"/>
                      <a:pt x="113" y="17"/>
                      <a:pt x="113" y="17"/>
                    </a:cubicBezTo>
                    <a:cubicBezTo>
                      <a:pt x="29" y="63"/>
                      <a:pt x="29" y="63"/>
                      <a:pt x="29" y="63"/>
                    </a:cubicBezTo>
                    <a:cubicBezTo>
                      <a:pt x="29" y="63"/>
                      <a:pt x="11" y="70"/>
                      <a:pt x="9" y="96"/>
                    </a:cubicBezTo>
                    <a:cubicBezTo>
                      <a:pt x="7" y="115"/>
                      <a:pt x="2" y="169"/>
                      <a:pt x="2" y="169"/>
                    </a:cubicBezTo>
                    <a:cubicBezTo>
                      <a:pt x="0" y="176"/>
                      <a:pt x="1" y="178"/>
                      <a:pt x="5" y="180"/>
                    </a:cubicBezTo>
                    <a:cubicBezTo>
                      <a:pt x="15" y="185"/>
                      <a:pt x="29" y="181"/>
                      <a:pt x="29" y="181"/>
                    </a:cubicBezTo>
                    <a:cubicBezTo>
                      <a:pt x="33" y="180"/>
                      <a:pt x="42" y="177"/>
                      <a:pt x="44" y="17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119" y="69"/>
                      <a:pt x="119" y="69"/>
                      <a:pt x="119" y="69"/>
                    </a:cubicBezTo>
                    <a:cubicBezTo>
                      <a:pt x="119" y="69"/>
                      <a:pt x="144" y="58"/>
                      <a:pt x="145" y="39"/>
                    </a:cubicBezTo>
                    <a:cubicBezTo>
                      <a:pt x="146" y="32"/>
                      <a:pt x="147" y="0"/>
                      <a:pt x="147" y="0"/>
                    </a:cubicBezTo>
                    <a:close/>
                  </a:path>
                </a:pathLst>
              </a:custGeom>
              <a:solidFill>
                <a:srgbClr val="AD2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47" name="Freeform 264"/>
              <p:cNvSpPr/>
              <p:nvPr/>
            </p:nvSpPr>
            <p:spPr bwMode="auto">
              <a:xfrm>
                <a:off x="6036" y="3732"/>
                <a:ext cx="148" cy="208"/>
              </a:xfrm>
              <a:custGeom>
                <a:avLst/>
                <a:gdLst>
                  <a:gd name="T0" fmla="*/ 4 w 148"/>
                  <a:gd name="T1" fmla="*/ 19 h 209"/>
                  <a:gd name="T2" fmla="*/ 11 w 148"/>
                  <a:gd name="T3" fmla="*/ 76 h 209"/>
                  <a:gd name="T4" fmla="*/ 34 w 148"/>
                  <a:gd name="T5" fmla="*/ 126 h 209"/>
                  <a:gd name="T6" fmla="*/ 31 w 148"/>
                  <a:gd name="T7" fmla="*/ 154 h 209"/>
                  <a:gd name="T8" fmla="*/ 111 w 148"/>
                  <a:gd name="T9" fmla="*/ 206 h 209"/>
                  <a:gd name="T10" fmla="*/ 135 w 148"/>
                  <a:gd name="T11" fmla="*/ 195 h 209"/>
                  <a:gd name="T12" fmla="*/ 141 w 148"/>
                  <a:gd name="T13" fmla="*/ 140 h 209"/>
                  <a:gd name="T14" fmla="*/ 110 w 148"/>
                  <a:gd name="T15" fmla="*/ 35 h 209"/>
                  <a:gd name="T16" fmla="*/ 75 w 148"/>
                  <a:gd name="T17" fmla="*/ 11 h 209"/>
                  <a:gd name="T18" fmla="*/ 29 w 148"/>
                  <a:gd name="T19" fmla="*/ 0 h 209"/>
                  <a:gd name="T20" fmla="*/ 27 w 148"/>
                  <a:gd name="T21" fmla="*/ 3 h 209"/>
                  <a:gd name="T22" fmla="*/ 4 w 148"/>
                  <a:gd name="T23" fmla="*/ 1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8" h="209">
                    <a:moveTo>
                      <a:pt x="4" y="19"/>
                    </a:moveTo>
                    <a:cubicBezTo>
                      <a:pt x="2" y="36"/>
                      <a:pt x="0" y="47"/>
                      <a:pt x="11" y="76"/>
                    </a:cubicBezTo>
                    <a:cubicBezTo>
                      <a:pt x="34" y="126"/>
                      <a:pt x="34" y="126"/>
                      <a:pt x="34" y="126"/>
                    </a:cubicBezTo>
                    <a:cubicBezTo>
                      <a:pt x="41" y="148"/>
                      <a:pt x="27" y="145"/>
                      <a:pt x="31" y="154"/>
                    </a:cubicBezTo>
                    <a:cubicBezTo>
                      <a:pt x="43" y="186"/>
                      <a:pt x="95" y="209"/>
                      <a:pt x="111" y="206"/>
                    </a:cubicBezTo>
                    <a:cubicBezTo>
                      <a:pt x="128" y="203"/>
                      <a:pt x="135" y="195"/>
                      <a:pt x="135" y="195"/>
                    </a:cubicBezTo>
                    <a:cubicBezTo>
                      <a:pt x="148" y="175"/>
                      <a:pt x="141" y="138"/>
                      <a:pt x="141" y="140"/>
                    </a:cubicBezTo>
                    <a:cubicBezTo>
                      <a:pt x="141" y="140"/>
                      <a:pt x="122" y="60"/>
                      <a:pt x="110" y="35"/>
                    </a:cubicBezTo>
                    <a:cubicBezTo>
                      <a:pt x="107" y="27"/>
                      <a:pt x="87" y="16"/>
                      <a:pt x="75" y="11"/>
                    </a:cubicBezTo>
                    <a:cubicBezTo>
                      <a:pt x="69" y="8"/>
                      <a:pt x="29" y="0"/>
                      <a:pt x="29" y="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5" y="7"/>
                      <a:pt x="4" y="19"/>
                    </a:cubicBezTo>
                  </a:path>
                </a:pathLst>
              </a:custGeom>
              <a:solidFill>
                <a:srgbClr val="1EC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48" name="Freeform 265"/>
              <p:cNvSpPr/>
              <p:nvPr/>
            </p:nvSpPr>
            <p:spPr bwMode="auto">
              <a:xfrm>
                <a:off x="6026" y="3932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5 w 5"/>
                  <a:gd name="T3" fmla="*/ 2 h 5"/>
                  <a:gd name="T4" fmla="*/ 0 w 5"/>
                  <a:gd name="T5" fmla="*/ 5 h 5"/>
                  <a:gd name="T6" fmla="*/ 0 w 5"/>
                  <a:gd name="T7" fmla="*/ 3 h 5"/>
                  <a:gd name="T8" fmla="*/ 5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5" y="2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49" name="Freeform 266"/>
              <p:cNvSpPr/>
              <p:nvPr/>
            </p:nvSpPr>
            <p:spPr bwMode="auto">
              <a:xfrm>
                <a:off x="6033" y="3928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5 w 5"/>
                  <a:gd name="T3" fmla="*/ 2 h 5"/>
                  <a:gd name="T4" fmla="*/ 0 w 5"/>
                  <a:gd name="T5" fmla="*/ 5 h 5"/>
                  <a:gd name="T6" fmla="*/ 0 w 5"/>
                  <a:gd name="T7" fmla="*/ 3 h 5"/>
                  <a:gd name="T8" fmla="*/ 5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5" y="2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50" name="Freeform 267"/>
              <p:cNvSpPr/>
              <p:nvPr/>
            </p:nvSpPr>
            <p:spPr bwMode="auto">
              <a:xfrm>
                <a:off x="6026" y="3932"/>
                <a:ext cx="5" cy="4"/>
              </a:xfrm>
              <a:custGeom>
                <a:avLst/>
                <a:gdLst>
                  <a:gd name="T0" fmla="*/ 0 w 5"/>
                  <a:gd name="T1" fmla="*/ 4 h 4"/>
                  <a:gd name="T2" fmla="*/ 5 w 5"/>
                  <a:gd name="T3" fmla="*/ 2 h 4"/>
                  <a:gd name="T4" fmla="*/ 5 w 5"/>
                  <a:gd name="T5" fmla="*/ 0 h 4"/>
                  <a:gd name="T6" fmla="*/ 0 w 5"/>
                  <a:gd name="T7" fmla="*/ 3 h 4"/>
                  <a:gd name="T8" fmla="*/ 0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0" y="4"/>
                    </a:moveTo>
                    <a:lnTo>
                      <a:pt x="5" y="2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51" name="Freeform 268"/>
              <p:cNvSpPr/>
              <p:nvPr/>
            </p:nvSpPr>
            <p:spPr bwMode="auto">
              <a:xfrm>
                <a:off x="6034" y="3928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1 h 4"/>
                  <a:gd name="T4" fmla="*/ 4 w 4"/>
                  <a:gd name="T5" fmla="*/ 0 h 4"/>
                  <a:gd name="T6" fmla="*/ 0 w 4"/>
                  <a:gd name="T7" fmla="*/ 2 h 4"/>
                  <a:gd name="T8" fmla="*/ 0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1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52" name="Freeform 269"/>
              <p:cNvSpPr/>
              <p:nvPr/>
            </p:nvSpPr>
            <p:spPr bwMode="auto">
              <a:xfrm>
                <a:off x="5985" y="3869"/>
                <a:ext cx="48" cy="27"/>
              </a:xfrm>
              <a:custGeom>
                <a:avLst/>
                <a:gdLst>
                  <a:gd name="T0" fmla="*/ 3 w 48"/>
                  <a:gd name="T1" fmla="*/ 15 h 27"/>
                  <a:gd name="T2" fmla="*/ 3 w 48"/>
                  <a:gd name="T3" fmla="*/ 9 h 27"/>
                  <a:gd name="T4" fmla="*/ 15 w 48"/>
                  <a:gd name="T5" fmla="*/ 1 h 27"/>
                  <a:gd name="T6" fmla="*/ 25 w 48"/>
                  <a:gd name="T7" fmla="*/ 1 h 27"/>
                  <a:gd name="T8" fmla="*/ 45 w 48"/>
                  <a:gd name="T9" fmla="*/ 12 h 27"/>
                  <a:gd name="T10" fmla="*/ 46 w 48"/>
                  <a:gd name="T11" fmla="*/ 18 h 27"/>
                  <a:gd name="T12" fmla="*/ 33 w 48"/>
                  <a:gd name="T13" fmla="*/ 26 h 27"/>
                  <a:gd name="T14" fmla="*/ 23 w 48"/>
                  <a:gd name="T15" fmla="*/ 26 h 27"/>
                  <a:gd name="T16" fmla="*/ 3 w 48"/>
                  <a:gd name="T17" fmla="*/ 1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27">
                    <a:moveTo>
                      <a:pt x="3" y="15"/>
                    </a:moveTo>
                    <a:cubicBezTo>
                      <a:pt x="0" y="13"/>
                      <a:pt x="0" y="11"/>
                      <a:pt x="3" y="9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8" y="0"/>
                      <a:pt x="23" y="0"/>
                      <a:pt x="25" y="1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8" y="14"/>
                      <a:pt x="48" y="16"/>
                      <a:pt x="46" y="18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0" y="27"/>
                      <a:pt x="26" y="27"/>
                      <a:pt x="23" y="26"/>
                    </a:cubicBezTo>
                    <a:lnTo>
                      <a:pt x="3" y="15"/>
                    </a:lnTo>
                    <a:close/>
                  </a:path>
                </a:pathLst>
              </a:custGeom>
              <a:solidFill>
                <a:srgbClr val="9E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53" name="Freeform 270"/>
              <p:cNvSpPr/>
              <p:nvPr/>
            </p:nvSpPr>
            <p:spPr bwMode="auto">
              <a:xfrm>
                <a:off x="5932" y="3916"/>
                <a:ext cx="186" cy="66"/>
              </a:xfrm>
              <a:custGeom>
                <a:avLst/>
                <a:gdLst>
                  <a:gd name="T0" fmla="*/ 107 w 186"/>
                  <a:gd name="T1" fmla="*/ 61 h 67"/>
                  <a:gd name="T2" fmla="*/ 0 w 186"/>
                  <a:gd name="T3" fmla="*/ 0 h 67"/>
                  <a:gd name="T4" fmla="*/ 0 w 186"/>
                  <a:gd name="T5" fmla="*/ 3 h 67"/>
                  <a:gd name="T6" fmla="*/ 3 w 186"/>
                  <a:gd name="T7" fmla="*/ 8 h 67"/>
                  <a:gd name="T8" fmla="*/ 104 w 186"/>
                  <a:gd name="T9" fmla="*/ 66 h 67"/>
                  <a:gd name="T10" fmla="*/ 110 w 186"/>
                  <a:gd name="T11" fmla="*/ 66 h 67"/>
                  <a:gd name="T12" fmla="*/ 184 w 186"/>
                  <a:gd name="T13" fmla="*/ 22 h 67"/>
                  <a:gd name="T14" fmla="*/ 186 w 186"/>
                  <a:gd name="T15" fmla="*/ 19 h 67"/>
                  <a:gd name="T16" fmla="*/ 186 w 186"/>
                  <a:gd name="T17" fmla="*/ 17 h 67"/>
                  <a:gd name="T18" fmla="*/ 107 w 186"/>
                  <a:gd name="T19" fmla="*/ 6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6" h="67">
                    <a:moveTo>
                      <a:pt x="107" y="6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2" y="7"/>
                      <a:pt x="3" y="8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6" y="67"/>
                      <a:pt x="108" y="67"/>
                      <a:pt x="110" y="66"/>
                    </a:cubicBezTo>
                    <a:cubicBezTo>
                      <a:pt x="184" y="22"/>
                      <a:pt x="184" y="22"/>
                      <a:pt x="184" y="22"/>
                    </a:cubicBezTo>
                    <a:cubicBezTo>
                      <a:pt x="185" y="22"/>
                      <a:pt x="186" y="20"/>
                      <a:pt x="186" y="19"/>
                    </a:cubicBezTo>
                    <a:cubicBezTo>
                      <a:pt x="186" y="17"/>
                      <a:pt x="186" y="17"/>
                      <a:pt x="186" y="17"/>
                    </a:cubicBezTo>
                    <a:lnTo>
                      <a:pt x="107" y="61"/>
                    </a:lnTo>
                    <a:close/>
                  </a:path>
                </a:pathLst>
              </a:custGeom>
              <a:solidFill>
                <a:srgbClr val="848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54" name="Freeform 271"/>
              <p:cNvSpPr/>
              <p:nvPr/>
            </p:nvSpPr>
            <p:spPr bwMode="auto">
              <a:xfrm>
                <a:off x="5932" y="3879"/>
                <a:ext cx="187" cy="97"/>
              </a:xfrm>
              <a:custGeom>
                <a:avLst/>
                <a:gdLst>
                  <a:gd name="T0" fmla="*/ 184 w 187"/>
                  <a:gd name="T1" fmla="*/ 51 h 98"/>
                  <a:gd name="T2" fmla="*/ 184 w 187"/>
                  <a:gd name="T3" fmla="*/ 57 h 98"/>
                  <a:gd name="T4" fmla="*/ 107 w 187"/>
                  <a:gd name="T5" fmla="*/ 98 h 98"/>
                  <a:gd name="T6" fmla="*/ 0 w 187"/>
                  <a:gd name="T7" fmla="*/ 37 h 98"/>
                  <a:gd name="T8" fmla="*/ 77 w 187"/>
                  <a:gd name="T9" fmla="*/ 2 h 98"/>
                  <a:gd name="T10" fmla="*/ 88 w 187"/>
                  <a:gd name="T11" fmla="*/ 2 h 98"/>
                  <a:gd name="T12" fmla="*/ 184 w 187"/>
                  <a:gd name="T13" fmla="*/ 51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8">
                    <a:moveTo>
                      <a:pt x="184" y="51"/>
                    </a:moveTo>
                    <a:cubicBezTo>
                      <a:pt x="187" y="52"/>
                      <a:pt x="187" y="56"/>
                      <a:pt x="184" y="57"/>
                    </a:cubicBezTo>
                    <a:cubicBezTo>
                      <a:pt x="107" y="98"/>
                      <a:pt x="107" y="98"/>
                      <a:pt x="107" y="98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81" y="0"/>
                      <a:pt x="85" y="0"/>
                      <a:pt x="88" y="2"/>
                    </a:cubicBezTo>
                    <a:lnTo>
                      <a:pt x="184" y="51"/>
                    </a:lnTo>
                    <a:close/>
                  </a:path>
                </a:pathLst>
              </a:custGeom>
              <a:solidFill>
                <a:srgbClr val="EAE9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55" name="Freeform 272"/>
              <p:cNvSpPr/>
              <p:nvPr/>
            </p:nvSpPr>
            <p:spPr bwMode="auto">
              <a:xfrm>
                <a:off x="5945" y="3890"/>
                <a:ext cx="138" cy="80"/>
              </a:xfrm>
              <a:custGeom>
                <a:avLst/>
                <a:gdLst>
                  <a:gd name="T0" fmla="*/ 136 w 138"/>
                  <a:gd name="T1" fmla="*/ 56 h 81"/>
                  <a:gd name="T2" fmla="*/ 134 w 138"/>
                  <a:gd name="T3" fmla="*/ 61 h 81"/>
                  <a:gd name="T4" fmla="*/ 100 w 138"/>
                  <a:gd name="T5" fmla="*/ 80 h 81"/>
                  <a:gd name="T6" fmla="*/ 92 w 138"/>
                  <a:gd name="T7" fmla="*/ 78 h 81"/>
                  <a:gd name="T8" fmla="*/ 2 w 138"/>
                  <a:gd name="T9" fmla="*/ 26 h 81"/>
                  <a:gd name="T10" fmla="*/ 2 w 138"/>
                  <a:gd name="T11" fmla="*/ 22 h 81"/>
                  <a:gd name="T12" fmla="*/ 35 w 138"/>
                  <a:gd name="T13" fmla="*/ 2 h 81"/>
                  <a:gd name="T14" fmla="*/ 40 w 138"/>
                  <a:gd name="T15" fmla="*/ 1 h 81"/>
                  <a:gd name="T16" fmla="*/ 136 w 138"/>
                  <a:gd name="T17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81">
                    <a:moveTo>
                      <a:pt x="136" y="56"/>
                    </a:moveTo>
                    <a:cubicBezTo>
                      <a:pt x="137" y="57"/>
                      <a:pt x="138" y="59"/>
                      <a:pt x="134" y="61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97" y="81"/>
                      <a:pt x="95" y="80"/>
                      <a:pt x="92" y="78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0" y="25"/>
                      <a:pt x="0" y="23"/>
                      <a:pt x="2" y="2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7" y="1"/>
                      <a:pt x="39" y="0"/>
                      <a:pt x="40" y="1"/>
                    </a:cubicBezTo>
                    <a:lnTo>
                      <a:pt x="136" y="56"/>
                    </a:lnTo>
                    <a:close/>
                  </a:path>
                </a:pathLst>
              </a:custGeom>
              <a:solidFill>
                <a:srgbClr val="89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56" name="Freeform 273"/>
              <p:cNvSpPr/>
              <p:nvPr/>
            </p:nvSpPr>
            <p:spPr bwMode="auto">
              <a:xfrm>
                <a:off x="5994" y="3900"/>
                <a:ext cx="11" cy="7"/>
              </a:xfrm>
              <a:custGeom>
                <a:avLst/>
                <a:gdLst>
                  <a:gd name="T0" fmla="*/ 11 w 11"/>
                  <a:gd name="T1" fmla="*/ 3 h 7"/>
                  <a:gd name="T2" fmla="*/ 11 w 11"/>
                  <a:gd name="T3" fmla="*/ 4 h 7"/>
                  <a:gd name="T4" fmla="*/ 6 w 11"/>
                  <a:gd name="T5" fmla="*/ 7 h 7"/>
                  <a:gd name="T6" fmla="*/ 5 w 11"/>
                  <a:gd name="T7" fmla="*/ 7 h 7"/>
                  <a:gd name="T8" fmla="*/ 0 w 11"/>
                  <a:gd name="T9" fmla="*/ 4 h 7"/>
                  <a:gd name="T10" fmla="*/ 0 w 11"/>
                  <a:gd name="T11" fmla="*/ 3 h 7"/>
                  <a:gd name="T12" fmla="*/ 5 w 11"/>
                  <a:gd name="T13" fmla="*/ 0 h 7"/>
                  <a:gd name="T14" fmla="*/ 6 w 11"/>
                  <a:gd name="T15" fmla="*/ 0 h 7"/>
                  <a:gd name="T16" fmla="*/ 11 w 11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1" y="3"/>
                    </a:moveTo>
                    <a:cubicBezTo>
                      <a:pt x="11" y="3"/>
                      <a:pt x="11" y="4"/>
                      <a:pt x="11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57" name="Freeform 274"/>
              <p:cNvSpPr/>
              <p:nvPr/>
            </p:nvSpPr>
            <p:spPr bwMode="auto">
              <a:xfrm>
                <a:off x="5971" y="3924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7 h 7"/>
                  <a:gd name="T6" fmla="*/ 5 w 12"/>
                  <a:gd name="T7" fmla="*/ 7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4"/>
                      <a:pt x="11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58" name="Freeform 275"/>
              <p:cNvSpPr/>
              <p:nvPr/>
            </p:nvSpPr>
            <p:spPr bwMode="auto">
              <a:xfrm>
                <a:off x="5979" y="3929"/>
                <a:ext cx="12" cy="6"/>
              </a:xfrm>
              <a:custGeom>
                <a:avLst/>
                <a:gdLst>
                  <a:gd name="T0" fmla="*/ 11 w 12"/>
                  <a:gd name="T1" fmla="*/ 3 h 6"/>
                  <a:gd name="T2" fmla="*/ 11 w 12"/>
                  <a:gd name="T3" fmla="*/ 3 h 6"/>
                  <a:gd name="T4" fmla="*/ 7 w 12"/>
                  <a:gd name="T5" fmla="*/ 6 h 6"/>
                  <a:gd name="T6" fmla="*/ 5 w 12"/>
                  <a:gd name="T7" fmla="*/ 6 h 6"/>
                  <a:gd name="T8" fmla="*/ 1 w 12"/>
                  <a:gd name="T9" fmla="*/ 3 h 6"/>
                  <a:gd name="T10" fmla="*/ 1 w 12"/>
                  <a:gd name="T11" fmla="*/ 3 h 6"/>
                  <a:gd name="T12" fmla="*/ 5 w 12"/>
                  <a:gd name="T13" fmla="*/ 0 h 6"/>
                  <a:gd name="T14" fmla="*/ 7 w 12"/>
                  <a:gd name="T15" fmla="*/ 0 h 6"/>
                  <a:gd name="T16" fmla="*/ 11 w 12"/>
                  <a:gd name="T1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">
                    <a:moveTo>
                      <a:pt x="11" y="3"/>
                    </a:moveTo>
                    <a:cubicBezTo>
                      <a:pt x="12" y="3"/>
                      <a:pt x="12" y="3"/>
                      <a:pt x="11" y="3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59" name="Freeform 276"/>
              <p:cNvSpPr/>
              <p:nvPr/>
            </p:nvSpPr>
            <p:spPr bwMode="auto">
              <a:xfrm>
                <a:off x="5987" y="3933"/>
                <a:ext cx="12" cy="6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7 h 7"/>
                  <a:gd name="T6" fmla="*/ 5 w 12"/>
                  <a:gd name="T7" fmla="*/ 7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4"/>
                      <a:pt x="11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60" name="Freeform 277"/>
              <p:cNvSpPr/>
              <p:nvPr/>
            </p:nvSpPr>
            <p:spPr bwMode="auto">
              <a:xfrm>
                <a:off x="5970" y="3896"/>
                <a:ext cx="19" cy="11"/>
              </a:xfrm>
              <a:custGeom>
                <a:avLst/>
                <a:gdLst>
                  <a:gd name="T0" fmla="*/ 19 w 19"/>
                  <a:gd name="T1" fmla="*/ 8 h 11"/>
                  <a:gd name="T2" fmla="*/ 19 w 19"/>
                  <a:gd name="T3" fmla="*/ 8 h 11"/>
                  <a:gd name="T4" fmla="*/ 14 w 19"/>
                  <a:gd name="T5" fmla="*/ 11 h 11"/>
                  <a:gd name="T6" fmla="*/ 13 w 19"/>
                  <a:gd name="T7" fmla="*/ 11 h 11"/>
                  <a:gd name="T8" fmla="*/ 0 w 19"/>
                  <a:gd name="T9" fmla="*/ 4 h 11"/>
                  <a:gd name="T10" fmla="*/ 0 w 19"/>
                  <a:gd name="T11" fmla="*/ 3 h 11"/>
                  <a:gd name="T12" fmla="*/ 5 w 19"/>
                  <a:gd name="T13" fmla="*/ 0 h 11"/>
                  <a:gd name="T14" fmla="*/ 6 w 19"/>
                  <a:gd name="T15" fmla="*/ 0 h 11"/>
                  <a:gd name="T16" fmla="*/ 19 w 19"/>
                  <a:gd name="T1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1">
                    <a:moveTo>
                      <a:pt x="19" y="8"/>
                    </a:moveTo>
                    <a:cubicBezTo>
                      <a:pt x="19" y="8"/>
                      <a:pt x="19" y="8"/>
                      <a:pt x="19" y="8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61" name="Freeform 278"/>
              <p:cNvSpPr/>
              <p:nvPr/>
            </p:nvSpPr>
            <p:spPr bwMode="auto">
              <a:xfrm>
                <a:off x="5985" y="3905"/>
                <a:ext cx="12" cy="7"/>
              </a:xfrm>
              <a:custGeom>
                <a:avLst/>
                <a:gdLst>
                  <a:gd name="T0" fmla="*/ 12 w 12"/>
                  <a:gd name="T1" fmla="*/ 3 h 7"/>
                  <a:gd name="T2" fmla="*/ 12 w 12"/>
                  <a:gd name="T3" fmla="*/ 4 h 7"/>
                  <a:gd name="T4" fmla="*/ 7 w 12"/>
                  <a:gd name="T5" fmla="*/ 6 h 7"/>
                  <a:gd name="T6" fmla="*/ 5 w 12"/>
                  <a:gd name="T7" fmla="*/ 6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2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2" y="3"/>
                    </a:moveTo>
                    <a:cubicBezTo>
                      <a:pt x="12" y="3"/>
                      <a:pt x="12" y="3"/>
                      <a:pt x="12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62" name="Freeform 279"/>
              <p:cNvSpPr/>
              <p:nvPr/>
            </p:nvSpPr>
            <p:spPr bwMode="auto">
              <a:xfrm>
                <a:off x="5994" y="3910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6 h 7"/>
                  <a:gd name="T6" fmla="*/ 5 w 12"/>
                  <a:gd name="T7" fmla="*/ 6 h 7"/>
                  <a:gd name="T8" fmla="*/ 0 w 12"/>
                  <a:gd name="T9" fmla="*/ 4 h 7"/>
                  <a:gd name="T10" fmla="*/ 0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3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5" y="7"/>
                      <a:pt x="5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63" name="Freeform 280"/>
              <p:cNvSpPr/>
              <p:nvPr/>
            </p:nvSpPr>
            <p:spPr bwMode="auto">
              <a:xfrm>
                <a:off x="6002" y="3914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7 h 7"/>
                  <a:gd name="T6" fmla="*/ 5 w 12"/>
                  <a:gd name="T7" fmla="*/ 7 h 7"/>
                  <a:gd name="T8" fmla="*/ 0 w 12"/>
                  <a:gd name="T9" fmla="*/ 4 h 7"/>
                  <a:gd name="T10" fmla="*/ 0 w 12"/>
                  <a:gd name="T11" fmla="*/ 3 h 7"/>
                  <a:gd name="T12" fmla="*/ 5 w 12"/>
                  <a:gd name="T13" fmla="*/ 1 h 7"/>
                  <a:gd name="T14" fmla="*/ 7 w 12"/>
                  <a:gd name="T15" fmla="*/ 1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4"/>
                      <a:pt x="12" y="4"/>
                      <a:pt x="11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7" y="1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64" name="Freeform 281"/>
              <p:cNvSpPr/>
              <p:nvPr/>
            </p:nvSpPr>
            <p:spPr bwMode="auto">
              <a:xfrm>
                <a:off x="6010" y="3919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7 h 7"/>
                  <a:gd name="T6" fmla="*/ 5 w 12"/>
                  <a:gd name="T7" fmla="*/ 7 h 7"/>
                  <a:gd name="T8" fmla="*/ 0 w 12"/>
                  <a:gd name="T9" fmla="*/ 4 h 7"/>
                  <a:gd name="T10" fmla="*/ 0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4"/>
                      <a:pt x="11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65" name="Freeform 282"/>
              <p:cNvSpPr/>
              <p:nvPr/>
            </p:nvSpPr>
            <p:spPr bwMode="auto">
              <a:xfrm>
                <a:off x="5962" y="3900"/>
                <a:ext cx="20" cy="12"/>
              </a:xfrm>
              <a:custGeom>
                <a:avLst/>
                <a:gdLst>
                  <a:gd name="T0" fmla="*/ 19 w 20"/>
                  <a:gd name="T1" fmla="*/ 8 h 12"/>
                  <a:gd name="T2" fmla="*/ 19 w 20"/>
                  <a:gd name="T3" fmla="*/ 9 h 12"/>
                  <a:gd name="T4" fmla="*/ 15 w 20"/>
                  <a:gd name="T5" fmla="*/ 12 h 12"/>
                  <a:gd name="T6" fmla="*/ 13 w 20"/>
                  <a:gd name="T7" fmla="*/ 12 h 12"/>
                  <a:gd name="T8" fmla="*/ 0 w 20"/>
                  <a:gd name="T9" fmla="*/ 4 h 12"/>
                  <a:gd name="T10" fmla="*/ 0 w 20"/>
                  <a:gd name="T11" fmla="*/ 3 h 12"/>
                  <a:gd name="T12" fmla="*/ 5 w 20"/>
                  <a:gd name="T13" fmla="*/ 1 h 12"/>
                  <a:gd name="T14" fmla="*/ 7 w 20"/>
                  <a:gd name="T15" fmla="*/ 1 h 12"/>
                  <a:gd name="T16" fmla="*/ 19 w 20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2">
                    <a:moveTo>
                      <a:pt x="19" y="8"/>
                    </a:moveTo>
                    <a:cubicBezTo>
                      <a:pt x="20" y="8"/>
                      <a:pt x="20" y="9"/>
                      <a:pt x="19" y="9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7" y="1"/>
                    </a:cubicBez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66" name="Freeform 283"/>
              <p:cNvSpPr/>
              <p:nvPr/>
            </p:nvSpPr>
            <p:spPr bwMode="auto">
              <a:xfrm>
                <a:off x="5978" y="3910"/>
                <a:ext cx="12" cy="6"/>
              </a:xfrm>
              <a:custGeom>
                <a:avLst/>
                <a:gdLst>
                  <a:gd name="T0" fmla="*/ 11 w 12"/>
                  <a:gd name="T1" fmla="*/ 3 h 6"/>
                  <a:gd name="T2" fmla="*/ 11 w 12"/>
                  <a:gd name="T3" fmla="*/ 4 h 6"/>
                  <a:gd name="T4" fmla="*/ 7 w 12"/>
                  <a:gd name="T5" fmla="*/ 6 h 6"/>
                  <a:gd name="T6" fmla="*/ 5 w 12"/>
                  <a:gd name="T7" fmla="*/ 6 h 6"/>
                  <a:gd name="T8" fmla="*/ 0 w 12"/>
                  <a:gd name="T9" fmla="*/ 4 h 6"/>
                  <a:gd name="T10" fmla="*/ 0 w 12"/>
                  <a:gd name="T11" fmla="*/ 3 h 6"/>
                  <a:gd name="T12" fmla="*/ 5 w 12"/>
                  <a:gd name="T13" fmla="*/ 0 h 6"/>
                  <a:gd name="T14" fmla="*/ 7 w 12"/>
                  <a:gd name="T15" fmla="*/ 0 h 6"/>
                  <a:gd name="T16" fmla="*/ 11 w 12"/>
                  <a:gd name="T1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">
                    <a:moveTo>
                      <a:pt x="11" y="3"/>
                    </a:moveTo>
                    <a:cubicBezTo>
                      <a:pt x="12" y="3"/>
                      <a:pt x="12" y="3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67" name="Freeform 284"/>
              <p:cNvSpPr/>
              <p:nvPr/>
            </p:nvSpPr>
            <p:spPr bwMode="auto">
              <a:xfrm>
                <a:off x="5986" y="3915"/>
                <a:ext cx="12" cy="6"/>
              </a:xfrm>
              <a:custGeom>
                <a:avLst/>
                <a:gdLst>
                  <a:gd name="T0" fmla="*/ 11 w 12"/>
                  <a:gd name="T1" fmla="*/ 3 h 6"/>
                  <a:gd name="T2" fmla="*/ 11 w 12"/>
                  <a:gd name="T3" fmla="*/ 3 h 6"/>
                  <a:gd name="T4" fmla="*/ 7 w 12"/>
                  <a:gd name="T5" fmla="*/ 6 h 6"/>
                  <a:gd name="T6" fmla="*/ 5 w 12"/>
                  <a:gd name="T7" fmla="*/ 6 h 6"/>
                  <a:gd name="T8" fmla="*/ 1 w 12"/>
                  <a:gd name="T9" fmla="*/ 3 h 6"/>
                  <a:gd name="T10" fmla="*/ 1 w 12"/>
                  <a:gd name="T11" fmla="*/ 3 h 6"/>
                  <a:gd name="T12" fmla="*/ 5 w 12"/>
                  <a:gd name="T13" fmla="*/ 0 h 6"/>
                  <a:gd name="T14" fmla="*/ 7 w 12"/>
                  <a:gd name="T15" fmla="*/ 0 h 6"/>
                  <a:gd name="T16" fmla="*/ 11 w 12"/>
                  <a:gd name="T1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">
                    <a:moveTo>
                      <a:pt x="11" y="3"/>
                    </a:moveTo>
                    <a:cubicBezTo>
                      <a:pt x="12" y="3"/>
                      <a:pt x="12" y="3"/>
                      <a:pt x="11" y="3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68" name="Freeform 285"/>
              <p:cNvSpPr/>
              <p:nvPr/>
            </p:nvSpPr>
            <p:spPr bwMode="auto">
              <a:xfrm>
                <a:off x="5994" y="3919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7 h 7"/>
                  <a:gd name="T6" fmla="*/ 5 w 12"/>
                  <a:gd name="T7" fmla="*/ 7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1 h 7"/>
                  <a:gd name="T14" fmla="*/ 7 w 12"/>
                  <a:gd name="T15" fmla="*/ 1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4"/>
                      <a:pt x="11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6" y="0"/>
                      <a:pt x="7" y="1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69" name="Freeform 286"/>
              <p:cNvSpPr/>
              <p:nvPr/>
            </p:nvSpPr>
            <p:spPr bwMode="auto">
              <a:xfrm>
                <a:off x="5995" y="3938"/>
                <a:ext cx="12" cy="6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6 h 7"/>
                  <a:gd name="T6" fmla="*/ 5 w 12"/>
                  <a:gd name="T7" fmla="*/ 6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3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6" y="7"/>
                      <a:pt x="5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70" name="Freeform 287"/>
              <p:cNvSpPr/>
              <p:nvPr/>
            </p:nvSpPr>
            <p:spPr bwMode="auto">
              <a:xfrm>
                <a:off x="6018" y="3924"/>
                <a:ext cx="12" cy="6"/>
              </a:xfrm>
              <a:custGeom>
                <a:avLst/>
                <a:gdLst>
                  <a:gd name="T0" fmla="*/ 11 w 12"/>
                  <a:gd name="T1" fmla="*/ 3 h 6"/>
                  <a:gd name="T2" fmla="*/ 11 w 12"/>
                  <a:gd name="T3" fmla="*/ 4 h 6"/>
                  <a:gd name="T4" fmla="*/ 7 w 12"/>
                  <a:gd name="T5" fmla="*/ 6 h 6"/>
                  <a:gd name="T6" fmla="*/ 5 w 12"/>
                  <a:gd name="T7" fmla="*/ 6 h 6"/>
                  <a:gd name="T8" fmla="*/ 0 w 12"/>
                  <a:gd name="T9" fmla="*/ 4 h 6"/>
                  <a:gd name="T10" fmla="*/ 0 w 12"/>
                  <a:gd name="T11" fmla="*/ 3 h 6"/>
                  <a:gd name="T12" fmla="*/ 5 w 12"/>
                  <a:gd name="T13" fmla="*/ 0 h 6"/>
                  <a:gd name="T14" fmla="*/ 7 w 12"/>
                  <a:gd name="T15" fmla="*/ 0 h 6"/>
                  <a:gd name="T16" fmla="*/ 11 w 12"/>
                  <a:gd name="T1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">
                    <a:moveTo>
                      <a:pt x="11" y="3"/>
                    </a:moveTo>
                    <a:cubicBezTo>
                      <a:pt x="12" y="3"/>
                      <a:pt x="12" y="3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71" name="Freeform 288"/>
              <p:cNvSpPr/>
              <p:nvPr/>
            </p:nvSpPr>
            <p:spPr bwMode="auto">
              <a:xfrm>
                <a:off x="6002" y="3924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6 h 7"/>
                  <a:gd name="T6" fmla="*/ 5 w 12"/>
                  <a:gd name="T7" fmla="*/ 6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3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6" y="7"/>
                      <a:pt x="5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72" name="Freeform 289"/>
              <p:cNvSpPr/>
              <p:nvPr/>
            </p:nvSpPr>
            <p:spPr bwMode="auto">
              <a:xfrm>
                <a:off x="6010" y="3929"/>
                <a:ext cx="12" cy="6"/>
              </a:xfrm>
              <a:custGeom>
                <a:avLst/>
                <a:gdLst>
                  <a:gd name="T0" fmla="*/ 11 w 12"/>
                  <a:gd name="T1" fmla="*/ 2 h 6"/>
                  <a:gd name="T2" fmla="*/ 12 w 12"/>
                  <a:gd name="T3" fmla="*/ 3 h 6"/>
                  <a:gd name="T4" fmla="*/ 7 w 12"/>
                  <a:gd name="T5" fmla="*/ 6 h 6"/>
                  <a:gd name="T6" fmla="*/ 5 w 12"/>
                  <a:gd name="T7" fmla="*/ 6 h 6"/>
                  <a:gd name="T8" fmla="*/ 1 w 12"/>
                  <a:gd name="T9" fmla="*/ 3 h 6"/>
                  <a:gd name="T10" fmla="*/ 1 w 12"/>
                  <a:gd name="T11" fmla="*/ 2 h 6"/>
                  <a:gd name="T12" fmla="*/ 5 w 12"/>
                  <a:gd name="T13" fmla="*/ 0 h 6"/>
                  <a:gd name="T14" fmla="*/ 7 w 12"/>
                  <a:gd name="T15" fmla="*/ 0 h 6"/>
                  <a:gd name="T16" fmla="*/ 11 w 12"/>
                  <a:gd name="T1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">
                    <a:moveTo>
                      <a:pt x="11" y="2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73" name="Freeform 290"/>
              <p:cNvSpPr/>
              <p:nvPr/>
            </p:nvSpPr>
            <p:spPr bwMode="auto">
              <a:xfrm>
                <a:off x="5979" y="3919"/>
                <a:ext cx="11" cy="7"/>
              </a:xfrm>
              <a:custGeom>
                <a:avLst/>
                <a:gdLst>
                  <a:gd name="T0" fmla="*/ 11 w 11"/>
                  <a:gd name="T1" fmla="*/ 3 h 7"/>
                  <a:gd name="T2" fmla="*/ 11 w 11"/>
                  <a:gd name="T3" fmla="*/ 4 h 7"/>
                  <a:gd name="T4" fmla="*/ 6 w 11"/>
                  <a:gd name="T5" fmla="*/ 7 h 7"/>
                  <a:gd name="T6" fmla="*/ 5 w 11"/>
                  <a:gd name="T7" fmla="*/ 7 h 7"/>
                  <a:gd name="T8" fmla="*/ 0 w 11"/>
                  <a:gd name="T9" fmla="*/ 4 h 7"/>
                  <a:gd name="T10" fmla="*/ 0 w 11"/>
                  <a:gd name="T11" fmla="*/ 3 h 7"/>
                  <a:gd name="T12" fmla="*/ 5 w 11"/>
                  <a:gd name="T13" fmla="*/ 1 h 7"/>
                  <a:gd name="T14" fmla="*/ 6 w 11"/>
                  <a:gd name="T15" fmla="*/ 1 h 7"/>
                  <a:gd name="T16" fmla="*/ 11 w 11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1" y="3"/>
                    </a:moveTo>
                    <a:cubicBezTo>
                      <a:pt x="11" y="4"/>
                      <a:pt x="11" y="4"/>
                      <a:pt x="11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6" y="1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74" name="Freeform 291"/>
              <p:cNvSpPr/>
              <p:nvPr/>
            </p:nvSpPr>
            <p:spPr bwMode="auto">
              <a:xfrm>
                <a:off x="5987" y="3924"/>
                <a:ext cx="11" cy="7"/>
              </a:xfrm>
              <a:custGeom>
                <a:avLst/>
                <a:gdLst>
                  <a:gd name="T0" fmla="*/ 11 w 11"/>
                  <a:gd name="T1" fmla="*/ 3 h 7"/>
                  <a:gd name="T2" fmla="*/ 11 w 11"/>
                  <a:gd name="T3" fmla="*/ 4 h 7"/>
                  <a:gd name="T4" fmla="*/ 6 w 11"/>
                  <a:gd name="T5" fmla="*/ 6 h 7"/>
                  <a:gd name="T6" fmla="*/ 5 w 11"/>
                  <a:gd name="T7" fmla="*/ 6 h 7"/>
                  <a:gd name="T8" fmla="*/ 0 w 11"/>
                  <a:gd name="T9" fmla="*/ 4 h 7"/>
                  <a:gd name="T10" fmla="*/ 0 w 11"/>
                  <a:gd name="T11" fmla="*/ 3 h 7"/>
                  <a:gd name="T12" fmla="*/ 5 w 11"/>
                  <a:gd name="T13" fmla="*/ 0 h 7"/>
                  <a:gd name="T14" fmla="*/ 6 w 11"/>
                  <a:gd name="T15" fmla="*/ 0 h 7"/>
                  <a:gd name="T16" fmla="*/ 11 w 11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1" y="3"/>
                    </a:moveTo>
                    <a:cubicBezTo>
                      <a:pt x="11" y="3"/>
                      <a:pt x="11" y="4"/>
                      <a:pt x="11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7"/>
                      <a:pt x="5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75" name="Freeform 292"/>
              <p:cNvSpPr/>
              <p:nvPr/>
            </p:nvSpPr>
            <p:spPr bwMode="auto">
              <a:xfrm>
                <a:off x="5995" y="3929"/>
                <a:ext cx="11" cy="6"/>
              </a:xfrm>
              <a:custGeom>
                <a:avLst/>
                <a:gdLst>
                  <a:gd name="T0" fmla="*/ 11 w 11"/>
                  <a:gd name="T1" fmla="*/ 3 h 6"/>
                  <a:gd name="T2" fmla="*/ 11 w 11"/>
                  <a:gd name="T3" fmla="*/ 3 h 6"/>
                  <a:gd name="T4" fmla="*/ 6 w 11"/>
                  <a:gd name="T5" fmla="*/ 6 h 6"/>
                  <a:gd name="T6" fmla="*/ 5 w 11"/>
                  <a:gd name="T7" fmla="*/ 6 h 6"/>
                  <a:gd name="T8" fmla="*/ 0 w 11"/>
                  <a:gd name="T9" fmla="*/ 3 h 6"/>
                  <a:gd name="T10" fmla="*/ 0 w 11"/>
                  <a:gd name="T11" fmla="*/ 3 h 6"/>
                  <a:gd name="T12" fmla="*/ 5 w 11"/>
                  <a:gd name="T13" fmla="*/ 0 h 6"/>
                  <a:gd name="T14" fmla="*/ 6 w 11"/>
                  <a:gd name="T15" fmla="*/ 0 h 6"/>
                  <a:gd name="T16" fmla="*/ 11 w 11"/>
                  <a:gd name="T1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11" y="3"/>
                    </a:moveTo>
                    <a:cubicBezTo>
                      <a:pt x="11" y="3"/>
                      <a:pt x="11" y="3"/>
                      <a:pt x="11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76" name="Freeform 293"/>
              <p:cNvSpPr/>
              <p:nvPr/>
            </p:nvSpPr>
            <p:spPr bwMode="auto">
              <a:xfrm>
                <a:off x="6003" y="3933"/>
                <a:ext cx="11" cy="6"/>
              </a:xfrm>
              <a:custGeom>
                <a:avLst/>
                <a:gdLst>
                  <a:gd name="T0" fmla="*/ 11 w 11"/>
                  <a:gd name="T1" fmla="*/ 3 h 7"/>
                  <a:gd name="T2" fmla="*/ 11 w 11"/>
                  <a:gd name="T3" fmla="*/ 4 h 7"/>
                  <a:gd name="T4" fmla="*/ 6 w 11"/>
                  <a:gd name="T5" fmla="*/ 7 h 7"/>
                  <a:gd name="T6" fmla="*/ 5 w 11"/>
                  <a:gd name="T7" fmla="*/ 7 h 7"/>
                  <a:gd name="T8" fmla="*/ 0 w 11"/>
                  <a:gd name="T9" fmla="*/ 4 h 7"/>
                  <a:gd name="T10" fmla="*/ 0 w 11"/>
                  <a:gd name="T11" fmla="*/ 3 h 7"/>
                  <a:gd name="T12" fmla="*/ 5 w 11"/>
                  <a:gd name="T13" fmla="*/ 0 h 7"/>
                  <a:gd name="T14" fmla="*/ 6 w 11"/>
                  <a:gd name="T15" fmla="*/ 0 h 7"/>
                  <a:gd name="T16" fmla="*/ 11 w 11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1" y="3"/>
                    </a:moveTo>
                    <a:cubicBezTo>
                      <a:pt x="11" y="3"/>
                      <a:pt x="11" y="4"/>
                      <a:pt x="11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77" name="Freeform 294"/>
              <p:cNvSpPr/>
              <p:nvPr/>
            </p:nvSpPr>
            <p:spPr bwMode="auto">
              <a:xfrm>
                <a:off x="6003" y="3941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7 h 7"/>
                  <a:gd name="T6" fmla="*/ 5 w 12"/>
                  <a:gd name="T7" fmla="*/ 7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1 h 7"/>
                  <a:gd name="T14" fmla="*/ 7 w 12"/>
                  <a:gd name="T15" fmla="*/ 1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4"/>
                      <a:pt x="12" y="4"/>
                      <a:pt x="11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1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6" y="0"/>
                      <a:pt x="7" y="1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78" name="Freeform 295"/>
              <p:cNvSpPr/>
              <p:nvPr/>
            </p:nvSpPr>
            <p:spPr bwMode="auto">
              <a:xfrm>
                <a:off x="6027" y="3929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6 h 7"/>
                  <a:gd name="T6" fmla="*/ 5 w 12"/>
                  <a:gd name="T7" fmla="*/ 6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4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6" y="7"/>
                      <a:pt x="5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79" name="Freeform 296"/>
              <p:cNvSpPr/>
              <p:nvPr/>
            </p:nvSpPr>
            <p:spPr bwMode="auto">
              <a:xfrm>
                <a:off x="6018" y="3933"/>
                <a:ext cx="12" cy="6"/>
              </a:xfrm>
              <a:custGeom>
                <a:avLst/>
                <a:gdLst>
                  <a:gd name="T0" fmla="*/ 12 w 12"/>
                  <a:gd name="T1" fmla="*/ 3 h 7"/>
                  <a:gd name="T2" fmla="*/ 12 w 12"/>
                  <a:gd name="T3" fmla="*/ 4 h 7"/>
                  <a:gd name="T4" fmla="*/ 7 w 12"/>
                  <a:gd name="T5" fmla="*/ 7 h 7"/>
                  <a:gd name="T6" fmla="*/ 5 w 12"/>
                  <a:gd name="T7" fmla="*/ 7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2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2" y="3"/>
                    </a:moveTo>
                    <a:cubicBezTo>
                      <a:pt x="12" y="3"/>
                      <a:pt x="12" y="4"/>
                      <a:pt x="12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5" y="7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80" name="Freeform 297"/>
              <p:cNvSpPr/>
              <p:nvPr/>
            </p:nvSpPr>
            <p:spPr bwMode="auto">
              <a:xfrm>
                <a:off x="6011" y="3938"/>
                <a:ext cx="11" cy="6"/>
              </a:xfrm>
              <a:custGeom>
                <a:avLst/>
                <a:gdLst>
                  <a:gd name="T0" fmla="*/ 11 w 11"/>
                  <a:gd name="T1" fmla="*/ 3 h 7"/>
                  <a:gd name="T2" fmla="*/ 11 w 11"/>
                  <a:gd name="T3" fmla="*/ 4 h 7"/>
                  <a:gd name="T4" fmla="*/ 6 w 11"/>
                  <a:gd name="T5" fmla="*/ 6 h 7"/>
                  <a:gd name="T6" fmla="*/ 5 w 11"/>
                  <a:gd name="T7" fmla="*/ 6 h 7"/>
                  <a:gd name="T8" fmla="*/ 0 w 11"/>
                  <a:gd name="T9" fmla="*/ 4 h 7"/>
                  <a:gd name="T10" fmla="*/ 0 w 11"/>
                  <a:gd name="T11" fmla="*/ 3 h 7"/>
                  <a:gd name="T12" fmla="*/ 5 w 11"/>
                  <a:gd name="T13" fmla="*/ 0 h 7"/>
                  <a:gd name="T14" fmla="*/ 6 w 11"/>
                  <a:gd name="T15" fmla="*/ 0 h 7"/>
                  <a:gd name="T16" fmla="*/ 11 w 11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1" y="3"/>
                    </a:moveTo>
                    <a:cubicBezTo>
                      <a:pt x="11" y="3"/>
                      <a:pt x="11" y="3"/>
                      <a:pt x="11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7"/>
                      <a:pt x="5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81" name="Freeform 298"/>
              <p:cNvSpPr/>
              <p:nvPr/>
            </p:nvSpPr>
            <p:spPr bwMode="auto">
              <a:xfrm>
                <a:off x="5947" y="3910"/>
                <a:ext cx="12" cy="7"/>
              </a:xfrm>
              <a:custGeom>
                <a:avLst/>
                <a:gdLst>
                  <a:gd name="T0" fmla="*/ 12 w 12"/>
                  <a:gd name="T1" fmla="*/ 3 h 7"/>
                  <a:gd name="T2" fmla="*/ 12 w 12"/>
                  <a:gd name="T3" fmla="*/ 4 h 7"/>
                  <a:gd name="T4" fmla="*/ 7 w 12"/>
                  <a:gd name="T5" fmla="*/ 7 h 7"/>
                  <a:gd name="T6" fmla="*/ 5 w 12"/>
                  <a:gd name="T7" fmla="*/ 7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2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2" y="3"/>
                    </a:moveTo>
                    <a:cubicBezTo>
                      <a:pt x="12" y="3"/>
                      <a:pt x="12" y="4"/>
                      <a:pt x="12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5" y="7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82" name="Freeform 299"/>
              <p:cNvSpPr/>
              <p:nvPr/>
            </p:nvSpPr>
            <p:spPr bwMode="auto">
              <a:xfrm>
                <a:off x="5955" y="3914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7 h 7"/>
                  <a:gd name="T6" fmla="*/ 5 w 12"/>
                  <a:gd name="T7" fmla="*/ 7 h 7"/>
                  <a:gd name="T8" fmla="*/ 0 w 12"/>
                  <a:gd name="T9" fmla="*/ 4 h 7"/>
                  <a:gd name="T10" fmla="*/ 0 w 12"/>
                  <a:gd name="T11" fmla="*/ 3 h 7"/>
                  <a:gd name="T12" fmla="*/ 5 w 12"/>
                  <a:gd name="T13" fmla="*/ 1 h 7"/>
                  <a:gd name="T14" fmla="*/ 7 w 12"/>
                  <a:gd name="T15" fmla="*/ 1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4"/>
                      <a:pt x="12" y="4"/>
                      <a:pt x="11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7" y="1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83" name="Freeform 300"/>
              <p:cNvSpPr/>
              <p:nvPr/>
            </p:nvSpPr>
            <p:spPr bwMode="auto">
              <a:xfrm>
                <a:off x="5963" y="3919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7 h 7"/>
                  <a:gd name="T6" fmla="*/ 5 w 12"/>
                  <a:gd name="T7" fmla="*/ 7 h 7"/>
                  <a:gd name="T8" fmla="*/ 0 w 12"/>
                  <a:gd name="T9" fmla="*/ 4 h 7"/>
                  <a:gd name="T10" fmla="*/ 0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4"/>
                      <a:pt x="11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84" name="Freeform 301"/>
              <p:cNvSpPr/>
              <p:nvPr/>
            </p:nvSpPr>
            <p:spPr bwMode="auto">
              <a:xfrm>
                <a:off x="6003" y="3906"/>
                <a:ext cx="43" cy="25"/>
              </a:xfrm>
              <a:custGeom>
                <a:avLst/>
                <a:gdLst>
                  <a:gd name="T0" fmla="*/ 43 w 43"/>
                  <a:gd name="T1" fmla="*/ 21 h 25"/>
                  <a:gd name="T2" fmla="*/ 43 w 43"/>
                  <a:gd name="T3" fmla="*/ 22 h 25"/>
                  <a:gd name="T4" fmla="*/ 38 w 43"/>
                  <a:gd name="T5" fmla="*/ 25 h 25"/>
                  <a:gd name="T6" fmla="*/ 37 w 43"/>
                  <a:gd name="T7" fmla="*/ 25 h 25"/>
                  <a:gd name="T8" fmla="*/ 0 w 43"/>
                  <a:gd name="T9" fmla="*/ 4 h 25"/>
                  <a:gd name="T10" fmla="*/ 0 w 43"/>
                  <a:gd name="T11" fmla="*/ 3 h 25"/>
                  <a:gd name="T12" fmla="*/ 5 w 43"/>
                  <a:gd name="T13" fmla="*/ 0 h 25"/>
                  <a:gd name="T14" fmla="*/ 6 w 43"/>
                  <a:gd name="T15" fmla="*/ 0 h 25"/>
                  <a:gd name="T16" fmla="*/ 43 w 43"/>
                  <a:gd name="T17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5">
                    <a:moveTo>
                      <a:pt x="43" y="21"/>
                    </a:moveTo>
                    <a:cubicBezTo>
                      <a:pt x="43" y="22"/>
                      <a:pt x="43" y="22"/>
                      <a:pt x="43" y="22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8" y="25"/>
                      <a:pt x="37" y="25"/>
                      <a:pt x="37" y="2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85" name="Freeform 302"/>
              <p:cNvSpPr/>
              <p:nvPr/>
            </p:nvSpPr>
            <p:spPr bwMode="auto">
              <a:xfrm>
                <a:off x="6043" y="3929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7 h 7"/>
                  <a:gd name="T6" fmla="*/ 5 w 12"/>
                  <a:gd name="T7" fmla="*/ 7 h 7"/>
                  <a:gd name="T8" fmla="*/ 0 w 12"/>
                  <a:gd name="T9" fmla="*/ 4 h 7"/>
                  <a:gd name="T10" fmla="*/ 0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4"/>
                      <a:pt x="11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86" name="Freeform 303"/>
              <p:cNvSpPr/>
              <p:nvPr/>
            </p:nvSpPr>
            <p:spPr bwMode="auto">
              <a:xfrm>
                <a:off x="6051" y="3934"/>
                <a:ext cx="12" cy="6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6 h 7"/>
                  <a:gd name="T6" fmla="*/ 5 w 12"/>
                  <a:gd name="T7" fmla="*/ 6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4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6" y="7"/>
                      <a:pt x="5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87" name="Freeform 304"/>
              <p:cNvSpPr/>
              <p:nvPr/>
            </p:nvSpPr>
            <p:spPr bwMode="auto">
              <a:xfrm>
                <a:off x="6035" y="3934"/>
                <a:ext cx="12" cy="5"/>
              </a:xfrm>
              <a:custGeom>
                <a:avLst/>
                <a:gdLst>
                  <a:gd name="T0" fmla="*/ 11 w 12"/>
                  <a:gd name="T1" fmla="*/ 3 h 6"/>
                  <a:gd name="T2" fmla="*/ 11 w 12"/>
                  <a:gd name="T3" fmla="*/ 4 h 6"/>
                  <a:gd name="T4" fmla="*/ 7 w 12"/>
                  <a:gd name="T5" fmla="*/ 6 h 6"/>
                  <a:gd name="T6" fmla="*/ 5 w 12"/>
                  <a:gd name="T7" fmla="*/ 6 h 6"/>
                  <a:gd name="T8" fmla="*/ 0 w 12"/>
                  <a:gd name="T9" fmla="*/ 4 h 6"/>
                  <a:gd name="T10" fmla="*/ 0 w 12"/>
                  <a:gd name="T11" fmla="*/ 3 h 6"/>
                  <a:gd name="T12" fmla="*/ 5 w 12"/>
                  <a:gd name="T13" fmla="*/ 0 h 6"/>
                  <a:gd name="T14" fmla="*/ 7 w 12"/>
                  <a:gd name="T15" fmla="*/ 0 h 6"/>
                  <a:gd name="T16" fmla="*/ 11 w 12"/>
                  <a:gd name="T1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">
                    <a:moveTo>
                      <a:pt x="11" y="3"/>
                    </a:moveTo>
                    <a:cubicBezTo>
                      <a:pt x="12" y="3"/>
                      <a:pt x="12" y="3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88" name="Freeform 305"/>
              <p:cNvSpPr/>
              <p:nvPr/>
            </p:nvSpPr>
            <p:spPr bwMode="auto">
              <a:xfrm>
                <a:off x="5955" y="3905"/>
                <a:ext cx="11" cy="7"/>
              </a:xfrm>
              <a:custGeom>
                <a:avLst/>
                <a:gdLst>
                  <a:gd name="T0" fmla="*/ 11 w 11"/>
                  <a:gd name="T1" fmla="*/ 3 h 7"/>
                  <a:gd name="T2" fmla="*/ 11 w 11"/>
                  <a:gd name="T3" fmla="*/ 4 h 7"/>
                  <a:gd name="T4" fmla="*/ 6 w 11"/>
                  <a:gd name="T5" fmla="*/ 6 h 7"/>
                  <a:gd name="T6" fmla="*/ 5 w 11"/>
                  <a:gd name="T7" fmla="*/ 6 h 7"/>
                  <a:gd name="T8" fmla="*/ 0 w 11"/>
                  <a:gd name="T9" fmla="*/ 4 h 7"/>
                  <a:gd name="T10" fmla="*/ 0 w 11"/>
                  <a:gd name="T11" fmla="*/ 3 h 7"/>
                  <a:gd name="T12" fmla="*/ 5 w 11"/>
                  <a:gd name="T13" fmla="*/ 0 h 7"/>
                  <a:gd name="T14" fmla="*/ 6 w 11"/>
                  <a:gd name="T15" fmla="*/ 0 h 7"/>
                  <a:gd name="T16" fmla="*/ 11 w 11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1" y="3"/>
                    </a:moveTo>
                    <a:cubicBezTo>
                      <a:pt x="11" y="3"/>
                      <a:pt x="11" y="4"/>
                      <a:pt x="11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7"/>
                      <a:pt x="5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89" name="Freeform 306"/>
              <p:cNvSpPr/>
              <p:nvPr/>
            </p:nvSpPr>
            <p:spPr bwMode="auto">
              <a:xfrm>
                <a:off x="5963" y="3910"/>
                <a:ext cx="11" cy="6"/>
              </a:xfrm>
              <a:custGeom>
                <a:avLst/>
                <a:gdLst>
                  <a:gd name="T0" fmla="*/ 11 w 11"/>
                  <a:gd name="T1" fmla="*/ 3 h 6"/>
                  <a:gd name="T2" fmla="*/ 11 w 11"/>
                  <a:gd name="T3" fmla="*/ 3 h 6"/>
                  <a:gd name="T4" fmla="*/ 6 w 11"/>
                  <a:gd name="T5" fmla="*/ 6 h 6"/>
                  <a:gd name="T6" fmla="*/ 5 w 11"/>
                  <a:gd name="T7" fmla="*/ 6 h 6"/>
                  <a:gd name="T8" fmla="*/ 0 w 11"/>
                  <a:gd name="T9" fmla="*/ 3 h 6"/>
                  <a:gd name="T10" fmla="*/ 0 w 11"/>
                  <a:gd name="T11" fmla="*/ 3 h 6"/>
                  <a:gd name="T12" fmla="*/ 5 w 11"/>
                  <a:gd name="T13" fmla="*/ 0 h 6"/>
                  <a:gd name="T14" fmla="*/ 6 w 11"/>
                  <a:gd name="T15" fmla="*/ 0 h 6"/>
                  <a:gd name="T16" fmla="*/ 11 w 11"/>
                  <a:gd name="T1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11" y="3"/>
                    </a:moveTo>
                    <a:cubicBezTo>
                      <a:pt x="11" y="3"/>
                      <a:pt x="11" y="3"/>
                      <a:pt x="11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90" name="Freeform 307"/>
              <p:cNvSpPr/>
              <p:nvPr/>
            </p:nvSpPr>
            <p:spPr bwMode="auto">
              <a:xfrm>
                <a:off x="5971" y="3914"/>
                <a:ext cx="11" cy="7"/>
              </a:xfrm>
              <a:custGeom>
                <a:avLst/>
                <a:gdLst>
                  <a:gd name="T0" fmla="*/ 11 w 11"/>
                  <a:gd name="T1" fmla="*/ 3 h 7"/>
                  <a:gd name="T2" fmla="*/ 11 w 11"/>
                  <a:gd name="T3" fmla="*/ 4 h 7"/>
                  <a:gd name="T4" fmla="*/ 6 w 11"/>
                  <a:gd name="T5" fmla="*/ 7 h 7"/>
                  <a:gd name="T6" fmla="*/ 5 w 11"/>
                  <a:gd name="T7" fmla="*/ 7 h 7"/>
                  <a:gd name="T8" fmla="*/ 0 w 11"/>
                  <a:gd name="T9" fmla="*/ 4 h 7"/>
                  <a:gd name="T10" fmla="*/ 0 w 11"/>
                  <a:gd name="T11" fmla="*/ 3 h 7"/>
                  <a:gd name="T12" fmla="*/ 5 w 11"/>
                  <a:gd name="T13" fmla="*/ 1 h 7"/>
                  <a:gd name="T14" fmla="*/ 6 w 11"/>
                  <a:gd name="T15" fmla="*/ 1 h 7"/>
                  <a:gd name="T16" fmla="*/ 11 w 11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1" y="3"/>
                    </a:moveTo>
                    <a:cubicBezTo>
                      <a:pt x="11" y="3"/>
                      <a:pt x="11" y="4"/>
                      <a:pt x="11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6" y="1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91" name="Freeform 308"/>
              <p:cNvSpPr/>
              <p:nvPr/>
            </p:nvSpPr>
            <p:spPr bwMode="auto">
              <a:xfrm>
                <a:off x="6026" y="3938"/>
                <a:ext cx="12" cy="6"/>
              </a:xfrm>
              <a:custGeom>
                <a:avLst/>
                <a:gdLst>
                  <a:gd name="T0" fmla="*/ 12 w 12"/>
                  <a:gd name="T1" fmla="*/ 3 h 7"/>
                  <a:gd name="T2" fmla="*/ 12 w 12"/>
                  <a:gd name="T3" fmla="*/ 4 h 7"/>
                  <a:gd name="T4" fmla="*/ 7 w 12"/>
                  <a:gd name="T5" fmla="*/ 7 h 7"/>
                  <a:gd name="T6" fmla="*/ 6 w 12"/>
                  <a:gd name="T7" fmla="*/ 7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1 h 7"/>
                  <a:gd name="T14" fmla="*/ 7 w 12"/>
                  <a:gd name="T15" fmla="*/ 1 h 7"/>
                  <a:gd name="T16" fmla="*/ 12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2" y="3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1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92" name="Freeform 309"/>
              <p:cNvSpPr/>
              <p:nvPr/>
            </p:nvSpPr>
            <p:spPr bwMode="auto">
              <a:xfrm>
                <a:off x="6035" y="3942"/>
                <a:ext cx="12" cy="7"/>
              </a:xfrm>
              <a:custGeom>
                <a:avLst/>
                <a:gdLst>
                  <a:gd name="T0" fmla="*/ 12 w 12"/>
                  <a:gd name="T1" fmla="*/ 3 h 7"/>
                  <a:gd name="T2" fmla="*/ 12 w 12"/>
                  <a:gd name="T3" fmla="*/ 4 h 7"/>
                  <a:gd name="T4" fmla="*/ 7 w 12"/>
                  <a:gd name="T5" fmla="*/ 6 h 7"/>
                  <a:gd name="T6" fmla="*/ 5 w 12"/>
                  <a:gd name="T7" fmla="*/ 6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2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2" y="3"/>
                    </a:moveTo>
                    <a:cubicBezTo>
                      <a:pt x="12" y="3"/>
                      <a:pt x="12" y="3"/>
                      <a:pt x="12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7" y="0"/>
                      <a:pt x="7" y="0"/>
                    </a:cubicBez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93" name="Freeform 310"/>
              <p:cNvSpPr/>
              <p:nvPr/>
            </p:nvSpPr>
            <p:spPr bwMode="auto">
              <a:xfrm>
                <a:off x="6043" y="3946"/>
                <a:ext cx="20" cy="12"/>
              </a:xfrm>
              <a:custGeom>
                <a:avLst/>
                <a:gdLst>
                  <a:gd name="T0" fmla="*/ 19 w 20"/>
                  <a:gd name="T1" fmla="*/ 8 h 12"/>
                  <a:gd name="T2" fmla="*/ 19 w 20"/>
                  <a:gd name="T3" fmla="*/ 9 h 12"/>
                  <a:gd name="T4" fmla="*/ 15 w 20"/>
                  <a:gd name="T5" fmla="*/ 12 h 12"/>
                  <a:gd name="T6" fmla="*/ 13 w 20"/>
                  <a:gd name="T7" fmla="*/ 12 h 12"/>
                  <a:gd name="T8" fmla="*/ 0 w 20"/>
                  <a:gd name="T9" fmla="*/ 4 h 12"/>
                  <a:gd name="T10" fmla="*/ 0 w 20"/>
                  <a:gd name="T11" fmla="*/ 3 h 12"/>
                  <a:gd name="T12" fmla="*/ 5 w 20"/>
                  <a:gd name="T13" fmla="*/ 1 h 12"/>
                  <a:gd name="T14" fmla="*/ 7 w 20"/>
                  <a:gd name="T15" fmla="*/ 1 h 12"/>
                  <a:gd name="T16" fmla="*/ 19 w 20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2">
                    <a:moveTo>
                      <a:pt x="19" y="8"/>
                    </a:moveTo>
                    <a:cubicBezTo>
                      <a:pt x="20" y="8"/>
                      <a:pt x="20" y="9"/>
                      <a:pt x="19" y="9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7" y="1"/>
                    </a:cubicBez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94" name="Freeform 311"/>
              <p:cNvSpPr/>
              <p:nvPr/>
            </p:nvSpPr>
            <p:spPr bwMode="auto">
              <a:xfrm>
                <a:off x="6019" y="3941"/>
                <a:ext cx="11" cy="7"/>
              </a:xfrm>
              <a:custGeom>
                <a:avLst/>
                <a:gdLst>
                  <a:gd name="T0" fmla="*/ 11 w 11"/>
                  <a:gd name="T1" fmla="*/ 3 h 7"/>
                  <a:gd name="T2" fmla="*/ 11 w 11"/>
                  <a:gd name="T3" fmla="*/ 4 h 7"/>
                  <a:gd name="T4" fmla="*/ 6 w 11"/>
                  <a:gd name="T5" fmla="*/ 7 h 7"/>
                  <a:gd name="T6" fmla="*/ 5 w 11"/>
                  <a:gd name="T7" fmla="*/ 7 h 7"/>
                  <a:gd name="T8" fmla="*/ 0 w 11"/>
                  <a:gd name="T9" fmla="*/ 4 h 7"/>
                  <a:gd name="T10" fmla="*/ 0 w 11"/>
                  <a:gd name="T11" fmla="*/ 3 h 7"/>
                  <a:gd name="T12" fmla="*/ 5 w 11"/>
                  <a:gd name="T13" fmla="*/ 1 h 7"/>
                  <a:gd name="T14" fmla="*/ 6 w 11"/>
                  <a:gd name="T15" fmla="*/ 1 h 7"/>
                  <a:gd name="T16" fmla="*/ 11 w 11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1" y="3"/>
                    </a:moveTo>
                    <a:cubicBezTo>
                      <a:pt x="11" y="4"/>
                      <a:pt x="11" y="4"/>
                      <a:pt x="11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6" y="1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95" name="Freeform 312"/>
              <p:cNvSpPr/>
              <p:nvPr/>
            </p:nvSpPr>
            <p:spPr bwMode="auto">
              <a:xfrm>
                <a:off x="6027" y="3946"/>
                <a:ext cx="11" cy="7"/>
              </a:xfrm>
              <a:custGeom>
                <a:avLst/>
                <a:gdLst>
                  <a:gd name="T0" fmla="*/ 11 w 11"/>
                  <a:gd name="T1" fmla="*/ 3 h 7"/>
                  <a:gd name="T2" fmla="*/ 11 w 11"/>
                  <a:gd name="T3" fmla="*/ 4 h 7"/>
                  <a:gd name="T4" fmla="*/ 6 w 11"/>
                  <a:gd name="T5" fmla="*/ 7 h 7"/>
                  <a:gd name="T6" fmla="*/ 5 w 11"/>
                  <a:gd name="T7" fmla="*/ 7 h 7"/>
                  <a:gd name="T8" fmla="*/ 0 w 11"/>
                  <a:gd name="T9" fmla="*/ 4 h 7"/>
                  <a:gd name="T10" fmla="*/ 0 w 11"/>
                  <a:gd name="T11" fmla="*/ 3 h 7"/>
                  <a:gd name="T12" fmla="*/ 5 w 11"/>
                  <a:gd name="T13" fmla="*/ 1 h 7"/>
                  <a:gd name="T14" fmla="*/ 6 w 11"/>
                  <a:gd name="T15" fmla="*/ 1 h 7"/>
                  <a:gd name="T16" fmla="*/ 11 w 11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1" y="3"/>
                    </a:moveTo>
                    <a:cubicBezTo>
                      <a:pt x="11" y="4"/>
                      <a:pt x="11" y="4"/>
                      <a:pt x="11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6" y="1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96" name="Freeform 313"/>
              <p:cNvSpPr/>
              <p:nvPr/>
            </p:nvSpPr>
            <p:spPr bwMode="auto">
              <a:xfrm>
                <a:off x="6035" y="3951"/>
                <a:ext cx="19" cy="11"/>
              </a:xfrm>
              <a:custGeom>
                <a:avLst/>
                <a:gdLst>
                  <a:gd name="T0" fmla="*/ 19 w 19"/>
                  <a:gd name="T1" fmla="*/ 7 h 11"/>
                  <a:gd name="T2" fmla="*/ 19 w 19"/>
                  <a:gd name="T3" fmla="*/ 8 h 11"/>
                  <a:gd name="T4" fmla="*/ 14 w 19"/>
                  <a:gd name="T5" fmla="*/ 11 h 11"/>
                  <a:gd name="T6" fmla="*/ 13 w 19"/>
                  <a:gd name="T7" fmla="*/ 11 h 11"/>
                  <a:gd name="T8" fmla="*/ 0 w 19"/>
                  <a:gd name="T9" fmla="*/ 4 h 11"/>
                  <a:gd name="T10" fmla="*/ 0 w 19"/>
                  <a:gd name="T11" fmla="*/ 3 h 11"/>
                  <a:gd name="T12" fmla="*/ 5 w 19"/>
                  <a:gd name="T13" fmla="*/ 0 h 11"/>
                  <a:gd name="T14" fmla="*/ 6 w 19"/>
                  <a:gd name="T15" fmla="*/ 0 h 11"/>
                  <a:gd name="T16" fmla="*/ 19 w 19"/>
                  <a:gd name="T1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1">
                    <a:moveTo>
                      <a:pt x="19" y="7"/>
                    </a:moveTo>
                    <a:cubicBezTo>
                      <a:pt x="19" y="8"/>
                      <a:pt x="19" y="8"/>
                      <a:pt x="19" y="8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97" name="Freeform 314"/>
              <p:cNvSpPr/>
              <p:nvPr/>
            </p:nvSpPr>
            <p:spPr bwMode="auto">
              <a:xfrm>
                <a:off x="6011" y="3946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6 h 7"/>
                  <a:gd name="T6" fmla="*/ 5 w 12"/>
                  <a:gd name="T7" fmla="*/ 6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3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6" y="7"/>
                      <a:pt x="5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98" name="Freeform 315"/>
              <p:cNvSpPr/>
              <p:nvPr/>
            </p:nvSpPr>
            <p:spPr bwMode="auto">
              <a:xfrm>
                <a:off x="6027" y="3955"/>
                <a:ext cx="20" cy="12"/>
              </a:xfrm>
              <a:custGeom>
                <a:avLst/>
                <a:gdLst>
                  <a:gd name="T0" fmla="*/ 19 w 20"/>
                  <a:gd name="T1" fmla="*/ 8 h 12"/>
                  <a:gd name="T2" fmla="*/ 19 w 20"/>
                  <a:gd name="T3" fmla="*/ 9 h 12"/>
                  <a:gd name="T4" fmla="*/ 15 w 20"/>
                  <a:gd name="T5" fmla="*/ 11 h 12"/>
                  <a:gd name="T6" fmla="*/ 13 w 20"/>
                  <a:gd name="T7" fmla="*/ 11 h 12"/>
                  <a:gd name="T8" fmla="*/ 1 w 20"/>
                  <a:gd name="T9" fmla="*/ 4 h 12"/>
                  <a:gd name="T10" fmla="*/ 1 w 20"/>
                  <a:gd name="T11" fmla="*/ 3 h 12"/>
                  <a:gd name="T12" fmla="*/ 5 w 20"/>
                  <a:gd name="T13" fmla="*/ 0 h 12"/>
                  <a:gd name="T14" fmla="*/ 7 w 20"/>
                  <a:gd name="T15" fmla="*/ 0 h 12"/>
                  <a:gd name="T16" fmla="*/ 19 w 20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2">
                    <a:moveTo>
                      <a:pt x="19" y="8"/>
                    </a:moveTo>
                    <a:cubicBezTo>
                      <a:pt x="20" y="8"/>
                      <a:pt x="20" y="8"/>
                      <a:pt x="19" y="9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2"/>
                      <a:pt x="14" y="12"/>
                      <a:pt x="13" y="1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99" name="Freeform 316"/>
              <p:cNvSpPr/>
              <p:nvPr/>
            </p:nvSpPr>
            <p:spPr bwMode="auto">
              <a:xfrm>
                <a:off x="6059" y="3938"/>
                <a:ext cx="12" cy="6"/>
              </a:xfrm>
              <a:custGeom>
                <a:avLst/>
                <a:gdLst>
                  <a:gd name="T0" fmla="*/ 11 w 12"/>
                  <a:gd name="T1" fmla="*/ 2 h 6"/>
                  <a:gd name="T2" fmla="*/ 11 w 12"/>
                  <a:gd name="T3" fmla="*/ 3 h 6"/>
                  <a:gd name="T4" fmla="*/ 7 w 12"/>
                  <a:gd name="T5" fmla="*/ 6 h 6"/>
                  <a:gd name="T6" fmla="*/ 5 w 12"/>
                  <a:gd name="T7" fmla="*/ 6 h 6"/>
                  <a:gd name="T8" fmla="*/ 1 w 12"/>
                  <a:gd name="T9" fmla="*/ 3 h 6"/>
                  <a:gd name="T10" fmla="*/ 1 w 12"/>
                  <a:gd name="T11" fmla="*/ 2 h 6"/>
                  <a:gd name="T12" fmla="*/ 5 w 12"/>
                  <a:gd name="T13" fmla="*/ 0 h 6"/>
                  <a:gd name="T14" fmla="*/ 7 w 12"/>
                  <a:gd name="T15" fmla="*/ 0 h 6"/>
                  <a:gd name="T16" fmla="*/ 11 w 12"/>
                  <a:gd name="T1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">
                    <a:moveTo>
                      <a:pt x="11" y="2"/>
                    </a:moveTo>
                    <a:cubicBezTo>
                      <a:pt x="12" y="3"/>
                      <a:pt x="12" y="3"/>
                      <a:pt x="11" y="3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00" name="Freeform 317"/>
              <p:cNvSpPr/>
              <p:nvPr/>
            </p:nvSpPr>
            <p:spPr bwMode="auto">
              <a:xfrm>
                <a:off x="6067" y="3942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7 h 7"/>
                  <a:gd name="T6" fmla="*/ 5 w 12"/>
                  <a:gd name="T7" fmla="*/ 7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4"/>
                      <a:pt x="11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01" name="Freeform 318"/>
              <p:cNvSpPr/>
              <p:nvPr/>
            </p:nvSpPr>
            <p:spPr bwMode="auto">
              <a:xfrm>
                <a:off x="6059" y="3941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02" name="Freeform 319"/>
              <p:cNvSpPr/>
              <p:nvPr/>
            </p:nvSpPr>
            <p:spPr bwMode="auto">
              <a:xfrm>
                <a:off x="6064" y="3941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6 w 7"/>
                  <a:gd name="T13" fmla="*/ 1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03" name="Freeform 320"/>
              <p:cNvSpPr/>
              <p:nvPr/>
            </p:nvSpPr>
            <p:spPr bwMode="auto">
              <a:xfrm>
                <a:off x="6067" y="3945"/>
                <a:ext cx="5" cy="4"/>
              </a:xfrm>
              <a:custGeom>
                <a:avLst/>
                <a:gdLst>
                  <a:gd name="T0" fmla="*/ 5 w 5"/>
                  <a:gd name="T1" fmla="*/ 4 h 4"/>
                  <a:gd name="T2" fmla="*/ 1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2 h 4"/>
                  <a:gd name="T10" fmla="*/ 5 w 5"/>
                  <a:gd name="T11" fmla="*/ 4 h 4"/>
                  <a:gd name="T12" fmla="*/ 5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4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04" name="Freeform 321"/>
              <p:cNvSpPr/>
              <p:nvPr/>
            </p:nvSpPr>
            <p:spPr bwMode="auto">
              <a:xfrm>
                <a:off x="6072" y="3945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6 w 7"/>
                  <a:gd name="T3" fmla="*/ 1 h 5"/>
                  <a:gd name="T4" fmla="*/ 2 w 7"/>
                  <a:gd name="T5" fmla="*/ 4 h 5"/>
                  <a:gd name="T6" fmla="*/ 0 w 7"/>
                  <a:gd name="T7" fmla="*/ 4 h 5"/>
                  <a:gd name="T8" fmla="*/ 0 w 7"/>
                  <a:gd name="T9" fmla="*/ 4 h 5"/>
                  <a:gd name="T10" fmla="*/ 2 w 7"/>
                  <a:gd name="T11" fmla="*/ 4 h 5"/>
                  <a:gd name="T12" fmla="*/ 6 w 7"/>
                  <a:gd name="T13" fmla="*/ 2 h 5"/>
                  <a:gd name="T14" fmla="*/ 7 w 7"/>
                  <a:gd name="T15" fmla="*/ 1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2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05" name="Freeform 322"/>
              <p:cNvSpPr/>
              <p:nvPr/>
            </p:nvSpPr>
            <p:spPr bwMode="auto">
              <a:xfrm>
                <a:off x="5994" y="3904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0 h 4"/>
                  <a:gd name="T4" fmla="*/ 0 w 5"/>
                  <a:gd name="T5" fmla="*/ 0 h 4"/>
                  <a:gd name="T6" fmla="*/ 0 w 5"/>
                  <a:gd name="T7" fmla="*/ 0 h 4"/>
                  <a:gd name="T8" fmla="*/ 0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06" name="Freeform 323"/>
              <p:cNvSpPr/>
              <p:nvPr/>
            </p:nvSpPr>
            <p:spPr bwMode="auto">
              <a:xfrm>
                <a:off x="5999" y="3904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07" name="Freeform 324"/>
              <p:cNvSpPr/>
              <p:nvPr/>
            </p:nvSpPr>
            <p:spPr bwMode="auto">
              <a:xfrm>
                <a:off x="5971" y="3927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2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08" name="Freeform 325"/>
              <p:cNvSpPr/>
              <p:nvPr/>
            </p:nvSpPr>
            <p:spPr bwMode="auto">
              <a:xfrm>
                <a:off x="5976" y="3927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6 w 7"/>
                  <a:gd name="T3" fmla="*/ 1 h 5"/>
                  <a:gd name="T4" fmla="*/ 2 w 7"/>
                  <a:gd name="T5" fmla="*/ 3 h 5"/>
                  <a:gd name="T6" fmla="*/ 0 w 7"/>
                  <a:gd name="T7" fmla="*/ 3 h 5"/>
                  <a:gd name="T8" fmla="*/ 0 w 7"/>
                  <a:gd name="T9" fmla="*/ 4 h 5"/>
                  <a:gd name="T10" fmla="*/ 2 w 7"/>
                  <a:gd name="T11" fmla="*/ 4 h 5"/>
                  <a:gd name="T12" fmla="*/ 6 w 7"/>
                  <a:gd name="T13" fmla="*/ 2 h 5"/>
                  <a:gd name="T14" fmla="*/ 7 w 7"/>
                  <a:gd name="T15" fmla="*/ 1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2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09" name="Freeform 326"/>
              <p:cNvSpPr/>
              <p:nvPr/>
            </p:nvSpPr>
            <p:spPr bwMode="auto">
              <a:xfrm>
                <a:off x="5979" y="3932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10" name="Freeform 327"/>
              <p:cNvSpPr/>
              <p:nvPr/>
            </p:nvSpPr>
            <p:spPr bwMode="auto">
              <a:xfrm>
                <a:off x="5984" y="3932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6 w 7"/>
                  <a:gd name="T13" fmla="*/ 1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11" name="Freeform 328"/>
              <p:cNvSpPr/>
              <p:nvPr/>
            </p:nvSpPr>
            <p:spPr bwMode="auto">
              <a:xfrm>
                <a:off x="5987" y="3937"/>
                <a:ext cx="5" cy="3"/>
              </a:xfrm>
              <a:custGeom>
                <a:avLst/>
                <a:gdLst>
                  <a:gd name="T0" fmla="*/ 5 w 5"/>
                  <a:gd name="T1" fmla="*/ 2 h 3"/>
                  <a:gd name="T2" fmla="*/ 1 w 5"/>
                  <a:gd name="T3" fmla="*/ 0 h 3"/>
                  <a:gd name="T4" fmla="*/ 0 w 5"/>
                  <a:gd name="T5" fmla="*/ 0 h 3"/>
                  <a:gd name="T6" fmla="*/ 0 w 5"/>
                  <a:gd name="T7" fmla="*/ 1 h 3"/>
                  <a:gd name="T8" fmla="*/ 1 w 5"/>
                  <a:gd name="T9" fmla="*/ 1 h 3"/>
                  <a:gd name="T10" fmla="*/ 5 w 5"/>
                  <a:gd name="T11" fmla="*/ 3 h 3"/>
                  <a:gd name="T12" fmla="*/ 5 w 5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3">
                    <a:moveTo>
                      <a:pt x="5" y="2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5" y="3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12" name="Freeform 329"/>
              <p:cNvSpPr/>
              <p:nvPr/>
            </p:nvSpPr>
            <p:spPr bwMode="auto">
              <a:xfrm>
                <a:off x="5992" y="3937"/>
                <a:ext cx="7" cy="3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6 w 7"/>
                  <a:gd name="T13" fmla="*/ 1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13" name="Freeform 330"/>
              <p:cNvSpPr/>
              <p:nvPr/>
            </p:nvSpPr>
            <p:spPr bwMode="auto">
              <a:xfrm>
                <a:off x="5970" y="3899"/>
                <a:ext cx="13" cy="9"/>
              </a:xfrm>
              <a:custGeom>
                <a:avLst/>
                <a:gdLst>
                  <a:gd name="T0" fmla="*/ 13 w 13"/>
                  <a:gd name="T1" fmla="*/ 8 h 9"/>
                  <a:gd name="T2" fmla="*/ 0 w 13"/>
                  <a:gd name="T3" fmla="*/ 1 h 9"/>
                  <a:gd name="T4" fmla="*/ 0 w 13"/>
                  <a:gd name="T5" fmla="*/ 0 h 9"/>
                  <a:gd name="T6" fmla="*/ 0 w 13"/>
                  <a:gd name="T7" fmla="*/ 1 h 9"/>
                  <a:gd name="T8" fmla="*/ 0 w 13"/>
                  <a:gd name="T9" fmla="*/ 2 h 9"/>
                  <a:gd name="T10" fmla="*/ 13 w 13"/>
                  <a:gd name="T11" fmla="*/ 9 h 9"/>
                  <a:gd name="T12" fmla="*/ 13 w 13"/>
                  <a:gd name="T1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13" y="8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3" y="9"/>
                    </a:lnTo>
                    <a:lnTo>
                      <a:pt x="13" y="8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14" name="Freeform 331"/>
              <p:cNvSpPr/>
              <p:nvPr/>
            </p:nvSpPr>
            <p:spPr bwMode="auto">
              <a:xfrm>
                <a:off x="5983" y="3904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15" name="Freeform 332"/>
              <p:cNvSpPr/>
              <p:nvPr/>
            </p:nvSpPr>
            <p:spPr bwMode="auto">
              <a:xfrm>
                <a:off x="5985" y="3908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2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16" name="Freeform 333"/>
              <p:cNvSpPr/>
              <p:nvPr/>
            </p:nvSpPr>
            <p:spPr bwMode="auto">
              <a:xfrm>
                <a:off x="5990" y="3908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7 w 7"/>
                  <a:gd name="T3" fmla="*/ 1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7 w 7"/>
                  <a:gd name="T13" fmla="*/ 2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1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17" name="Freeform 334"/>
              <p:cNvSpPr/>
              <p:nvPr/>
            </p:nvSpPr>
            <p:spPr bwMode="auto">
              <a:xfrm>
                <a:off x="5994" y="3913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2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18" name="Freeform 335"/>
              <p:cNvSpPr/>
              <p:nvPr/>
            </p:nvSpPr>
            <p:spPr bwMode="auto">
              <a:xfrm>
                <a:off x="5999" y="3913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1 h 4"/>
                  <a:gd name="T4" fmla="*/ 2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2 w 6"/>
                  <a:gd name="T11" fmla="*/ 4 h 4"/>
                  <a:gd name="T12" fmla="*/ 6 w 6"/>
                  <a:gd name="T13" fmla="*/ 2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19" name="Freeform 336"/>
              <p:cNvSpPr/>
              <p:nvPr/>
            </p:nvSpPr>
            <p:spPr bwMode="auto">
              <a:xfrm>
                <a:off x="6002" y="3918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20" name="Freeform 337"/>
              <p:cNvSpPr/>
              <p:nvPr/>
            </p:nvSpPr>
            <p:spPr bwMode="auto">
              <a:xfrm>
                <a:off x="6007" y="3918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2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2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21" name="Freeform 338"/>
              <p:cNvSpPr/>
              <p:nvPr/>
            </p:nvSpPr>
            <p:spPr bwMode="auto">
              <a:xfrm>
                <a:off x="6010" y="3922"/>
                <a:ext cx="5" cy="4"/>
              </a:xfrm>
              <a:custGeom>
                <a:avLst/>
                <a:gdLst>
                  <a:gd name="T0" fmla="*/ 5 w 5"/>
                  <a:gd name="T1" fmla="*/ 4 h 4"/>
                  <a:gd name="T2" fmla="*/ 0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2 h 4"/>
                  <a:gd name="T10" fmla="*/ 5 w 5"/>
                  <a:gd name="T11" fmla="*/ 4 h 4"/>
                  <a:gd name="T12" fmla="*/ 5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4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22" name="Freeform 339"/>
              <p:cNvSpPr/>
              <p:nvPr/>
            </p:nvSpPr>
            <p:spPr bwMode="auto">
              <a:xfrm>
                <a:off x="6015" y="3922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6 w 7"/>
                  <a:gd name="T3" fmla="*/ 1 h 5"/>
                  <a:gd name="T4" fmla="*/ 2 w 7"/>
                  <a:gd name="T5" fmla="*/ 4 h 5"/>
                  <a:gd name="T6" fmla="*/ 0 w 7"/>
                  <a:gd name="T7" fmla="*/ 4 h 5"/>
                  <a:gd name="T8" fmla="*/ 0 w 7"/>
                  <a:gd name="T9" fmla="*/ 4 h 5"/>
                  <a:gd name="T10" fmla="*/ 2 w 7"/>
                  <a:gd name="T11" fmla="*/ 4 h 5"/>
                  <a:gd name="T12" fmla="*/ 6 w 7"/>
                  <a:gd name="T13" fmla="*/ 2 h 5"/>
                  <a:gd name="T14" fmla="*/ 7 w 7"/>
                  <a:gd name="T15" fmla="*/ 1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2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23" name="Freeform 340"/>
              <p:cNvSpPr/>
              <p:nvPr/>
            </p:nvSpPr>
            <p:spPr bwMode="auto">
              <a:xfrm>
                <a:off x="5962" y="3904"/>
                <a:ext cx="13" cy="8"/>
              </a:xfrm>
              <a:custGeom>
                <a:avLst/>
                <a:gdLst>
                  <a:gd name="T0" fmla="*/ 13 w 13"/>
                  <a:gd name="T1" fmla="*/ 8 h 8"/>
                  <a:gd name="T2" fmla="*/ 0 w 13"/>
                  <a:gd name="T3" fmla="*/ 0 h 8"/>
                  <a:gd name="T4" fmla="*/ 0 w 13"/>
                  <a:gd name="T5" fmla="*/ 0 h 8"/>
                  <a:gd name="T6" fmla="*/ 0 w 13"/>
                  <a:gd name="T7" fmla="*/ 1 h 8"/>
                  <a:gd name="T8" fmla="*/ 0 w 13"/>
                  <a:gd name="T9" fmla="*/ 1 h 8"/>
                  <a:gd name="T10" fmla="*/ 13 w 13"/>
                  <a:gd name="T11" fmla="*/ 8 h 8"/>
                  <a:gd name="T12" fmla="*/ 13 w 13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8">
                    <a:moveTo>
                      <a:pt x="13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3" y="8"/>
                    </a:lnTo>
                    <a:lnTo>
                      <a:pt x="13" y="8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24" name="Freeform 341"/>
              <p:cNvSpPr/>
              <p:nvPr/>
            </p:nvSpPr>
            <p:spPr bwMode="auto">
              <a:xfrm>
                <a:off x="5975" y="3908"/>
                <a:ext cx="6" cy="5"/>
              </a:xfrm>
              <a:custGeom>
                <a:avLst/>
                <a:gdLst>
                  <a:gd name="T0" fmla="*/ 6 w 6"/>
                  <a:gd name="T1" fmla="*/ 0 h 5"/>
                  <a:gd name="T2" fmla="*/ 6 w 6"/>
                  <a:gd name="T3" fmla="*/ 1 h 5"/>
                  <a:gd name="T4" fmla="*/ 2 w 6"/>
                  <a:gd name="T5" fmla="*/ 4 h 5"/>
                  <a:gd name="T6" fmla="*/ 0 w 6"/>
                  <a:gd name="T7" fmla="*/ 4 h 5"/>
                  <a:gd name="T8" fmla="*/ 0 w 6"/>
                  <a:gd name="T9" fmla="*/ 4 h 5"/>
                  <a:gd name="T10" fmla="*/ 2 w 6"/>
                  <a:gd name="T11" fmla="*/ 4 h 5"/>
                  <a:gd name="T12" fmla="*/ 6 w 6"/>
                  <a:gd name="T13" fmla="*/ 2 h 5"/>
                  <a:gd name="T14" fmla="*/ 6 w 6"/>
                  <a:gd name="T15" fmla="*/ 1 h 5"/>
                  <a:gd name="T16" fmla="*/ 6 w 6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5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2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25" name="Freeform 342"/>
              <p:cNvSpPr/>
              <p:nvPr/>
            </p:nvSpPr>
            <p:spPr bwMode="auto">
              <a:xfrm>
                <a:off x="5978" y="3913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26" name="Freeform 343"/>
              <p:cNvSpPr/>
              <p:nvPr/>
            </p:nvSpPr>
            <p:spPr bwMode="auto">
              <a:xfrm>
                <a:off x="5983" y="3913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1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6 w 7"/>
                  <a:gd name="T13" fmla="*/ 1 h 4"/>
                  <a:gd name="T14" fmla="*/ 6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27" name="Freeform 344"/>
              <p:cNvSpPr/>
              <p:nvPr/>
            </p:nvSpPr>
            <p:spPr bwMode="auto">
              <a:xfrm>
                <a:off x="5986" y="3918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28" name="Freeform 345"/>
              <p:cNvSpPr/>
              <p:nvPr/>
            </p:nvSpPr>
            <p:spPr bwMode="auto">
              <a:xfrm>
                <a:off x="5991" y="3918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6 w 7"/>
                  <a:gd name="T13" fmla="*/ 1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29" name="Freeform 346"/>
              <p:cNvSpPr/>
              <p:nvPr/>
            </p:nvSpPr>
            <p:spPr bwMode="auto">
              <a:xfrm>
                <a:off x="5994" y="3923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30" name="Freeform 347"/>
              <p:cNvSpPr/>
              <p:nvPr/>
            </p:nvSpPr>
            <p:spPr bwMode="auto">
              <a:xfrm>
                <a:off x="5999" y="3923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6 w 7"/>
                  <a:gd name="T13" fmla="*/ 1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31" name="Freeform 348"/>
              <p:cNvSpPr/>
              <p:nvPr/>
            </p:nvSpPr>
            <p:spPr bwMode="auto">
              <a:xfrm>
                <a:off x="5995" y="3940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2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32" name="Freeform 349"/>
              <p:cNvSpPr/>
              <p:nvPr/>
            </p:nvSpPr>
            <p:spPr bwMode="auto">
              <a:xfrm>
                <a:off x="6000" y="3940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6 w 7"/>
                  <a:gd name="T3" fmla="*/ 1 h 5"/>
                  <a:gd name="T4" fmla="*/ 2 w 7"/>
                  <a:gd name="T5" fmla="*/ 3 h 5"/>
                  <a:gd name="T6" fmla="*/ 0 w 7"/>
                  <a:gd name="T7" fmla="*/ 3 h 5"/>
                  <a:gd name="T8" fmla="*/ 0 w 7"/>
                  <a:gd name="T9" fmla="*/ 4 h 5"/>
                  <a:gd name="T10" fmla="*/ 2 w 7"/>
                  <a:gd name="T11" fmla="*/ 4 h 5"/>
                  <a:gd name="T12" fmla="*/ 6 w 7"/>
                  <a:gd name="T13" fmla="*/ 2 h 5"/>
                  <a:gd name="T14" fmla="*/ 7 w 7"/>
                  <a:gd name="T15" fmla="*/ 1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2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33" name="Freeform 350"/>
              <p:cNvSpPr/>
              <p:nvPr/>
            </p:nvSpPr>
            <p:spPr bwMode="auto">
              <a:xfrm>
                <a:off x="6018" y="3927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34" name="Freeform 351"/>
              <p:cNvSpPr/>
              <p:nvPr/>
            </p:nvSpPr>
            <p:spPr bwMode="auto">
              <a:xfrm>
                <a:off x="6023" y="3927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1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6 w 7"/>
                  <a:gd name="T13" fmla="*/ 1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35" name="Freeform 352"/>
              <p:cNvSpPr/>
              <p:nvPr/>
            </p:nvSpPr>
            <p:spPr bwMode="auto">
              <a:xfrm>
                <a:off x="6002" y="3927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2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36" name="Freeform 353"/>
              <p:cNvSpPr/>
              <p:nvPr/>
            </p:nvSpPr>
            <p:spPr bwMode="auto">
              <a:xfrm>
                <a:off x="6007" y="3927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6 w 7"/>
                  <a:gd name="T3" fmla="*/ 1 h 5"/>
                  <a:gd name="T4" fmla="*/ 2 w 7"/>
                  <a:gd name="T5" fmla="*/ 3 h 5"/>
                  <a:gd name="T6" fmla="*/ 0 w 7"/>
                  <a:gd name="T7" fmla="*/ 3 h 5"/>
                  <a:gd name="T8" fmla="*/ 0 w 7"/>
                  <a:gd name="T9" fmla="*/ 4 h 5"/>
                  <a:gd name="T10" fmla="*/ 2 w 7"/>
                  <a:gd name="T11" fmla="*/ 4 h 5"/>
                  <a:gd name="T12" fmla="*/ 6 w 7"/>
                  <a:gd name="T13" fmla="*/ 2 h 5"/>
                  <a:gd name="T14" fmla="*/ 7 w 7"/>
                  <a:gd name="T15" fmla="*/ 1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2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37" name="Freeform 354"/>
              <p:cNvSpPr/>
              <p:nvPr/>
            </p:nvSpPr>
            <p:spPr bwMode="auto">
              <a:xfrm>
                <a:off x="6010" y="3932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38" name="Freeform 355"/>
              <p:cNvSpPr/>
              <p:nvPr/>
            </p:nvSpPr>
            <p:spPr bwMode="auto">
              <a:xfrm>
                <a:off x="6015" y="3932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7 w 7"/>
                  <a:gd name="T3" fmla="*/ 0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7 w 7"/>
                  <a:gd name="T13" fmla="*/ 1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39" name="Freeform 356"/>
              <p:cNvSpPr/>
              <p:nvPr/>
            </p:nvSpPr>
            <p:spPr bwMode="auto">
              <a:xfrm>
                <a:off x="5979" y="3923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40" name="Freeform 357"/>
              <p:cNvSpPr/>
              <p:nvPr/>
            </p:nvSpPr>
            <p:spPr bwMode="auto">
              <a:xfrm>
                <a:off x="5984" y="3923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41" name="Freeform 358"/>
              <p:cNvSpPr/>
              <p:nvPr/>
            </p:nvSpPr>
            <p:spPr bwMode="auto">
              <a:xfrm>
                <a:off x="5987" y="3927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2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42" name="Freeform 359"/>
              <p:cNvSpPr/>
              <p:nvPr/>
            </p:nvSpPr>
            <p:spPr bwMode="auto">
              <a:xfrm>
                <a:off x="5992" y="3927"/>
                <a:ext cx="6" cy="5"/>
              </a:xfrm>
              <a:custGeom>
                <a:avLst/>
                <a:gdLst>
                  <a:gd name="T0" fmla="*/ 6 w 6"/>
                  <a:gd name="T1" fmla="*/ 0 h 5"/>
                  <a:gd name="T2" fmla="*/ 6 w 6"/>
                  <a:gd name="T3" fmla="*/ 1 h 5"/>
                  <a:gd name="T4" fmla="*/ 1 w 6"/>
                  <a:gd name="T5" fmla="*/ 3 h 5"/>
                  <a:gd name="T6" fmla="*/ 0 w 6"/>
                  <a:gd name="T7" fmla="*/ 3 h 5"/>
                  <a:gd name="T8" fmla="*/ 0 w 6"/>
                  <a:gd name="T9" fmla="*/ 4 h 5"/>
                  <a:gd name="T10" fmla="*/ 1 w 6"/>
                  <a:gd name="T11" fmla="*/ 4 h 5"/>
                  <a:gd name="T12" fmla="*/ 6 w 6"/>
                  <a:gd name="T13" fmla="*/ 2 h 5"/>
                  <a:gd name="T14" fmla="*/ 6 w 6"/>
                  <a:gd name="T15" fmla="*/ 1 h 5"/>
                  <a:gd name="T16" fmla="*/ 6 w 6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5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43" name="Freeform 360"/>
              <p:cNvSpPr/>
              <p:nvPr/>
            </p:nvSpPr>
            <p:spPr bwMode="auto">
              <a:xfrm>
                <a:off x="5995" y="3932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44" name="Freeform 361"/>
              <p:cNvSpPr/>
              <p:nvPr/>
            </p:nvSpPr>
            <p:spPr bwMode="auto">
              <a:xfrm>
                <a:off x="6000" y="3932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45" name="Freeform 362"/>
              <p:cNvSpPr/>
              <p:nvPr/>
            </p:nvSpPr>
            <p:spPr bwMode="auto">
              <a:xfrm>
                <a:off x="6003" y="3937"/>
                <a:ext cx="5" cy="3"/>
              </a:xfrm>
              <a:custGeom>
                <a:avLst/>
                <a:gdLst>
                  <a:gd name="T0" fmla="*/ 5 w 5"/>
                  <a:gd name="T1" fmla="*/ 2 h 3"/>
                  <a:gd name="T2" fmla="*/ 0 w 5"/>
                  <a:gd name="T3" fmla="*/ 0 h 3"/>
                  <a:gd name="T4" fmla="*/ 0 w 5"/>
                  <a:gd name="T5" fmla="*/ 0 h 3"/>
                  <a:gd name="T6" fmla="*/ 0 w 5"/>
                  <a:gd name="T7" fmla="*/ 1 h 3"/>
                  <a:gd name="T8" fmla="*/ 0 w 5"/>
                  <a:gd name="T9" fmla="*/ 1 h 3"/>
                  <a:gd name="T10" fmla="*/ 5 w 5"/>
                  <a:gd name="T11" fmla="*/ 3 h 3"/>
                  <a:gd name="T12" fmla="*/ 5 w 5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3">
                    <a:moveTo>
                      <a:pt x="5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5" y="3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46" name="Freeform 363"/>
              <p:cNvSpPr/>
              <p:nvPr/>
            </p:nvSpPr>
            <p:spPr bwMode="auto">
              <a:xfrm>
                <a:off x="6008" y="3937"/>
                <a:ext cx="6" cy="3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47" name="Freeform 364"/>
              <p:cNvSpPr/>
              <p:nvPr/>
            </p:nvSpPr>
            <p:spPr bwMode="auto">
              <a:xfrm>
                <a:off x="6003" y="3945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48" name="Freeform 365"/>
              <p:cNvSpPr/>
              <p:nvPr/>
            </p:nvSpPr>
            <p:spPr bwMode="auto">
              <a:xfrm>
                <a:off x="6008" y="3945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6 w 7"/>
                  <a:gd name="T13" fmla="*/ 1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49" name="Freeform 366"/>
              <p:cNvSpPr/>
              <p:nvPr/>
            </p:nvSpPr>
            <p:spPr bwMode="auto">
              <a:xfrm>
                <a:off x="6026" y="3932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50" name="Freeform 367"/>
              <p:cNvSpPr/>
              <p:nvPr/>
            </p:nvSpPr>
            <p:spPr bwMode="auto">
              <a:xfrm>
                <a:off x="6032" y="3932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6 w 7"/>
                  <a:gd name="T3" fmla="*/ 1 h 5"/>
                  <a:gd name="T4" fmla="*/ 2 w 7"/>
                  <a:gd name="T5" fmla="*/ 3 h 5"/>
                  <a:gd name="T6" fmla="*/ 0 w 7"/>
                  <a:gd name="T7" fmla="*/ 3 h 5"/>
                  <a:gd name="T8" fmla="*/ 0 w 7"/>
                  <a:gd name="T9" fmla="*/ 4 h 5"/>
                  <a:gd name="T10" fmla="*/ 2 w 7"/>
                  <a:gd name="T11" fmla="*/ 4 h 5"/>
                  <a:gd name="T12" fmla="*/ 6 w 7"/>
                  <a:gd name="T13" fmla="*/ 2 h 5"/>
                  <a:gd name="T14" fmla="*/ 7 w 7"/>
                  <a:gd name="T15" fmla="*/ 1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2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51" name="Freeform 368"/>
              <p:cNvSpPr/>
              <p:nvPr/>
            </p:nvSpPr>
            <p:spPr bwMode="auto">
              <a:xfrm>
                <a:off x="6018" y="3937"/>
                <a:ext cx="5" cy="3"/>
              </a:xfrm>
              <a:custGeom>
                <a:avLst/>
                <a:gdLst>
                  <a:gd name="T0" fmla="*/ 5 w 5"/>
                  <a:gd name="T1" fmla="*/ 2 h 3"/>
                  <a:gd name="T2" fmla="*/ 1 w 5"/>
                  <a:gd name="T3" fmla="*/ 0 h 3"/>
                  <a:gd name="T4" fmla="*/ 0 w 5"/>
                  <a:gd name="T5" fmla="*/ 0 h 3"/>
                  <a:gd name="T6" fmla="*/ 0 w 5"/>
                  <a:gd name="T7" fmla="*/ 0 h 3"/>
                  <a:gd name="T8" fmla="*/ 1 w 5"/>
                  <a:gd name="T9" fmla="*/ 1 h 3"/>
                  <a:gd name="T10" fmla="*/ 5 w 5"/>
                  <a:gd name="T11" fmla="*/ 3 h 3"/>
                  <a:gd name="T12" fmla="*/ 5 w 5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3">
                    <a:moveTo>
                      <a:pt x="5" y="2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5" y="3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52" name="Freeform 369"/>
              <p:cNvSpPr/>
              <p:nvPr/>
            </p:nvSpPr>
            <p:spPr bwMode="auto">
              <a:xfrm>
                <a:off x="6023" y="3937"/>
                <a:ext cx="7" cy="3"/>
              </a:xfrm>
              <a:custGeom>
                <a:avLst/>
                <a:gdLst>
                  <a:gd name="T0" fmla="*/ 7 w 7"/>
                  <a:gd name="T1" fmla="*/ 0 h 4"/>
                  <a:gd name="T2" fmla="*/ 7 w 7"/>
                  <a:gd name="T3" fmla="*/ 0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7 w 7"/>
                  <a:gd name="T13" fmla="*/ 1 h 4"/>
                  <a:gd name="T14" fmla="*/ 7 w 7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53" name="Freeform 370"/>
              <p:cNvSpPr/>
              <p:nvPr/>
            </p:nvSpPr>
            <p:spPr bwMode="auto">
              <a:xfrm>
                <a:off x="6011" y="3940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2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54" name="Freeform 371"/>
              <p:cNvSpPr/>
              <p:nvPr/>
            </p:nvSpPr>
            <p:spPr bwMode="auto">
              <a:xfrm>
                <a:off x="6016" y="3940"/>
                <a:ext cx="6" cy="5"/>
              </a:xfrm>
              <a:custGeom>
                <a:avLst/>
                <a:gdLst>
                  <a:gd name="T0" fmla="*/ 6 w 6"/>
                  <a:gd name="T1" fmla="*/ 0 h 5"/>
                  <a:gd name="T2" fmla="*/ 6 w 6"/>
                  <a:gd name="T3" fmla="*/ 1 h 5"/>
                  <a:gd name="T4" fmla="*/ 1 w 6"/>
                  <a:gd name="T5" fmla="*/ 3 h 5"/>
                  <a:gd name="T6" fmla="*/ 0 w 6"/>
                  <a:gd name="T7" fmla="*/ 3 h 5"/>
                  <a:gd name="T8" fmla="*/ 0 w 6"/>
                  <a:gd name="T9" fmla="*/ 4 h 5"/>
                  <a:gd name="T10" fmla="*/ 1 w 6"/>
                  <a:gd name="T11" fmla="*/ 4 h 5"/>
                  <a:gd name="T12" fmla="*/ 6 w 6"/>
                  <a:gd name="T13" fmla="*/ 2 h 5"/>
                  <a:gd name="T14" fmla="*/ 6 w 6"/>
                  <a:gd name="T15" fmla="*/ 1 h 5"/>
                  <a:gd name="T16" fmla="*/ 6 w 6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5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55" name="Freeform 372"/>
              <p:cNvSpPr/>
              <p:nvPr/>
            </p:nvSpPr>
            <p:spPr bwMode="auto">
              <a:xfrm>
                <a:off x="5947" y="3913"/>
                <a:ext cx="5" cy="4"/>
              </a:xfrm>
              <a:custGeom>
                <a:avLst/>
                <a:gdLst>
                  <a:gd name="T0" fmla="*/ 5 w 5"/>
                  <a:gd name="T1" fmla="*/ 4 h 4"/>
                  <a:gd name="T2" fmla="*/ 1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2 h 4"/>
                  <a:gd name="T10" fmla="*/ 5 w 5"/>
                  <a:gd name="T11" fmla="*/ 4 h 4"/>
                  <a:gd name="T12" fmla="*/ 5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4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56" name="Freeform 373"/>
              <p:cNvSpPr/>
              <p:nvPr/>
            </p:nvSpPr>
            <p:spPr bwMode="auto">
              <a:xfrm>
                <a:off x="5952" y="3913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7 w 7"/>
                  <a:gd name="T3" fmla="*/ 1 h 5"/>
                  <a:gd name="T4" fmla="*/ 2 w 7"/>
                  <a:gd name="T5" fmla="*/ 3 h 5"/>
                  <a:gd name="T6" fmla="*/ 0 w 7"/>
                  <a:gd name="T7" fmla="*/ 3 h 5"/>
                  <a:gd name="T8" fmla="*/ 0 w 7"/>
                  <a:gd name="T9" fmla="*/ 4 h 5"/>
                  <a:gd name="T10" fmla="*/ 2 w 7"/>
                  <a:gd name="T11" fmla="*/ 4 h 5"/>
                  <a:gd name="T12" fmla="*/ 7 w 7"/>
                  <a:gd name="T13" fmla="*/ 2 h 5"/>
                  <a:gd name="T14" fmla="*/ 7 w 7"/>
                  <a:gd name="T15" fmla="*/ 1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1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2" y="5"/>
                      <a:pt x="2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57" name="Freeform 374"/>
              <p:cNvSpPr/>
              <p:nvPr/>
            </p:nvSpPr>
            <p:spPr bwMode="auto">
              <a:xfrm>
                <a:off x="5955" y="3918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58" name="Freeform 375"/>
              <p:cNvSpPr/>
              <p:nvPr/>
            </p:nvSpPr>
            <p:spPr bwMode="auto">
              <a:xfrm>
                <a:off x="5960" y="3918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6 w 7"/>
                  <a:gd name="T13" fmla="*/ 1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59" name="Freeform 376"/>
              <p:cNvSpPr/>
              <p:nvPr/>
            </p:nvSpPr>
            <p:spPr bwMode="auto">
              <a:xfrm>
                <a:off x="5963" y="3922"/>
                <a:ext cx="5" cy="5"/>
              </a:xfrm>
              <a:custGeom>
                <a:avLst/>
                <a:gdLst>
                  <a:gd name="T0" fmla="*/ 5 w 5"/>
                  <a:gd name="T1" fmla="*/ 4 h 5"/>
                  <a:gd name="T2" fmla="*/ 0 w 5"/>
                  <a:gd name="T3" fmla="*/ 1 h 5"/>
                  <a:gd name="T4" fmla="*/ 0 w 5"/>
                  <a:gd name="T5" fmla="*/ 0 h 5"/>
                  <a:gd name="T6" fmla="*/ 0 w 5"/>
                  <a:gd name="T7" fmla="*/ 1 h 5"/>
                  <a:gd name="T8" fmla="*/ 0 w 5"/>
                  <a:gd name="T9" fmla="*/ 2 h 5"/>
                  <a:gd name="T10" fmla="*/ 5 w 5"/>
                  <a:gd name="T11" fmla="*/ 5 h 5"/>
                  <a:gd name="T12" fmla="*/ 5 w 5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5" y="4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5" y="5"/>
                    </a:lnTo>
                    <a:lnTo>
                      <a:pt x="5" y="4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60" name="Freeform 377"/>
              <p:cNvSpPr/>
              <p:nvPr/>
            </p:nvSpPr>
            <p:spPr bwMode="auto">
              <a:xfrm>
                <a:off x="5968" y="3922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6 w 7"/>
                  <a:gd name="T3" fmla="*/ 1 h 5"/>
                  <a:gd name="T4" fmla="*/ 2 w 7"/>
                  <a:gd name="T5" fmla="*/ 4 h 5"/>
                  <a:gd name="T6" fmla="*/ 0 w 7"/>
                  <a:gd name="T7" fmla="*/ 4 h 5"/>
                  <a:gd name="T8" fmla="*/ 0 w 7"/>
                  <a:gd name="T9" fmla="*/ 5 h 5"/>
                  <a:gd name="T10" fmla="*/ 2 w 7"/>
                  <a:gd name="T11" fmla="*/ 5 h 5"/>
                  <a:gd name="T12" fmla="*/ 6 w 7"/>
                  <a:gd name="T13" fmla="*/ 2 h 5"/>
                  <a:gd name="T14" fmla="*/ 7 w 7"/>
                  <a:gd name="T15" fmla="*/ 1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2" y="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61" name="Freeform 378"/>
              <p:cNvSpPr/>
              <p:nvPr/>
            </p:nvSpPr>
            <p:spPr bwMode="auto">
              <a:xfrm>
                <a:off x="6003" y="3909"/>
                <a:ext cx="37" cy="23"/>
              </a:xfrm>
              <a:custGeom>
                <a:avLst/>
                <a:gdLst>
                  <a:gd name="T0" fmla="*/ 37 w 37"/>
                  <a:gd name="T1" fmla="*/ 22 h 23"/>
                  <a:gd name="T2" fmla="*/ 0 w 37"/>
                  <a:gd name="T3" fmla="*/ 1 h 23"/>
                  <a:gd name="T4" fmla="*/ 0 w 37"/>
                  <a:gd name="T5" fmla="*/ 0 h 23"/>
                  <a:gd name="T6" fmla="*/ 0 w 37"/>
                  <a:gd name="T7" fmla="*/ 1 h 23"/>
                  <a:gd name="T8" fmla="*/ 0 w 37"/>
                  <a:gd name="T9" fmla="*/ 2 h 23"/>
                  <a:gd name="T10" fmla="*/ 37 w 37"/>
                  <a:gd name="T11" fmla="*/ 23 h 23"/>
                  <a:gd name="T12" fmla="*/ 37 w 37"/>
                  <a:gd name="T1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23">
                    <a:moveTo>
                      <a:pt x="37" y="2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7" y="23"/>
                      <a:pt x="37" y="23"/>
                      <a:pt x="37" y="23"/>
                    </a:cubicBez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62" name="Freeform 379"/>
              <p:cNvSpPr/>
              <p:nvPr/>
            </p:nvSpPr>
            <p:spPr bwMode="auto">
              <a:xfrm>
                <a:off x="6043" y="3933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0 h 4"/>
                  <a:gd name="T4" fmla="*/ 0 w 5"/>
                  <a:gd name="T5" fmla="*/ 0 h 4"/>
                  <a:gd name="T6" fmla="*/ 0 w 5"/>
                  <a:gd name="T7" fmla="*/ 0 h 4"/>
                  <a:gd name="T8" fmla="*/ 0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63" name="Freeform 380"/>
              <p:cNvSpPr/>
              <p:nvPr/>
            </p:nvSpPr>
            <p:spPr bwMode="auto">
              <a:xfrm>
                <a:off x="6048" y="3933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6 w 7"/>
                  <a:gd name="T13" fmla="*/ 1 h 4"/>
                  <a:gd name="T14" fmla="*/ 7 w 7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64" name="Freeform 381"/>
              <p:cNvSpPr/>
              <p:nvPr/>
            </p:nvSpPr>
            <p:spPr bwMode="auto">
              <a:xfrm>
                <a:off x="6040" y="3928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65" name="Freeform 382"/>
              <p:cNvSpPr/>
              <p:nvPr/>
            </p:nvSpPr>
            <p:spPr bwMode="auto">
              <a:xfrm>
                <a:off x="6051" y="3937"/>
                <a:ext cx="5" cy="3"/>
              </a:xfrm>
              <a:custGeom>
                <a:avLst/>
                <a:gdLst>
                  <a:gd name="T0" fmla="*/ 5 w 5"/>
                  <a:gd name="T1" fmla="*/ 2 h 3"/>
                  <a:gd name="T2" fmla="*/ 1 w 5"/>
                  <a:gd name="T3" fmla="*/ 1 h 3"/>
                  <a:gd name="T4" fmla="*/ 0 w 5"/>
                  <a:gd name="T5" fmla="*/ 0 h 3"/>
                  <a:gd name="T6" fmla="*/ 0 w 5"/>
                  <a:gd name="T7" fmla="*/ 1 h 3"/>
                  <a:gd name="T8" fmla="*/ 1 w 5"/>
                  <a:gd name="T9" fmla="*/ 1 h 3"/>
                  <a:gd name="T10" fmla="*/ 5 w 5"/>
                  <a:gd name="T11" fmla="*/ 3 h 3"/>
                  <a:gd name="T12" fmla="*/ 5 w 5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3">
                    <a:moveTo>
                      <a:pt x="5" y="2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5" y="3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66" name="Freeform 383"/>
              <p:cNvSpPr/>
              <p:nvPr/>
            </p:nvSpPr>
            <p:spPr bwMode="auto">
              <a:xfrm>
                <a:off x="6056" y="3937"/>
                <a:ext cx="7" cy="4"/>
              </a:xfrm>
              <a:custGeom>
                <a:avLst/>
                <a:gdLst>
                  <a:gd name="T0" fmla="*/ 7 w 7"/>
                  <a:gd name="T1" fmla="*/ 0 h 5"/>
                  <a:gd name="T2" fmla="*/ 6 w 7"/>
                  <a:gd name="T3" fmla="*/ 1 h 5"/>
                  <a:gd name="T4" fmla="*/ 2 w 7"/>
                  <a:gd name="T5" fmla="*/ 3 h 5"/>
                  <a:gd name="T6" fmla="*/ 0 w 7"/>
                  <a:gd name="T7" fmla="*/ 3 h 5"/>
                  <a:gd name="T8" fmla="*/ 0 w 7"/>
                  <a:gd name="T9" fmla="*/ 4 h 5"/>
                  <a:gd name="T10" fmla="*/ 2 w 7"/>
                  <a:gd name="T11" fmla="*/ 4 h 5"/>
                  <a:gd name="T12" fmla="*/ 6 w 7"/>
                  <a:gd name="T13" fmla="*/ 2 h 5"/>
                  <a:gd name="T14" fmla="*/ 7 w 7"/>
                  <a:gd name="T15" fmla="*/ 1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2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67" name="Freeform 384"/>
              <p:cNvSpPr/>
              <p:nvPr/>
            </p:nvSpPr>
            <p:spPr bwMode="auto">
              <a:xfrm>
                <a:off x="5978" y="3891"/>
                <a:ext cx="19" cy="11"/>
              </a:xfrm>
              <a:custGeom>
                <a:avLst/>
                <a:gdLst>
                  <a:gd name="T0" fmla="*/ 19 w 19"/>
                  <a:gd name="T1" fmla="*/ 7 h 11"/>
                  <a:gd name="T2" fmla="*/ 19 w 19"/>
                  <a:gd name="T3" fmla="*/ 8 h 11"/>
                  <a:gd name="T4" fmla="*/ 14 w 19"/>
                  <a:gd name="T5" fmla="*/ 11 h 11"/>
                  <a:gd name="T6" fmla="*/ 13 w 19"/>
                  <a:gd name="T7" fmla="*/ 11 h 11"/>
                  <a:gd name="T8" fmla="*/ 0 w 19"/>
                  <a:gd name="T9" fmla="*/ 4 h 11"/>
                  <a:gd name="T10" fmla="*/ 0 w 19"/>
                  <a:gd name="T11" fmla="*/ 3 h 11"/>
                  <a:gd name="T12" fmla="*/ 5 w 19"/>
                  <a:gd name="T13" fmla="*/ 0 h 11"/>
                  <a:gd name="T14" fmla="*/ 6 w 19"/>
                  <a:gd name="T15" fmla="*/ 0 h 11"/>
                  <a:gd name="T16" fmla="*/ 19 w 19"/>
                  <a:gd name="T1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1">
                    <a:moveTo>
                      <a:pt x="19" y="7"/>
                    </a:moveTo>
                    <a:cubicBezTo>
                      <a:pt x="19" y="8"/>
                      <a:pt x="19" y="8"/>
                      <a:pt x="19" y="8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68" name="Freeform 385"/>
              <p:cNvSpPr/>
              <p:nvPr/>
            </p:nvSpPr>
            <p:spPr bwMode="auto">
              <a:xfrm>
                <a:off x="5978" y="3894"/>
                <a:ext cx="13" cy="9"/>
              </a:xfrm>
              <a:custGeom>
                <a:avLst/>
                <a:gdLst>
                  <a:gd name="T0" fmla="*/ 13 w 13"/>
                  <a:gd name="T1" fmla="*/ 8 h 9"/>
                  <a:gd name="T2" fmla="*/ 0 w 13"/>
                  <a:gd name="T3" fmla="*/ 1 h 9"/>
                  <a:gd name="T4" fmla="*/ 0 w 13"/>
                  <a:gd name="T5" fmla="*/ 0 h 9"/>
                  <a:gd name="T6" fmla="*/ 0 w 13"/>
                  <a:gd name="T7" fmla="*/ 1 h 9"/>
                  <a:gd name="T8" fmla="*/ 0 w 13"/>
                  <a:gd name="T9" fmla="*/ 2 h 9"/>
                  <a:gd name="T10" fmla="*/ 13 w 13"/>
                  <a:gd name="T11" fmla="*/ 9 h 9"/>
                  <a:gd name="T12" fmla="*/ 13 w 13"/>
                  <a:gd name="T1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13" y="8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3" y="9"/>
                    </a:lnTo>
                    <a:lnTo>
                      <a:pt x="13" y="8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69" name="Freeform 386"/>
              <p:cNvSpPr/>
              <p:nvPr/>
            </p:nvSpPr>
            <p:spPr bwMode="auto">
              <a:xfrm>
                <a:off x="5991" y="3899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70" name="Freeform 387"/>
              <p:cNvSpPr/>
              <p:nvPr/>
            </p:nvSpPr>
            <p:spPr bwMode="auto">
              <a:xfrm>
                <a:off x="6035" y="3937"/>
                <a:ext cx="5" cy="3"/>
              </a:xfrm>
              <a:custGeom>
                <a:avLst/>
                <a:gdLst>
                  <a:gd name="T0" fmla="*/ 5 w 5"/>
                  <a:gd name="T1" fmla="*/ 2 h 3"/>
                  <a:gd name="T2" fmla="*/ 0 w 5"/>
                  <a:gd name="T3" fmla="*/ 1 h 3"/>
                  <a:gd name="T4" fmla="*/ 0 w 5"/>
                  <a:gd name="T5" fmla="*/ 0 h 3"/>
                  <a:gd name="T6" fmla="*/ 0 w 5"/>
                  <a:gd name="T7" fmla="*/ 1 h 3"/>
                  <a:gd name="T8" fmla="*/ 0 w 5"/>
                  <a:gd name="T9" fmla="*/ 1 h 3"/>
                  <a:gd name="T10" fmla="*/ 5 w 5"/>
                  <a:gd name="T11" fmla="*/ 3 h 3"/>
                  <a:gd name="T12" fmla="*/ 5 w 5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3">
                    <a:moveTo>
                      <a:pt x="5" y="2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5" y="3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71" name="Freeform 388"/>
              <p:cNvSpPr/>
              <p:nvPr/>
            </p:nvSpPr>
            <p:spPr bwMode="auto">
              <a:xfrm>
                <a:off x="6040" y="3937"/>
                <a:ext cx="6" cy="3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1 h 4"/>
                  <a:gd name="T4" fmla="*/ 2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2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72" name="Freeform 389"/>
              <p:cNvSpPr/>
              <p:nvPr/>
            </p:nvSpPr>
            <p:spPr bwMode="auto">
              <a:xfrm>
                <a:off x="5955" y="3908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2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73" name="Freeform 390"/>
              <p:cNvSpPr/>
              <p:nvPr/>
            </p:nvSpPr>
            <p:spPr bwMode="auto">
              <a:xfrm>
                <a:off x="5960" y="3908"/>
                <a:ext cx="6" cy="5"/>
              </a:xfrm>
              <a:custGeom>
                <a:avLst/>
                <a:gdLst>
                  <a:gd name="T0" fmla="*/ 6 w 6"/>
                  <a:gd name="T1" fmla="*/ 0 h 5"/>
                  <a:gd name="T2" fmla="*/ 6 w 6"/>
                  <a:gd name="T3" fmla="*/ 1 h 5"/>
                  <a:gd name="T4" fmla="*/ 1 w 6"/>
                  <a:gd name="T5" fmla="*/ 3 h 5"/>
                  <a:gd name="T6" fmla="*/ 0 w 6"/>
                  <a:gd name="T7" fmla="*/ 3 h 5"/>
                  <a:gd name="T8" fmla="*/ 0 w 6"/>
                  <a:gd name="T9" fmla="*/ 4 h 5"/>
                  <a:gd name="T10" fmla="*/ 1 w 6"/>
                  <a:gd name="T11" fmla="*/ 4 h 5"/>
                  <a:gd name="T12" fmla="*/ 6 w 6"/>
                  <a:gd name="T13" fmla="*/ 2 h 5"/>
                  <a:gd name="T14" fmla="*/ 6 w 6"/>
                  <a:gd name="T15" fmla="*/ 1 h 5"/>
                  <a:gd name="T16" fmla="*/ 6 w 6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5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74" name="Freeform 391"/>
              <p:cNvSpPr/>
              <p:nvPr/>
            </p:nvSpPr>
            <p:spPr bwMode="auto">
              <a:xfrm>
                <a:off x="5963" y="3913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75" name="Freeform 392"/>
              <p:cNvSpPr/>
              <p:nvPr/>
            </p:nvSpPr>
            <p:spPr bwMode="auto">
              <a:xfrm>
                <a:off x="5968" y="3913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76" name="Freeform 393"/>
              <p:cNvSpPr/>
              <p:nvPr/>
            </p:nvSpPr>
            <p:spPr bwMode="auto">
              <a:xfrm>
                <a:off x="5971" y="3918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77" name="Freeform 394"/>
              <p:cNvSpPr/>
              <p:nvPr/>
            </p:nvSpPr>
            <p:spPr bwMode="auto">
              <a:xfrm>
                <a:off x="5976" y="3918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78" name="Freeform 395"/>
              <p:cNvSpPr/>
              <p:nvPr/>
            </p:nvSpPr>
            <p:spPr bwMode="auto">
              <a:xfrm>
                <a:off x="6026" y="3940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2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79" name="Freeform 396"/>
              <p:cNvSpPr/>
              <p:nvPr/>
            </p:nvSpPr>
            <p:spPr bwMode="auto">
              <a:xfrm>
                <a:off x="6032" y="3941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80" name="Freeform 397"/>
              <p:cNvSpPr/>
              <p:nvPr/>
            </p:nvSpPr>
            <p:spPr bwMode="auto">
              <a:xfrm>
                <a:off x="6036" y="3945"/>
                <a:ext cx="4" cy="4"/>
              </a:xfrm>
              <a:custGeom>
                <a:avLst/>
                <a:gdLst>
                  <a:gd name="T0" fmla="*/ 4 w 4"/>
                  <a:gd name="T1" fmla="*/ 3 h 4"/>
                  <a:gd name="T2" fmla="*/ 0 w 4"/>
                  <a:gd name="T3" fmla="*/ 1 h 4"/>
                  <a:gd name="T4" fmla="*/ 0 w 4"/>
                  <a:gd name="T5" fmla="*/ 0 h 4"/>
                  <a:gd name="T6" fmla="*/ 0 w 4"/>
                  <a:gd name="T7" fmla="*/ 1 h 4"/>
                  <a:gd name="T8" fmla="*/ 0 w 4"/>
                  <a:gd name="T9" fmla="*/ 2 h 4"/>
                  <a:gd name="T10" fmla="*/ 4 w 4"/>
                  <a:gd name="T11" fmla="*/ 4 h 4"/>
                  <a:gd name="T12" fmla="*/ 4 w 4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4" y="3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81" name="Freeform 398"/>
              <p:cNvSpPr/>
              <p:nvPr/>
            </p:nvSpPr>
            <p:spPr bwMode="auto">
              <a:xfrm>
                <a:off x="6040" y="3945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7 w 7"/>
                  <a:gd name="T3" fmla="*/ 1 h 5"/>
                  <a:gd name="T4" fmla="*/ 2 w 7"/>
                  <a:gd name="T5" fmla="*/ 3 h 5"/>
                  <a:gd name="T6" fmla="*/ 0 w 7"/>
                  <a:gd name="T7" fmla="*/ 3 h 5"/>
                  <a:gd name="T8" fmla="*/ 0 w 7"/>
                  <a:gd name="T9" fmla="*/ 4 h 5"/>
                  <a:gd name="T10" fmla="*/ 2 w 7"/>
                  <a:gd name="T11" fmla="*/ 4 h 5"/>
                  <a:gd name="T12" fmla="*/ 7 w 7"/>
                  <a:gd name="T13" fmla="*/ 2 h 5"/>
                  <a:gd name="T14" fmla="*/ 7 w 7"/>
                  <a:gd name="T15" fmla="*/ 1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1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2" y="5"/>
                      <a:pt x="2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82" name="Freeform 399"/>
              <p:cNvSpPr/>
              <p:nvPr/>
            </p:nvSpPr>
            <p:spPr bwMode="auto">
              <a:xfrm>
                <a:off x="6043" y="3950"/>
                <a:ext cx="13" cy="8"/>
              </a:xfrm>
              <a:custGeom>
                <a:avLst/>
                <a:gdLst>
                  <a:gd name="T0" fmla="*/ 13 w 13"/>
                  <a:gd name="T1" fmla="*/ 8 h 8"/>
                  <a:gd name="T2" fmla="*/ 0 w 13"/>
                  <a:gd name="T3" fmla="*/ 0 h 8"/>
                  <a:gd name="T4" fmla="*/ 0 w 13"/>
                  <a:gd name="T5" fmla="*/ 0 h 8"/>
                  <a:gd name="T6" fmla="*/ 0 w 13"/>
                  <a:gd name="T7" fmla="*/ 1 h 8"/>
                  <a:gd name="T8" fmla="*/ 0 w 13"/>
                  <a:gd name="T9" fmla="*/ 1 h 8"/>
                  <a:gd name="T10" fmla="*/ 13 w 13"/>
                  <a:gd name="T11" fmla="*/ 8 h 8"/>
                  <a:gd name="T12" fmla="*/ 13 w 13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8">
                    <a:moveTo>
                      <a:pt x="13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3" y="8"/>
                    </a:lnTo>
                    <a:lnTo>
                      <a:pt x="13" y="8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83" name="Freeform 400"/>
              <p:cNvSpPr/>
              <p:nvPr/>
            </p:nvSpPr>
            <p:spPr bwMode="auto">
              <a:xfrm>
                <a:off x="6056" y="3954"/>
                <a:ext cx="6" cy="5"/>
              </a:xfrm>
              <a:custGeom>
                <a:avLst/>
                <a:gdLst>
                  <a:gd name="T0" fmla="*/ 6 w 6"/>
                  <a:gd name="T1" fmla="*/ 0 h 5"/>
                  <a:gd name="T2" fmla="*/ 6 w 6"/>
                  <a:gd name="T3" fmla="*/ 1 h 5"/>
                  <a:gd name="T4" fmla="*/ 2 w 6"/>
                  <a:gd name="T5" fmla="*/ 4 h 5"/>
                  <a:gd name="T6" fmla="*/ 0 w 6"/>
                  <a:gd name="T7" fmla="*/ 4 h 5"/>
                  <a:gd name="T8" fmla="*/ 0 w 6"/>
                  <a:gd name="T9" fmla="*/ 4 h 5"/>
                  <a:gd name="T10" fmla="*/ 2 w 6"/>
                  <a:gd name="T11" fmla="*/ 4 h 5"/>
                  <a:gd name="T12" fmla="*/ 6 w 6"/>
                  <a:gd name="T13" fmla="*/ 2 h 5"/>
                  <a:gd name="T14" fmla="*/ 6 w 6"/>
                  <a:gd name="T15" fmla="*/ 1 h 5"/>
                  <a:gd name="T16" fmla="*/ 6 w 6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5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2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84" name="Freeform 401"/>
              <p:cNvSpPr/>
              <p:nvPr/>
            </p:nvSpPr>
            <p:spPr bwMode="auto">
              <a:xfrm>
                <a:off x="6019" y="3945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85" name="Freeform 402"/>
              <p:cNvSpPr/>
              <p:nvPr/>
            </p:nvSpPr>
            <p:spPr bwMode="auto">
              <a:xfrm>
                <a:off x="6024" y="3945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86" name="Freeform 403"/>
              <p:cNvSpPr/>
              <p:nvPr/>
            </p:nvSpPr>
            <p:spPr bwMode="auto">
              <a:xfrm>
                <a:off x="6027" y="3949"/>
                <a:ext cx="5" cy="5"/>
              </a:xfrm>
              <a:custGeom>
                <a:avLst/>
                <a:gdLst>
                  <a:gd name="T0" fmla="*/ 5 w 5"/>
                  <a:gd name="T1" fmla="*/ 4 h 5"/>
                  <a:gd name="T2" fmla="*/ 0 w 5"/>
                  <a:gd name="T3" fmla="*/ 1 h 5"/>
                  <a:gd name="T4" fmla="*/ 0 w 5"/>
                  <a:gd name="T5" fmla="*/ 0 h 5"/>
                  <a:gd name="T6" fmla="*/ 0 w 5"/>
                  <a:gd name="T7" fmla="*/ 1 h 5"/>
                  <a:gd name="T8" fmla="*/ 0 w 5"/>
                  <a:gd name="T9" fmla="*/ 2 h 5"/>
                  <a:gd name="T10" fmla="*/ 5 w 5"/>
                  <a:gd name="T11" fmla="*/ 5 h 5"/>
                  <a:gd name="T12" fmla="*/ 5 w 5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5" y="4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5" y="5"/>
                    </a:lnTo>
                    <a:lnTo>
                      <a:pt x="5" y="4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87" name="Freeform 404"/>
              <p:cNvSpPr/>
              <p:nvPr/>
            </p:nvSpPr>
            <p:spPr bwMode="auto">
              <a:xfrm>
                <a:off x="6032" y="3950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88" name="Freeform 405"/>
              <p:cNvSpPr/>
              <p:nvPr/>
            </p:nvSpPr>
            <p:spPr bwMode="auto">
              <a:xfrm>
                <a:off x="6035" y="3954"/>
                <a:ext cx="13" cy="9"/>
              </a:xfrm>
              <a:custGeom>
                <a:avLst/>
                <a:gdLst>
                  <a:gd name="T0" fmla="*/ 13 w 13"/>
                  <a:gd name="T1" fmla="*/ 8 h 9"/>
                  <a:gd name="T2" fmla="*/ 0 w 13"/>
                  <a:gd name="T3" fmla="*/ 1 h 9"/>
                  <a:gd name="T4" fmla="*/ 0 w 13"/>
                  <a:gd name="T5" fmla="*/ 0 h 9"/>
                  <a:gd name="T6" fmla="*/ 0 w 13"/>
                  <a:gd name="T7" fmla="*/ 1 h 9"/>
                  <a:gd name="T8" fmla="*/ 0 w 13"/>
                  <a:gd name="T9" fmla="*/ 2 h 9"/>
                  <a:gd name="T10" fmla="*/ 13 w 13"/>
                  <a:gd name="T11" fmla="*/ 9 h 9"/>
                  <a:gd name="T12" fmla="*/ 13 w 13"/>
                  <a:gd name="T1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13" y="8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3" y="9"/>
                    </a:lnTo>
                    <a:lnTo>
                      <a:pt x="13" y="8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</p:grpSp>
        <p:grpSp>
          <p:nvGrpSpPr>
            <p:cNvPr id="88" name="Group 607"/>
            <p:cNvGrpSpPr/>
            <p:nvPr/>
          </p:nvGrpSpPr>
          <p:grpSpPr bwMode="auto">
            <a:xfrm>
              <a:off x="6994525" y="1758950"/>
              <a:ext cx="4235450" cy="4800600"/>
              <a:chOff x="4254" y="1108"/>
              <a:chExt cx="2668" cy="3024"/>
            </a:xfrm>
          </p:grpSpPr>
          <p:sp>
            <p:nvSpPr>
              <p:cNvPr id="589" name="Freeform 407"/>
              <p:cNvSpPr/>
              <p:nvPr/>
            </p:nvSpPr>
            <p:spPr bwMode="auto">
              <a:xfrm>
                <a:off x="6048" y="3959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90" name="Freeform 408"/>
              <p:cNvSpPr/>
              <p:nvPr/>
            </p:nvSpPr>
            <p:spPr bwMode="auto">
              <a:xfrm>
                <a:off x="6011" y="3949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2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91" name="Freeform 409"/>
              <p:cNvSpPr/>
              <p:nvPr/>
            </p:nvSpPr>
            <p:spPr bwMode="auto">
              <a:xfrm>
                <a:off x="6016" y="3949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6 w 7"/>
                  <a:gd name="T3" fmla="*/ 1 h 5"/>
                  <a:gd name="T4" fmla="*/ 2 w 7"/>
                  <a:gd name="T5" fmla="*/ 3 h 5"/>
                  <a:gd name="T6" fmla="*/ 0 w 7"/>
                  <a:gd name="T7" fmla="*/ 3 h 5"/>
                  <a:gd name="T8" fmla="*/ 0 w 7"/>
                  <a:gd name="T9" fmla="*/ 4 h 5"/>
                  <a:gd name="T10" fmla="*/ 2 w 7"/>
                  <a:gd name="T11" fmla="*/ 4 h 5"/>
                  <a:gd name="T12" fmla="*/ 6 w 7"/>
                  <a:gd name="T13" fmla="*/ 2 h 5"/>
                  <a:gd name="T14" fmla="*/ 7 w 7"/>
                  <a:gd name="T15" fmla="*/ 1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2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92" name="Freeform 410"/>
              <p:cNvSpPr/>
              <p:nvPr/>
            </p:nvSpPr>
            <p:spPr bwMode="auto">
              <a:xfrm>
                <a:off x="6019" y="3954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93" name="Freeform 411"/>
              <p:cNvSpPr/>
              <p:nvPr/>
            </p:nvSpPr>
            <p:spPr bwMode="auto">
              <a:xfrm>
                <a:off x="6024" y="3954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6 w 7"/>
                  <a:gd name="T13" fmla="*/ 1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94" name="Freeform 412"/>
              <p:cNvSpPr/>
              <p:nvPr/>
            </p:nvSpPr>
            <p:spPr bwMode="auto">
              <a:xfrm>
                <a:off x="6019" y="3951"/>
                <a:ext cx="12" cy="6"/>
              </a:xfrm>
              <a:custGeom>
                <a:avLst/>
                <a:gdLst>
                  <a:gd name="T0" fmla="*/ 11 w 12"/>
                  <a:gd name="T1" fmla="*/ 2 h 6"/>
                  <a:gd name="T2" fmla="*/ 11 w 12"/>
                  <a:gd name="T3" fmla="*/ 3 h 6"/>
                  <a:gd name="T4" fmla="*/ 7 w 12"/>
                  <a:gd name="T5" fmla="*/ 6 h 6"/>
                  <a:gd name="T6" fmla="*/ 5 w 12"/>
                  <a:gd name="T7" fmla="*/ 6 h 6"/>
                  <a:gd name="T8" fmla="*/ 1 w 12"/>
                  <a:gd name="T9" fmla="*/ 3 h 6"/>
                  <a:gd name="T10" fmla="*/ 1 w 12"/>
                  <a:gd name="T11" fmla="*/ 2 h 6"/>
                  <a:gd name="T12" fmla="*/ 5 w 12"/>
                  <a:gd name="T13" fmla="*/ 0 h 6"/>
                  <a:gd name="T14" fmla="*/ 7 w 12"/>
                  <a:gd name="T15" fmla="*/ 0 h 6"/>
                  <a:gd name="T16" fmla="*/ 11 w 12"/>
                  <a:gd name="T1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">
                    <a:moveTo>
                      <a:pt x="11" y="2"/>
                    </a:moveTo>
                    <a:cubicBezTo>
                      <a:pt x="12" y="3"/>
                      <a:pt x="12" y="3"/>
                      <a:pt x="11" y="3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95" name="Freeform 413"/>
              <p:cNvSpPr/>
              <p:nvPr/>
            </p:nvSpPr>
            <p:spPr bwMode="auto">
              <a:xfrm>
                <a:off x="6027" y="3959"/>
                <a:ext cx="13" cy="8"/>
              </a:xfrm>
              <a:custGeom>
                <a:avLst/>
                <a:gdLst>
                  <a:gd name="T0" fmla="*/ 13 w 13"/>
                  <a:gd name="T1" fmla="*/ 7 h 8"/>
                  <a:gd name="T2" fmla="*/ 1 w 13"/>
                  <a:gd name="T3" fmla="*/ 0 h 8"/>
                  <a:gd name="T4" fmla="*/ 0 w 13"/>
                  <a:gd name="T5" fmla="*/ 0 h 8"/>
                  <a:gd name="T6" fmla="*/ 0 w 13"/>
                  <a:gd name="T7" fmla="*/ 0 h 8"/>
                  <a:gd name="T8" fmla="*/ 1 w 13"/>
                  <a:gd name="T9" fmla="*/ 1 h 8"/>
                  <a:gd name="T10" fmla="*/ 13 w 13"/>
                  <a:gd name="T11" fmla="*/ 8 h 8"/>
                  <a:gd name="T12" fmla="*/ 13 w 13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8">
                    <a:moveTo>
                      <a:pt x="13" y="7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3" y="8"/>
                    </a:lnTo>
                    <a:lnTo>
                      <a:pt x="13" y="7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96" name="Freeform 414"/>
              <p:cNvSpPr/>
              <p:nvPr/>
            </p:nvSpPr>
            <p:spPr bwMode="auto">
              <a:xfrm>
                <a:off x="6040" y="3963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1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6 w 7"/>
                  <a:gd name="T13" fmla="*/ 2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97" name="Freeform 415"/>
              <p:cNvSpPr/>
              <p:nvPr/>
            </p:nvSpPr>
            <p:spPr bwMode="auto">
              <a:xfrm>
                <a:off x="6043" y="3938"/>
                <a:ext cx="28" cy="15"/>
              </a:xfrm>
              <a:custGeom>
                <a:avLst/>
                <a:gdLst>
                  <a:gd name="T0" fmla="*/ 27 w 28"/>
                  <a:gd name="T1" fmla="*/ 12 h 16"/>
                  <a:gd name="T2" fmla="*/ 27 w 28"/>
                  <a:gd name="T3" fmla="*/ 13 h 16"/>
                  <a:gd name="T4" fmla="*/ 23 w 28"/>
                  <a:gd name="T5" fmla="*/ 16 h 16"/>
                  <a:gd name="T6" fmla="*/ 21 w 28"/>
                  <a:gd name="T7" fmla="*/ 16 h 16"/>
                  <a:gd name="T8" fmla="*/ 1 w 28"/>
                  <a:gd name="T9" fmla="*/ 4 h 16"/>
                  <a:gd name="T10" fmla="*/ 1 w 28"/>
                  <a:gd name="T11" fmla="*/ 3 h 16"/>
                  <a:gd name="T12" fmla="*/ 5 w 28"/>
                  <a:gd name="T13" fmla="*/ 1 h 16"/>
                  <a:gd name="T14" fmla="*/ 7 w 28"/>
                  <a:gd name="T15" fmla="*/ 1 h 16"/>
                  <a:gd name="T16" fmla="*/ 27 w 28"/>
                  <a:gd name="T17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6">
                    <a:moveTo>
                      <a:pt x="27" y="12"/>
                    </a:moveTo>
                    <a:cubicBezTo>
                      <a:pt x="28" y="13"/>
                      <a:pt x="28" y="13"/>
                      <a:pt x="27" y="13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2" y="16"/>
                      <a:pt x="21" y="16"/>
                      <a:pt x="21" y="1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1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6" y="0"/>
                      <a:pt x="7" y="1"/>
                    </a:cubicBezTo>
                    <a:lnTo>
                      <a:pt x="27" y="12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98" name="Freeform 416"/>
              <p:cNvSpPr/>
              <p:nvPr/>
            </p:nvSpPr>
            <p:spPr bwMode="auto">
              <a:xfrm>
                <a:off x="6043" y="3941"/>
                <a:ext cx="21" cy="13"/>
              </a:xfrm>
              <a:custGeom>
                <a:avLst/>
                <a:gdLst>
                  <a:gd name="T0" fmla="*/ 21 w 21"/>
                  <a:gd name="T1" fmla="*/ 12 h 13"/>
                  <a:gd name="T2" fmla="*/ 1 w 21"/>
                  <a:gd name="T3" fmla="*/ 0 h 13"/>
                  <a:gd name="T4" fmla="*/ 0 w 21"/>
                  <a:gd name="T5" fmla="*/ 0 h 13"/>
                  <a:gd name="T6" fmla="*/ 0 w 21"/>
                  <a:gd name="T7" fmla="*/ 1 h 13"/>
                  <a:gd name="T8" fmla="*/ 1 w 21"/>
                  <a:gd name="T9" fmla="*/ 1 h 13"/>
                  <a:gd name="T10" fmla="*/ 21 w 21"/>
                  <a:gd name="T11" fmla="*/ 13 h 13"/>
                  <a:gd name="T12" fmla="*/ 21 w 21"/>
                  <a:gd name="T13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3">
                    <a:moveTo>
                      <a:pt x="21" y="12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21" y="13"/>
                    </a:lnTo>
                    <a:lnTo>
                      <a:pt x="21" y="12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99" name="Freeform 417"/>
              <p:cNvSpPr/>
              <p:nvPr/>
            </p:nvSpPr>
            <p:spPr bwMode="auto">
              <a:xfrm>
                <a:off x="6064" y="3950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2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2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00" name="Freeform 418"/>
              <p:cNvSpPr/>
              <p:nvPr/>
            </p:nvSpPr>
            <p:spPr bwMode="auto">
              <a:xfrm>
                <a:off x="6054" y="3968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1 h 4"/>
                  <a:gd name="T4" fmla="*/ 4 w 4"/>
                  <a:gd name="T5" fmla="*/ 0 h 4"/>
                  <a:gd name="T6" fmla="*/ 0 w 4"/>
                  <a:gd name="T7" fmla="*/ 2 h 4"/>
                  <a:gd name="T8" fmla="*/ 0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1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01" name="Freeform 419"/>
              <p:cNvSpPr/>
              <p:nvPr/>
            </p:nvSpPr>
            <p:spPr bwMode="auto">
              <a:xfrm>
                <a:off x="6061" y="3964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1 h 4"/>
                  <a:gd name="T4" fmla="*/ 4 w 4"/>
                  <a:gd name="T5" fmla="*/ 0 h 4"/>
                  <a:gd name="T6" fmla="*/ 0 w 4"/>
                  <a:gd name="T7" fmla="*/ 2 h 4"/>
                  <a:gd name="T8" fmla="*/ 0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1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02" name="Freeform 420"/>
              <p:cNvSpPr/>
              <p:nvPr/>
            </p:nvSpPr>
            <p:spPr bwMode="auto">
              <a:xfrm>
                <a:off x="5994" y="3851"/>
                <a:ext cx="34" cy="72"/>
              </a:xfrm>
              <a:custGeom>
                <a:avLst/>
                <a:gdLst>
                  <a:gd name="T0" fmla="*/ 32 w 34"/>
                  <a:gd name="T1" fmla="*/ 55 h 72"/>
                  <a:gd name="T2" fmla="*/ 32 w 34"/>
                  <a:gd name="T3" fmla="*/ 12 h 72"/>
                  <a:gd name="T4" fmla="*/ 12 w 34"/>
                  <a:gd name="T5" fmla="*/ 3 h 72"/>
                  <a:gd name="T6" fmla="*/ 2 w 34"/>
                  <a:gd name="T7" fmla="*/ 13 h 72"/>
                  <a:gd name="T8" fmla="*/ 2 w 34"/>
                  <a:gd name="T9" fmla="*/ 36 h 72"/>
                  <a:gd name="T10" fmla="*/ 8 w 34"/>
                  <a:gd name="T11" fmla="*/ 72 h 72"/>
                  <a:gd name="T12" fmla="*/ 32 w 34"/>
                  <a:gd name="T13" fmla="*/ 5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72">
                    <a:moveTo>
                      <a:pt x="32" y="55"/>
                    </a:moveTo>
                    <a:cubicBezTo>
                      <a:pt x="32" y="55"/>
                      <a:pt x="30" y="21"/>
                      <a:pt x="32" y="12"/>
                    </a:cubicBezTo>
                    <a:cubicBezTo>
                      <a:pt x="34" y="4"/>
                      <a:pt x="20" y="0"/>
                      <a:pt x="12" y="3"/>
                    </a:cubicBezTo>
                    <a:cubicBezTo>
                      <a:pt x="6" y="5"/>
                      <a:pt x="3" y="7"/>
                      <a:pt x="2" y="13"/>
                    </a:cubicBezTo>
                    <a:cubicBezTo>
                      <a:pt x="0" y="20"/>
                      <a:pt x="2" y="34"/>
                      <a:pt x="2" y="36"/>
                    </a:cubicBezTo>
                    <a:cubicBezTo>
                      <a:pt x="4" y="60"/>
                      <a:pt x="8" y="72"/>
                      <a:pt x="8" y="72"/>
                    </a:cubicBezTo>
                    <a:lnTo>
                      <a:pt x="32" y="55"/>
                    </a:lnTo>
                    <a:close/>
                  </a:path>
                </a:pathLst>
              </a:custGeom>
              <a:solidFill>
                <a:srgbClr val="1EC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03" name="Freeform 421"/>
              <p:cNvSpPr/>
              <p:nvPr/>
            </p:nvSpPr>
            <p:spPr bwMode="auto">
              <a:xfrm>
                <a:off x="6003" y="3890"/>
                <a:ext cx="24" cy="29"/>
              </a:xfrm>
              <a:custGeom>
                <a:avLst/>
                <a:gdLst>
                  <a:gd name="T0" fmla="*/ 5 w 24"/>
                  <a:gd name="T1" fmla="*/ 13 h 29"/>
                  <a:gd name="T2" fmla="*/ 10 w 24"/>
                  <a:gd name="T3" fmla="*/ 16 h 29"/>
                  <a:gd name="T4" fmla="*/ 16 w 24"/>
                  <a:gd name="T5" fmla="*/ 21 h 29"/>
                  <a:gd name="T6" fmla="*/ 22 w 24"/>
                  <a:gd name="T7" fmla="*/ 23 h 29"/>
                  <a:gd name="T8" fmla="*/ 22 w 24"/>
                  <a:gd name="T9" fmla="*/ 14 h 29"/>
                  <a:gd name="T10" fmla="*/ 4 w 24"/>
                  <a:gd name="T11" fmla="*/ 2 h 29"/>
                  <a:gd name="T12" fmla="*/ 5 w 24"/>
                  <a:gd name="T13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9">
                    <a:moveTo>
                      <a:pt x="5" y="13"/>
                    </a:moveTo>
                    <a:cubicBezTo>
                      <a:pt x="7" y="17"/>
                      <a:pt x="6" y="17"/>
                      <a:pt x="10" y="16"/>
                    </a:cubicBezTo>
                    <a:cubicBezTo>
                      <a:pt x="12" y="15"/>
                      <a:pt x="17" y="16"/>
                      <a:pt x="16" y="21"/>
                    </a:cubicBezTo>
                    <a:cubicBezTo>
                      <a:pt x="16" y="25"/>
                      <a:pt x="20" y="29"/>
                      <a:pt x="22" y="23"/>
                    </a:cubicBezTo>
                    <a:cubicBezTo>
                      <a:pt x="22" y="22"/>
                      <a:pt x="24" y="17"/>
                      <a:pt x="22" y="14"/>
                    </a:cubicBezTo>
                    <a:cubicBezTo>
                      <a:pt x="15" y="2"/>
                      <a:pt x="8" y="0"/>
                      <a:pt x="4" y="2"/>
                    </a:cubicBezTo>
                    <a:cubicBezTo>
                      <a:pt x="0" y="4"/>
                      <a:pt x="3" y="8"/>
                      <a:pt x="5" y="13"/>
                    </a:cubicBezTo>
                    <a:close/>
                  </a:path>
                </a:pathLst>
              </a:custGeom>
              <a:solidFill>
                <a:srgbClr val="F2CE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04" name="Freeform 422"/>
              <p:cNvSpPr/>
              <p:nvPr/>
            </p:nvSpPr>
            <p:spPr bwMode="auto">
              <a:xfrm>
                <a:off x="5993" y="3892"/>
                <a:ext cx="33" cy="41"/>
              </a:xfrm>
              <a:custGeom>
                <a:avLst/>
                <a:gdLst>
                  <a:gd name="T0" fmla="*/ 5 w 33"/>
                  <a:gd name="T1" fmla="*/ 4 h 41"/>
                  <a:gd name="T2" fmla="*/ 15 w 33"/>
                  <a:gd name="T3" fmla="*/ 0 h 41"/>
                  <a:gd name="T4" fmla="*/ 26 w 33"/>
                  <a:gd name="T5" fmla="*/ 6 h 41"/>
                  <a:gd name="T6" fmla="*/ 27 w 33"/>
                  <a:gd name="T7" fmla="*/ 8 h 41"/>
                  <a:gd name="T8" fmla="*/ 30 w 33"/>
                  <a:gd name="T9" fmla="*/ 23 h 41"/>
                  <a:gd name="T10" fmla="*/ 33 w 33"/>
                  <a:gd name="T11" fmla="*/ 39 h 41"/>
                  <a:gd name="T12" fmla="*/ 29 w 33"/>
                  <a:gd name="T13" fmla="*/ 39 h 41"/>
                  <a:gd name="T14" fmla="*/ 24 w 33"/>
                  <a:gd name="T15" fmla="*/ 30 h 41"/>
                  <a:gd name="T16" fmla="*/ 9 w 33"/>
                  <a:gd name="T17" fmla="*/ 29 h 41"/>
                  <a:gd name="T18" fmla="*/ 3 w 33"/>
                  <a:gd name="T19" fmla="*/ 15 h 41"/>
                  <a:gd name="T20" fmla="*/ 5 w 33"/>
                  <a:gd name="T21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41">
                    <a:moveTo>
                      <a:pt x="5" y="4"/>
                    </a:moveTo>
                    <a:cubicBezTo>
                      <a:pt x="5" y="4"/>
                      <a:pt x="12" y="0"/>
                      <a:pt x="15" y="0"/>
                    </a:cubicBezTo>
                    <a:cubicBezTo>
                      <a:pt x="23" y="0"/>
                      <a:pt x="26" y="6"/>
                      <a:pt x="26" y="6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3" y="34"/>
                      <a:pt x="33" y="39"/>
                    </a:cubicBezTo>
                    <a:cubicBezTo>
                      <a:pt x="33" y="41"/>
                      <a:pt x="31" y="41"/>
                      <a:pt x="29" y="39"/>
                    </a:cubicBezTo>
                    <a:cubicBezTo>
                      <a:pt x="28" y="38"/>
                      <a:pt x="26" y="30"/>
                      <a:pt x="24" y="30"/>
                    </a:cubicBezTo>
                    <a:cubicBezTo>
                      <a:pt x="15" y="32"/>
                      <a:pt x="9" y="29"/>
                      <a:pt x="9" y="29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1"/>
                      <a:pt x="0" y="6"/>
                      <a:pt x="5" y="4"/>
                    </a:cubicBezTo>
                    <a:close/>
                  </a:path>
                </a:pathLst>
              </a:custGeom>
              <a:solidFill>
                <a:srgbClr val="F2CE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05" name="Freeform 423"/>
              <p:cNvSpPr/>
              <p:nvPr/>
            </p:nvSpPr>
            <p:spPr bwMode="auto">
              <a:xfrm>
                <a:off x="5934" y="3840"/>
                <a:ext cx="108" cy="136"/>
              </a:xfrm>
              <a:custGeom>
                <a:avLst/>
                <a:gdLst>
                  <a:gd name="T0" fmla="*/ 6 w 108"/>
                  <a:gd name="T1" fmla="*/ 1 h 137"/>
                  <a:gd name="T2" fmla="*/ 1 w 108"/>
                  <a:gd name="T3" fmla="*/ 1 h 137"/>
                  <a:gd name="T4" fmla="*/ 0 w 108"/>
                  <a:gd name="T5" fmla="*/ 1 h 137"/>
                  <a:gd name="T6" fmla="*/ 103 w 108"/>
                  <a:gd name="T7" fmla="*/ 62 h 137"/>
                  <a:gd name="T8" fmla="*/ 105 w 108"/>
                  <a:gd name="T9" fmla="*/ 137 h 137"/>
                  <a:gd name="T10" fmla="*/ 108 w 108"/>
                  <a:gd name="T11" fmla="*/ 136 h 137"/>
                  <a:gd name="T12" fmla="*/ 108 w 108"/>
                  <a:gd name="T13" fmla="*/ 64 h 137"/>
                  <a:gd name="T14" fmla="*/ 103 w 108"/>
                  <a:gd name="T15" fmla="*/ 57 h 137"/>
                  <a:gd name="T16" fmla="*/ 6 w 108"/>
                  <a:gd name="T17" fmla="*/ 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137">
                    <a:moveTo>
                      <a:pt x="6" y="1"/>
                    </a:moveTo>
                    <a:cubicBezTo>
                      <a:pt x="5" y="0"/>
                      <a:pt x="3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03" y="62"/>
                      <a:pt x="103" y="62"/>
                      <a:pt x="103" y="62"/>
                    </a:cubicBezTo>
                    <a:cubicBezTo>
                      <a:pt x="105" y="137"/>
                      <a:pt x="105" y="137"/>
                      <a:pt x="105" y="137"/>
                    </a:cubicBezTo>
                    <a:cubicBezTo>
                      <a:pt x="108" y="136"/>
                      <a:pt x="108" y="136"/>
                      <a:pt x="108" y="136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08" y="61"/>
                      <a:pt x="106" y="58"/>
                      <a:pt x="103" y="57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8E8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06" name="Freeform 424"/>
              <p:cNvSpPr/>
              <p:nvPr/>
            </p:nvSpPr>
            <p:spPr bwMode="auto">
              <a:xfrm>
                <a:off x="5932" y="3841"/>
                <a:ext cx="107" cy="135"/>
              </a:xfrm>
              <a:custGeom>
                <a:avLst/>
                <a:gdLst>
                  <a:gd name="T0" fmla="*/ 103 w 107"/>
                  <a:gd name="T1" fmla="*/ 57 h 136"/>
                  <a:gd name="T2" fmla="*/ 107 w 107"/>
                  <a:gd name="T3" fmla="*/ 65 h 136"/>
                  <a:gd name="T4" fmla="*/ 107 w 107"/>
                  <a:gd name="T5" fmla="*/ 136 h 136"/>
                  <a:gd name="T6" fmla="*/ 0 w 107"/>
                  <a:gd name="T7" fmla="*/ 75 h 136"/>
                  <a:gd name="T8" fmla="*/ 0 w 107"/>
                  <a:gd name="T9" fmla="*/ 3 h 136"/>
                  <a:gd name="T10" fmla="*/ 5 w 107"/>
                  <a:gd name="T11" fmla="*/ 1 h 136"/>
                  <a:gd name="T12" fmla="*/ 103 w 107"/>
                  <a:gd name="T13" fmla="*/ 5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36">
                    <a:moveTo>
                      <a:pt x="103" y="57"/>
                    </a:moveTo>
                    <a:cubicBezTo>
                      <a:pt x="105" y="59"/>
                      <a:pt x="107" y="62"/>
                      <a:pt x="107" y="65"/>
                    </a:cubicBezTo>
                    <a:cubicBezTo>
                      <a:pt x="107" y="136"/>
                      <a:pt x="107" y="136"/>
                      <a:pt x="107" y="136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3" y="0"/>
                      <a:pt x="5" y="1"/>
                    </a:cubicBezTo>
                    <a:lnTo>
                      <a:pt x="103" y="57"/>
                    </a:lnTo>
                    <a:close/>
                  </a:path>
                </a:pathLst>
              </a:custGeom>
              <a:solidFill>
                <a:srgbClr val="D8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07" name="Freeform 425"/>
              <p:cNvSpPr/>
              <p:nvPr/>
            </p:nvSpPr>
            <p:spPr bwMode="auto">
              <a:xfrm>
                <a:off x="6079" y="3907"/>
                <a:ext cx="6" cy="10"/>
              </a:xfrm>
              <a:custGeom>
                <a:avLst/>
                <a:gdLst>
                  <a:gd name="T0" fmla="*/ 2 w 6"/>
                  <a:gd name="T1" fmla="*/ 0 h 10"/>
                  <a:gd name="T2" fmla="*/ 6 w 6"/>
                  <a:gd name="T3" fmla="*/ 6 h 10"/>
                  <a:gd name="T4" fmla="*/ 4 w 6"/>
                  <a:gd name="T5" fmla="*/ 10 h 10"/>
                  <a:gd name="T6" fmla="*/ 0 w 6"/>
                  <a:gd name="T7" fmla="*/ 6 h 10"/>
                  <a:gd name="T8" fmla="*/ 2 w 6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cubicBezTo>
                      <a:pt x="2" y="0"/>
                      <a:pt x="5" y="4"/>
                      <a:pt x="6" y="6"/>
                    </a:cubicBezTo>
                    <a:cubicBezTo>
                      <a:pt x="6" y="8"/>
                      <a:pt x="6" y="10"/>
                      <a:pt x="4" y="10"/>
                    </a:cubicBezTo>
                    <a:cubicBezTo>
                      <a:pt x="2" y="10"/>
                      <a:pt x="0" y="6"/>
                      <a:pt x="0" y="6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B8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08" name="Freeform 426"/>
              <p:cNvSpPr/>
              <p:nvPr/>
            </p:nvSpPr>
            <p:spPr bwMode="auto">
              <a:xfrm>
                <a:off x="6040" y="3894"/>
                <a:ext cx="41" cy="17"/>
              </a:xfrm>
              <a:custGeom>
                <a:avLst/>
                <a:gdLst>
                  <a:gd name="T0" fmla="*/ 28 w 41"/>
                  <a:gd name="T1" fmla="*/ 16 h 17"/>
                  <a:gd name="T2" fmla="*/ 17 w 41"/>
                  <a:gd name="T3" fmla="*/ 8 h 17"/>
                  <a:gd name="T4" fmla="*/ 4 w 41"/>
                  <a:gd name="T5" fmla="*/ 8 h 17"/>
                  <a:gd name="T6" fmla="*/ 2 w 41"/>
                  <a:gd name="T7" fmla="*/ 2 h 17"/>
                  <a:gd name="T8" fmla="*/ 16 w 41"/>
                  <a:gd name="T9" fmla="*/ 1 h 17"/>
                  <a:gd name="T10" fmla="*/ 39 w 41"/>
                  <a:gd name="T11" fmla="*/ 7 h 17"/>
                  <a:gd name="T12" fmla="*/ 28 w 41"/>
                  <a:gd name="T1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17">
                    <a:moveTo>
                      <a:pt x="28" y="16"/>
                    </a:moveTo>
                    <a:cubicBezTo>
                      <a:pt x="24" y="17"/>
                      <a:pt x="19" y="12"/>
                      <a:pt x="17" y="8"/>
                    </a:cubicBezTo>
                    <a:cubicBezTo>
                      <a:pt x="17" y="7"/>
                      <a:pt x="8" y="9"/>
                      <a:pt x="4" y="8"/>
                    </a:cubicBezTo>
                    <a:cubicBezTo>
                      <a:pt x="0" y="7"/>
                      <a:pt x="1" y="3"/>
                      <a:pt x="2" y="2"/>
                    </a:cubicBezTo>
                    <a:cubicBezTo>
                      <a:pt x="2" y="1"/>
                      <a:pt x="7" y="1"/>
                      <a:pt x="16" y="1"/>
                    </a:cubicBezTo>
                    <a:cubicBezTo>
                      <a:pt x="28" y="0"/>
                      <a:pt x="38" y="2"/>
                      <a:pt x="39" y="7"/>
                    </a:cubicBezTo>
                    <a:cubicBezTo>
                      <a:pt x="41" y="11"/>
                      <a:pt x="33" y="14"/>
                      <a:pt x="28" y="16"/>
                    </a:cubicBezTo>
                    <a:close/>
                  </a:path>
                </a:pathLst>
              </a:custGeom>
              <a:solidFill>
                <a:srgbClr val="F2CE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09" name="Freeform 427"/>
              <p:cNvSpPr/>
              <p:nvPr/>
            </p:nvSpPr>
            <p:spPr bwMode="auto">
              <a:xfrm>
                <a:off x="6028" y="3894"/>
                <a:ext cx="58" cy="34"/>
              </a:xfrm>
              <a:custGeom>
                <a:avLst/>
                <a:gdLst>
                  <a:gd name="T0" fmla="*/ 56 w 58"/>
                  <a:gd name="T1" fmla="*/ 13 h 34"/>
                  <a:gd name="T2" fmla="*/ 47 w 58"/>
                  <a:gd name="T3" fmla="*/ 2 h 34"/>
                  <a:gd name="T4" fmla="*/ 18 w 58"/>
                  <a:gd name="T5" fmla="*/ 8 h 34"/>
                  <a:gd name="T6" fmla="*/ 1 w 58"/>
                  <a:gd name="T7" fmla="*/ 24 h 34"/>
                  <a:gd name="T8" fmla="*/ 5 w 58"/>
                  <a:gd name="T9" fmla="*/ 29 h 34"/>
                  <a:gd name="T10" fmla="*/ 20 w 58"/>
                  <a:gd name="T11" fmla="*/ 31 h 34"/>
                  <a:gd name="T12" fmla="*/ 39 w 58"/>
                  <a:gd name="T13" fmla="*/ 25 h 34"/>
                  <a:gd name="T14" fmla="*/ 56 w 58"/>
                  <a:gd name="T15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34">
                    <a:moveTo>
                      <a:pt x="56" y="13"/>
                    </a:moveTo>
                    <a:cubicBezTo>
                      <a:pt x="53" y="0"/>
                      <a:pt x="47" y="2"/>
                      <a:pt x="47" y="2"/>
                    </a:cubicBezTo>
                    <a:cubicBezTo>
                      <a:pt x="47" y="2"/>
                      <a:pt x="23" y="5"/>
                      <a:pt x="18" y="8"/>
                    </a:cubicBezTo>
                    <a:cubicBezTo>
                      <a:pt x="14" y="10"/>
                      <a:pt x="2" y="21"/>
                      <a:pt x="1" y="24"/>
                    </a:cubicBezTo>
                    <a:cubicBezTo>
                      <a:pt x="0" y="27"/>
                      <a:pt x="5" y="29"/>
                      <a:pt x="5" y="29"/>
                    </a:cubicBezTo>
                    <a:cubicBezTo>
                      <a:pt x="12" y="34"/>
                      <a:pt x="20" y="31"/>
                      <a:pt x="20" y="31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58" y="20"/>
                      <a:pt x="57" y="19"/>
                      <a:pt x="56" y="13"/>
                    </a:cubicBezTo>
                    <a:close/>
                  </a:path>
                </a:pathLst>
              </a:custGeom>
              <a:solidFill>
                <a:srgbClr val="F2CE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10" name="Freeform 428"/>
              <p:cNvSpPr/>
              <p:nvPr/>
            </p:nvSpPr>
            <p:spPr bwMode="auto">
              <a:xfrm>
                <a:off x="6075" y="3749"/>
                <a:ext cx="105" cy="168"/>
              </a:xfrm>
              <a:custGeom>
                <a:avLst/>
                <a:gdLst>
                  <a:gd name="T0" fmla="*/ 7 w 105"/>
                  <a:gd name="T1" fmla="*/ 156 h 168"/>
                  <a:gd name="T2" fmla="*/ 8 w 105"/>
                  <a:gd name="T3" fmla="*/ 168 h 168"/>
                  <a:gd name="T4" fmla="*/ 82 w 105"/>
                  <a:gd name="T5" fmla="*/ 143 h 168"/>
                  <a:gd name="T6" fmla="*/ 99 w 105"/>
                  <a:gd name="T7" fmla="*/ 111 h 168"/>
                  <a:gd name="T8" fmla="*/ 72 w 105"/>
                  <a:gd name="T9" fmla="*/ 19 h 168"/>
                  <a:gd name="T10" fmla="*/ 45 w 105"/>
                  <a:gd name="T11" fmla="*/ 41 h 168"/>
                  <a:gd name="T12" fmla="*/ 60 w 105"/>
                  <a:gd name="T13" fmla="*/ 94 h 168"/>
                  <a:gd name="T14" fmla="*/ 56 w 105"/>
                  <a:gd name="T15" fmla="*/ 118 h 168"/>
                  <a:gd name="T16" fmla="*/ 0 w 105"/>
                  <a:gd name="T17" fmla="*/ 147 h 168"/>
                  <a:gd name="T18" fmla="*/ 7 w 105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168">
                    <a:moveTo>
                      <a:pt x="7" y="156"/>
                    </a:moveTo>
                    <a:cubicBezTo>
                      <a:pt x="9" y="163"/>
                      <a:pt x="8" y="168"/>
                      <a:pt x="8" y="168"/>
                    </a:cubicBezTo>
                    <a:cubicBezTo>
                      <a:pt x="27" y="164"/>
                      <a:pt x="69" y="148"/>
                      <a:pt x="82" y="143"/>
                    </a:cubicBezTo>
                    <a:cubicBezTo>
                      <a:pt x="105" y="133"/>
                      <a:pt x="99" y="111"/>
                      <a:pt x="99" y="111"/>
                    </a:cubicBezTo>
                    <a:cubicBezTo>
                      <a:pt x="99" y="111"/>
                      <a:pt x="91" y="56"/>
                      <a:pt x="72" y="19"/>
                    </a:cubicBezTo>
                    <a:cubicBezTo>
                      <a:pt x="62" y="0"/>
                      <a:pt x="43" y="18"/>
                      <a:pt x="45" y="41"/>
                    </a:cubicBezTo>
                    <a:cubicBezTo>
                      <a:pt x="47" y="54"/>
                      <a:pt x="52" y="76"/>
                      <a:pt x="60" y="94"/>
                    </a:cubicBezTo>
                    <a:cubicBezTo>
                      <a:pt x="67" y="108"/>
                      <a:pt x="56" y="118"/>
                      <a:pt x="56" y="118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47"/>
                      <a:pt x="4" y="150"/>
                      <a:pt x="7" y="156"/>
                    </a:cubicBezTo>
                    <a:close/>
                  </a:path>
                </a:pathLst>
              </a:custGeom>
              <a:solidFill>
                <a:srgbClr val="2EDB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11" name="Freeform 429"/>
              <p:cNvSpPr/>
              <p:nvPr/>
            </p:nvSpPr>
            <p:spPr bwMode="auto">
              <a:xfrm>
                <a:off x="6052" y="3738"/>
                <a:ext cx="64" cy="76"/>
              </a:xfrm>
              <a:custGeom>
                <a:avLst/>
                <a:gdLst>
                  <a:gd name="T0" fmla="*/ 64 w 64"/>
                  <a:gd name="T1" fmla="*/ 7 h 76"/>
                  <a:gd name="T2" fmla="*/ 59 w 64"/>
                  <a:gd name="T3" fmla="*/ 5 h 76"/>
                  <a:gd name="T4" fmla="*/ 43 w 64"/>
                  <a:gd name="T5" fmla="*/ 2 h 76"/>
                  <a:gd name="T6" fmla="*/ 17 w 64"/>
                  <a:gd name="T7" fmla="*/ 0 h 76"/>
                  <a:gd name="T8" fmla="*/ 16 w 64"/>
                  <a:gd name="T9" fmla="*/ 1 h 76"/>
                  <a:gd name="T10" fmla="*/ 0 w 64"/>
                  <a:gd name="T11" fmla="*/ 42 h 76"/>
                  <a:gd name="T12" fmla="*/ 19 w 64"/>
                  <a:gd name="T13" fmla="*/ 76 h 76"/>
                  <a:gd name="T14" fmla="*/ 20 w 64"/>
                  <a:gd name="T15" fmla="*/ 54 h 76"/>
                  <a:gd name="T16" fmla="*/ 36 w 64"/>
                  <a:gd name="T17" fmla="*/ 30 h 76"/>
                  <a:gd name="T18" fmla="*/ 64 w 64"/>
                  <a:gd name="T19" fmla="*/ 7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76">
                    <a:moveTo>
                      <a:pt x="64" y="7"/>
                    </a:moveTo>
                    <a:cubicBezTo>
                      <a:pt x="62" y="6"/>
                      <a:pt x="61" y="5"/>
                      <a:pt x="59" y="5"/>
                    </a:cubicBezTo>
                    <a:cubicBezTo>
                      <a:pt x="57" y="4"/>
                      <a:pt x="54" y="3"/>
                      <a:pt x="43" y="2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36" y="30"/>
                      <a:pt x="36" y="30"/>
                      <a:pt x="36" y="30"/>
                    </a:cubicBezTo>
                    <a:lnTo>
                      <a:pt x="64" y="7"/>
                    </a:lnTo>
                    <a:close/>
                  </a:path>
                </a:pathLst>
              </a:custGeom>
              <a:solidFill>
                <a:srgbClr val="2051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12" name="Freeform 430"/>
              <p:cNvSpPr/>
              <p:nvPr/>
            </p:nvSpPr>
            <p:spPr bwMode="auto">
              <a:xfrm>
                <a:off x="6030" y="3707"/>
                <a:ext cx="74" cy="75"/>
              </a:xfrm>
              <a:custGeom>
                <a:avLst/>
                <a:gdLst>
                  <a:gd name="T0" fmla="*/ 27 w 74"/>
                  <a:gd name="T1" fmla="*/ 59 h 75"/>
                  <a:gd name="T2" fmla="*/ 37 w 74"/>
                  <a:gd name="T3" fmla="*/ 74 h 75"/>
                  <a:gd name="T4" fmla="*/ 66 w 74"/>
                  <a:gd name="T5" fmla="*/ 48 h 75"/>
                  <a:gd name="T6" fmla="*/ 67 w 74"/>
                  <a:gd name="T7" fmla="*/ 38 h 75"/>
                  <a:gd name="T8" fmla="*/ 47 w 74"/>
                  <a:gd name="T9" fmla="*/ 27 h 75"/>
                  <a:gd name="T10" fmla="*/ 32 w 74"/>
                  <a:gd name="T11" fmla="*/ 0 h 75"/>
                  <a:gd name="T12" fmla="*/ 0 w 74"/>
                  <a:gd name="T13" fmla="*/ 43 h 75"/>
                  <a:gd name="T14" fmla="*/ 27 w 74"/>
                  <a:gd name="T15" fmla="*/ 5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75">
                    <a:moveTo>
                      <a:pt x="27" y="59"/>
                    </a:moveTo>
                    <a:cubicBezTo>
                      <a:pt x="27" y="61"/>
                      <a:pt x="29" y="75"/>
                      <a:pt x="37" y="74"/>
                    </a:cubicBezTo>
                    <a:cubicBezTo>
                      <a:pt x="54" y="72"/>
                      <a:pt x="60" y="52"/>
                      <a:pt x="66" y="48"/>
                    </a:cubicBezTo>
                    <a:cubicBezTo>
                      <a:pt x="69" y="47"/>
                      <a:pt x="74" y="41"/>
                      <a:pt x="67" y="38"/>
                    </a:cubicBezTo>
                    <a:cubicBezTo>
                      <a:pt x="59" y="36"/>
                      <a:pt x="49" y="30"/>
                      <a:pt x="47" y="27"/>
                    </a:cubicBezTo>
                    <a:cubicBezTo>
                      <a:pt x="42" y="21"/>
                      <a:pt x="32" y="0"/>
                      <a:pt x="32" y="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27" y="59"/>
                      <a:pt x="27" y="59"/>
                      <a:pt x="27" y="59"/>
                    </a:cubicBezTo>
                  </a:path>
                </a:pathLst>
              </a:custGeom>
              <a:solidFill>
                <a:srgbClr val="E0A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13" name="Freeform 431"/>
              <p:cNvSpPr/>
              <p:nvPr/>
            </p:nvSpPr>
            <p:spPr bwMode="auto">
              <a:xfrm>
                <a:off x="6043" y="3758"/>
                <a:ext cx="29" cy="57"/>
              </a:xfrm>
              <a:custGeom>
                <a:avLst/>
                <a:gdLst>
                  <a:gd name="T0" fmla="*/ 9 w 29"/>
                  <a:gd name="T1" fmla="*/ 0 h 57"/>
                  <a:gd name="T2" fmla="*/ 15 w 29"/>
                  <a:gd name="T3" fmla="*/ 6 h 57"/>
                  <a:gd name="T4" fmla="*/ 14 w 29"/>
                  <a:gd name="T5" fmla="*/ 22 h 57"/>
                  <a:gd name="T6" fmla="*/ 28 w 29"/>
                  <a:gd name="T7" fmla="*/ 55 h 57"/>
                  <a:gd name="T8" fmla="*/ 28 w 29"/>
                  <a:gd name="T9" fmla="*/ 57 h 57"/>
                  <a:gd name="T10" fmla="*/ 10 w 29"/>
                  <a:gd name="T11" fmla="*/ 28 h 57"/>
                  <a:gd name="T12" fmla="*/ 0 w 29"/>
                  <a:gd name="T13" fmla="*/ 1 h 57"/>
                  <a:gd name="T14" fmla="*/ 9 w 29"/>
                  <a:gd name="T1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57">
                    <a:moveTo>
                      <a:pt x="9" y="0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2" y="14"/>
                      <a:pt x="14" y="22"/>
                    </a:cubicBezTo>
                    <a:cubicBezTo>
                      <a:pt x="16" y="28"/>
                      <a:pt x="25" y="51"/>
                      <a:pt x="28" y="55"/>
                    </a:cubicBezTo>
                    <a:cubicBezTo>
                      <a:pt x="29" y="56"/>
                      <a:pt x="28" y="57"/>
                      <a:pt x="28" y="57"/>
                    </a:cubicBezTo>
                    <a:cubicBezTo>
                      <a:pt x="28" y="57"/>
                      <a:pt x="18" y="38"/>
                      <a:pt x="10" y="28"/>
                    </a:cubicBezTo>
                    <a:cubicBezTo>
                      <a:pt x="1" y="18"/>
                      <a:pt x="0" y="1"/>
                      <a:pt x="0" y="1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2EDB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14" name="Freeform 432"/>
              <p:cNvSpPr/>
              <p:nvPr/>
            </p:nvSpPr>
            <p:spPr bwMode="auto">
              <a:xfrm>
                <a:off x="6070" y="3733"/>
                <a:ext cx="69" cy="82"/>
              </a:xfrm>
              <a:custGeom>
                <a:avLst/>
                <a:gdLst>
                  <a:gd name="T0" fmla="*/ 1 w 69"/>
                  <a:gd name="T1" fmla="*/ 82 h 82"/>
                  <a:gd name="T2" fmla="*/ 38 w 69"/>
                  <a:gd name="T3" fmla="*/ 25 h 82"/>
                  <a:gd name="T4" fmla="*/ 68 w 69"/>
                  <a:gd name="T5" fmla="*/ 24 h 82"/>
                  <a:gd name="T6" fmla="*/ 56 w 69"/>
                  <a:gd name="T7" fmla="*/ 9 h 82"/>
                  <a:gd name="T8" fmla="*/ 27 w 69"/>
                  <a:gd name="T9" fmla="*/ 8 h 82"/>
                  <a:gd name="T10" fmla="*/ 5 w 69"/>
                  <a:gd name="T11" fmla="*/ 41 h 82"/>
                  <a:gd name="T12" fmla="*/ 1 w 6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82">
                    <a:moveTo>
                      <a:pt x="1" y="82"/>
                    </a:moveTo>
                    <a:cubicBezTo>
                      <a:pt x="1" y="82"/>
                      <a:pt x="20" y="32"/>
                      <a:pt x="38" y="25"/>
                    </a:cubicBezTo>
                    <a:cubicBezTo>
                      <a:pt x="55" y="17"/>
                      <a:pt x="68" y="24"/>
                      <a:pt x="68" y="24"/>
                    </a:cubicBezTo>
                    <a:cubicBezTo>
                      <a:pt x="68" y="24"/>
                      <a:pt x="69" y="19"/>
                      <a:pt x="56" y="9"/>
                    </a:cubicBezTo>
                    <a:cubicBezTo>
                      <a:pt x="44" y="0"/>
                      <a:pt x="35" y="2"/>
                      <a:pt x="27" y="8"/>
                    </a:cubicBezTo>
                    <a:cubicBezTo>
                      <a:pt x="18" y="14"/>
                      <a:pt x="10" y="29"/>
                      <a:pt x="5" y="41"/>
                    </a:cubicBezTo>
                    <a:cubicBezTo>
                      <a:pt x="0" y="55"/>
                      <a:pt x="1" y="82"/>
                      <a:pt x="1" y="82"/>
                    </a:cubicBezTo>
                    <a:close/>
                  </a:path>
                </a:pathLst>
              </a:custGeom>
              <a:solidFill>
                <a:srgbClr val="2EDB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15" name="Freeform 433"/>
              <p:cNvSpPr/>
              <p:nvPr/>
            </p:nvSpPr>
            <p:spPr bwMode="auto">
              <a:xfrm>
                <a:off x="5999" y="4119"/>
                <a:ext cx="21" cy="9"/>
              </a:xfrm>
              <a:custGeom>
                <a:avLst/>
                <a:gdLst>
                  <a:gd name="T0" fmla="*/ 20 w 21"/>
                  <a:gd name="T1" fmla="*/ 8 h 9"/>
                  <a:gd name="T2" fmla="*/ 19 w 21"/>
                  <a:gd name="T3" fmla="*/ 8 h 9"/>
                  <a:gd name="T4" fmla="*/ 8 w 21"/>
                  <a:gd name="T5" fmla="*/ 3 h 9"/>
                  <a:gd name="T6" fmla="*/ 2 w 21"/>
                  <a:gd name="T7" fmla="*/ 3 h 9"/>
                  <a:gd name="T8" fmla="*/ 0 w 21"/>
                  <a:gd name="T9" fmla="*/ 3 h 9"/>
                  <a:gd name="T10" fmla="*/ 0 w 21"/>
                  <a:gd name="T11" fmla="*/ 2 h 9"/>
                  <a:gd name="T12" fmla="*/ 9 w 21"/>
                  <a:gd name="T13" fmla="*/ 1 h 9"/>
                  <a:gd name="T14" fmla="*/ 20 w 21"/>
                  <a:gd name="T15" fmla="*/ 7 h 9"/>
                  <a:gd name="T16" fmla="*/ 20 w 21"/>
                  <a:gd name="T1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9">
                    <a:moveTo>
                      <a:pt x="20" y="8"/>
                    </a:moveTo>
                    <a:cubicBezTo>
                      <a:pt x="20" y="9"/>
                      <a:pt x="19" y="9"/>
                      <a:pt x="19" y="8"/>
                    </a:cubicBezTo>
                    <a:cubicBezTo>
                      <a:pt x="16" y="7"/>
                      <a:pt x="12" y="4"/>
                      <a:pt x="8" y="3"/>
                    </a:cubicBezTo>
                    <a:cubicBezTo>
                      <a:pt x="6" y="2"/>
                      <a:pt x="3" y="3"/>
                      <a:pt x="2" y="3"/>
                    </a:cubicBezTo>
                    <a:cubicBezTo>
                      <a:pt x="2" y="4"/>
                      <a:pt x="1" y="4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2" y="1"/>
                      <a:pt x="5" y="0"/>
                      <a:pt x="9" y="1"/>
                    </a:cubicBezTo>
                    <a:cubicBezTo>
                      <a:pt x="13" y="2"/>
                      <a:pt x="18" y="6"/>
                      <a:pt x="20" y="7"/>
                    </a:cubicBezTo>
                    <a:cubicBezTo>
                      <a:pt x="21" y="7"/>
                      <a:pt x="21" y="8"/>
                      <a:pt x="20" y="8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16" name="Freeform 434"/>
              <p:cNvSpPr/>
              <p:nvPr/>
            </p:nvSpPr>
            <p:spPr bwMode="auto">
              <a:xfrm>
                <a:off x="5995" y="4123"/>
                <a:ext cx="21" cy="9"/>
              </a:xfrm>
              <a:custGeom>
                <a:avLst/>
                <a:gdLst>
                  <a:gd name="T0" fmla="*/ 20 w 21"/>
                  <a:gd name="T1" fmla="*/ 8 h 9"/>
                  <a:gd name="T2" fmla="*/ 19 w 21"/>
                  <a:gd name="T3" fmla="*/ 9 h 9"/>
                  <a:gd name="T4" fmla="*/ 8 w 21"/>
                  <a:gd name="T5" fmla="*/ 3 h 9"/>
                  <a:gd name="T6" fmla="*/ 2 w 21"/>
                  <a:gd name="T7" fmla="*/ 3 h 9"/>
                  <a:gd name="T8" fmla="*/ 0 w 21"/>
                  <a:gd name="T9" fmla="*/ 3 h 9"/>
                  <a:gd name="T10" fmla="*/ 0 w 21"/>
                  <a:gd name="T11" fmla="*/ 2 h 9"/>
                  <a:gd name="T12" fmla="*/ 9 w 21"/>
                  <a:gd name="T13" fmla="*/ 1 h 9"/>
                  <a:gd name="T14" fmla="*/ 20 w 21"/>
                  <a:gd name="T15" fmla="*/ 7 h 9"/>
                  <a:gd name="T16" fmla="*/ 20 w 21"/>
                  <a:gd name="T1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9">
                    <a:moveTo>
                      <a:pt x="20" y="8"/>
                    </a:moveTo>
                    <a:cubicBezTo>
                      <a:pt x="20" y="9"/>
                      <a:pt x="19" y="9"/>
                      <a:pt x="19" y="9"/>
                    </a:cubicBezTo>
                    <a:cubicBezTo>
                      <a:pt x="16" y="7"/>
                      <a:pt x="12" y="4"/>
                      <a:pt x="8" y="3"/>
                    </a:cubicBezTo>
                    <a:cubicBezTo>
                      <a:pt x="6" y="3"/>
                      <a:pt x="3" y="3"/>
                      <a:pt x="2" y="3"/>
                    </a:cubicBezTo>
                    <a:cubicBezTo>
                      <a:pt x="2" y="4"/>
                      <a:pt x="1" y="4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2" y="1"/>
                      <a:pt x="5" y="0"/>
                      <a:pt x="9" y="1"/>
                    </a:cubicBezTo>
                    <a:cubicBezTo>
                      <a:pt x="13" y="2"/>
                      <a:pt x="18" y="6"/>
                      <a:pt x="20" y="7"/>
                    </a:cubicBezTo>
                    <a:cubicBezTo>
                      <a:pt x="21" y="7"/>
                      <a:pt x="21" y="8"/>
                      <a:pt x="20" y="8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17" name="Freeform 435"/>
              <p:cNvSpPr/>
              <p:nvPr/>
            </p:nvSpPr>
            <p:spPr bwMode="auto">
              <a:xfrm>
                <a:off x="5953" y="4043"/>
                <a:ext cx="7" cy="9"/>
              </a:xfrm>
              <a:custGeom>
                <a:avLst/>
                <a:gdLst>
                  <a:gd name="T0" fmla="*/ 6 w 7"/>
                  <a:gd name="T1" fmla="*/ 9 h 9"/>
                  <a:gd name="T2" fmla="*/ 5 w 7"/>
                  <a:gd name="T3" fmla="*/ 8 h 9"/>
                  <a:gd name="T4" fmla="*/ 2 w 7"/>
                  <a:gd name="T5" fmla="*/ 3 h 9"/>
                  <a:gd name="T6" fmla="*/ 1 w 7"/>
                  <a:gd name="T7" fmla="*/ 2 h 9"/>
                  <a:gd name="T8" fmla="*/ 1 w 7"/>
                  <a:gd name="T9" fmla="*/ 0 h 9"/>
                  <a:gd name="T10" fmla="*/ 2 w 7"/>
                  <a:gd name="T11" fmla="*/ 1 h 9"/>
                  <a:gd name="T12" fmla="*/ 7 w 7"/>
                  <a:gd name="T13" fmla="*/ 8 h 9"/>
                  <a:gd name="T14" fmla="*/ 6 w 7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6" y="9"/>
                    </a:moveTo>
                    <a:cubicBezTo>
                      <a:pt x="6" y="9"/>
                      <a:pt x="5" y="9"/>
                      <a:pt x="5" y="8"/>
                    </a:cubicBezTo>
                    <a:cubicBezTo>
                      <a:pt x="4" y="6"/>
                      <a:pt x="3" y="4"/>
                      <a:pt x="2" y="3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5" y="2"/>
                      <a:pt x="6" y="6"/>
                      <a:pt x="7" y="8"/>
                    </a:cubicBezTo>
                    <a:cubicBezTo>
                      <a:pt x="7" y="8"/>
                      <a:pt x="7" y="9"/>
                      <a:pt x="6" y="9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18" name="Freeform 436"/>
              <p:cNvSpPr/>
              <p:nvPr/>
            </p:nvSpPr>
            <p:spPr bwMode="auto">
              <a:xfrm>
                <a:off x="5949" y="4045"/>
                <a:ext cx="7" cy="9"/>
              </a:xfrm>
              <a:custGeom>
                <a:avLst/>
                <a:gdLst>
                  <a:gd name="T0" fmla="*/ 6 w 7"/>
                  <a:gd name="T1" fmla="*/ 9 h 9"/>
                  <a:gd name="T2" fmla="*/ 5 w 7"/>
                  <a:gd name="T3" fmla="*/ 8 h 9"/>
                  <a:gd name="T4" fmla="*/ 2 w 7"/>
                  <a:gd name="T5" fmla="*/ 3 h 9"/>
                  <a:gd name="T6" fmla="*/ 0 w 7"/>
                  <a:gd name="T7" fmla="*/ 1 h 9"/>
                  <a:gd name="T8" fmla="*/ 1 w 7"/>
                  <a:gd name="T9" fmla="*/ 0 h 9"/>
                  <a:gd name="T10" fmla="*/ 2 w 7"/>
                  <a:gd name="T11" fmla="*/ 1 h 9"/>
                  <a:gd name="T12" fmla="*/ 7 w 7"/>
                  <a:gd name="T13" fmla="*/ 8 h 9"/>
                  <a:gd name="T14" fmla="*/ 6 w 7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6" y="9"/>
                    </a:moveTo>
                    <a:cubicBezTo>
                      <a:pt x="5" y="9"/>
                      <a:pt x="5" y="9"/>
                      <a:pt x="5" y="8"/>
                    </a:cubicBezTo>
                    <a:cubicBezTo>
                      <a:pt x="4" y="6"/>
                      <a:pt x="3" y="4"/>
                      <a:pt x="2" y="3"/>
                    </a:cubicBezTo>
                    <a:cubicBezTo>
                      <a:pt x="1" y="2"/>
                      <a:pt x="1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4" y="1"/>
                      <a:pt x="6" y="6"/>
                      <a:pt x="7" y="8"/>
                    </a:cubicBezTo>
                    <a:cubicBezTo>
                      <a:pt x="7" y="8"/>
                      <a:pt x="6" y="9"/>
                      <a:pt x="6" y="9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19" name="Freeform 437"/>
              <p:cNvSpPr/>
              <p:nvPr/>
            </p:nvSpPr>
            <p:spPr bwMode="auto">
              <a:xfrm>
                <a:off x="5946" y="4047"/>
                <a:ext cx="6" cy="9"/>
              </a:xfrm>
              <a:custGeom>
                <a:avLst/>
                <a:gdLst>
                  <a:gd name="T0" fmla="*/ 5 w 6"/>
                  <a:gd name="T1" fmla="*/ 9 h 9"/>
                  <a:gd name="T2" fmla="*/ 4 w 6"/>
                  <a:gd name="T3" fmla="*/ 8 h 9"/>
                  <a:gd name="T4" fmla="*/ 1 w 6"/>
                  <a:gd name="T5" fmla="*/ 3 h 9"/>
                  <a:gd name="T6" fmla="*/ 0 w 6"/>
                  <a:gd name="T7" fmla="*/ 2 h 9"/>
                  <a:gd name="T8" fmla="*/ 1 w 6"/>
                  <a:gd name="T9" fmla="*/ 0 h 9"/>
                  <a:gd name="T10" fmla="*/ 2 w 6"/>
                  <a:gd name="T11" fmla="*/ 1 h 9"/>
                  <a:gd name="T12" fmla="*/ 6 w 6"/>
                  <a:gd name="T13" fmla="*/ 8 h 9"/>
                  <a:gd name="T14" fmla="*/ 5 w 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9">
                    <a:moveTo>
                      <a:pt x="5" y="9"/>
                    </a:moveTo>
                    <a:cubicBezTo>
                      <a:pt x="5" y="9"/>
                      <a:pt x="4" y="9"/>
                      <a:pt x="4" y="8"/>
                    </a:cubicBezTo>
                    <a:cubicBezTo>
                      <a:pt x="4" y="6"/>
                      <a:pt x="3" y="4"/>
                      <a:pt x="1" y="3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0"/>
                      <a:pt x="2" y="1"/>
                    </a:cubicBezTo>
                    <a:cubicBezTo>
                      <a:pt x="4" y="2"/>
                      <a:pt x="5" y="6"/>
                      <a:pt x="6" y="8"/>
                    </a:cubicBezTo>
                    <a:cubicBezTo>
                      <a:pt x="6" y="8"/>
                      <a:pt x="6" y="9"/>
                      <a:pt x="5" y="9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20" name="Freeform 438"/>
              <p:cNvSpPr/>
              <p:nvPr/>
            </p:nvSpPr>
            <p:spPr bwMode="auto">
              <a:xfrm>
                <a:off x="6011" y="3725"/>
                <a:ext cx="23" cy="18"/>
              </a:xfrm>
              <a:custGeom>
                <a:avLst/>
                <a:gdLst>
                  <a:gd name="T0" fmla="*/ 23 w 23"/>
                  <a:gd name="T1" fmla="*/ 2 h 18"/>
                  <a:gd name="T2" fmla="*/ 22 w 23"/>
                  <a:gd name="T3" fmla="*/ 1 h 18"/>
                  <a:gd name="T4" fmla="*/ 15 w 23"/>
                  <a:gd name="T5" fmla="*/ 0 h 18"/>
                  <a:gd name="T6" fmla="*/ 12 w 23"/>
                  <a:gd name="T7" fmla="*/ 1 h 18"/>
                  <a:gd name="T8" fmla="*/ 0 w 23"/>
                  <a:gd name="T9" fmla="*/ 16 h 18"/>
                  <a:gd name="T10" fmla="*/ 0 w 23"/>
                  <a:gd name="T11" fmla="*/ 16 h 18"/>
                  <a:gd name="T12" fmla="*/ 0 w 23"/>
                  <a:gd name="T13" fmla="*/ 16 h 18"/>
                  <a:gd name="T14" fmla="*/ 1 w 23"/>
                  <a:gd name="T15" fmla="*/ 18 h 18"/>
                  <a:gd name="T16" fmla="*/ 1 w 23"/>
                  <a:gd name="T17" fmla="*/ 18 h 18"/>
                  <a:gd name="T18" fmla="*/ 13 w 23"/>
                  <a:gd name="T19" fmla="*/ 3 h 18"/>
                  <a:gd name="T20" fmla="*/ 15 w 23"/>
                  <a:gd name="T21" fmla="*/ 2 h 18"/>
                  <a:gd name="T22" fmla="*/ 21 w 23"/>
                  <a:gd name="T23" fmla="*/ 3 h 18"/>
                  <a:gd name="T24" fmla="*/ 22 w 23"/>
                  <a:gd name="T25" fmla="*/ 2 h 18"/>
                  <a:gd name="T26" fmla="*/ 23 w 23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18">
                    <a:moveTo>
                      <a:pt x="23" y="2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0"/>
                      <a:pt x="12" y="1"/>
                      <a:pt x="12" y="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2"/>
                      <a:pt x="14" y="2"/>
                      <a:pt x="15" y="2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"/>
                      <a:pt x="22" y="3"/>
                      <a:pt x="22" y="2"/>
                    </a:cubicBezTo>
                    <a:cubicBezTo>
                      <a:pt x="23" y="2"/>
                      <a:pt x="23" y="2"/>
                      <a:pt x="23" y="2"/>
                    </a:cubicBezTo>
                  </a:path>
                </a:pathLst>
              </a:custGeom>
              <a:solidFill>
                <a:srgbClr val="282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21" name="Freeform 439"/>
              <p:cNvSpPr/>
              <p:nvPr/>
            </p:nvSpPr>
            <p:spPr bwMode="auto">
              <a:xfrm>
                <a:off x="5997" y="3682"/>
                <a:ext cx="75" cy="90"/>
              </a:xfrm>
              <a:custGeom>
                <a:avLst/>
                <a:gdLst>
                  <a:gd name="T0" fmla="*/ 29 w 75"/>
                  <a:gd name="T1" fmla="*/ 8 h 90"/>
                  <a:gd name="T2" fmla="*/ 29 w 75"/>
                  <a:gd name="T3" fmla="*/ 8 h 90"/>
                  <a:gd name="T4" fmla="*/ 57 w 75"/>
                  <a:gd name="T5" fmla="*/ 0 h 90"/>
                  <a:gd name="T6" fmla="*/ 73 w 75"/>
                  <a:gd name="T7" fmla="*/ 49 h 90"/>
                  <a:gd name="T8" fmla="*/ 75 w 75"/>
                  <a:gd name="T9" fmla="*/ 58 h 90"/>
                  <a:gd name="T10" fmla="*/ 72 w 75"/>
                  <a:gd name="T11" fmla="*/ 69 h 90"/>
                  <a:gd name="T12" fmla="*/ 65 w 75"/>
                  <a:gd name="T13" fmla="*/ 79 h 90"/>
                  <a:gd name="T14" fmla="*/ 56 w 75"/>
                  <a:gd name="T15" fmla="*/ 88 h 90"/>
                  <a:gd name="T16" fmla="*/ 45 w 75"/>
                  <a:gd name="T17" fmla="*/ 89 h 90"/>
                  <a:gd name="T18" fmla="*/ 30 w 75"/>
                  <a:gd name="T19" fmla="*/ 74 h 90"/>
                  <a:gd name="T20" fmla="*/ 9 w 75"/>
                  <a:gd name="T21" fmla="*/ 39 h 90"/>
                  <a:gd name="T22" fmla="*/ 0 w 75"/>
                  <a:gd name="T23" fmla="*/ 13 h 90"/>
                  <a:gd name="T24" fmla="*/ 29 w 75"/>
                  <a:gd name="T25" fmla="*/ 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90">
                    <a:moveTo>
                      <a:pt x="29" y="8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4" y="52"/>
                      <a:pt x="75" y="55"/>
                      <a:pt x="75" y="58"/>
                    </a:cubicBezTo>
                    <a:cubicBezTo>
                      <a:pt x="75" y="61"/>
                      <a:pt x="75" y="65"/>
                      <a:pt x="72" y="69"/>
                    </a:cubicBezTo>
                    <a:cubicBezTo>
                      <a:pt x="72" y="69"/>
                      <a:pt x="69" y="73"/>
                      <a:pt x="65" y="79"/>
                    </a:cubicBezTo>
                    <a:cubicBezTo>
                      <a:pt x="62" y="82"/>
                      <a:pt x="60" y="85"/>
                      <a:pt x="56" y="88"/>
                    </a:cubicBezTo>
                    <a:cubicBezTo>
                      <a:pt x="53" y="90"/>
                      <a:pt x="45" y="89"/>
                      <a:pt x="45" y="89"/>
                    </a:cubicBezTo>
                    <a:cubicBezTo>
                      <a:pt x="40" y="88"/>
                      <a:pt x="35" y="82"/>
                      <a:pt x="30" y="74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9" y="8"/>
                      <a:pt x="29" y="8"/>
                      <a:pt x="29" y="8"/>
                    </a:cubicBezTo>
                  </a:path>
                </a:pathLst>
              </a:custGeom>
              <a:solidFill>
                <a:srgbClr val="F2C8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22" name="Freeform 440"/>
              <p:cNvSpPr/>
              <p:nvPr/>
            </p:nvSpPr>
            <p:spPr bwMode="auto">
              <a:xfrm>
                <a:off x="5990" y="3647"/>
                <a:ext cx="89" cy="88"/>
              </a:xfrm>
              <a:custGeom>
                <a:avLst/>
                <a:gdLst>
                  <a:gd name="T0" fmla="*/ 11 w 89"/>
                  <a:gd name="T1" fmla="*/ 42 h 88"/>
                  <a:gd name="T2" fmla="*/ 9 w 89"/>
                  <a:gd name="T3" fmla="*/ 74 h 88"/>
                  <a:gd name="T4" fmla="*/ 20 w 89"/>
                  <a:gd name="T5" fmla="*/ 87 h 88"/>
                  <a:gd name="T6" fmla="*/ 41 w 89"/>
                  <a:gd name="T7" fmla="*/ 66 h 88"/>
                  <a:gd name="T8" fmla="*/ 53 w 89"/>
                  <a:gd name="T9" fmla="*/ 64 h 88"/>
                  <a:gd name="T10" fmla="*/ 69 w 89"/>
                  <a:gd name="T11" fmla="*/ 82 h 88"/>
                  <a:gd name="T12" fmla="*/ 67 w 89"/>
                  <a:gd name="T13" fmla="*/ 70 h 88"/>
                  <a:gd name="T14" fmla="*/ 73 w 89"/>
                  <a:gd name="T15" fmla="*/ 64 h 88"/>
                  <a:gd name="T16" fmla="*/ 79 w 89"/>
                  <a:gd name="T17" fmla="*/ 77 h 88"/>
                  <a:gd name="T18" fmla="*/ 88 w 89"/>
                  <a:gd name="T19" fmla="*/ 88 h 88"/>
                  <a:gd name="T20" fmla="*/ 86 w 89"/>
                  <a:gd name="T21" fmla="*/ 73 h 88"/>
                  <a:gd name="T22" fmla="*/ 88 w 89"/>
                  <a:gd name="T23" fmla="*/ 56 h 88"/>
                  <a:gd name="T24" fmla="*/ 21 w 89"/>
                  <a:gd name="T25" fmla="*/ 29 h 88"/>
                  <a:gd name="T26" fmla="*/ 0 w 89"/>
                  <a:gd name="T27" fmla="*/ 56 h 88"/>
                  <a:gd name="T28" fmla="*/ 7 w 89"/>
                  <a:gd name="T29" fmla="*/ 46 h 88"/>
                  <a:gd name="T30" fmla="*/ 11 w 89"/>
                  <a:gd name="T31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88">
                    <a:moveTo>
                      <a:pt x="11" y="42"/>
                    </a:moveTo>
                    <a:cubicBezTo>
                      <a:pt x="5" y="49"/>
                      <a:pt x="0" y="64"/>
                      <a:pt x="9" y="74"/>
                    </a:cubicBezTo>
                    <a:cubicBezTo>
                      <a:pt x="10" y="76"/>
                      <a:pt x="20" y="88"/>
                      <a:pt x="20" y="87"/>
                    </a:cubicBezTo>
                    <a:cubicBezTo>
                      <a:pt x="23" y="83"/>
                      <a:pt x="34" y="74"/>
                      <a:pt x="41" y="66"/>
                    </a:cubicBezTo>
                    <a:cubicBezTo>
                      <a:pt x="41" y="66"/>
                      <a:pt x="46" y="59"/>
                      <a:pt x="53" y="64"/>
                    </a:cubicBezTo>
                    <a:cubicBezTo>
                      <a:pt x="59" y="68"/>
                      <a:pt x="69" y="82"/>
                      <a:pt x="69" y="82"/>
                    </a:cubicBezTo>
                    <a:cubicBezTo>
                      <a:pt x="70" y="83"/>
                      <a:pt x="67" y="75"/>
                      <a:pt x="67" y="70"/>
                    </a:cubicBezTo>
                    <a:cubicBezTo>
                      <a:pt x="67" y="70"/>
                      <a:pt x="69" y="65"/>
                      <a:pt x="73" y="64"/>
                    </a:cubicBezTo>
                    <a:cubicBezTo>
                      <a:pt x="79" y="63"/>
                      <a:pt x="79" y="76"/>
                      <a:pt x="79" y="77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88"/>
                      <a:pt x="85" y="85"/>
                      <a:pt x="86" y="73"/>
                    </a:cubicBezTo>
                    <a:cubicBezTo>
                      <a:pt x="87" y="62"/>
                      <a:pt x="87" y="59"/>
                      <a:pt x="88" y="56"/>
                    </a:cubicBezTo>
                    <a:cubicBezTo>
                      <a:pt x="89" y="30"/>
                      <a:pt x="59" y="0"/>
                      <a:pt x="21" y="29"/>
                    </a:cubicBezTo>
                    <a:cubicBezTo>
                      <a:pt x="18" y="31"/>
                      <a:pt x="1" y="44"/>
                      <a:pt x="0" y="56"/>
                    </a:cubicBezTo>
                    <a:cubicBezTo>
                      <a:pt x="0" y="57"/>
                      <a:pt x="4" y="48"/>
                      <a:pt x="7" y="46"/>
                    </a:cubicBezTo>
                    <a:cubicBezTo>
                      <a:pt x="11" y="44"/>
                      <a:pt x="11" y="42"/>
                      <a:pt x="11" y="42"/>
                    </a:cubicBezTo>
                  </a:path>
                </a:pathLst>
              </a:custGeom>
              <a:solidFill>
                <a:srgbClr val="261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23" name="Freeform 441"/>
              <p:cNvSpPr/>
              <p:nvPr/>
            </p:nvSpPr>
            <p:spPr bwMode="auto">
              <a:xfrm>
                <a:off x="6048" y="3714"/>
                <a:ext cx="27" cy="16"/>
              </a:xfrm>
              <a:custGeom>
                <a:avLst/>
                <a:gdLst>
                  <a:gd name="T0" fmla="*/ 27 w 27"/>
                  <a:gd name="T1" fmla="*/ 3 h 16"/>
                  <a:gd name="T2" fmla="*/ 26 w 27"/>
                  <a:gd name="T3" fmla="*/ 2 h 16"/>
                  <a:gd name="T4" fmla="*/ 15 w 27"/>
                  <a:gd name="T5" fmla="*/ 0 h 16"/>
                  <a:gd name="T6" fmla="*/ 11 w 27"/>
                  <a:gd name="T7" fmla="*/ 2 h 16"/>
                  <a:gd name="T8" fmla="*/ 0 w 27"/>
                  <a:gd name="T9" fmla="*/ 14 h 16"/>
                  <a:gd name="T10" fmla="*/ 0 w 27"/>
                  <a:gd name="T11" fmla="*/ 15 h 16"/>
                  <a:gd name="T12" fmla="*/ 1 w 27"/>
                  <a:gd name="T13" fmla="*/ 16 h 16"/>
                  <a:gd name="T14" fmla="*/ 2 w 27"/>
                  <a:gd name="T15" fmla="*/ 16 h 16"/>
                  <a:gd name="T16" fmla="*/ 12 w 27"/>
                  <a:gd name="T17" fmla="*/ 3 h 16"/>
                  <a:gd name="T18" fmla="*/ 14 w 27"/>
                  <a:gd name="T19" fmla="*/ 3 h 16"/>
                  <a:gd name="T20" fmla="*/ 24 w 27"/>
                  <a:gd name="T21" fmla="*/ 5 h 16"/>
                  <a:gd name="T22" fmla="*/ 26 w 27"/>
                  <a:gd name="T23" fmla="*/ 4 h 16"/>
                  <a:gd name="T24" fmla="*/ 27 w 27"/>
                  <a:gd name="T25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16">
                    <a:moveTo>
                      <a:pt x="27" y="3"/>
                    </a:moveTo>
                    <a:cubicBezTo>
                      <a:pt x="26" y="2"/>
                      <a:pt x="26" y="2"/>
                      <a:pt x="26" y="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0"/>
                      <a:pt x="12" y="1"/>
                      <a:pt x="11" y="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3"/>
                      <a:pt x="14" y="3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5" y="5"/>
                      <a:pt x="25" y="5"/>
                      <a:pt x="26" y="4"/>
                    </a:cubicBezTo>
                    <a:cubicBezTo>
                      <a:pt x="27" y="3"/>
                      <a:pt x="27" y="3"/>
                      <a:pt x="27" y="3"/>
                    </a:cubicBezTo>
                  </a:path>
                </a:pathLst>
              </a:custGeom>
              <a:solidFill>
                <a:srgbClr val="048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24" name="Freeform 442"/>
              <p:cNvSpPr/>
              <p:nvPr/>
            </p:nvSpPr>
            <p:spPr bwMode="auto">
              <a:xfrm>
                <a:off x="6030" y="3728"/>
                <a:ext cx="21" cy="14"/>
              </a:xfrm>
              <a:custGeom>
                <a:avLst/>
                <a:gdLst>
                  <a:gd name="T0" fmla="*/ 18 w 21"/>
                  <a:gd name="T1" fmla="*/ 0 h 14"/>
                  <a:gd name="T2" fmla="*/ 14 w 21"/>
                  <a:gd name="T3" fmla="*/ 1 h 14"/>
                  <a:gd name="T4" fmla="*/ 14 w 21"/>
                  <a:gd name="T5" fmla="*/ 1 h 14"/>
                  <a:gd name="T6" fmla="*/ 2 w 21"/>
                  <a:gd name="T7" fmla="*/ 5 h 14"/>
                  <a:gd name="T8" fmla="*/ 0 w 21"/>
                  <a:gd name="T9" fmla="*/ 6 h 14"/>
                  <a:gd name="T10" fmla="*/ 1 w 21"/>
                  <a:gd name="T11" fmla="*/ 9 h 14"/>
                  <a:gd name="T12" fmla="*/ 4 w 21"/>
                  <a:gd name="T13" fmla="*/ 11 h 14"/>
                  <a:gd name="T14" fmla="*/ 9 w 21"/>
                  <a:gd name="T15" fmla="*/ 14 h 14"/>
                  <a:gd name="T16" fmla="*/ 11 w 21"/>
                  <a:gd name="T17" fmla="*/ 14 h 14"/>
                  <a:gd name="T18" fmla="*/ 14 w 21"/>
                  <a:gd name="T19" fmla="*/ 14 h 14"/>
                  <a:gd name="T20" fmla="*/ 18 w 21"/>
                  <a:gd name="T21" fmla="*/ 11 h 14"/>
                  <a:gd name="T22" fmla="*/ 21 w 21"/>
                  <a:gd name="T23" fmla="*/ 8 h 14"/>
                  <a:gd name="T24" fmla="*/ 20 w 21"/>
                  <a:gd name="T25" fmla="*/ 1 h 14"/>
                  <a:gd name="T26" fmla="*/ 20 w 21"/>
                  <a:gd name="T27" fmla="*/ 2 h 14"/>
                  <a:gd name="T28" fmla="*/ 19 w 21"/>
                  <a:gd name="T29" fmla="*/ 2 h 14"/>
                  <a:gd name="T30" fmla="*/ 18 w 21"/>
                  <a:gd name="T31" fmla="*/ 1 h 14"/>
                  <a:gd name="T32" fmla="*/ 18 w 21"/>
                  <a:gd name="T33" fmla="*/ 0 h 14"/>
                  <a:gd name="T34" fmla="*/ 18 w 21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14">
                    <a:moveTo>
                      <a:pt x="18" y="0"/>
                    </a:moveTo>
                    <a:cubicBezTo>
                      <a:pt x="17" y="0"/>
                      <a:pt x="15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6"/>
                      <a:pt x="0" y="6"/>
                    </a:cubicBezTo>
                    <a:cubicBezTo>
                      <a:pt x="0" y="7"/>
                      <a:pt x="0" y="8"/>
                      <a:pt x="1" y="9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6" y="14"/>
                      <a:pt x="9" y="14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8" y="13"/>
                      <a:pt x="18" y="12"/>
                      <a:pt x="18" y="11"/>
                    </a:cubicBezTo>
                    <a:cubicBezTo>
                      <a:pt x="18" y="11"/>
                      <a:pt x="20" y="10"/>
                      <a:pt x="21" y="8"/>
                    </a:cubicBezTo>
                    <a:cubicBezTo>
                      <a:pt x="21" y="7"/>
                      <a:pt x="21" y="3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solidFill>
                <a:srgbClr val="D6BA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25" name="Freeform 443"/>
              <p:cNvSpPr/>
              <p:nvPr/>
            </p:nvSpPr>
            <p:spPr bwMode="auto">
              <a:xfrm>
                <a:off x="6048" y="3728"/>
                <a:ext cx="2" cy="2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1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  <a:gd name="T16" fmla="*/ 1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258C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26" name="Freeform 444"/>
              <p:cNvSpPr/>
              <p:nvPr/>
            </p:nvSpPr>
            <p:spPr bwMode="auto">
              <a:xfrm>
                <a:off x="6008" y="3736"/>
                <a:ext cx="14" cy="11"/>
              </a:xfrm>
              <a:custGeom>
                <a:avLst/>
                <a:gdLst>
                  <a:gd name="T0" fmla="*/ 6 w 14"/>
                  <a:gd name="T1" fmla="*/ 0 h 11"/>
                  <a:gd name="T2" fmla="*/ 2 w 14"/>
                  <a:gd name="T3" fmla="*/ 1 h 11"/>
                  <a:gd name="T4" fmla="*/ 1 w 14"/>
                  <a:gd name="T5" fmla="*/ 2 h 11"/>
                  <a:gd name="T6" fmla="*/ 2 w 14"/>
                  <a:gd name="T7" fmla="*/ 5 h 11"/>
                  <a:gd name="T8" fmla="*/ 4 w 14"/>
                  <a:gd name="T9" fmla="*/ 8 h 11"/>
                  <a:gd name="T10" fmla="*/ 11 w 14"/>
                  <a:gd name="T11" fmla="*/ 11 h 11"/>
                  <a:gd name="T12" fmla="*/ 12 w 14"/>
                  <a:gd name="T13" fmla="*/ 11 h 11"/>
                  <a:gd name="T14" fmla="*/ 14 w 14"/>
                  <a:gd name="T15" fmla="*/ 10 h 11"/>
                  <a:gd name="T16" fmla="*/ 8 w 14"/>
                  <a:gd name="T17" fmla="*/ 2 h 11"/>
                  <a:gd name="T18" fmla="*/ 4 w 14"/>
                  <a:gd name="T19" fmla="*/ 7 h 11"/>
                  <a:gd name="T20" fmla="*/ 4 w 14"/>
                  <a:gd name="T21" fmla="*/ 7 h 11"/>
                  <a:gd name="T22" fmla="*/ 3 w 14"/>
                  <a:gd name="T23" fmla="*/ 5 h 11"/>
                  <a:gd name="T24" fmla="*/ 3 w 14"/>
                  <a:gd name="T25" fmla="*/ 4 h 11"/>
                  <a:gd name="T26" fmla="*/ 3 w 14"/>
                  <a:gd name="T27" fmla="*/ 4 h 11"/>
                  <a:gd name="T28" fmla="*/ 3 w 14"/>
                  <a:gd name="T29" fmla="*/ 5 h 11"/>
                  <a:gd name="T30" fmla="*/ 3 w 14"/>
                  <a:gd name="T31" fmla="*/ 5 h 11"/>
                  <a:gd name="T32" fmla="*/ 3 w 14"/>
                  <a:gd name="T33" fmla="*/ 5 h 11"/>
                  <a:gd name="T34" fmla="*/ 3 w 14"/>
                  <a:gd name="T35" fmla="*/ 4 h 11"/>
                  <a:gd name="T36" fmla="*/ 6 w 14"/>
                  <a:gd name="T3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11">
                    <a:moveTo>
                      <a:pt x="6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3"/>
                      <a:pt x="2" y="5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4" y="8"/>
                      <a:pt x="7" y="11"/>
                      <a:pt x="11" y="11"/>
                    </a:cubicBezTo>
                    <a:cubicBezTo>
                      <a:pt x="11" y="11"/>
                      <a:pt x="11" y="11"/>
                      <a:pt x="12" y="11"/>
                    </a:cubicBezTo>
                    <a:cubicBezTo>
                      <a:pt x="12" y="11"/>
                      <a:pt x="13" y="10"/>
                      <a:pt x="14" y="1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50B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27" name="Freeform 445"/>
              <p:cNvSpPr>
                <a:spLocks noEditPoints="1"/>
              </p:cNvSpPr>
              <p:nvPr/>
            </p:nvSpPr>
            <p:spPr bwMode="auto">
              <a:xfrm>
                <a:off x="6011" y="3736"/>
                <a:ext cx="5" cy="7"/>
              </a:xfrm>
              <a:custGeom>
                <a:avLst/>
                <a:gdLst>
                  <a:gd name="T0" fmla="*/ 0 w 5"/>
                  <a:gd name="T1" fmla="*/ 4 h 7"/>
                  <a:gd name="T2" fmla="*/ 0 w 5"/>
                  <a:gd name="T3" fmla="*/ 5 h 7"/>
                  <a:gd name="T4" fmla="*/ 0 w 5"/>
                  <a:gd name="T5" fmla="*/ 5 h 7"/>
                  <a:gd name="T6" fmla="*/ 0 w 5"/>
                  <a:gd name="T7" fmla="*/ 5 h 7"/>
                  <a:gd name="T8" fmla="*/ 0 w 5"/>
                  <a:gd name="T9" fmla="*/ 4 h 7"/>
                  <a:gd name="T10" fmla="*/ 4 w 5"/>
                  <a:gd name="T11" fmla="*/ 0 h 7"/>
                  <a:gd name="T12" fmla="*/ 3 w 5"/>
                  <a:gd name="T13" fmla="*/ 0 h 7"/>
                  <a:gd name="T14" fmla="*/ 0 w 5"/>
                  <a:gd name="T15" fmla="*/ 4 h 7"/>
                  <a:gd name="T16" fmla="*/ 0 w 5"/>
                  <a:gd name="T17" fmla="*/ 4 h 7"/>
                  <a:gd name="T18" fmla="*/ 0 w 5"/>
                  <a:gd name="T19" fmla="*/ 5 h 7"/>
                  <a:gd name="T20" fmla="*/ 1 w 5"/>
                  <a:gd name="T21" fmla="*/ 7 h 7"/>
                  <a:gd name="T22" fmla="*/ 1 w 5"/>
                  <a:gd name="T23" fmla="*/ 7 h 7"/>
                  <a:gd name="T24" fmla="*/ 5 w 5"/>
                  <a:gd name="T25" fmla="*/ 2 h 7"/>
                  <a:gd name="T26" fmla="*/ 4 w 5"/>
                  <a:gd name="T2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7">
                    <a:moveTo>
                      <a:pt x="0" y="4"/>
                    </a:move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5258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28" name="Freeform 446"/>
              <p:cNvSpPr/>
              <p:nvPr/>
            </p:nvSpPr>
            <p:spPr bwMode="auto">
              <a:xfrm>
                <a:off x="6015" y="3736"/>
                <a:ext cx="11" cy="10"/>
              </a:xfrm>
              <a:custGeom>
                <a:avLst/>
                <a:gdLst>
                  <a:gd name="T0" fmla="*/ 4 w 11"/>
                  <a:gd name="T1" fmla="*/ 0 h 10"/>
                  <a:gd name="T2" fmla="*/ 2 w 11"/>
                  <a:gd name="T3" fmla="*/ 0 h 10"/>
                  <a:gd name="T4" fmla="*/ 2 w 11"/>
                  <a:gd name="T5" fmla="*/ 0 h 10"/>
                  <a:gd name="T6" fmla="*/ 0 w 11"/>
                  <a:gd name="T7" fmla="*/ 0 h 10"/>
                  <a:gd name="T8" fmla="*/ 1 w 11"/>
                  <a:gd name="T9" fmla="*/ 2 h 10"/>
                  <a:gd name="T10" fmla="*/ 7 w 11"/>
                  <a:gd name="T11" fmla="*/ 10 h 10"/>
                  <a:gd name="T12" fmla="*/ 8 w 11"/>
                  <a:gd name="T13" fmla="*/ 10 h 10"/>
                  <a:gd name="T14" fmla="*/ 11 w 11"/>
                  <a:gd name="T15" fmla="*/ 7 h 10"/>
                  <a:gd name="T16" fmla="*/ 10 w 11"/>
                  <a:gd name="T17" fmla="*/ 4 h 10"/>
                  <a:gd name="T18" fmla="*/ 9 w 11"/>
                  <a:gd name="T19" fmla="*/ 3 h 10"/>
                  <a:gd name="T20" fmla="*/ 8 w 11"/>
                  <a:gd name="T21" fmla="*/ 1 h 10"/>
                  <a:gd name="T22" fmla="*/ 4 w 11"/>
                  <a:gd name="T2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10">
                    <a:moveTo>
                      <a:pt x="4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8" y="10"/>
                      <a:pt x="8" y="10"/>
                    </a:cubicBezTo>
                    <a:cubicBezTo>
                      <a:pt x="9" y="10"/>
                      <a:pt x="10" y="8"/>
                      <a:pt x="11" y="7"/>
                    </a:cubicBezTo>
                    <a:cubicBezTo>
                      <a:pt x="11" y="6"/>
                      <a:pt x="11" y="5"/>
                      <a:pt x="10" y="4"/>
                    </a:cubicBezTo>
                    <a:cubicBezTo>
                      <a:pt x="10" y="4"/>
                      <a:pt x="9" y="3"/>
                      <a:pt x="9" y="3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5" y="0"/>
                      <a:pt x="4" y="0"/>
                    </a:cubicBezTo>
                  </a:path>
                </a:pathLst>
              </a:custGeom>
              <a:solidFill>
                <a:srgbClr val="C1B0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29" name="Freeform 447"/>
              <p:cNvSpPr/>
              <p:nvPr/>
            </p:nvSpPr>
            <p:spPr bwMode="auto">
              <a:xfrm>
                <a:off x="6024" y="3736"/>
                <a:ext cx="8" cy="5"/>
              </a:xfrm>
              <a:custGeom>
                <a:avLst/>
                <a:gdLst>
                  <a:gd name="T0" fmla="*/ 1 w 8"/>
                  <a:gd name="T1" fmla="*/ 5 h 5"/>
                  <a:gd name="T2" fmla="*/ 2 w 8"/>
                  <a:gd name="T3" fmla="*/ 5 h 5"/>
                  <a:gd name="T4" fmla="*/ 4 w 8"/>
                  <a:gd name="T5" fmla="*/ 4 h 5"/>
                  <a:gd name="T6" fmla="*/ 7 w 8"/>
                  <a:gd name="T7" fmla="*/ 4 h 5"/>
                  <a:gd name="T8" fmla="*/ 8 w 8"/>
                  <a:gd name="T9" fmla="*/ 2 h 5"/>
                  <a:gd name="T10" fmla="*/ 3 w 8"/>
                  <a:gd name="T11" fmla="*/ 2 h 5"/>
                  <a:gd name="T12" fmla="*/ 1 w 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5"/>
                    </a:moveTo>
                    <a:cubicBezTo>
                      <a:pt x="1" y="5"/>
                      <a:pt x="1" y="5"/>
                      <a:pt x="2" y="5"/>
                    </a:cubicBezTo>
                    <a:cubicBezTo>
                      <a:pt x="2" y="5"/>
                      <a:pt x="2" y="4"/>
                      <a:pt x="4" y="4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8" y="4"/>
                      <a:pt x="8" y="2"/>
                      <a:pt x="8" y="2"/>
                    </a:cubicBezTo>
                    <a:cubicBezTo>
                      <a:pt x="8" y="2"/>
                      <a:pt x="6" y="0"/>
                      <a:pt x="3" y="2"/>
                    </a:cubicBezTo>
                    <a:cubicBezTo>
                      <a:pt x="0" y="3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048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30" name="Freeform 448"/>
              <p:cNvSpPr>
                <a:spLocks noEditPoints="1"/>
              </p:cNvSpPr>
              <p:nvPr/>
            </p:nvSpPr>
            <p:spPr bwMode="auto">
              <a:xfrm>
                <a:off x="6028" y="3726"/>
                <a:ext cx="25" cy="19"/>
              </a:xfrm>
              <a:custGeom>
                <a:avLst/>
                <a:gdLst>
                  <a:gd name="T0" fmla="*/ 6 w 25"/>
                  <a:gd name="T1" fmla="*/ 16 h 19"/>
                  <a:gd name="T2" fmla="*/ 2 w 25"/>
                  <a:gd name="T3" fmla="*/ 13 h 19"/>
                  <a:gd name="T4" fmla="*/ 1 w 25"/>
                  <a:gd name="T5" fmla="*/ 8 h 19"/>
                  <a:gd name="T6" fmla="*/ 5 w 25"/>
                  <a:gd name="T7" fmla="*/ 5 h 19"/>
                  <a:gd name="T8" fmla="*/ 15 w 25"/>
                  <a:gd name="T9" fmla="*/ 2 h 19"/>
                  <a:gd name="T10" fmla="*/ 21 w 25"/>
                  <a:gd name="T11" fmla="*/ 0 h 19"/>
                  <a:gd name="T12" fmla="*/ 24 w 25"/>
                  <a:gd name="T13" fmla="*/ 3 h 19"/>
                  <a:gd name="T14" fmla="*/ 24 w 25"/>
                  <a:gd name="T15" fmla="*/ 11 h 19"/>
                  <a:gd name="T16" fmla="*/ 20 w 25"/>
                  <a:gd name="T17" fmla="*/ 16 h 19"/>
                  <a:gd name="T18" fmla="*/ 15 w 25"/>
                  <a:gd name="T19" fmla="*/ 17 h 19"/>
                  <a:gd name="T20" fmla="*/ 15 w 25"/>
                  <a:gd name="T21" fmla="*/ 17 h 19"/>
                  <a:gd name="T22" fmla="*/ 6 w 25"/>
                  <a:gd name="T23" fmla="*/ 16 h 19"/>
                  <a:gd name="T24" fmla="*/ 4 w 25"/>
                  <a:gd name="T25" fmla="*/ 8 h 19"/>
                  <a:gd name="T26" fmla="*/ 3 w 25"/>
                  <a:gd name="T27" fmla="*/ 9 h 19"/>
                  <a:gd name="T28" fmla="*/ 4 w 25"/>
                  <a:gd name="T29" fmla="*/ 11 h 19"/>
                  <a:gd name="T30" fmla="*/ 7 w 25"/>
                  <a:gd name="T31" fmla="*/ 14 h 19"/>
                  <a:gd name="T32" fmla="*/ 13 w 25"/>
                  <a:gd name="T33" fmla="*/ 16 h 19"/>
                  <a:gd name="T34" fmla="*/ 22 w 25"/>
                  <a:gd name="T35" fmla="*/ 11 h 19"/>
                  <a:gd name="T36" fmla="*/ 22 w 25"/>
                  <a:gd name="T37" fmla="*/ 5 h 19"/>
                  <a:gd name="T38" fmla="*/ 16 w 25"/>
                  <a:gd name="T39" fmla="*/ 4 h 19"/>
                  <a:gd name="T40" fmla="*/ 4 w 25"/>
                  <a:gd name="T41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" h="19">
                    <a:moveTo>
                      <a:pt x="6" y="16"/>
                    </a:moveTo>
                    <a:cubicBezTo>
                      <a:pt x="6" y="16"/>
                      <a:pt x="3" y="14"/>
                      <a:pt x="2" y="13"/>
                    </a:cubicBezTo>
                    <a:cubicBezTo>
                      <a:pt x="1" y="11"/>
                      <a:pt x="0" y="9"/>
                      <a:pt x="1" y="8"/>
                    </a:cubicBezTo>
                    <a:cubicBezTo>
                      <a:pt x="1" y="6"/>
                      <a:pt x="5" y="5"/>
                      <a:pt x="5" y="5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2" y="0"/>
                      <a:pt x="24" y="3"/>
                    </a:cubicBezTo>
                    <a:cubicBezTo>
                      <a:pt x="24" y="4"/>
                      <a:pt x="25" y="9"/>
                      <a:pt x="24" y="11"/>
                    </a:cubicBezTo>
                    <a:cubicBezTo>
                      <a:pt x="23" y="14"/>
                      <a:pt x="20" y="16"/>
                      <a:pt x="20" y="16"/>
                    </a:cubicBezTo>
                    <a:cubicBezTo>
                      <a:pt x="20" y="16"/>
                      <a:pt x="19" y="16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19"/>
                      <a:pt x="7" y="16"/>
                      <a:pt x="6" y="16"/>
                    </a:cubicBezTo>
                    <a:close/>
                    <a:moveTo>
                      <a:pt x="4" y="8"/>
                    </a:moveTo>
                    <a:cubicBezTo>
                      <a:pt x="4" y="8"/>
                      <a:pt x="3" y="8"/>
                      <a:pt x="3" y="9"/>
                    </a:cubicBezTo>
                    <a:cubicBezTo>
                      <a:pt x="3" y="9"/>
                      <a:pt x="3" y="10"/>
                      <a:pt x="4" y="11"/>
                    </a:cubicBezTo>
                    <a:cubicBezTo>
                      <a:pt x="5" y="13"/>
                      <a:pt x="7" y="14"/>
                      <a:pt x="7" y="14"/>
                    </a:cubicBezTo>
                    <a:cubicBezTo>
                      <a:pt x="7" y="14"/>
                      <a:pt x="10" y="16"/>
                      <a:pt x="13" y="16"/>
                    </a:cubicBezTo>
                    <a:cubicBezTo>
                      <a:pt x="17" y="16"/>
                      <a:pt x="22" y="14"/>
                      <a:pt x="22" y="11"/>
                    </a:cubicBezTo>
                    <a:cubicBezTo>
                      <a:pt x="23" y="8"/>
                      <a:pt x="22" y="6"/>
                      <a:pt x="22" y="5"/>
                    </a:cubicBezTo>
                    <a:cubicBezTo>
                      <a:pt x="21" y="3"/>
                      <a:pt x="17" y="3"/>
                      <a:pt x="16" y="4"/>
                    </a:cubicBez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48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31" name="Freeform 449"/>
              <p:cNvSpPr>
                <a:spLocks noEditPoints="1"/>
              </p:cNvSpPr>
              <p:nvPr/>
            </p:nvSpPr>
            <p:spPr bwMode="auto">
              <a:xfrm>
                <a:off x="6006" y="3733"/>
                <a:ext cx="21" cy="16"/>
              </a:xfrm>
              <a:custGeom>
                <a:avLst/>
                <a:gdLst>
                  <a:gd name="T0" fmla="*/ 5 w 21"/>
                  <a:gd name="T1" fmla="*/ 10 h 16"/>
                  <a:gd name="T2" fmla="*/ 3 w 21"/>
                  <a:gd name="T3" fmla="*/ 8 h 16"/>
                  <a:gd name="T4" fmla="*/ 1 w 21"/>
                  <a:gd name="T5" fmla="*/ 4 h 16"/>
                  <a:gd name="T6" fmla="*/ 3 w 21"/>
                  <a:gd name="T7" fmla="*/ 3 h 16"/>
                  <a:gd name="T8" fmla="*/ 10 w 21"/>
                  <a:gd name="T9" fmla="*/ 2 h 16"/>
                  <a:gd name="T10" fmla="*/ 11 w 21"/>
                  <a:gd name="T11" fmla="*/ 1 h 16"/>
                  <a:gd name="T12" fmla="*/ 18 w 21"/>
                  <a:gd name="T13" fmla="*/ 4 h 16"/>
                  <a:gd name="T14" fmla="*/ 19 w 21"/>
                  <a:gd name="T15" fmla="*/ 5 h 16"/>
                  <a:gd name="T16" fmla="*/ 20 w 21"/>
                  <a:gd name="T17" fmla="*/ 6 h 16"/>
                  <a:gd name="T18" fmla="*/ 21 w 21"/>
                  <a:gd name="T19" fmla="*/ 11 h 16"/>
                  <a:gd name="T20" fmla="*/ 17 w 21"/>
                  <a:gd name="T21" fmla="*/ 14 h 16"/>
                  <a:gd name="T22" fmla="*/ 15 w 21"/>
                  <a:gd name="T23" fmla="*/ 14 h 16"/>
                  <a:gd name="T24" fmla="*/ 5 w 21"/>
                  <a:gd name="T25" fmla="*/ 10 h 16"/>
                  <a:gd name="T26" fmla="*/ 11 w 21"/>
                  <a:gd name="T27" fmla="*/ 4 h 16"/>
                  <a:gd name="T28" fmla="*/ 5 w 21"/>
                  <a:gd name="T29" fmla="*/ 5 h 16"/>
                  <a:gd name="T30" fmla="*/ 4 w 21"/>
                  <a:gd name="T31" fmla="*/ 6 h 16"/>
                  <a:gd name="T32" fmla="*/ 5 w 21"/>
                  <a:gd name="T33" fmla="*/ 8 h 16"/>
                  <a:gd name="T34" fmla="*/ 15 w 21"/>
                  <a:gd name="T35" fmla="*/ 12 h 16"/>
                  <a:gd name="T36" fmla="*/ 19 w 21"/>
                  <a:gd name="T37" fmla="*/ 10 h 16"/>
                  <a:gd name="T38" fmla="*/ 18 w 21"/>
                  <a:gd name="T39" fmla="*/ 7 h 16"/>
                  <a:gd name="T40" fmla="*/ 17 w 21"/>
                  <a:gd name="T41" fmla="*/ 6 h 16"/>
                  <a:gd name="T42" fmla="*/ 16 w 21"/>
                  <a:gd name="T43" fmla="*/ 5 h 16"/>
                  <a:gd name="T44" fmla="*/ 11 w 21"/>
                  <a:gd name="T45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16">
                    <a:moveTo>
                      <a:pt x="5" y="10"/>
                    </a:moveTo>
                    <a:cubicBezTo>
                      <a:pt x="5" y="10"/>
                      <a:pt x="4" y="10"/>
                      <a:pt x="3" y="8"/>
                    </a:cubicBezTo>
                    <a:cubicBezTo>
                      <a:pt x="1" y="7"/>
                      <a:pt x="0" y="6"/>
                      <a:pt x="1" y="4"/>
                    </a:cubicBezTo>
                    <a:cubicBezTo>
                      <a:pt x="1" y="4"/>
                      <a:pt x="2" y="3"/>
                      <a:pt x="3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6" y="0"/>
                      <a:pt x="18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20" y="6"/>
                      <a:pt x="20" y="6"/>
                    </a:cubicBezTo>
                    <a:cubicBezTo>
                      <a:pt x="21" y="8"/>
                      <a:pt x="21" y="9"/>
                      <a:pt x="21" y="11"/>
                    </a:cubicBezTo>
                    <a:cubicBezTo>
                      <a:pt x="20" y="13"/>
                      <a:pt x="17" y="14"/>
                      <a:pt x="17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9" y="16"/>
                      <a:pt x="5" y="11"/>
                      <a:pt x="5" y="10"/>
                    </a:cubicBezTo>
                    <a:close/>
                    <a:moveTo>
                      <a:pt x="11" y="4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4" y="6"/>
                      <a:pt x="3" y="6"/>
                      <a:pt x="5" y="8"/>
                    </a:cubicBezTo>
                    <a:cubicBezTo>
                      <a:pt x="10" y="14"/>
                      <a:pt x="15" y="12"/>
                      <a:pt x="15" y="12"/>
                    </a:cubicBezTo>
                    <a:cubicBezTo>
                      <a:pt x="15" y="12"/>
                      <a:pt x="18" y="12"/>
                      <a:pt x="19" y="10"/>
                    </a:cubicBezTo>
                    <a:cubicBezTo>
                      <a:pt x="19" y="9"/>
                      <a:pt x="19" y="8"/>
                      <a:pt x="18" y="7"/>
                    </a:cubicBezTo>
                    <a:cubicBezTo>
                      <a:pt x="18" y="7"/>
                      <a:pt x="18" y="7"/>
                      <a:pt x="17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3"/>
                      <a:pt x="12" y="4"/>
                      <a:pt x="11" y="4"/>
                    </a:cubicBezTo>
                    <a:close/>
                  </a:path>
                </a:pathLst>
              </a:custGeom>
              <a:solidFill>
                <a:srgbClr val="048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32" name="Freeform 450"/>
              <p:cNvSpPr/>
              <p:nvPr/>
            </p:nvSpPr>
            <p:spPr bwMode="auto">
              <a:xfrm>
                <a:off x="6055" y="3710"/>
                <a:ext cx="17" cy="27"/>
              </a:xfrm>
              <a:custGeom>
                <a:avLst/>
                <a:gdLst>
                  <a:gd name="T0" fmla="*/ 7 w 17"/>
                  <a:gd name="T1" fmla="*/ 0 h 27"/>
                  <a:gd name="T2" fmla="*/ 2 w 17"/>
                  <a:gd name="T3" fmla="*/ 11 h 27"/>
                  <a:gd name="T4" fmla="*/ 6 w 17"/>
                  <a:gd name="T5" fmla="*/ 23 h 27"/>
                  <a:gd name="T6" fmla="*/ 10 w 17"/>
                  <a:gd name="T7" fmla="*/ 27 h 27"/>
                  <a:gd name="T8" fmla="*/ 15 w 17"/>
                  <a:gd name="T9" fmla="*/ 19 h 27"/>
                  <a:gd name="T10" fmla="*/ 16 w 17"/>
                  <a:gd name="T11" fmla="*/ 12 h 27"/>
                  <a:gd name="T12" fmla="*/ 7 w 17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27">
                    <a:moveTo>
                      <a:pt x="7" y="0"/>
                    </a:moveTo>
                    <a:cubicBezTo>
                      <a:pt x="0" y="0"/>
                      <a:pt x="2" y="11"/>
                      <a:pt x="2" y="1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7" y="27"/>
                      <a:pt x="10" y="27"/>
                    </a:cubicBezTo>
                    <a:cubicBezTo>
                      <a:pt x="13" y="26"/>
                      <a:pt x="15" y="23"/>
                      <a:pt x="15" y="19"/>
                    </a:cubicBezTo>
                    <a:cubicBezTo>
                      <a:pt x="15" y="19"/>
                      <a:pt x="16" y="12"/>
                      <a:pt x="16" y="12"/>
                    </a:cubicBezTo>
                    <a:cubicBezTo>
                      <a:pt x="17" y="6"/>
                      <a:pt x="14" y="0"/>
                      <a:pt x="7" y="0"/>
                    </a:cubicBezTo>
                    <a:close/>
                  </a:path>
                </a:pathLst>
              </a:custGeom>
              <a:solidFill>
                <a:srgbClr val="F2C8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33" name="Freeform 451"/>
              <p:cNvSpPr/>
              <p:nvPr/>
            </p:nvSpPr>
            <p:spPr bwMode="auto">
              <a:xfrm>
                <a:off x="6399" y="3947"/>
                <a:ext cx="15" cy="49"/>
              </a:xfrm>
              <a:custGeom>
                <a:avLst/>
                <a:gdLst>
                  <a:gd name="T0" fmla="*/ 15 w 15"/>
                  <a:gd name="T1" fmla="*/ 8 h 49"/>
                  <a:gd name="T2" fmla="*/ 14 w 15"/>
                  <a:gd name="T3" fmla="*/ 49 h 49"/>
                  <a:gd name="T4" fmla="*/ 0 w 15"/>
                  <a:gd name="T5" fmla="*/ 41 h 49"/>
                  <a:gd name="T6" fmla="*/ 1 w 15"/>
                  <a:gd name="T7" fmla="*/ 0 h 49"/>
                  <a:gd name="T8" fmla="*/ 15 w 15"/>
                  <a:gd name="T9" fmla="*/ 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49">
                    <a:moveTo>
                      <a:pt x="15" y="8"/>
                    </a:moveTo>
                    <a:lnTo>
                      <a:pt x="14" y="49"/>
                    </a:lnTo>
                    <a:lnTo>
                      <a:pt x="0" y="41"/>
                    </a:lnTo>
                    <a:lnTo>
                      <a:pt x="1" y="0"/>
                    </a:lnTo>
                    <a:lnTo>
                      <a:pt x="15" y="8"/>
                    </a:lnTo>
                    <a:close/>
                  </a:path>
                </a:pathLst>
              </a:custGeom>
              <a:solidFill>
                <a:srgbClr val="1E2C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34" name="Freeform 452"/>
              <p:cNvSpPr/>
              <p:nvPr/>
            </p:nvSpPr>
            <p:spPr bwMode="auto">
              <a:xfrm>
                <a:off x="6413" y="3947"/>
                <a:ext cx="14" cy="49"/>
              </a:xfrm>
              <a:custGeom>
                <a:avLst/>
                <a:gdLst>
                  <a:gd name="T0" fmla="*/ 1 w 14"/>
                  <a:gd name="T1" fmla="*/ 8 h 49"/>
                  <a:gd name="T2" fmla="*/ 14 w 14"/>
                  <a:gd name="T3" fmla="*/ 0 h 49"/>
                  <a:gd name="T4" fmla="*/ 14 w 14"/>
                  <a:gd name="T5" fmla="*/ 42 h 49"/>
                  <a:gd name="T6" fmla="*/ 0 w 14"/>
                  <a:gd name="T7" fmla="*/ 49 h 49"/>
                  <a:gd name="T8" fmla="*/ 1 w 14"/>
                  <a:gd name="T9" fmla="*/ 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9">
                    <a:moveTo>
                      <a:pt x="1" y="8"/>
                    </a:moveTo>
                    <a:lnTo>
                      <a:pt x="14" y="0"/>
                    </a:lnTo>
                    <a:lnTo>
                      <a:pt x="14" y="42"/>
                    </a:lnTo>
                    <a:lnTo>
                      <a:pt x="0" y="49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414E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35" name="Freeform 453"/>
              <p:cNvSpPr/>
              <p:nvPr/>
            </p:nvSpPr>
            <p:spPr bwMode="auto">
              <a:xfrm>
                <a:off x="6400" y="3939"/>
                <a:ext cx="27" cy="16"/>
              </a:xfrm>
              <a:custGeom>
                <a:avLst/>
                <a:gdLst>
                  <a:gd name="T0" fmla="*/ 0 w 27"/>
                  <a:gd name="T1" fmla="*/ 8 h 16"/>
                  <a:gd name="T2" fmla="*/ 13 w 27"/>
                  <a:gd name="T3" fmla="*/ 0 h 16"/>
                  <a:gd name="T4" fmla="*/ 27 w 27"/>
                  <a:gd name="T5" fmla="*/ 8 h 16"/>
                  <a:gd name="T6" fmla="*/ 14 w 27"/>
                  <a:gd name="T7" fmla="*/ 16 h 16"/>
                  <a:gd name="T8" fmla="*/ 0 w 27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6">
                    <a:moveTo>
                      <a:pt x="0" y="8"/>
                    </a:moveTo>
                    <a:lnTo>
                      <a:pt x="13" y="0"/>
                    </a:lnTo>
                    <a:lnTo>
                      <a:pt x="27" y="8"/>
                    </a:lnTo>
                    <a:lnTo>
                      <a:pt x="14" y="1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99A5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36" name="Freeform 454"/>
              <p:cNvSpPr/>
              <p:nvPr/>
            </p:nvSpPr>
            <p:spPr bwMode="auto">
              <a:xfrm>
                <a:off x="6347" y="3863"/>
                <a:ext cx="68" cy="100"/>
              </a:xfrm>
              <a:custGeom>
                <a:avLst/>
                <a:gdLst>
                  <a:gd name="T0" fmla="*/ 68 w 68"/>
                  <a:gd name="T1" fmla="*/ 39 h 100"/>
                  <a:gd name="T2" fmla="*/ 68 w 68"/>
                  <a:gd name="T3" fmla="*/ 100 h 100"/>
                  <a:gd name="T4" fmla="*/ 0 w 68"/>
                  <a:gd name="T5" fmla="*/ 62 h 100"/>
                  <a:gd name="T6" fmla="*/ 0 w 68"/>
                  <a:gd name="T7" fmla="*/ 0 h 100"/>
                  <a:gd name="T8" fmla="*/ 68 w 68"/>
                  <a:gd name="T9" fmla="*/ 3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00">
                    <a:moveTo>
                      <a:pt x="68" y="39"/>
                    </a:moveTo>
                    <a:lnTo>
                      <a:pt x="68" y="100"/>
                    </a:lnTo>
                    <a:lnTo>
                      <a:pt x="0" y="62"/>
                    </a:lnTo>
                    <a:lnTo>
                      <a:pt x="0" y="0"/>
                    </a:lnTo>
                    <a:lnTo>
                      <a:pt x="68" y="39"/>
                    </a:lnTo>
                    <a:close/>
                  </a:path>
                </a:pathLst>
              </a:custGeom>
              <a:solidFill>
                <a:srgbClr val="078A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37" name="Freeform 455"/>
              <p:cNvSpPr/>
              <p:nvPr/>
            </p:nvSpPr>
            <p:spPr bwMode="auto">
              <a:xfrm>
                <a:off x="6415" y="3865"/>
                <a:ext cx="64" cy="98"/>
              </a:xfrm>
              <a:custGeom>
                <a:avLst/>
                <a:gdLst>
                  <a:gd name="T0" fmla="*/ 0 w 64"/>
                  <a:gd name="T1" fmla="*/ 37 h 98"/>
                  <a:gd name="T2" fmla="*/ 64 w 64"/>
                  <a:gd name="T3" fmla="*/ 0 h 98"/>
                  <a:gd name="T4" fmla="*/ 64 w 64"/>
                  <a:gd name="T5" fmla="*/ 62 h 98"/>
                  <a:gd name="T6" fmla="*/ 0 w 64"/>
                  <a:gd name="T7" fmla="*/ 98 h 98"/>
                  <a:gd name="T8" fmla="*/ 0 w 64"/>
                  <a:gd name="T9" fmla="*/ 3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98">
                    <a:moveTo>
                      <a:pt x="0" y="37"/>
                    </a:moveTo>
                    <a:lnTo>
                      <a:pt x="64" y="0"/>
                    </a:lnTo>
                    <a:lnTo>
                      <a:pt x="64" y="62"/>
                    </a:lnTo>
                    <a:lnTo>
                      <a:pt x="0" y="98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15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38" name="Freeform 456"/>
              <p:cNvSpPr/>
              <p:nvPr/>
            </p:nvSpPr>
            <p:spPr bwMode="auto">
              <a:xfrm>
                <a:off x="6347" y="3826"/>
                <a:ext cx="132" cy="76"/>
              </a:xfrm>
              <a:custGeom>
                <a:avLst/>
                <a:gdLst>
                  <a:gd name="T0" fmla="*/ 0 w 132"/>
                  <a:gd name="T1" fmla="*/ 37 h 76"/>
                  <a:gd name="T2" fmla="*/ 64 w 132"/>
                  <a:gd name="T3" fmla="*/ 0 h 76"/>
                  <a:gd name="T4" fmla="*/ 132 w 132"/>
                  <a:gd name="T5" fmla="*/ 39 h 76"/>
                  <a:gd name="T6" fmla="*/ 68 w 132"/>
                  <a:gd name="T7" fmla="*/ 76 h 76"/>
                  <a:gd name="T8" fmla="*/ 0 w 132"/>
                  <a:gd name="T9" fmla="*/ 37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76">
                    <a:moveTo>
                      <a:pt x="0" y="37"/>
                    </a:moveTo>
                    <a:lnTo>
                      <a:pt x="64" y="0"/>
                    </a:lnTo>
                    <a:lnTo>
                      <a:pt x="132" y="39"/>
                    </a:lnTo>
                    <a:lnTo>
                      <a:pt x="68" y="76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12E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39" name="Freeform 457"/>
              <p:cNvSpPr/>
              <p:nvPr/>
            </p:nvSpPr>
            <p:spPr bwMode="auto">
              <a:xfrm>
                <a:off x="6368" y="3834"/>
                <a:ext cx="46" cy="54"/>
              </a:xfrm>
              <a:custGeom>
                <a:avLst/>
                <a:gdLst>
                  <a:gd name="T0" fmla="*/ 46 w 46"/>
                  <a:gd name="T1" fmla="*/ 27 h 54"/>
                  <a:gd name="T2" fmla="*/ 46 w 46"/>
                  <a:gd name="T3" fmla="*/ 54 h 54"/>
                  <a:gd name="T4" fmla="*/ 0 w 46"/>
                  <a:gd name="T5" fmla="*/ 27 h 54"/>
                  <a:gd name="T6" fmla="*/ 0 w 46"/>
                  <a:gd name="T7" fmla="*/ 0 h 54"/>
                  <a:gd name="T8" fmla="*/ 46 w 46"/>
                  <a:gd name="T9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4">
                    <a:moveTo>
                      <a:pt x="46" y="27"/>
                    </a:moveTo>
                    <a:lnTo>
                      <a:pt x="46" y="54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46" y="27"/>
                    </a:lnTo>
                    <a:close/>
                  </a:path>
                </a:pathLst>
              </a:custGeom>
              <a:solidFill>
                <a:srgbClr val="078A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40" name="Freeform 458"/>
              <p:cNvSpPr/>
              <p:nvPr/>
            </p:nvSpPr>
            <p:spPr bwMode="auto">
              <a:xfrm>
                <a:off x="6414" y="3835"/>
                <a:ext cx="44" cy="53"/>
              </a:xfrm>
              <a:custGeom>
                <a:avLst/>
                <a:gdLst>
                  <a:gd name="T0" fmla="*/ 0 w 44"/>
                  <a:gd name="T1" fmla="*/ 26 h 53"/>
                  <a:gd name="T2" fmla="*/ 44 w 44"/>
                  <a:gd name="T3" fmla="*/ 0 h 53"/>
                  <a:gd name="T4" fmla="*/ 44 w 44"/>
                  <a:gd name="T5" fmla="*/ 28 h 53"/>
                  <a:gd name="T6" fmla="*/ 0 w 44"/>
                  <a:gd name="T7" fmla="*/ 53 h 53"/>
                  <a:gd name="T8" fmla="*/ 0 w 44"/>
                  <a:gd name="T9" fmla="*/ 2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3">
                    <a:moveTo>
                      <a:pt x="0" y="26"/>
                    </a:moveTo>
                    <a:lnTo>
                      <a:pt x="44" y="0"/>
                    </a:lnTo>
                    <a:lnTo>
                      <a:pt x="44" y="28"/>
                    </a:lnTo>
                    <a:lnTo>
                      <a:pt x="0" y="53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15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41" name="Freeform 459"/>
              <p:cNvSpPr/>
              <p:nvPr/>
            </p:nvSpPr>
            <p:spPr bwMode="auto">
              <a:xfrm>
                <a:off x="6368" y="3808"/>
                <a:ext cx="90" cy="53"/>
              </a:xfrm>
              <a:custGeom>
                <a:avLst/>
                <a:gdLst>
                  <a:gd name="T0" fmla="*/ 0 w 90"/>
                  <a:gd name="T1" fmla="*/ 26 h 53"/>
                  <a:gd name="T2" fmla="*/ 44 w 90"/>
                  <a:gd name="T3" fmla="*/ 0 h 53"/>
                  <a:gd name="T4" fmla="*/ 90 w 90"/>
                  <a:gd name="T5" fmla="*/ 27 h 53"/>
                  <a:gd name="T6" fmla="*/ 46 w 90"/>
                  <a:gd name="T7" fmla="*/ 53 h 53"/>
                  <a:gd name="T8" fmla="*/ 0 w 90"/>
                  <a:gd name="T9" fmla="*/ 2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53">
                    <a:moveTo>
                      <a:pt x="0" y="26"/>
                    </a:moveTo>
                    <a:lnTo>
                      <a:pt x="44" y="0"/>
                    </a:lnTo>
                    <a:lnTo>
                      <a:pt x="90" y="27"/>
                    </a:lnTo>
                    <a:lnTo>
                      <a:pt x="46" y="53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12E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42" name="Freeform 460"/>
              <p:cNvSpPr/>
              <p:nvPr/>
            </p:nvSpPr>
            <p:spPr bwMode="auto">
              <a:xfrm>
                <a:off x="6384" y="3812"/>
                <a:ext cx="31" cy="36"/>
              </a:xfrm>
              <a:custGeom>
                <a:avLst/>
                <a:gdLst>
                  <a:gd name="T0" fmla="*/ 31 w 31"/>
                  <a:gd name="T1" fmla="*/ 18 h 36"/>
                  <a:gd name="T2" fmla="*/ 31 w 31"/>
                  <a:gd name="T3" fmla="*/ 36 h 36"/>
                  <a:gd name="T4" fmla="*/ 0 w 31"/>
                  <a:gd name="T5" fmla="*/ 18 h 36"/>
                  <a:gd name="T6" fmla="*/ 0 w 31"/>
                  <a:gd name="T7" fmla="*/ 0 h 36"/>
                  <a:gd name="T8" fmla="*/ 31 w 31"/>
                  <a:gd name="T9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6">
                    <a:moveTo>
                      <a:pt x="31" y="18"/>
                    </a:moveTo>
                    <a:lnTo>
                      <a:pt x="31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1" y="18"/>
                    </a:lnTo>
                    <a:close/>
                  </a:path>
                </a:pathLst>
              </a:custGeom>
              <a:solidFill>
                <a:srgbClr val="078A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43" name="Freeform 461"/>
              <p:cNvSpPr/>
              <p:nvPr/>
            </p:nvSpPr>
            <p:spPr bwMode="auto">
              <a:xfrm>
                <a:off x="6415" y="3813"/>
                <a:ext cx="30" cy="35"/>
              </a:xfrm>
              <a:custGeom>
                <a:avLst/>
                <a:gdLst>
                  <a:gd name="T0" fmla="*/ 0 w 30"/>
                  <a:gd name="T1" fmla="*/ 17 h 35"/>
                  <a:gd name="T2" fmla="*/ 30 w 30"/>
                  <a:gd name="T3" fmla="*/ 0 h 35"/>
                  <a:gd name="T4" fmla="*/ 29 w 30"/>
                  <a:gd name="T5" fmla="*/ 18 h 35"/>
                  <a:gd name="T6" fmla="*/ 0 w 30"/>
                  <a:gd name="T7" fmla="*/ 35 h 35"/>
                  <a:gd name="T8" fmla="*/ 0 w 30"/>
                  <a:gd name="T9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5">
                    <a:moveTo>
                      <a:pt x="0" y="17"/>
                    </a:moveTo>
                    <a:lnTo>
                      <a:pt x="30" y="0"/>
                    </a:lnTo>
                    <a:lnTo>
                      <a:pt x="29" y="18"/>
                    </a:lnTo>
                    <a:lnTo>
                      <a:pt x="0" y="3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15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44" name="Freeform 462"/>
              <p:cNvSpPr/>
              <p:nvPr/>
            </p:nvSpPr>
            <p:spPr bwMode="auto">
              <a:xfrm>
                <a:off x="6384" y="3795"/>
                <a:ext cx="61" cy="35"/>
              </a:xfrm>
              <a:custGeom>
                <a:avLst/>
                <a:gdLst>
                  <a:gd name="T0" fmla="*/ 0 w 61"/>
                  <a:gd name="T1" fmla="*/ 17 h 35"/>
                  <a:gd name="T2" fmla="*/ 30 w 61"/>
                  <a:gd name="T3" fmla="*/ 0 h 35"/>
                  <a:gd name="T4" fmla="*/ 61 w 61"/>
                  <a:gd name="T5" fmla="*/ 18 h 35"/>
                  <a:gd name="T6" fmla="*/ 31 w 61"/>
                  <a:gd name="T7" fmla="*/ 35 h 35"/>
                  <a:gd name="T8" fmla="*/ 0 w 61"/>
                  <a:gd name="T9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35">
                    <a:moveTo>
                      <a:pt x="0" y="17"/>
                    </a:moveTo>
                    <a:lnTo>
                      <a:pt x="30" y="0"/>
                    </a:lnTo>
                    <a:lnTo>
                      <a:pt x="61" y="18"/>
                    </a:lnTo>
                    <a:lnTo>
                      <a:pt x="31" y="3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12E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45" name="Freeform 463"/>
              <p:cNvSpPr/>
              <p:nvPr/>
            </p:nvSpPr>
            <p:spPr bwMode="auto">
              <a:xfrm>
                <a:off x="4254" y="1863"/>
                <a:ext cx="1124" cy="693"/>
              </a:xfrm>
              <a:custGeom>
                <a:avLst/>
                <a:gdLst>
                  <a:gd name="T0" fmla="*/ 32 w 1124"/>
                  <a:gd name="T1" fmla="*/ 626 h 694"/>
                  <a:gd name="T2" fmla="*/ 125 w 1124"/>
                  <a:gd name="T3" fmla="*/ 685 h 694"/>
                  <a:gd name="T4" fmla="*/ 174 w 1124"/>
                  <a:gd name="T5" fmla="*/ 685 h 694"/>
                  <a:gd name="T6" fmla="*/ 1091 w 1124"/>
                  <a:gd name="T7" fmla="*/ 152 h 694"/>
                  <a:gd name="T8" fmla="*/ 1091 w 1124"/>
                  <a:gd name="T9" fmla="*/ 67 h 694"/>
                  <a:gd name="T10" fmla="*/ 999 w 1124"/>
                  <a:gd name="T11" fmla="*/ 9 h 694"/>
                  <a:gd name="T12" fmla="*/ 949 w 1124"/>
                  <a:gd name="T13" fmla="*/ 9 h 694"/>
                  <a:gd name="T14" fmla="*/ 32 w 1124"/>
                  <a:gd name="T15" fmla="*/ 541 h 694"/>
                  <a:gd name="T16" fmla="*/ 32 w 1124"/>
                  <a:gd name="T17" fmla="*/ 626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4" h="694">
                    <a:moveTo>
                      <a:pt x="32" y="626"/>
                    </a:moveTo>
                    <a:cubicBezTo>
                      <a:pt x="125" y="685"/>
                      <a:pt x="125" y="685"/>
                      <a:pt x="125" y="685"/>
                    </a:cubicBezTo>
                    <a:cubicBezTo>
                      <a:pt x="140" y="694"/>
                      <a:pt x="159" y="694"/>
                      <a:pt x="174" y="685"/>
                    </a:cubicBezTo>
                    <a:cubicBezTo>
                      <a:pt x="1091" y="152"/>
                      <a:pt x="1091" y="152"/>
                      <a:pt x="1091" y="152"/>
                    </a:cubicBezTo>
                    <a:cubicBezTo>
                      <a:pt x="1124" y="133"/>
                      <a:pt x="1124" y="86"/>
                      <a:pt x="1091" y="67"/>
                    </a:cubicBezTo>
                    <a:cubicBezTo>
                      <a:pt x="999" y="9"/>
                      <a:pt x="999" y="9"/>
                      <a:pt x="999" y="9"/>
                    </a:cubicBezTo>
                    <a:cubicBezTo>
                      <a:pt x="984" y="0"/>
                      <a:pt x="965" y="0"/>
                      <a:pt x="949" y="9"/>
                    </a:cubicBezTo>
                    <a:cubicBezTo>
                      <a:pt x="32" y="541"/>
                      <a:pt x="32" y="541"/>
                      <a:pt x="32" y="541"/>
                    </a:cubicBezTo>
                    <a:cubicBezTo>
                      <a:pt x="0" y="560"/>
                      <a:pt x="0" y="607"/>
                      <a:pt x="32" y="626"/>
                    </a:cubicBezTo>
                    <a:close/>
                  </a:path>
                </a:pathLst>
              </a:custGeom>
              <a:solidFill>
                <a:srgbClr val="1CB5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46" name="Freeform 464"/>
              <p:cNvSpPr/>
              <p:nvPr/>
            </p:nvSpPr>
            <p:spPr bwMode="auto">
              <a:xfrm>
                <a:off x="4337" y="1188"/>
                <a:ext cx="959" cy="1301"/>
              </a:xfrm>
              <a:custGeom>
                <a:avLst/>
                <a:gdLst>
                  <a:gd name="T0" fmla="*/ 957 w 959"/>
                  <a:gd name="T1" fmla="*/ 37 h 1302"/>
                  <a:gd name="T2" fmla="*/ 959 w 959"/>
                  <a:gd name="T3" fmla="*/ 744 h 1302"/>
                  <a:gd name="T4" fmla="*/ 945 w 959"/>
                  <a:gd name="T5" fmla="*/ 769 h 1302"/>
                  <a:gd name="T6" fmla="*/ 45 w 959"/>
                  <a:gd name="T7" fmla="*/ 1291 h 1302"/>
                  <a:gd name="T8" fmla="*/ 2 w 959"/>
                  <a:gd name="T9" fmla="*/ 1266 h 1302"/>
                  <a:gd name="T10" fmla="*/ 0 w 959"/>
                  <a:gd name="T11" fmla="*/ 559 h 1302"/>
                  <a:gd name="T12" fmla="*/ 14 w 959"/>
                  <a:gd name="T13" fmla="*/ 533 h 1302"/>
                  <a:gd name="T14" fmla="*/ 913 w 959"/>
                  <a:gd name="T15" fmla="*/ 11 h 1302"/>
                  <a:gd name="T16" fmla="*/ 957 w 959"/>
                  <a:gd name="T17" fmla="*/ 37 h 1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9" h="1302">
                    <a:moveTo>
                      <a:pt x="957" y="37"/>
                    </a:moveTo>
                    <a:cubicBezTo>
                      <a:pt x="959" y="744"/>
                      <a:pt x="959" y="744"/>
                      <a:pt x="959" y="744"/>
                    </a:cubicBezTo>
                    <a:cubicBezTo>
                      <a:pt x="959" y="754"/>
                      <a:pt x="954" y="764"/>
                      <a:pt x="945" y="769"/>
                    </a:cubicBezTo>
                    <a:cubicBezTo>
                      <a:pt x="45" y="1291"/>
                      <a:pt x="45" y="1291"/>
                      <a:pt x="45" y="1291"/>
                    </a:cubicBezTo>
                    <a:cubicBezTo>
                      <a:pt x="26" y="1302"/>
                      <a:pt x="2" y="1288"/>
                      <a:pt x="2" y="1266"/>
                    </a:cubicBezTo>
                    <a:cubicBezTo>
                      <a:pt x="0" y="559"/>
                      <a:pt x="0" y="559"/>
                      <a:pt x="0" y="559"/>
                    </a:cubicBezTo>
                    <a:cubicBezTo>
                      <a:pt x="0" y="548"/>
                      <a:pt x="5" y="539"/>
                      <a:pt x="14" y="533"/>
                    </a:cubicBezTo>
                    <a:cubicBezTo>
                      <a:pt x="913" y="11"/>
                      <a:pt x="913" y="11"/>
                      <a:pt x="913" y="11"/>
                    </a:cubicBezTo>
                    <a:cubicBezTo>
                      <a:pt x="933" y="0"/>
                      <a:pt x="957" y="14"/>
                      <a:pt x="957" y="37"/>
                    </a:cubicBezTo>
                  </a:path>
                </a:pathLst>
              </a:custGeom>
              <a:solidFill>
                <a:srgbClr val="AEF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47" name="Freeform 465"/>
              <p:cNvSpPr/>
              <p:nvPr/>
            </p:nvSpPr>
            <p:spPr bwMode="auto">
              <a:xfrm>
                <a:off x="4358" y="1198"/>
                <a:ext cx="959" cy="1301"/>
              </a:xfrm>
              <a:custGeom>
                <a:avLst/>
                <a:gdLst>
                  <a:gd name="T0" fmla="*/ 957 w 959"/>
                  <a:gd name="T1" fmla="*/ 37 h 1302"/>
                  <a:gd name="T2" fmla="*/ 959 w 959"/>
                  <a:gd name="T3" fmla="*/ 744 h 1302"/>
                  <a:gd name="T4" fmla="*/ 945 w 959"/>
                  <a:gd name="T5" fmla="*/ 769 h 1302"/>
                  <a:gd name="T6" fmla="*/ 45 w 959"/>
                  <a:gd name="T7" fmla="*/ 1291 h 1302"/>
                  <a:gd name="T8" fmla="*/ 2 w 959"/>
                  <a:gd name="T9" fmla="*/ 1266 h 1302"/>
                  <a:gd name="T10" fmla="*/ 0 w 959"/>
                  <a:gd name="T11" fmla="*/ 559 h 1302"/>
                  <a:gd name="T12" fmla="*/ 14 w 959"/>
                  <a:gd name="T13" fmla="*/ 533 h 1302"/>
                  <a:gd name="T14" fmla="*/ 913 w 959"/>
                  <a:gd name="T15" fmla="*/ 11 h 1302"/>
                  <a:gd name="T16" fmla="*/ 957 w 959"/>
                  <a:gd name="T17" fmla="*/ 37 h 1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9" h="1302">
                    <a:moveTo>
                      <a:pt x="957" y="37"/>
                    </a:moveTo>
                    <a:cubicBezTo>
                      <a:pt x="959" y="744"/>
                      <a:pt x="959" y="744"/>
                      <a:pt x="959" y="744"/>
                    </a:cubicBezTo>
                    <a:cubicBezTo>
                      <a:pt x="959" y="754"/>
                      <a:pt x="954" y="764"/>
                      <a:pt x="945" y="769"/>
                    </a:cubicBezTo>
                    <a:cubicBezTo>
                      <a:pt x="45" y="1291"/>
                      <a:pt x="45" y="1291"/>
                      <a:pt x="45" y="1291"/>
                    </a:cubicBezTo>
                    <a:cubicBezTo>
                      <a:pt x="26" y="1302"/>
                      <a:pt x="2" y="1288"/>
                      <a:pt x="2" y="1266"/>
                    </a:cubicBezTo>
                    <a:cubicBezTo>
                      <a:pt x="0" y="559"/>
                      <a:pt x="0" y="559"/>
                      <a:pt x="0" y="559"/>
                    </a:cubicBezTo>
                    <a:cubicBezTo>
                      <a:pt x="0" y="548"/>
                      <a:pt x="5" y="539"/>
                      <a:pt x="14" y="533"/>
                    </a:cubicBezTo>
                    <a:cubicBezTo>
                      <a:pt x="913" y="11"/>
                      <a:pt x="913" y="11"/>
                      <a:pt x="913" y="11"/>
                    </a:cubicBezTo>
                    <a:cubicBezTo>
                      <a:pt x="933" y="0"/>
                      <a:pt x="957" y="14"/>
                      <a:pt x="957" y="37"/>
                    </a:cubicBezTo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48" name="Freeform 466"/>
              <p:cNvSpPr/>
              <p:nvPr/>
            </p:nvSpPr>
            <p:spPr bwMode="auto">
              <a:xfrm>
                <a:off x="4908" y="1888"/>
                <a:ext cx="150" cy="106"/>
              </a:xfrm>
              <a:custGeom>
                <a:avLst/>
                <a:gdLst>
                  <a:gd name="T0" fmla="*/ 146 w 150"/>
                  <a:gd name="T1" fmla="*/ 15 h 106"/>
                  <a:gd name="T2" fmla="*/ 0 w 150"/>
                  <a:gd name="T3" fmla="*/ 106 h 106"/>
                  <a:gd name="T4" fmla="*/ 0 w 150"/>
                  <a:gd name="T5" fmla="*/ 88 h 106"/>
                  <a:gd name="T6" fmla="*/ 146 w 150"/>
                  <a:gd name="T7" fmla="*/ 1 h 106"/>
                  <a:gd name="T8" fmla="*/ 150 w 150"/>
                  <a:gd name="T9" fmla="*/ 4 h 106"/>
                  <a:gd name="T10" fmla="*/ 150 w 150"/>
                  <a:gd name="T11" fmla="*/ 9 h 106"/>
                  <a:gd name="T12" fmla="*/ 146 w 150"/>
                  <a:gd name="T13" fmla="*/ 1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06">
                    <a:moveTo>
                      <a:pt x="146" y="15"/>
                    </a:moveTo>
                    <a:cubicBezTo>
                      <a:pt x="0" y="106"/>
                      <a:pt x="0" y="106"/>
                      <a:pt x="0" y="10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46" y="1"/>
                      <a:pt x="146" y="1"/>
                      <a:pt x="146" y="1"/>
                    </a:cubicBezTo>
                    <a:cubicBezTo>
                      <a:pt x="148" y="0"/>
                      <a:pt x="150" y="1"/>
                      <a:pt x="150" y="4"/>
                    </a:cubicBezTo>
                    <a:cubicBezTo>
                      <a:pt x="150" y="9"/>
                      <a:pt x="150" y="9"/>
                      <a:pt x="150" y="9"/>
                    </a:cubicBezTo>
                    <a:cubicBezTo>
                      <a:pt x="150" y="12"/>
                      <a:pt x="148" y="14"/>
                      <a:pt x="146" y="15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49" name="Freeform 467"/>
              <p:cNvSpPr/>
              <p:nvPr/>
            </p:nvSpPr>
            <p:spPr bwMode="auto">
              <a:xfrm>
                <a:off x="4519" y="2131"/>
                <a:ext cx="155" cy="96"/>
              </a:xfrm>
              <a:custGeom>
                <a:avLst/>
                <a:gdLst>
                  <a:gd name="T0" fmla="*/ 151 w 155"/>
                  <a:gd name="T1" fmla="*/ 14 h 96"/>
                  <a:gd name="T2" fmla="*/ 11 w 155"/>
                  <a:gd name="T3" fmla="*/ 94 h 96"/>
                  <a:gd name="T4" fmla="*/ 1 w 155"/>
                  <a:gd name="T5" fmla="*/ 92 h 96"/>
                  <a:gd name="T6" fmla="*/ 4 w 155"/>
                  <a:gd name="T7" fmla="*/ 82 h 96"/>
                  <a:gd name="T8" fmla="*/ 144 w 155"/>
                  <a:gd name="T9" fmla="*/ 2 h 96"/>
                  <a:gd name="T10" fmla="*/ 153 w 155"/>
                  <a:gd name="T11" fmla="*/ 5 h 96"/>
                  <a:gd name="T12" fmla="*/ 151 w 155"/>
                  <a:gd name="T13" fmla="*/ 1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96">
                    <a:moveTo>
                      <a:pt x="151" y="14"/>
                    </a:moveTo>
                    <a:cubicBezTo>
                      <a:pt x="11" y="94"/>
                      <a:pt x="11" y="94"/>
                      <a:pt x="11" y="94"/>
                    </a:cubicBezTo>
                    <a:cubicBezTo>
                      <a:pt x="8" y="96"/>
                      <a:pt x="3" y="95"/>
                      <a:pt x="1" y="92"/>
                    </a:cubicBezTo>
                    <a:cubicBezTo>
                      <a:pt x="0" y="88"/>
                      <a:pt x="1" y="84"/>
                      <a:pt x="4" y="82"/>
                    </a:cubicBezTo>
                    <a:cubicBezTo>
                      <a:pt x="144" y="2"/>
                      <a:pt x="144" y="2"/>
                      <a:pt x="144" y="2"/>
                    </a:cubicBezTo>
                    <a:cubicBezTo>
                      <a:pt x="147" y="0"/>
                      <a:pt x="151" y="1"/>
                      <a:pt x="153" y="5"/>
                    </a:cubicBezTo>
                    <a:cubicBezTo>
                      <a:pt x="155" y="8"/>
                      <a:pt x="154" y="12"/>
                      <a:pt x="151" y="14"/>
                    </a:cubicBezTo>
                    <a:close/>
                  </a:path>
                </a:pathLst>
              </a:custGeom>
              <a:solidFill>
                <a:srgbClr val="00CA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50" name="Freeform 468"/>
              <p:cNvSpPr/>
              <p:nvPr/>
            </p:nvSpPr>
            <p:spPr bwMode="auto">
              <a:xfrm>
                <a:off x="4519" y="2212"/>
                <a:ext cx="113" cy="71"/>
              </a:xfrm>
              <a:custGeom>
                <a:avLst/>
                <a:gdLst>
                  <a:gd name="T0" fmla="*/ 109 w 113"/>
                  <a:gd name="T1" fmla="*/ 14 h 71"/>
                  <a:gd name="T2" fmla="*/ 11 w 113"/>
                  <a:gd name="T3" fmla="*/ 69 h 71"/>
                  <a:gd name="T4" fmla="*/ 1 w 113"/>
                  <a:gd name="T5" fmla="*/ 67 h 71"/>
                  <a:gd name="T6" fmla="*/ 4 w 113"/>
                  <a:gd name="T7" fmla="*/ 57 h 71"/>
                  <a:gd name="T8" fmla="*/ 102 w 113"/>
                  <a:gd name="T9" fmla="*/ 2 h 71"/>
                  <a:gd name="T10" fmla="*/ 111 w 113"/>
                  <a:gd name="T11" fmla="*/ 4 h 71"/>
                  <a:gd name="T12" fmla="*/ 109 w 113"/>
                  <a:gd name="T13" fmla="*/ 1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" h="71">
                    <a:moveTo>
                      <a:pt x="109" y="14"/>
                    </a:moveTo>
                    <a:cubicBezTo>
                      <a:pt x="11" y="69"/>
                      <a:pt x="11" y="69"/>
                      <a:pt x="11" y="69"/>
                    </a:cubicBezTo>
                    <a:cubicBezTo>
                      <a:pt x="8" y="71"/>
                      <a:pt x="3" y="70"/>
                      <a:pt x="1" y="67"/>
                    </a:cubicBezTo>
                    <a:cubicBezTo>
                      <a:pt x="0" y="63"/>
                      <a:pt x="1" y="59"/>
                      <a:pt x="4" y="57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5" y="0"/>
                      <a:pt x="109" y="1"/>
                      <a:pt x="111" y="4"/>
                    </a:cubicBezTo>
                    <a:cubicBezTo>
                      <a:pt x="113" y="8"/>
                      <a:pt x="112" y="12"/>
                      <a:pt x="109" y="14"/>
                    </a:cubicBezTo>
                    <a:close/>
                  </a:path>
                </a:pathLst>
              </a:custGeom>
              <a:solidFill>
                <a:srgbClr val="00CA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51" name="Freeform 469"/>
              <p:cNvSpPr/>
              <p:nvPr/>
            </p:nvSpPr>
            <p:spPr bwMode="auto">
              <a:xfrm>
                <a:off x="4764" y="1872"/>
                <a:ext cx="144" cy="122"/>
              </a:xfrm>
              <a:custGeom>
                <a:avLst/>
                <a:gdLst>
                  <a:gd name="T0" fmla="*/ 144 w 144"/>
                  <a:gd name="T1" fmla="*/ 122 h 122"/>
                  <a:gd name="T2" fmla="*/ 0 w 144"/>
                  <a:gd name="T3" fmla="*/ 11 h 122"/>
                  <a:gd name="T4" fmla="*/ 9 w 144"/>
                  <a:gd name="T5" fmla="*/ 0 h 122"/>
                  <a:gd name="T6" fmla="*/ 144 w 144"/>
                  <a:gd name="T7" fmla="*/ 104 h 122"/>
                  <a:gd name="T8" fmla="*/ 144 w 144"/>
                  <a:gd name="T9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22">
                    <a:moveTo>
                      <a:pt x="144" y="122"/>
                    </a:moveTo>
                    <a:lnTo>
                      <a:pt x="0" y="11"/>
                    </a:lnTo>
                    <a:lnTo>
                      <a:pt x="9" y="0"/>
                    </a:lnTo>
                    <a:lnTo>
                      <a:pt x="144" y="104"/>
                    </a:lnTo>
                    <a:lnTo>
                      <a:pt x="144" y="122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52" name="Freeform 470"/>
              <p:cNvSpPr/>
              <p:nvPr/>
            </p:nvSpPr>
            <p:spPr bwMode="auto">
              <a:xfrm>
                <a:off x="4504" y="1727"/>
                <a:ext cx="294" cy="359"/>
              </a:xfrm>
              <a:custGeom>
                <a:avLst/>
                <a:gdLst>
                  <a:gd name="T0" fmla="*/ 294 w 294"/>
                  <a:gd name="T1" fmla="*/ 121 h 360"/>
                  <a:gd name="T2" fmla="*/ 147 w 294"/>
                  <a:gd name="T3" fmla="*/ 327 h 360"/>
                  <a:gd name="T4" fmla="*/ 0 w 294"/>
                  <a:gd name="T5" fmla="*/ 239 h 360"/>
                  <a:gd name="T6" fmla="*/ 147 w 294"/>
                  <a:gd name="T7" fmla="*/ 33 h 360"/>
                  <a:gd name="T8" fmla="*/ 294 w 294"/>
                  <a:gd name="T9" fmla="*/ 12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360">
                    <a:moveTo>
                      <a:pt x="294" y="121"/>
                    </a:moveTo>
                    <a:cubicBezTo>
                      <a:pt x="294" y="202"/>
                      <a:pt x="228" y="294"/>
                      <a:pt x="147" y="327"/>
                    </a:cubicBezTo>
                    <a:cubicBezTo>
                      <a:pt x="66" y="360"/>
                      <a:pt x="0" y="320"/>
                      <a:pt x="0" y="239"/>
                    </a:cubicBezTo>
                    <a:cubicBezTo>
                      <a:pt x="0" y="158"/>
                      <a:pt x="66" y="66"/>
                      <a:pt x="147" y="33"/>
                    </a:cubicBezTo>
                    <a:cubicBezTo>
                      <a:pt x="228" y="0"/>
                      <a:pt x="294" y="40"/>
                      <a:pt x="294" y="121"/>
                    </a:cubicBezTo>
                    <a:close/>
                  </a:path>
                </a:pathLst>
              </a:custGeom>
              <a:solidFill>
                <a:srgbClr val="90E2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53" name="Freeform 471"/>
              <p:cNvSpPr/>
              <p:nvPr/>
            </p:nvSpPr>
            <p:spPr bwMode="auto">
              <a:xfrm>
                <a:off x="4545" y="1744"/>
                <a:ext cx="210" cy="163"/>
              </a:xfrm>
              <a:custGeom>
                <a:avLst/>
                <a:gdLst>
                  <a:gd name="T0" fmla="*/ 108 w 210"/>
                  <a:gd name="T1" fmla="*/ 164 h 164"/>
                  <a:gd name="T2" fmla="*/ 210 w 210"/>
                  <a:gd name="T3" fmla="*/ 17 h 164"/>
                  <a:gd name="T4" fmla="*/ 106 w 210"/>
                  <a:gd name="T5" fmla="*/ 16 h 164"/>
                  <a:gd name="T6" fmla="*/ 0 w 210"/>
                  <a:gd name="T7" fmla="*/ 103 h 164"/>
                  <a:gd name="T8" fmla="*/ 108 w 210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0" h="164">
                    <a:moveTo>
                      <a:pt x="108" y="164"/>
                    </a:moveTo>
                    <a:cubicBezTo>
                      <a:pt x="210" y="17"/>
                      <a:pt x="210" y="17"/>
                      <a:pt x="210" y="17"/>
                    </a:cubicBezTo>
                    <a:cubicBezTo>
                      <a:pt x="183" y="1"/>
                      <a:pt x="147" y="0"/>
                      <a:pt x="106" y="16"/>
                    </a:cubicBezTo>
                    <a:cubicBezTo>
                      <a:pt x="64" y="33"/>
                      <a:pt x="27" y="65"/>
                      <a:pt x="0" y="103"/>
                    </a:cubicBezTo>
                    <a:lnTo>
                      <a:pt x="108" y="164"/>
                    </a:lnTo>
                    <a:close/>
                  </a:path>
                </a:pathLst>
              </a:custGeom>
              <a:solidFill>
                <a:srgbClr val="48CF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54" name="Freeform 472"/>
              <p:cNvSpPr/>
              <p:nvPr/>
            </p:nvSpPr>
            <p:spPr bwMode="auto">
              <a:xfrm>
                <a:off x="4649" y="1761"/>
                <a:ext cx="149" cy="166"/>
              </a:xfrm>
              <a:custGeom>
                <a:avLst/>
                <a:gdLst>
                  <a:gd name="T0" fmla="*/ 84 w 149"/>
                  <a:gd name="T1" fmla="*/ 167 h 167"/>
                  <a:gd name="T2" fmla="*/ 137 w 149"/>
                  <a:gd name="T3" fmla="*/ 149 h 167"/>
                  <a:gd name="T4" fmla="*/ 149 w 149"/>
                  <a:gd name="T5" fmla="*/ 87 h 167"/>
                  <a:gd name="T6" fmla="*/ 106 w 149"/>
                  <a:gd name="T7" fmla="*/ 0 h 167"/>
                  <a:gd name="T8" fmla="*/ 0 w 149"/>
                  <a:gd name="T9" fmla="*/ 145 h 167"/>
                  <a:gd name="T10" fmla="*/ 84 w 149"/>
                  <a:gd name="T11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167">
                    <a:moveTo>
                      <a:pt x="84" y="167"/>
                    </a:moveTo>
                    <a:cubicBezTo>
                      <a:pt x="137" y="149"/>
                      <a:pt x="137" y="149"/>
                      <a:pt x="137" y="149"/>
                    </a:cubicBezTo>
                    <a:cubicBezTo>
                      <a:pt x="144" y="128"/>
                      <a:pt x="149" y="107"/>
                      <a:pt x="149" y="87"/>
                    </a:cubicBezTo>
                    <a:cubicBezTo>
                      <a:pt x="149" y="46"/>
                      <a:pt x="132" y="16"/>
                      <a:pt x="106" y="0"/>
                    </a:cubicBezTo>
                    <a:cubicBezTo>
                      <a:pt x="0" y="145"/>
                      <a:pt x="0" y="145"/>
                      <a:pt x="0" y="145"/>
                    </a:cubicBezTo>
                    <a:lnTo>
                      <a:pt x="84" y="167"/>
                    </a:lnTo>
                    <a:close/>
                  </a:path>
                </a:pathLst>
              </a:custGeom>
              <a:solidFill>
                <a:srgbClr val="FFD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55" name="Freeform 473"/>
              <p:cNvSpPr/>
              <p:nvPr/>
            </p:nvSpPr>
            <p:spPr bwMode="auto">
              <a:xfrm>
                <a:off x="4649" y="1903"/>
                <a:ext cx="139" cy="151"/>
              </a:xfrm>
              <a:custGeom>
                <a:avLst/>
                <a:gdLst>
                  <a:gd name="T0" fmla="*/ 0 w 139"/>
                  <a:gd name="T1" fmla="*/ 151 h 151"/>
                  <a:gd name="T2" fmla="*/ 0 w 139"/>
                  <a:gd name="T3" fmla="*/ 151 h 151"/>
                  <a:gd name="T4" fmla="*/ 139 w 139"/>
                  <a:gd name="T5" fmla="*/ 0 h 151"/>
                  <a:gd name="T6" fmla="*/ 0 w 139"/>
                  <a:gd name="T7" fmla="*/ 2 h 151"/>
                  <a:gd name="T8" fmla="*/ 0 w 139"/>
                  <a:gd name="T9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51">
                    <a:moveTo>
                      <a:pt x="0" y="15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63" y="126"/>
                      <a:pt x="118" y="64"/>
                      <a:pt x="139" y="0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0" y="151"/>
                    </a:lnTo>
                    <a:close/>
                  </a:path>
                </a:pathLst>
              </a:custGeom>
              <a:solidFill>
                <a:srgbClr val="C9F2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56" name="Freeform 474"/>
              <p:cNvSpPr/>
              <p:nvPr/>
            </p:nvSpPr>
            <p:spPr bwMode="auto">
              <a:xfrm>
                <a:off x="5091" y="1724"/>
                <a:ext cx="14" cy="156"/>
              </a:xfrm>
              <a:custGeom>
                <a:avLst/>
                <a:gdLst>
                  <a:gd name="T0" fmla="*/ 7 w 14"/>
                  <a:gd name="T1" fmla="*/ 157 h 157"/>
                  <a:gd name="T2" fmla="*/ 7 w 14"/>
                  <a:gd name="T3" fmla="*/ 157 h 157"/>
                  <a:gd name="T4" fmla="*/ 0 w 14"/>
                  <a:gd name="T5" fmla="*/ 150 h 157"/>
                  <a:gd name="T6" fmla="*/ 0 w 14"/>
                  <a:gd name="T7" fmla="*/ 7 h 157"/>
                  <a:gd name="T8" fmla="*/ 7 w 14"/>
                  <a:gd name="T9" fmla="*/ 0 h 157"/>
                  <a:gd name="T10" fmla="*/ 14 w 14"/>
                  <a:gd name="T11" fmla="*/ 7 h 157"/>
                  <a:gd name="T12" fmla="*/ 14 w 14"/>
                  <a:gd name="T13" fmla="*/ 150 h 157"/>
                  <a:gd name="T14" fmla="*/ 7 w 14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57">
                    <a:moveTo>
                      <a:pt x="7" y="157"/>
                    </a:moveTo>
                    <a:cubicBezTo>
                      <a:pt x="7" y="157"/>
                      <a:pt x="7" y="157"/>
                      <a:pt x="7" y="157"/>
                    </a:cubicBezTo>
                    <a:cubicBezTo>
                      <a:pt x="3" y="157"/>
                      <a:pt x="0" y="154"/>
                      <a:pt x="0" y="15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4" y="3"/>
                      <a:pt x="14" y="7"/>
                    </a:cubicBezTo>
                    <a:cubicBezTo>
                      <a:pt x="14" y="150"/>
                      <a:pt x="14" y="150"/>
                      <a:pt x="14" y="150"/>
                    </a:cubicBezTo>
                    <a:cubicBezTo>
                      <a:pt x="14" y="154"/>
                      <a:pt x="10" y="157"/>
                      <a:pt x="7" y="157"/>
                    </a:cubicBezTo>
                    <a:close/>
                  </a:path>
                </a:pathLst>
              </a:custGeom>
              <a:solidFill>
                <a:srgbClr val="FFD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57" name="Freeform 475"/>
              <p:cNvSpPr/>
              <p:nvPr/>
            </p:nvSpPr>
            <p:spPr bwMode="auto">
              <a:xfrm>
                <a:off x="5140" y="1696"/>
                <a:ext cx="14" cy="156"/>
              </a:xfrm>
              <a:custGeom>
                <a:avLst/>
                <a:gdLst>
                  <a:gd name="T0" fmla="*/ 7 w 14"/>
                  <a:gd name="T1" fmla="*/ 157 h 157"/>
                  <a:gd name="T2" fmla="*/ 7 w 14"/>
                  <a:gd name="T3" fmla="*/ 157 h 157"/>
                  <a:gd name="T4" fmla="*/ 0 w 14"/>
                  <a:gd name="T5" fmla="*/ 150 h 157"/>
                  <a:gd name="T6" fmla="*/ 0 w 14"/>
                  <a:gd name="T7" fmla="*/ 7 h 157"/>
                  <a:gd name="T8" fmla="*/ 7 w 14"/>
                  <a:gd name="T9" fmla="*/ 0 h 157"/>
                  <a:gd name="T10" fmla="*/ 14 w 14"/>
                  <a:gd name="T11" fmla="*/ 7 h 157"/>
                  <a:gd name="T12" fmla="*/ 14 w 14"/>
                  <a:gd name="T13" fmla="*/ 150 h 157"/>
                  <a:gd name="T14" fmla="*/ 7 w 14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57">
                    <a:moveTo>
                      <a:pt x="7" y="157"/>
                    </a:moveTo>
                    <a:cubicBezTo>
                      <a:pt x="7" y="157"/>
                      <a:pt x="7" y="157"/>
                      <a:pt x="7" y="157"/>
                    </a:cubicBezTo>
                    <a:cubicBezTo>
                      <a:pt x="3" y="157"/>
                      <a:pt x="0" y="154"/>
                      <a:pt x="0" y="15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4" y="3"/>
                      <a:pt x="14" y="7"/>
                    </a:cubicBezTo>
                    <a:cubicBezTo>
                      <a:pt x="14" y="150"/>
                      <a:pt x="14" y="150"/>
                      <a:pt x="14" y="150"/>
                    </a:cubicBezTo>
                    <a:cubicBezTo>
                      <a:pt x="14" y="154"/>
                      <a:pt x="10" y="157"/>
                      <a:pt x="7" y="157"/>
                    </a:cubicBezTo>
                    <a:close/>
                  </a:path>
                </a:pathLst>
              </a:custGeom>
              <a:solidFill>
                <a:srgbClr val="FFD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58" name="Freeform 476"/>
              <p:cNvSpPr/>
              <p:nvPr/>
            </p:nvSpPr>
            <p:spPr bwMode="auto">
              <a:xfrm>
                <a:off x="5189" y="1668"/>
                <a:ext cx="14" cy="156"/>
              </a:xfrm>
              <a:custGeom>
                <a:avLst/>
                <a:gdLst>
                  <a:gd name="T0" fmla="*/ 7 w 14"/>
                  <a:gd name="T1" fmla="*/ 157 h 157"/>
                  <a:gd name="T2" fmla="*/ 7 w 14"/>
                  <a:gd name="T3" fmla="*/ 157 h 157"/>
                  <a:gd name="T4" fmla="*/ 0 w 14"/>
                  <a:gd name="T5" fmla="*/ 150 h 157"/>
                  <a:gd name="T6" fmla="*/ 0 w 14"/>
                  <a:gd name="T7" fmla="*/ 7 h 157"/>
                  <a:gd name="T8" fmla="*/ 7 w 14"/>
                  <a:gd name="T9" fmla="*/ 0 h 157"/>
                  <a:gd name="T10" fmla="*/ 14 w 14"/>
                  <a:gd name="T11" fmla="*/ 7 h 157"/>
                  <a:gd name="T12" fmla="*/ 14 w 14"/>
                  <a:gd name="T13" fmla="*/ 150 h 157"/>
                  <a:gd name="T14" fmla="*/ 7 w 14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57">
                    <a:moveTo>
                      <a:pt x="7" y="157"/>
                    </a:moveTo>
                    <a:cubicBezTo>
                      <a:pt x="7" y="157"/>
                      <a:pt x="7" y="157"/>
                      <a:pt x="7" y="157"/>
                    </a:cubicBezTo>
                    <a:cubicBezTo>
                      <a:pt x="3" y="157"/>
                      <a:pt x="0" y="154"/>
                      <a:pt x="0" y="15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4" y="3"/>
                      <a:pt x="14" y="7"/>
                    </a:cubicBezTo>
                    <a:cubicBezTo>
                      <a:pt x="14" y="150"/>
                      <a:pt x="14" y="150"/>
                      <a:pt x="14" y="150"/>
                    </a:cubicBezTo>
                    <a:cubicBezTo>
                      <a:pt x="14" y="154"/>
                      <a:pt x="10" y="157"/>
                      <a:pt x="7" y="157"/>
                    </a:cubicBezTo>
                    <a:close/>
                  </a:path>
                </a:pathLst>
              </a:custGeom>
              <a:solidFill>
                <a:srgbClr val="FFD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59" name="Freeform 477"/>
              <p:cNvSpPr/>
              <p:nvPr/>
            </p:nvSpPr>
            <p:spPr bwMode="auto">
              <a:xfrm>
                <a:off x="5241" y="1640"/>
                <a:ext cx="14" cy="156"/>
              </a:xfrm>
              <a:custGeom>
                <a:avLst/>
                <a:gdLst>
                  <a:gd name="T0" fmla="*/ 7 w 14"/>
                  <a:gd name="T1" fmla="*/ 157 h 157"/>
                  <a:gd name="T2" fmla="*/ 7 w 14"/>
                  <a:gd name="T3" fmla="*/ 157 h 157"/>
                  <a:gd name="T4" fmla="*/ 0 w 14"/>
                  <a:gd name="T5" fmla="*/ 150 h 157"/>
                  <a:gd name="T6" fmla="*/ 0 w 14"/>
                  <a:gd name="T7" fmla="*/ 7 h 157"/>
                  <a:gd name="T8" fmla="*/ 7 w 14"/>
                  <a:gd name="T9" fmla="*/ 0 h 157"/>
                  <a:gd name="T10" fmla="*/ 14 w 14"/>
                  <a:gd name="T11" fmla="*/ 7 h 157"/>
                  <a:gd name="T12" fmla="*/ 14 w 14"/>
                  <a:gd name="T13" fmla="*/ 150 h 157"/>
                  <a:gd name="T14" fmla="*/ 7 w 14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57">
                    <a:moveTo>
                      <a:pt x="7" y="157"/>
                    </a:moveTo>
                    <a:cubicBezTo>
                      <a:pt x="7" y="157"/>
                      <a:pt x="7" y="157"/>
                      <a:pt x="7" y="157"/>
                    </a:cubicBezTo>
                    <a:cubicBezTo>
                      <a:pt x="3" y="157"/>
                      <a:pt x="0" y="154"/>
                      <a:pt x="0" y="15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ubicBezTo>
                      <a:pt x="14" y="150"/>
                      <a:pt x="14" y="150"/>
                      <a:pt x="14" y="150"/>
                    </a:cubicBezTo>
                    <a:cubicBezTo>
                      <a:pt x="14" y="154"/>
                      <a:pt x="11" y="157"/>
                      <a:pt x="7" y="157"/>
                    </a:cubicBezTo>
                    <a:close/>
                  </a:path>
                </a:pathLst>
              </a:custGeom>
              <a:solidFill>
                <a:srgbClr val="FFD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60" name="Freeform 478"/>
              <p:cNvSpPr/>
              <p:nvPr/>
            </p:nvSpPr>
            <p:spPr bwMode="auto">
              <a:xfrm>
                <a:off x="4915" y="1868"/>
                <a:ext cx="121" cy="75"/>
              </a:xfrm>
              <a:custGeom>
                <a:avLst/>
                <a:gdLst>
                  <a:gd name="T0" fmla="*/ 117 w 121"/>
                  <a:gd name="T1" fmla="*/ 14 h 75"/>
                  <a:gd name="T2" fmla="*/ 11 w 121"/>
                  <a:gd name="T3" fmla="*/ 73 h 75"/>
                  <a:gd name="T4" fmla="*/ 1 w 121"/>
                  <a:gd name="T5" fmla="*/ 71 h 75"/>
                  <a:gd name="T6" fmla="*/ 4 w 121"/>
                  <a:gd name="T7" fmla="*/ 61 h 75"/>
                  <a:gd name="T8" fmla="*/ 110 w 121"/>
                  <a:gd name="T9" fmla="*/ 2 h 75"/>
                  <a:gd name="T10" fmla="*/ 119 w 121"/>
                  <a:gd name="T11" fmla="*/ 4 h 75"/>
                  <a:gd name="T12" fmla="*/ 117 w 121"/>
                  <a:gd name="T13" fmla="*/ 1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75">
                    <a:moveTo>
                      <a:pt x="117" y="14"/>
                    </a:moveTo>
                    <a:cubicBezTo>
                      <a:pt x="11" y="73"/>
                      <a:pt x="11" y="73"/>
                      <a:pt x="11" y="73"/>
                    </a:cubicBezTo>
                    <a:cubicBezTo>
                      <a:pt x="8" y="75"/>
                      <a:pt x="3" y="74"/>
                      <a:pt x="1" y="71"/>
                    </a:cubicBezTo>
                    <a:cubicBezTo>
                      <a:pt x="0" y="67"/>
                      <a:pt x="1" y="63"/>
                      <a:pt x="4" y="61"/>
                    </a:cubicBezTo>
                    <a:cubicBezTo>
                      <a:pt x="110" y="2"/>
                      <a:pt x="110" y="2"/>
                      <a:pt x="110" y="2"/>
                    </a:cubicBezTo>
                    <a:cubicBezTo>
                      <a:pt x="113" y="0"/>
                      <a:pt x="117" y="1"/>
                      <a:pt x="119" y="4"/>
                    </a:cubicBezTo>
                    <a:cubicBezTo>
                      <a:pt x="121" y="8"/>
                      <a:pt x="120" y="12"/>
                      <a:pt x="117" y="14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61" name="Freeform 479"/>
              <p:cNvSpPr/>
              <p:nvPr/>
            </p:nvSpPr>
            <p:spPr bwMode="auto">
              <a:xfrm>
                <a:off x="4919" y="1848"/>
                <a:ext cx="89" cy="55"/>
              </a:xfrm>
              <a:custGeom>
                <a:avLst/>
                <a:gdLst>
                  <a:gd name="T0" fmla="*/ 85 w 89"/>
                  <a:gd name="T1" fmla="*/ 14 h 55"/>
                  <a:gd name="T2" fmla="*/ 11 w 89"/>
                  <a:gd name="T3" fmla="*/ 53 h 55"/>
                  <a:gd name="T4" fmla="*/ 1 w 89"/>
                  <a:gd name="T5" fmla="*/ 51 h 55"/>
                  <a:gd name="T6" fmla="*/ 4 w 89"/>
                  <a:gd name="T7" fmla="*/ 41 h 55"/>
                  <a:gd name="T8" fmla="*/ 78 w 89"/>
                  <a:gd name="T9" fmla="*/ 2 h 55"/>
                  <a:gd name="T10" fmla="*/ 87 w 89"/>
                  <a:gd name="T11" fmla="*/ 4 h 55"/>
                  <a:gd name="T12" fmla="*/ 85 w 89"/>
                  <a:gd name="T13" fmla="*/ 1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5">
                    <a:moveTo>
                      <a:pt x="85" y="14"/>
                    </a:moveTo>
                    <a:cubicBezTo>
                      <a:pt x="11" y="53"/>
                      <a:pt x="11" y="53"/>
                      <a:pt x="11" y="53"/>
                    </a:cubicBezTo>
                    <a:cubicBezTo>
                      <a:pt x="8" y="55"/>
                      <a:pt x="3" y="54"/>
                      <a:pt x="1" y="51"/>
                    </a:cubicBezTo>
                    <a:cubicBezTo>
                      <a:pt x="0" y="47"/>
                      <a:pt x="1" y="43"/>
                      <a:pt x="4" y="41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81" y="0"/>
                      <a:pt x="85" y="1"/>
                      <a:pt x="87" y="4"/>
                    </a:cubicBezTo>
                    <a:cubicBezTo>
                      <a:pt x="89" y="8"/>
                      <a:pt x="88" y="12"/>
                      <a:pt x="85" y="14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62" name="Freeform 480"/>
              <p:cNvSpPr/>
              <p:nvPr/>
            </p:nvSpPr>
            <p:spPr bwMode="auto">
              <a:xfrm>
                <a:off x="6573" y="3229"/>
                <a:ext cx="21" cy="29"/>
              </a:xfrm>
              <a:custGeom>
                <a:avLst/>
                <a:gdLst>
                  <a:gd name="T0" fmla="*/ 11 w 21"/>
                  <a:gd name="T1" fmla="*/ 1 h 29"/>
                  <a:gd name="T2" fmla="*/ 15 w 21"/>
                  <a:gd name="T3" fmla="*/ 21 h 29"/>
                  <a:gd name="T4" fmla="*/ 21 w 21"/>
                  <a:gd name="T5" fmla="*/ 27 h 29"/>
                  <a:gd name="T6" fmla="*/ 17 w 21"/>
                  <a:gd name="T7" fmla="*/ 28 h 29"/>
                  <a:gd name="T8" fmla="*/ 0 w 21"/>
                  <a:gd name="T9" fmla="*/ 0 h 29"/>
                  <a:gd name="T10" fmla="*/ 11 w 21"/>
                  <a:gd name="T11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9">
                    <a:moveTo>
                      <a:pt x="11" y="1"/>
                    </a:moveTo>
                    <a:cubicBezTo>
                      <a:pt x="11" y="1"/>
                      <a:pt x="11" y="14"/>
                      <a:pt x="15" y="21"/>
                    </a:cubicBezTo>
                    <a:cubicBezTo>
                      <a:pt x="16" y="25"/>
                      <a:pt x="21" y="27"/>
                      <a:pt x="21" y="27"/>
                    </a:cubicBezTo>
                    <a:cubicBezTo>
                      <a:pt x="21" y="27"/>
                      <a:pt x="18" y="29"/>
                      <a:pt x="17" y="28"/>
                    </a:cubicBezTo>
                    <a:cubicBezTo>
                      <a:pt x="10" y="25"/>
                      <a:pt x="0" y="0"/>
                      <a:pt x="0" y="0"/>
                    </a:cubicBezTo>
                    <a:cubicBezTo>
                      <a:pt x="11" y="1"/>
                      <a:pt x="11" y="1"/>
                      <a:pt x="11" y="1"/>
                    </a:cubicBezTo>
                  </a:path>
                </a:pathLst>
              </a:custGeom>
              <a:solidFill>
                <a:srgbClr val="3315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63" name="Freeform 481"/>
              <p:cNvSpPr/>
              <p:nvPr/>
            </p:nvSpPr>
            <p:spPr bwMode="auto">
              <a:xfrm>
                <a:off x="6543" y="3229"/>
                <a:ext cx="46" cy="39"/>
              </a:xfrm>
              <a:custGeom>
                <a:avLst/>
                <a:gdLst>
                  <a:gd name="T0" fmla="*/ 40 w 46"/>
                  <a:gd name="T1" fmla="*/ 0 h 39"/>
                  <a:gd name="T2" fmla="*/ 41 w 46"/>
                  <a:gd name="T3" fmla="*/ 20 h 39"/>
                  <a:gd name="T4" fmla="*/ 46 w 46"/>
                  <a:gd name="T5" fmla="*/ 31 h 39"/>
                  <a:gd name="T6" fmla="*/ 34 w 46"/>
                  <a:gd name="T7" fmla="*/ 35 h 39"/>
                  <a:gd name="T8" fmla="*/ 0 w 46"/>
                  <a:gd name="T9" fmla="*/ 30 h 39"/>
                  <a:gd name="T10" fmla="*/ 35 w 46"/>
                  <a:gd name="T11" fmla="*/ 4 h 39"/>
                  <a:gd name="T12" fmla="*/ 40 w 46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39">
                    <a:moveTo>
                      <a:pt x="40" y="0"/>
                    </a:moveTo>
                    <a:cubicBezTo>
                      <a:pt x="40" y="0"/>
                      <a:pt x="40" y="12"/>
                      <a:pt x="41" y="20"/>
                    </a:cubicBezTo>
                    <a:cubicBezTo>
                      <a:pt x="42" y="27"/>
                      <a:pt x="46" y="31"/>
                      <a:pt x="46" y="31"/>
                    </a:cubicBezTo>
                    <a:cubicBezTo>
                      <a:pt x="46" y="31"/>
                      <a:pt x="38" y="34"/>
                      <a:pt x="34" y="35"/>
                    </a:cubicBezTo>
                    <a:cubicBezTo>
                      <a:pt x="22" y="39"/>
                      <a:pt x="0" y="30"/>
                      <a:pt x="0" y="30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3315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64" name="Freeform 482"/>
              <p:cNvSpPr/>
              <p:nvPr/>
            </p:nvSpPr>
            <p:spPr bwMode="auto">
              <a:xfrm>
                <a:off x="6562" y="3358"/>
                <a:ext cx="33" cy="34"/>
              </a:xfrm>
              <a:custGeom>
                <a:avLst/>
                <a:gdLst>
                  <a:gd name="T0" fmla="*/ 33 w 33"/>
                  <a:gd name="T1" fmla="*/ 16 h 34"/>
                  <a:gd name="T2" fmla="*/ 22 w 33"/>
                  <a:gd name="T3" fmla="*/ 29 h 34"/>
                  <a:gd name="T4" fmla="*/ 8 w 33"/>
                  <a:gd name="T5" fmla="*/ 33 h 34"/>
                  <a:gd name="T6" fmla="*/ 2 w 33"/>
                  <a:gd name="T7" fmla="*/ 31 h 34"/>
                  <a:gd name="T8" fmla="*/ 11 w 33"/>
                  <a:gd name="T9" fmla="*/ 0 h 34"/>
                  <a:gd name="T10" fmla="*/ 33 w 33"/>
                  <a:gd name="T11" fmla="*/ 1 h 34"/>
                  <a:gd name="T12" fmla="*/ 33 w 33"/>
                  <a:gd name="T13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4">
                    <a:moveTo>
                      <a:pt x="33" y="16"/>
                    </a:moveTo>
                    <a:cubicBezTo>
                      <a:pt x="33" y="16"/>
                      <a:pt x="24" y="27"/>
                      <a:pt x="22" y="29"/>
                    </a:cubicBezTo>
                    <a:cubicBezTo>
                      <a:pt x="19" y="31"/>
                      <a:pt x="10" y="33"/>
                      <a:pt x="8" y="33"/>
                    </a:cubicBezTo>
                    <a:cubicBezTo>
                      <a:pt x="5" y="33"/>
                      <a:pt x="3" y="34"/>
                      <a:pt x="2" y="31"/>
                    </a:cubicBezTo>
                    <a:cubicBezTo>
                      <a:pt x="0" y="27"/>
                      <a:pt x="11" y="0"/>
                      <a:pt x="11" y="0"/>
                    </a:cubicBezTo>
                    <a:cubicBezTo>
                      <a:pt x="33" y="1"/>
                      <a:pt x="33" y="1"/>
                      <a:pt x="33" y="1"/>
                    </a:cubicBezTo>
                    <a:lnTo>
                      <a:pt x="33" y="16"/>
                    </a:lnTo>
                    <a:close/>
                  </a:path>
                </a:pathLst>
              </a:custGeom>
              <a:solidFill>
                <a:srgbClr val="35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65" name="Freeform 483"/>
              <p:cNvSpPr/>
              <p:nvPr/>
            </p:nvSpPr>
            <p:spPr bwMode="auto">
              <a:xfrm>
                <a:off x="6558" y="3258"/>
                <a:ext cx="53" cy="76"/>
              </a:xfrm>
              <a:custGeom>
                <a:avLst/>
                <a:gdLst>
                  <a:gd name="T0" fmla="*/ 53 w 53"/>
                  <a:gd name="T1" fmla="*/ 71 h 76"/>
                  <a:gd name="T2" fmla="*/ 44 w 53"/>
                  <a:gd name="T3" fmla="*/ 76 h 76"/>
                  <a:gd name="T4" fmla="*/ 20 w 53"/>
                  <a:gd name="T5" fmla="*/ 66 h 76"/>
                  <a:gd name="T6" fmla="*/ 14 w 53"/>
                  <a:gd name="T7" fmla="*/ 58 h 76"/>
                  <a:gd name="T8" fmla="*/ 6 w 53"/>
                  <a:gd name="T9" fmla="*/ 23 h 76"/>
                  <a:gd name="T10" fmla="*/ 8 w 53"/>
                  <a:gd name="T11" fmla="*/ 1 h 76"/>
                  <a:gd name="T12" fmla="*/ 22 w 53"/>
                  <a:gd name="T13" fmla="*/ 23 h 76"/>
                  <a:gd name="T14" fmla="*/ 24 w 53"/>
                  <a:gd name="T15" fmla="*/ 52 h 76"/>
                  <a:gd name="T16" fmla="*/ 25 w 53"/>
                  <a:gd name="T17" fmla="*/ 53 h 76"/>
                  <a:gd name="T18" fmla="*/ 53 w 53"/>
                  <a:gd name="T19" fmla="*/ 7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76">
                    <a:moveTo>
                      <a:pt x="53" y="71"/>
                    </a:moveTo>
                    <a:cubicBezTo>
                      <a:pt x="44" y="76"/>
                      <a:pt x="44" y="76"/>
                      <a:pt x="44" y="76"/>
                    </a:cubicBezTo>
                    <a:cubicBezTo>
                      <a:pt x="27" y="70"/>
                      <a:pt x="25" y="70"/>
                      <a:pt x="20" y="66"/>
                    </a:cubicBezTo>
                    <a:cubicBezTo>
                      <a:pt x="17" y="64"/>
                      <a:pt x="14" y="61"/>
                      <a:pt x="14" y="58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2" y="17"/>
                      <a:pt x="0" y="2"/>
                      <a:pt x="8" y="1"/>
                    </a:cubicBezTo>
                    <a:cubicBezTo>
                      <a:pt x="19" y="0"/>
                      <a:pt x="21" y="18"/>
                      <a:pt x="22" y="23"/>
                    </a:cubicBezTo>
                    <a:cubicBezTo>
                      <a:pt x="23" y="30"/>
                      <a:pt x="24" y="47"/>
                      <a:pt x="24" y="52"/>
                    </a:cubicBezTo>
                    <a:cubicBezTo>
                      <a:pt x="24" y="52"/>
                      <a:pt x="25" y="53"/>
                      <a:pt x="25" y="53"/>
                    </a:cubicBezTo>
                    <a:lnTo>
                      <a:pt x="53" y="71"/>
                    </a:lnTo>
                    <a:close/>
                  </a:path>
                </a:pathLst>
              </a:custGeom>
              <a:solidFill>
                <a:srgbClr val="CEA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66" name="Freeform 484"/>
              <p:cNvSpPr/>
              <p:nvPr/>
            </p:nvSpPr>
            <p:spPr bwMode="auto">
              <a:xfrm>
                <a:off x="6551" y="3242"/>
                <a:ext cx="17" cy="32"/>
              </a:xfrm>
              <a:custGeom>
                <a:avLst/>
                <a:gdLst>
                  <a:gd name="T0" fmla="*/ 14 w 17"/>
                  <a:gd name="T1" fmla="*/ 27 h 32"/>
                  <a:gd name="T2" fmla="*/ 0 w 17"/>
                  <a:gd name="T3" fmla="*/ 19 h 32"/>
                  <a:gd name="T4" fmla="*/ 1 w 17"/>
                  <a:gd name="T5" fmla="*/ 0 h 32"/>
                  <a:gd name="T6" fmla="*/ 17 w 17"/>
                  <a:gd name="T7" fmla="*/ 3 h 32"/>
                  <a:gd name="T8" fmla="*/ 14 w 17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2">
                    <a:moveTo>
                      <a:pt x="14" y="27"/>
                    </a:moveTo>
                    <a:cubicBezTo>
                      <a:pt x="7" y="32"/>
                      <a:pt x="4" y="25"/>
                      <a:pt x="0" y="19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4" y="27"/>
                      <a:pt x="14" y="27"/>
                      <a:pt x="14" y="27"/>
                    </a:cubicBezTo>
                  </a:path>
                </a:pathLst>
              </a:custGeom>
              <a:solidFill>
                <a:srgbClr val="CEA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67" name="Freeform 485"/>
              <p:cNvSpPr/>
              <p:nvPr/>
            </p:nvSpPr>
            <p:spPr bwMode="auto">
              <a:xfrm>
                <a:off x="6534" y="3229"/>
                <a:ext cx="15" cy="22"/>
              </a:xfrm>
              <a:custGeom>
                <a:avLst/>
                <a:gdLst>
                  <a:gd name="T0" fmla="*/ 10 w 15"/>
                  <a:gd name="T1" fmla="*/ 0 h 22"/>
                  <a:gd name="T2" fmla="*/ 5 w 15"/>
                  <a:gd name="T3" fmla="*/ 17 h 22"/>
                  <a:gd name="T4" fmla="*/ 0 w 15"/>
                  <a:gd name="T5" fmla="*/ 21 h 22"/>
                  <a:gd name="T6" fmla="*/ 5 w 15"/>
                  <a:gd name="T7" fmla="*/ 21 h 22"/>
                  <a:gd name="T8" fmla="*/ 15 w 15"/>
                  <a:gd name="T9" fmla="*/ 11 h 22"/>
                  <a:gd name="T10" fmla="*/ 10 w 15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22">
                    <a:moveTo>
                      <a:pt x="10" y="0"/>
                    </a:moveTo>
                    <a:cubicBezTo>
                      <a:pt x="10" y="0"/>
                      <a:pt x="7" y="15"/>
                      <a:pt x="5" y="17"/>
                    </a:cubicBezTo>
                    <a:cubicBezTo>
                      <a:pt x="2" y="21"/>
                      <a:pt x="0" y="21"/>
                      <a:pt x="0" y="21"/>
                    </a:cubicBezTo>
                    <a:cubicBezTo>
                      <a:pt x="0" y="21"/>
                      <a:pt x="1" y="22"/>
                      <a:pt x="5" y="21"/>
                    </a:cubicBezTo>
                    <a:cubicBezTo>
                      <a:pt x="9" y="20"/>
                      <a:pt x="15" y="11"/>
                      <a:pt x="15" y="11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3315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68" name="Freeform 486"/>
              <p:cNvSpPr/>
              <p:nvPr/>
            </p:nvSpPr>
            <p:spPr bwMode="auto">
              <a:xfrm>
                <a:off x="6580" y="3316"/>
                <a:ext cx="54" cy="21"/>
              </a:xfrm>
              <a:custGeom>
                <a:avLst/>
                <a:gdLst>
                  <a:gd name="T0" fmla="*/ 54 w 54"/>
                  <a:gd name="T1" fmla="*/ 8 h 21"/>
                  <a:gd name="T2" fmla="*/ 16 w 54"/>
                  <a:gd name="T3" fmla="*/ 0 h 21"/>
                  <a:gd name="T4" fmla="*/ 0 w 54"/>
                  <a:gd name="T5" fmla="*/ 21 h 21"/>
                  <a:gd name="T6" fmla="*/ 3 w 54"/>
                  <a:gd name="T7" fmla="*/ 21 h 21"/>
                  <a:gd name="T8" fmla="*/ 17 w 54"/>
                  <a:gd name="T9" fmla="*/ 3 h 21"/>
                  <a:gd name="T10" fmla="*/ 52 w 54"/>
                  <a:gd name="T11" fmla="*/ 11 h 21"/>
                  <a:gd name="T12" fmla="*/ 54 w 54"/>
                  <a:gd name="T13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21">
                    <a:moveTo>
                      <a:pt x="54" y="8"/>
                    </a:moveTo>
                    <a:lnTo>
                      <a:pt x="16" y="0"/>
                    </a:lnTo>
                    <a:lnTo>
                      <a:pt x="0" y="21"/>
                    </a:lnTo>
                    <a:lnTo>
                      <a:pt x="3" y="21"/>
                    </a:lnTo>
                    <a:lnTo>
                      <a:pt x="17" y="3"/>
                    </a:lnTo>
                    <a:lnTo>
                      <a:pt x="52" y="11"/>
                    </a:lnTo>
                    <a:lnTo>
                      <a:pt x="54" y="8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69" name="Freeform 487"/>
              <p:cNvSpPr/>
              <p:nvPr/>
            </p:nvSpPr>
            <p:spPr bwMode="auto">
              <a:xfrm>
                <a:off x="6586" y="3326"/>
                <a:ext cx="2" cy="1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868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70" name="Freeform 488"/>
              <p:cNvSpPr/>
              <p:nvPr/>
            </p:nvSpPr>
            <p:spPr bwMode="auto">
              <a:xfrm>
                <a:off x="6586" y="3326"/>
                <a:ext cx="2" cy="1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1" y="1"/>
                    </a:lnTo>
                    <a:lnTo>
                      <a:pt x="2" y="1"/>
                    </a:lnTo>
                    <a:lnTo>
                      <a:pt x="1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71" name="Freeform 489"/>
              <p:cNvSpPr/>
              <p:nvPr/>
            </p:nvSpPr>
            <p:spPr bwMode="auto">
              <a:xfrm>
                <a:off x="6581" y="3318"/>
                <a:ext cx="52" cy="25"/>
              </a:xfrm>
              <a:custGeom>
                <a:avLst/>
                <a:gdLst>
                  <a:gd name="T0" fmla="*/ 0 w 52"/>
                  <a:gd name="T1" fmla="*/ 19 h 25"/>
                  <a:gd name="T2" fmla="*/ 37 w 52"/>
                  <a:gd name="T3" fmla="*/ 25 h 25"/>
                  <a:gd name="T4" fmla="*/ 52 w 52"/>
                  <a:gd name="T5" fmla="*/ 7 h 25"/>
                  <a:gd name="T6" fmla="*/ 16 w 52"/>
                  <a:gd name="T7" fmla="*/ 0 h 25"/>
                  <a:gd name="T8" fmla="*/ 0 w 52"/>
                  <a:gd name="T9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5">
                    <a:moveTo>
                      <a:pt x="0" y="19"/>
                    </a:moveTo>
                    <a:lnTo>
                      <a:pt x="37" y="25"/>
                    </a:lnTo>
                    <a:lnTo>
                      <a:pt x="52" y="7"/>
                    </a:lnTo>
                    <a:lnTo>
                      <a:pt x="16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DF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72" name="Freeform 490"/>
              <p:cNvSpPr>
                <a:spLocks noEditPoints="1"/>
              </p:cNvSpPr>
              <p:nvPr/>
            </p:nvSpPr>
            <p:spPr bwMode="auto">
              <a:xfrm>
                <a:off x="6575" y="3314"/>
                <a:ext cx="63" cy="32"/>
              </a:xfrm>
              <a:custGeom>
                <a:avLst/>
                <a:gdLst>
                  <a:gd name="T0" fmla="*/ 19 w 63"/>
                  <a:gd name="T1" fmla="*/ 2 h 32"/>
                  <a:gd name="T2" fmla="*/ 22 w 63"/>
                  <a:gd name="T3" fmla="*/ 1 h 32"/>
                  <a:gd name="T4" fmla="*/ 62 w 63"/>
                  <a:gd name="T5" fmla="*/ 8 h 32"/>
                  <a:gd name="T6" fmla="*/ 63 w 63"/>
                  <a:gd name="T7" fmla="*/ 9 h 32"/>
                  <a:gd name="T8" fmla="*/ 45 w 63"/>
                  <a:gd name="T9" fmla="*/ 31 h 32"/>
                  <a:gd name="T10" fmla="*/ 42 w 63"/>
                  <a:gd name="T11" fmla="*/ 32 h 32"/>
                  <a:gd name="T12" fmla="*/ 2 w 63"/>
                  <a:gd name="T13" fmla="*/ 25 h 32"/>
                  <a:gd name="T14" fmla="*/ 1 w 63"/>
                  <a:gd name="T15" fmla="*/ 23 h 32"/>
                  <a:gd name="T16" fmla="*/ 19 w 63"/>
                  <a:gd name="T17" fmla="*/ 2 h 32"/>
                  <a:gd name="T18" fmla="*/ 42 w 63"/>
                  <a:gd name="T19" fmla="*/ 29 h 32"/>
                  <a:gd name="T20" fmla="*/ 58 w 63"/>
                  <a:gd name="T21" fmla="*/ 10 h 32"/>
                  <a:gd name="T22" fmla="*/ 22 w 63"/>
                  <a:gd name="T23" fmla="*/ 4 h 32"/>
                  <a:gd name="T24" fmla="*/ 6 w 63"/>
                  <a:gd name="T25" fmla="*/ 22 h 32"/>
                  <a:gd name="T26" fmla="*/ 42 w 63"/>
                  <a:gd name="T27" fmla="*/ 29 h 32"/>
                  <a:gd name="T28" fmla="*/ 53 w 63"/>
                  <a:gd name="T29" fmla="*/ 20 h 32"/>
                  <a:gd name="T30" fmla="*/ 53 w 63"/>
                  <a:gd name="T31" fmla="*/ 19 h 32"/>
                  <a:gd name="T32" fmla="*/ 51 w 63"/>
                  <a:gd name="T33" fmla="*/ 20 h 32"/>
                  <a:gd name="T34" fmla="*/ 51 w 63"/>
                  <a:gd name="T35" fmla="*/ 21 h 32"/>
                  <a:gd name="T36" fmla="*/ 53 w 63"/>
                  <a:gd name="T37" fmla="*/ 20 h 32"/>
                  <a:gd name="T38" fmla="*/ 11 w 63"/>
                  <a:gd name="T39" fmla="*/ 13 h 32"/>
                  <a:gd name="T40" fmla="*/ 12 w 63"/>
                  <a:gd name="T41" fmla="*/ 13 h 32"/>
                  <a:gd name="T42" fmla="*/ 13 w 63"/>
                  <a:gd name="T43" fmla="*/ 13 h 32"/>
                  <a:gd name="T44" fmla="*/ 12 w 63"/>
                  <a:gd name="T45" fmla="*/ 12 h 32"/>
                  <a:gd name="T46" fmla="*/ 11 w 63"/>
                  <a:gd name="T47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2">
                    <a:moveTo>
                      <a:pt x="19" y="2"/>
                    </a:moveTo>
                    <a:cubicBezTo>
                      <a:pt x="20" y="1"/>
                      <a:pt x="21" y="0"/>
                      <a:pt x="22" y="1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3" y="8"/>
                      <a:pt x="63" y="9"/>
                      <a:pt x="63" y="9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4" y="32"/>
                      <a:pt x="43" y="32"/>
                      <a:pt x="42" y="3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" y="25"/>
                      <a:pt x="0" y="24"/>
                      <a:pt x="1" y="23"/>
                    </a:cubicBezTo>
                    <a:lnTo>
                      <a:pt x="19" y="2"/>
                    </a:lnTo>
                    <a:close/>
                    <a:moveTo>
                      <a:pt x="42" y="29"/>
                    </a:moveTo>
                    <a:cubicBezTo>
                      <a:pt x="58" y="10"/>
                      <a:pt x="58" y="10"/>
                      <a:pt x="58" y="10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6" y="22"/>
                      <a:pt x="6" y="22"/>
                      <a:pt x="6" y="22"/>
                    </a:cubicBezTo>
                    <a:lnTo>
                      <a:pt x="42" y="29"/>
                    </a:lnTo>
                    <a:close/>
                    <a:moveTo>
                      <a:pt x="53" y="20"/>
                    </a:moveTo>
                    <a:cubicBezTo>
                      <a:pt x="53" y="19"/>
                      <a:pt x="53" y="19"/>
                      <a:pt x="53" y="19"/>
                    </a:cubicBezTo>
                    <a:cubicBezTo>
                      <a:pt x="52" y="19"/>
                      <a:pt x="51" y="19"/>
                      <a:pt x="51" y="20"/>
                    </a:cubicBezTo>
                    <a:cubicBezTo>
                      <a:pt x="50" y="20"/>
                      <a:pt x="50" y="21"/>
                      <a:pt x="51" y="21"/>
                    </a:cubicBezTo>
                    <a:cubicBezTo>
                      <a:pt x="52" y="21"/>
                      <a:pt x="53" y="20"/>
                      <a:pt x="53" y="20"/>
                    </a:cubicBezTo>
                    <a:close/>
                    <a:moveTo>
                      <a:pt x="11" y="13"/>
                    </a:move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1" y="13"/>
                    </a:lnTo>
                    <a:close/>
                  </a:path>
                </a:pathLst>
              </a:custGeom>
              <a:solidFill>
                <a:srgbClr val="A7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73" name="Freeform 491"/>
              <p:cNvSpPr/>
              <p:nvPr/>
            </p:nvSpPr>
            <p:spPr bwMode="auto">
              <a:xfrm>
                <a:off x="6576" y="3322"/>
                <a:ext cx="63" cy="27"/>
              </a:xfrm>
              <a:custGeom>
                <a:avLst/>
                <a:gdLst>
                  <a:gd name="T0" fmla="*/ 62 w 63"/>
                  <a:gd name="T1" fmla="*/ 0 h 27"/>
                  <a:gd name="T2" fmla="*/ 62 w 63"/>
                  <a:gd name="T3" fmla="*/ 1 h 27"/>
                  <a:gd name="T4" fmla="*/ 44 w 63"/>
                  <a:gd name="T5" fmla="*/ 23 h 27"/>
                  <a:gd name="T6" fmla="*/ 41 w 63"/>
                  <a:gd name="T7" fmla="*/ 24 h 27"/>
                  <a:gd name="T8" fmla="*/ 1 w 63"/>
                  <a:gd name="T9" fmla="*/ 17 h 27"/>
                  <a:gd name="T10" fmla="*/ 0 w 63"/>
                  <a:gd name="T11" fmla="*/ 16 h 27"/>
                  <a:gd name="T12" fmla="*/ 1 w 63"/>
                  <a:gd name="T13" fmla="*/ 19 h 27"/>
                  <a:gd name="T14" fmla="*/ 2 w 63"/>
                  <a:gd name="T15" fmla="*/ 20 h 27"/>
                  <a:gd name="T16" fmla="*/ 42 w 63"/>
                  <a:gd name="T17" fmla="*/ 27 h 27"/>
                  <a:gd name="T18" fmla="*/ 45 w 63"/>
                  <a:gd name="T19" fmla="*/ 26 h 27"/>
                  <a:gd name="T20" fmla="*/ 63 w 63"/>
                  <a:gd name="T21" fmla="*/ 4 h 27"/>
                  <a:gd name="T22" fmla="*/ 63 w 63"/>
                  <a:gd name="T23" fmla="*/ 3 h 27"/>
                  <a:gd name="T24" fmla="*/ 62 w 63"/>
                  <a:gd name="T2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27">
                    <a:moveTo>
                      <a:pt x="62" y="0"/>
                    </a:moveTo>
                    <a:cubicBezTo>
                      <a:pt x="62" y="1"/>
                      <a:pt x="62" y="1"/>
                      <a:pt x="62" y="1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3" y="24"/>
                      <a:pt x="42" y="24"/>
                      <a:pt x="41" y="24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7"/>
                      <a:pt x="0" y="18"/>
                      <a:pt x="1" y="19"/>
                    </a:cubicBezTo>
                    <a:cubicBezTo>
                      <a:pt x="1" y="19"/>
                      <a:pt x="1" y="20"/>
                      <a:pt x="2" y="20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3" y="27"/>
                      <a:pt x="44" y="26"/>
                      <a:pt x="45" y="26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4"/>
                      <a:pt x="63" y="3"/>
                      <a:pt x="63" y="3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BF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74" name="Freeform 492"/>
              <p:cNvSpPr/>
              <p:nvPr/>
            </p:nvSpPr>
            <p:spPr bwMode="auto">
              <a:xfrm>
                <a:off x="6625" y="3333"/>
                <a:ext cx="3" cy="2"/>
              </a:xfrm>
              <a:custGeom>
                <a:avLst/>
                <a:gdLst>
                  <a:gd name="T0" fmla="*/ 0 w 3"/>
                  <a:gd name="T1" fmla="*/ 1 h 2"/>
                  <a:gd name="T2" fmla="*/ 0 w 3"/>
                  <a:gd name="T3" fmla="*/ 2 h 2"/>
                  <a:gd name="T4" fmla="*/ 1 w 3"/>
                  <a:gd name="T5" fmla="*/ 2 h 2"/>
                  <a:gd name="T6" fmla="*/ 3 w 3"/>
                  <a:gd name="T7" fmla="*/ 1 h 2"/>
                  <a:gd name="T8" fmla="*/ 3 w 3"/>
                  <a:gd name="T9" fmla="*/ 0 h 2"/>
                  <a:gd name="T10" fmla="*/ 3 w 3"/>
                  <a:gd name="T11" fmla="*/ 0 h 2"/>
                  <a:gd name="T12" fmla="*/ 3 w 3"/>
                  <a:gd name="T13" fmla="*/ 1 h 2"/>
                  <a:gd name="T14" fmla="*/ 1 w 3"/>
                  <a:gd name="T15" fmla="*/ 2 h 2"/>
                  <a:gd name="T16" fmla="*/ 0 w 3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75" name="Freeform 493"/>
              <p:cNvSpPr/>
              <p:nvPr/>
            </p:nvSpPr>
            <p:spPr bwMode="auto">
              <a:xfrm>
                <a:off x="6625" y="3333"/>
                <a:ext cx="4" cy="2"/>
              </a:xfrm>
              <a:custGeom>
                <a:avLst/>
                <a:gdLst>
                  <a:gd name="T0" fmla="*/ 0 w 4"/>
                  <a:gd name="T1" fmla="*/ 1 h 2"/>
                  <a:gd name="T2" fmla="*/ 1 w 4"/>
                  <a:gd name="T3" fmla="*/ 2 h 2"/>
                  <a:gd name="T4" fmla="*/ 3 w 4"/>
                  <a:gd name="T5" fmla="*/ 1 h 2"/>
                  <a:gd name="T6" fmla="*/ 3 w 4"/>
                  <a:gd name="T7" fmla="*/ 0 h 2"/>
                  <a:gd name="T8" fmla="*/ 0 w 4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cubicBezTo>
                      <a:pt x="0" y="1"/>
                      <a:pt x="0" y="2"/>
                      <a:pt x="1" y="2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C1C7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76" name="Freeform 494"/>
              <p:cNvSpPr/>
              <p:nvPr/>
            </p:nvSpPr>
            <p:spPr bwMode="auto">
              <a:xfrm>
                <a:off x="6628" y="3332"/>
                <a:ext cx="4" cy="6"/>
              </a:xfrm>
              <a:custGeom>
                <a:avLst/>
                <a:gdLst>
                  <a:gd name="T0" fmla="*/ 4 w 4"/>
                  <a:gd name="T1" fmla="*/ 1 h 6"/>
                  <a:gd name="T2" fmla="*/ 3 w 4"/>
                  <a:gd name="T3" fmla="*/ 0 h 6"/>
                  <a:gd name="T4" fmla="*/ 0 w 4"/>
                  <a:gd name="T5" fmla="*/ 5 h 6"/>
                  <a:gd name="T6" fmla="*/ 0 w 4"/>
                  <a:gd name="T7" fmla="*/ 6 h 6"/>
                  <a:gd name="T8" fmla="*/ 4 w 4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4" y="1"/>
                    </a:moveTo>
                    <a:lnTo>
                      <a:pt x="3" y="0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77" name="Freeform 495"/>
              <p:cNvSpPr/>
              <p:nvPr/>
            </p:nvSpPr>
            <p:spPr bwMode="auto">
              <a:xfrm>
                <a:off x="6628" y="3333"/>
                <a:ext cx="4" cy="5"/>
              </a:xfrm>
              <a:custGeom>
                <a:avLst/>
                <a:gdLst>
                  <a:gd name="T0" fmla="*/ 4 w 4"/>
                  <a:gd name="T1" fmla="*/ 0 h 5"/>
                  <a:gd name="T2" fmla="*/ 3 w 4"/>
                  <a:gd name="T3" fmla="*/ 0 h 5"/>
                  <a:gd name="T4" fmla="*/ 0 w 4"/>
                  <a:gd name="T5" fmla="*/ 4 h 5"/>
                  <a:gd name="T6" fmla="*/ 0 w 4"/>
                  <a:gd name="T7" fmla="*/ 5 h 5"/>
                  <a:gd name="T8" fmla="*/ 4 w 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0"/>
                    </a:moveTo>
                    <a:lnTo>
                      <a:pt x="3" y="0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78" name="Freeform 496"/>
              <p:cNvSpPr/>
              <p:nvPr/>
            </p:nvSpPr>
            <p:spPr bwMode="auto">
              <a:xfrm>
                <a:off x="6582" y="334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0 h 2"/>
                  <a:gd name="T4" fmla="*/ 1 w 2"/>
                  <a:gd name="T5" fmla="*/ 1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2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79" name="Freeform 497"/>
              <p:cNvSpPr/>
              <p:nvPr/>
            </p:nvSpPr>
            <p:spPr bwMode="auto">
              <a:xfrm>
                <a:off x="6582" y="3340"/>
                <a:ext cx="2" cy="2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2 w 2"/>
                  <a:gd name="T9" fmla="*/ 2 h 2"/>
                  <a:gd name="T10" fmla="*/ 1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E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80" name="Freeform 498"/>
              <p:cNvSpPr/>
              <p:nvPr/>
            </p:nvSpPr>
            <p:spPr bwMode="auto">
              <a:xfrm>
                <a:off x="6581" y="3340"/>
                <a:ext cx="2" cy="2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0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1 h 2"/>
                  <a:gd name="T10" fmla="*/ 1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  <a:gd name="T16" fmla="*/ 2 w 2"/>
                  <a:gd name="T17" fmla="*/ 2 h 2"/>
                  <a:gd name="T18" fmla="*/ 1 w 2"/>
                  <a:gd name="T19" fmla="*/ 0 h 2"/>
                  <a:gd name="T20" fmla="*/ 1 w 2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7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81" name="Freeform 499"/>
              <p:cNvSpPr/>
              <p:nvPr/>
            </p:nvSpPr>
            <p:spPr bwMode="auto">
              <a:xfrm>
                <a:off x="6581" y="3341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1 h 2"/>
                  <a:gd name="T6" fmla="*/ 1 w 1"/>
                  <a:gd name="T7" fmla="*/ 2 h 2"/>
                  <a:gd name="T8" fmla="*/ 1 w 1"/>
                  <a:gd name="T9" fmla="*/ 1 h 2"/>
                  <a:gd name="T10" fmla="*/ 0 w 1"/>
                  <a:gd name="T11" fmla="*/ 0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82" name="Freeform 500"/>
              <p:cNvSpPr/>
              <p:nvPr/>
            </p:nvSpPr>
            <p:spPr bwMode="auto">
              <a:xfrm>
                <a:off x="6582" y="334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2 w 2"/>
                  <a:gd name="T5" fmla="*/ 2 h 2"/>
                  <a:gd name="T6" fmla="*/ 1 w 2"/>
                  <a:gd name="T7" fmla="*/ 1 h 2"/>
                  <a:gd name="T8" fmla="*/ 1 w 2"/>
                  <a:gd name="T9" fmla="*/ 0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1" y="2"/>
                    </a:lnTo>
                    <a:lnTo>
                      <a:pt x="2" y="2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43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83" name="Freeform 501"/>
              <p:cNvSpPr/>
              <p:nvPr/>
            </p:nvSpPr>
            <p:spPr bwMode="auto">
              <a:xfrm>
                <a:off x="6582" y="3325"/>
                <a:ext cx="28" cy="12"/>
              </a:xfrm>
              <a:custGeom>
                <a:avLst/>
                <a:gdLst>
                  <a:gd name="T0" fmla="*/ 3 w 28"/>
                  <a:gd name="T1" fmla="*/ 2 h 12"/>
                  <a:gd name="T2" fmla="*/ 13 w 28"/>
                  <a:gd name="T3" fmla="*/ 0 h 12"/>
                  <a:gd name="T4" fmla="*/ 27 w 28"/>
                  <a:gd name="T5" fmla="*/ 4 h 12"/>
                  <a:gd name="T6" fmla="*/ 26 w 28"/>
                  <a:gd name="T7" fmla="*/ 5 h 12"/>
                  <a:gd name="T8" fmla="*/ 19 w 28"/>
                  <a:gd name="T9" fmla="*/ 5 h 12"/>
                  <a:gd name="T10" fmla="*/ 18 w 28"/>
                  <a:gd name="T11" fmla="*/ 9 h 12"/>
                  <a:gd name="T12" fmla="*/ 14 w 28"/>
                  <a:gd name="T13" fmla="*/ 12 h 12"/>
                  <a:gd name="T14" fmla="*/ 11 w 28"/>
                  <a:gd name="T15" fmla="*/ 10 h 12"/>
                  <a:gd name="T16" fmla="*/ 2 w 28"/>
                  <a:gd name="T17" fmla="*/ 9 h 12"/>
                  <a:gd name="T18" fmla="*/ 3 w 28"/>
                  <a:gd name="T1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2">
                    <a:moveTo>
                      <a:pt x="3" y="2"/>
                    </a:moveTo>
                    <a:cubicBezTo>
                      <a:pt x="3" y="2"/>
                      <a:pt x="11" y="0"/>
                      <a:pt x="13" y="0"/>
                    </a:cubicBezTo>
                    <a:cubicBezTo>
                      <a:pt x="16" y="0"/>
                      <a:pt x="27" y="4"/>
                      <a:pt x="27" y="4"/>
                    </a:cubicBezTo>
                    <a:cubicBezTo>
                      <a:pt x="27" y="4"/>
                      <a:pt x="28" y="5"/>
                      <a:pt x="26" y="5"/>
                    </a:cubicBezTo>
                    <a:cubicBezTo>
                      <a:pt x="25" y="5"/>
                      <a:pt x="19" y="5"/>
                      <a:pt x="19" y="5"/>
                    </a:cubicBezTo>
                    <a:cubicBezTo>
                      <a:pt x="19" y="5"/>
                      <a:pt x="18" y="8"/>
                      <a:pt x="18" y="9"/>
                    </a:cubicBezTo>
                    <a:cubicBezTo>
                      <a:pt x="17" y="10"/>
                      <a:pt x="16" y="12"/>
                      <a:pt x="14" y="12"/>
                    </a:cubicBezTo>
                    <a:cubicBezTo>
                      <a:pt x="11" y="12"/>
                      <a:pt x="11" y="10"/>
                      <a:pt x="11" y="10"/>
                    </a:cubicBezTo>
                    <a:cubicBezTo>
                      <a:pt x="11" y="10"/>
                      <a:pt x="5" y="10"/>
                      <a:pt x="2" y="9"/>
                    </a:cubicBezTo>
                    <a:cubicBezTo>
                      <a:pt x="0" y="9"/>
                      <a:pt x="1" y="4"/>
                      <a:pt x="3" y="2"/>
                    </a:cubicBezTo>
                    <a:close/>
                  </a:path>
                </a:pathLst>
              </a:custGeom>
              <a:solidFill>
                <a:srgbClr val="F2C8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84" name="Freeform 502"/>
              <p:cNvSpPr/>
              <p:nvPr/>
            </p:nvSpPr>
            <p:spPr bwMode="auto">
              <a:xfrm>
                <a:off x="6551" y="3416"/>
                <a:ext cx="80" cy="56"/>
              </a:xfrm>
              <a:custGeom>
                <a:avLst/>
                <a:gdLst>
                  <a:gd name="T0" fmla="*/ 12 w 80"/>
                  <a:gd name="T1" fmla="*/ 8 h 56"/>
                  <a:gd name="T2" fmla="*/ 4 w 80"/>
                  <a:gd name="T3" fmla="*/ 20 h 56"/>
                  <a:gd name="T4" fmla="*/ 24 w 80"/>
                  <a:gd name="T5" fmla="*/ 52 h 56"/>
                  <a:gd name="T6" fmla="*/ 60 w 80"/>
                  <a:gd name="T7" fmla="*/ 52 h 56"/>
                  <a:gd name="T8" fmla="*/ 68 w 80"/>
                  <a:gd name="T9" fmla="*/ 32 h 56"/>
                  <a:gd name="T10" fmla="*/ 12 w 80"/>
                  <a:gd name="T11" fmla="*/ 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56">
                    <a:moveTo>
                      <a:pt x="12" y="8"/>
                    </a:moveTo>
                    <a:cubicBezTo>
                      <a:pt x="12" y="8"/>
                      <a:pt x="0" y="8"/>
                      <a:pt x="4" y="20"/>
                    </a:cubicBezTo>
                    <a:cubicBezTo>
                      <a:pt x="8" y="32"/>
                      <a:pt x="4" y="52"/>
                      <a:pt x="24" y="52"/>
                    </a:cubicBezTo>
                    <a:cubicBezTo>
                      <a:pt x="44" y="52"/>
                      <a:pt x="52" y="48"/>
                      <a:pt x="60" y="52"/>
                    </a:cubicBezTo>
                    <a:cubicBezTo>
                      <a:pt x="68" y="56"/>
                      <a:pt x="80" y="40"/>
                      <a:pt x="68" y="32"/>
                    </a:cubicBezTo>
                    <a:cubicBezTo>
                      <a:pt x="56" y="24"/>
                      <a:pt x="32" y="0"/>
                      <a:pt x="12" y="8"/>
                    </a:cubicBezTo>
                    <a:close/>
                  </a:path>
                </a:pathLst>
              </a:custGeom>
              <a:solidFill>
                <a:srgbClr val="1BB2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85" name="Freeform 503"/>
              <p:cNvSpPr/>
              <p:nvPr/>
            </p:nvSpPr>
            <p:spPr bwMode="auto">
              <a:xfrm>
                <a:off x="6531" y="3341"/>
                <a:ext cx="78" cy="118"/>
              </a:xfrm>
              <a:custGeom>
                <a:avLst/>
                <a:gdLst>
                  <a:gd name="T0" fmla="*/ 76 w 78"/>
                  <a:gd name="T1" fmla="*/ 109 h 118"/>
                  <a:gd name="T2" fmla="*/ 64 w 78"/>
                  <a:gd name="T3" fmla="*/ 98 h 118"/>
                  <a:gd name="T4" fmla="*/ 62 w 78"/>
                  <a:gd name="T5" fmla="*/ 83 h 118"/>
                  <a:gd name="T6" fmla="*/ 66 w 78"/>
                  <a:gd name="T7" fmla="*/ 48 h 118"/>
                  <a:gd name="T8" fmla="*/ 61 w 78"/>
                  <a:gd name="T9" fmla="*/ 31 h 118"/>
                  <a:gd name="T10" fmla="*/ 36 w 78"/>
                  <a:gd name="T11" fmla="*/ 7 h 118"/>
                  <a:gd name="T12" fmla="*/ 12 w 78"/>
                  <a:gd name="T13" fmla="*/ 9 h 118"/>
                  <a:gd name="T14" fmla="*/ 6 w 78"/>
                  <a:gd name="T15" fmla="*/ 24 h 118"/>
                  <a:gd name="T16" fmla="*/ 44 w 78"/>
                  <a:gd name="T17" fmla="*/ 46 h 118"/>
                  <a:gd name="T18" fmla="*/ 45 w 78"/>
                  <a:gd name="T19" fmla="*/ 57 h 118"/>
                  <a:gd name="T20" fmla="*/ 50 w 78"/>
                  <a:gd name="T21" fmla="*/ 95 h 118"/>
                  <a:gd name="T22" fmla="*/ 50 w 78"/>
                  <a:gd name="T23" fmla="*/ 95 h 118"/>
                  <a:gd name="T24" fmla="*/ 50 w 78"/>
                  <a:gd name="T25" fmla="*/ 100 h 118"/>
                  <a:gd name="T26" fmla="*/ 52 w 78"/>
                  <a:gd name="T27" fmla="*/ 104 h 118"/>
                  <a:gd name="T28" fmla="*/ 63 w 78"/>
                  <a:gd name="T29" fmla="*/ 113 h 118"/>
                  <a:gd name="T30" fmla="*/ 76 w 78"/>
                  <a:gd name="T31" fmla="*/ 115 h 118"/>
                  <a:gd name="T32" fmla="*/ 76 w 78"/>
                  <a:gd name="T33" fmla="*/ 110 h 118"/>
                  <a:gd name="T34" fmla="*/ 76 w 78"/>
                  <a:gd name="T35" fmla="*/ 109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8" h="118">
                    <a:moveTo>
                      <a:pt x="76" y="109"/>
                    </a:moveTo>
                    <a:cubicBezTo>
                      <a:pt x="76" y="109"/>
                      <a:pt x="66" y="99"/>
                      <a:pt x="64" y="98"/>
                    </a:cubicBezTo>
                    <a:cubicBezTo>
                      <a:pt x="61" y="95"/>
                      <a:pt x="62" y="83"/>
                      <a:pt x="62" y="83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6" y="45"/>
                      <a:pt x="68" y="39"/>
                      <a:pt x="61" y="31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7"/>
                      <a:pt x="18" y="0"/>
                      <a:pt x="12" y="9"/>
                    </a:cubicBezTo>
                    <a:cubicBezTo>
                      <a:pt x="6" y="18"/>
                      <a:pt x="0" y="18"/>
                      <a:pt x="6" y="24"/>
                    </a:cubicBezTo>
                    <a:cubicBezTo>
                      <a:pt x="6" y="24"/>
                      <a:pt x="40" y="42"/>
                      <a:pt x="44" y="46"/>
                    </a:cubicBezTo>
                    <a:cubicBezTo>
                      <a:pt x="47" y="49"/>
                      <a:pt x="45" y="56"/>
                      <a:pt x="45" y="57"/>
                    </a:cubicBezTo>
                    <a:cubicBezTo>
                      <a:pt x="43" y="69"/>
                      <a:pt x="50" y="93"/>
                      <a:pt x="50" y="95"/>
                    </a:cubicBezTo>
                    <a:cubicBezTo>
                      <a:pt x="50" y="95"/>
                      <a:pt x="50" y="95"/>
                      <a:pt x="50" y="95"/>
                    </a:cubicBezTo>
                    <a:cubicBezTo>
                      <a:pt x="50" y="100"/>
                      <a:pt x="50" y="100"/>
                      <a:pt x="50" y="100"/>
                    </a:cubicBezTo>
                    <a:cubicBezTo>
                      <a:pt x="50" y="101"/>
                      <a:pt x="50" y="102"/>
                      <a:pt x="52" y="104"/>
                    </a:cubicBezTo>
                    <a:cubicBezTo>
                      <a:pt x="53" y="106"/>
                      <a:pt x="63" y="113"/>
                      <a:pt x="63" y="113"/>
                    </a:cubicBezTo>
                    <a:cubicBezTo>
                      <a:pt x="63" y="113"/>
                      <a:pt x="70" y="118"/>
                      <a:pt x="76" y="115"/>
                    </a:cubicBezTo>
                    <a:cubicBezTo>
                      <a:pt x="78" y="113"/>
                      <a:pt x="78" y="111"/>
                      <a:pt x="76" y="110"/>
                    </a:cubicBezTo>
                    <a:lnTo>
                      <a:pt x="76" y="109"/>
                    </a:lnTo>
                    <a:close/>
                  </a:path>
                </a:pathLst>
              </a:custGeom>
              <a:solidFill>
                <a:srgbClr val="E8C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86" name="Freeform 504"/>
              <p:cNvSpPr/>
              <p:nvPr/>
            </p:nvSpPr>
            <p:spPr bwMode="auto">
              <a:xfrm>
                <a:off x="6579" y="3440"/>
                <a:ext cx="34" cy="22"/>
              </a:xfrm>
              <a:custGeom>
                <a:avLst/>
                <a:gdLst>
                  <a:gd name="T0" fmla="*/ 32 w 34"/>
                  <a:gd name="T1" fmla="*/ 20 h 22"/>
                  <a:gd name="T2" fmla="*/ 33 w 34"/>
                  <a:gd name="T3" fmla="*/ 15 h 22"/>
                  <a:gd name="T4" fmla="*/ 29 w 34"/>
                  <a:gd name="T5" fmla="*/ 13 h 22"/>
                  <a:gd name="T6" fmla="*/ 24 w 34"/>
                  <a:gd name="T7" fmla="*/ 17 h 22"/>
                  <a:gd name="T8" fmla="*/ 14 w 34"/>
                  <a:gd name="T9" fmla="*/ 14 h 22"/>
                  <a:gd name="T10" fmla="*/ 7 w 34"/>
                  <a:gd name="T11" fmla="*/ 9 h 22"/>
                  <a:gd name="T12" fmla="*/ 1 w 34"/>
                  <a:gd name="T13" fmla="*/ 0 h 22"/>
                  <a:gd name="T14" fmla="*/ 0 w 34"/>
                  <a:gd name="T15" fmla="*/ 2 h 22"/>
                  <a:gd name="T16" fmla="*/ 1 w 34"/>
                  <a:gd name="T17" fmla="*/ 8 h 22"/>
                  <a:gd name="T18" fmla="*/ 4 w 34"/>
                  <a:gd name="T19" fmla="*/ 12 h 22"/>
                  <a:gd name="T20" fmla="*/ 19 w 34"/>
                  <a:gd name="T21" fmla="*/ 20 h 22"/>
                  <a:gd name="T22" fmla="*/ 32 w 34"/>
                  <a:gd name="T23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2">
                    <a:moveTo>
                      <a:pt x="32" y="20"/>
                    </a:moveTo>
                    <a:cubicBezTo>
                      <a:pt x="34" y="18"/>
                      <a:pt x="33" y="16"/>
                      <a:pt x="33" y="15"/>
                    </a:cubicBezTo>
                    <a:cubicBezTo>
                      <a:pt x="31" y="13"/>
                      <a:pt x="29" y="13"/>
                      <a:pt x="29" y="13"/>
                    </a:cubicBezTo>
                    <a:cubicBezTo>
                      <a:pt x="31" y="15"/>
                      <a:pt x="19" y="18"/>
                      <a:pt x="24" y="17"/>
                    </a:cubicBezTo>
                    <a:cubicBezTo>
                      <a:pt x="27" y="16"/>
                      <a:pt x="18" y="16"/>
                      <a:pt x="14" y="14"/>
                    </a:cubicBezTo>
                    <a:cubicBezTo>
                      <a:pt x="12" y="13"/>
                      <a:pt x="9" y="10"/>
                      <a:pt x="7" y="9"/>
                    </a:cubicBezTo>
                    <a:cubicBezTo>
                      <a:pt x="2" y="4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2"/>
                    </a:cubicBezTo>
                    <a:cubicBezTo>
                      <a:pt x="0" y="6"/>
                      <a:pt x="1" y="8"/>
                      <a:pt x="1" y="8"/>
                    </a:cubicBezTo>
                    <a:cubicBezTo>
                      <a:pt x="1" y="8"/>
                      <a:pt x="2" y="11"/>
                      <a:pt x="4" y="12"/>
                    </a:cubicBezTo>
                    <a:cubicBezTo>
                      <a:pt x="8" y="14"/>
                      <a:pt x="14" y="18"/>
                      <a:pt x="19" y="20"/>
                    </a:cubicBezTo>
                    <a:cubicBezTo>
                      <a:pt x="23" y="22"/>
                      <a:pt x="29" y="22"/>
                      <a:pt x="32" y="20"/>
                    </a:cubicBezTo>
                    <a:close/>
                  </a:path>
                </a:pathLst>
              </a:custGeom>
              <a:solidFill>
                <a:srgbClr val="D4DB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87" name="Freeform 505"/>
              <p:cNvSpPr/>
              <p:nvPr/>
            </p:nvSpPr>
            <p:spPr bwMode="auto">
              <a:xfrm>
                <a:off x="6578" y="3436"/>
                <a:ext cx="35" cy="25"/>
              </a:xfrm>
              <a:custGeom>
                <a:avLst/>
                <a:gdLst>
                  <a:gd name="T0" fmla="*/ 33 w 35"/>
                  <a:gd name="T1" fmla="*/ 23 h 25"/>
                  <a:gd name="T2" fmla="*/ 30 w 35"/>
                  <a:gd name="T3" fmla="*/ 15 h 25"/>
                  <a:gd name="T4" fmla="*/ 29 w 35"/>
                  <a:gd name="T5" fmla="*/ 14 h 25"/>
                  <a:gd name="T6" fmla="*/ 26 w 35"/>
                  <a:gd name="T7" fmla="*/ 19 h 25"/>
                  <a:gd name="T8" fmla="*/ 16 w 35"/>
                  <a:gd name="T9" fmla="*/ 17 h 25"/>
                  <a:gd name="T10" fmla="*/ 7 w 35"/>
                  <a:gd name="T11" fmla="*/ 10 h 25"/>
                  <a:gd name="T12" fmla="*/ 3 w 35"/>
                  <a:gd name="T13" fmla="*/ 0 h 25"/>
                  <a:gd name="T14" fmla="*/ 1 w 35"/>
                  <a:gd name="T15" fmla="*/ 7 h 25"/>
                  <a:gd name="T16" fmla="*/ 8 w 35"/>
                  <a:gd name="T17" fmla="*/ 16 h 25"/>
                  <a:gd name="T18" fmla="*/ 20 w 35"/>
                  <a:gd name="T19" fmla="*/ 23 h 25"/>
                  <a:gd name="T20" fmla="*/ 33 w 35"/>
                  <a:gd name="T21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25">
                    <a:moveTo>
                      <a:pt x="33" y="23"/>
                    </a:moveTo>
                    <a:cubicBezTo>
                      <a:pt x="35" y="21"/>
                      <a:pt x="35" y="19"/>
                      <a:pt x="30" y="15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0" y="16"/>
                      <a:pt x="30" y="18"/>
                      <a:pt x="26" y="19"/>
                    </a:cubicBezTo>
                    <a:cubicBezTo>
                      <a:pt x="23" y="20"/>
                      <a:pt x="20" y="19"/>
                      <a:pt x="16" y="17"/>
                    </a:cubicBezTo>
                    <a:cubicBezTo>
                      <a:pt x="14" y="15"/>
                      <a:pt x="10" y="14"/>
                      <a:pt x="7" y="10"/>
                    </a:cubicBezTo>
                    <a:cubicBezTo>
                      <a:pt x="2" y="5"/>
                      <a:pt x="3" y="0"/>
                      <a:pt x="3" y="0"/>
                    </a:cubicBezTo>
                    <a:cubicBezTo>
                      <a:pt x="3" y="0"/>
                      <a:pt x="0" y="3"/>
                      <a:pt x="1" y="7"/>
                    </a:cubicBezTo>
                    <a:cubicBezTo>
                      <a:pt x="2" y="12"/>
                      <a:pt x="8" y="16"/>
                      <a:pt x="8" y="16"/>
                    </a:cubicBezTo>
                    <a:cubicBezTo>
                      <a:pt x="11" y="19"/>
                      <a:pt x="15" y="22"/>
                      <a:pt x="20" y="23"/>
                    </a:cubicBezTo>
                    <a:cubicBezTo>
                      <a:pt x="26" y="25"/>
                      <a:pt x="31" y="24"/>
                      <a:pt x="33" y="23"/>
                    </a:cubicBezTo>
                    <a:close/>
                  </a:path>
                </a:pathLst>
              </a:custGeom>
              <a:solidFill>
                <a:srgbClr val="4F10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88" name="Freeform 506"/>
              <p:cNvSpPr/>
              <p:nvPr/>
            </p:nvSpPr>
            <p:spPr bwMode="auto">
              <a:xfrm>
                <a:off x="6552" y="3345"/>
                <a:ext cx="68" cy="112"/>
              </a:xfrm>
              <a:custGeom>
                <a:avLst/>
                <a:gdLst>
                  <a:gd name="T0" fmla="*/ 35 w 68"/>
                  <a:gd name="T1" fmla="*/ 108 h 112"/>
                  <a:gd name="T2" fmla="*/ 33 w 68"/>
                  <a:gd name="T3" fmla="*/ 95 h 112"/>
                  <a:gd name="T4" fmla="*/ 37 w 68"/>
                  <a:gd name="T5" fmla="*/ 81 h 112"/>
                  <a:gd name="T6" fmla="*/ 59 w 68"/>
                  <a:gd name="T7" fmla="*/ 50 h 112"/>
                  <a:gd name="T8" fmla="*/ 65 w 68"/>
                  <a:gd name="T9" fmla="*/ 38 h 112"/>
                  <a:gd name="T10" fmla="*/ 60 w 68"/>
                  <a:gd name="T11" fmla="*/ 21 h 112"/>
                  <a:gd name="T12" fmla="*/ 49 w 68"/>
                  <a:gd name="T13" fmla="*/ 12 h 112"/>
                  <a:gd name="T14" fmla="*/ 10 w 68"/>
                  <a:gd name="T15" fmla="*/ 0 h 112"/>
                  <a:gd name="T16" fmla="*/ 27 w 68"/>
                  <a:gd name="T17" fmla="*/ 19 h 112"/>
                  <a:gd name="T18" fmla="*/ 40 w 68"/>
                  <a:gd name="T19" fmla="*/ 46 h 112"/>
                  <a:gd name="T20" fmla="*/ 40 w 68"/>
                  <a:gd name="T21" fmla="*/ 50 h 112"/>
                  <a:gd name="T22" fmla="*/ 22 w 68"/>
                  <a:gd name="T23" fmla="*/ 79 h 112"/>
                  <a:gd name="T24" fmla="*/ 18 w 68"/>
                  <a:gd name="T25" fmla="*/ 85 h 112"/>
                  <a:gd name="T26" fmla="*/ 17 w 68"/>
                  <a:gd name="T27" fmla="*/ 90 h 112"/>
                  <a:gd name="T28" fmla="*/ 22 w 68"/>
                  <a:gd name="T29" fmla="*/ 104 h 112"/>
                  <a:gd name="T30" fmla="*/ 31 w 68"/>
                  <a:gd name="T31" fmla="*/ 112 h 112"/>
                  <a:gd name="T32" fmla="*/ 35 w 68"/>
                  <a:gd name="T33" fmla="*/ 10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112">
                    <a:moveTo>
                      <a:pt x="35" y="108"/>
                    </a:moveTo>
                    <a:cubicBezTo>
                      <a:pt x="34" y="107"/>
                      <a:pt x="33" y="97"/>
                      <a:pt x="33" y="95"/>
                    </a:cubicBezTo>
                    <a:cubicBezTo>
                      <a:pt x="32" y="89"/>
                      <a:pt x="37" y="81"/>
                      <a:pt x="37" y="81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60" y="48"/>
                      <a:pt x="64" y="41"/>
                      <a:pt x="65" y="38"/>
                    </a:cubicBezTo>
                    <a:cubicBezTo>
                      <a:pt x="68" y="29"/>
                      <a:pt x="61" y="23"/>
                      <a:pt x="60" y="2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4"/>
                      <a:pt x="30" y="15"/>
                      <a:pt x="27" y="19"/>
                    </a:cubicBezTo>
                    <a:cubicBezTo>
                      <a:pt x="27" y="19"/>
                      <a:pt x="38" y="41"/>
                      <a:pt x="40" y="46"/>
                    </a:cubicBezTo>
                    <a:cubicBezTo>
                      <a:pt x="40" y="47"/>
                      <a:pt x="41" y="50"/>
                      <a:pt x="40" y="50"/>
                    </a:cubicBezTo>
                    <a:cubicBezTo>
                      <a:pt x="38" y="54"/>
                      <a:pt x="27" y="72"/>
                      <a:pt x="22" y="79"/>
                    </a:cubicBezTo>
                    <a:cubicBezTo>
                      <a:pt x="18" y="85"/>
                      <a:pt x="18" y="85"/>
                      <a:pt x="18" y="85"/>
                    </a:cubicBezTo>
                    <a:cubicBezTo>
                      <a:pt x="17" y="87"/>
                      <a:pt x="17" y="87"/>
                      <a:pt x="17" y="90"/>
                    </a:cubicBezTo>
                    <a:cubicBezTo>
                      <a:pt x="17" y="93"/>
                      <a:pt x="22" y="104"/>
                      <a:pt x="22" y="104"/>
                    </a:cubicBezTo>
                    <a:cubicBezTo>
                      <a:pt x="22" y="104"/>
                      <a:pt x="25" y="111"/>
                      <a:pt x="31" y="112"/>
                    </a:cubicBezTo>
                    <a:cubicBezTo>
                      <a:pt x="34" y="112"/>
                      <a:pt x="35" y="110"/>
                      <a:pt x="35" y="108"/>
                    </a:cubicBezTo>
                    <a:close/>
                  </a:path>
                </a:pathLst>
              </a:custGeom>
              <a:solidFill>
                <a:srgbClr val="CCA2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89" name="Freeform 507"/>
              <p:cNvSpPr/>
              <p:nvPr/>
            </p:nvSpPr>
            <p:spPr bwMode="auto">
              <a:xfrm>
                <a:off x="6565" y="3430"/>
                <a:ext cx="23" cy="33"/>
              </a:xfrm>
              <a:custGeom>
                <a:avLst/>
                <a:gdLst>
                  <a:gd name="T0" fmla="*/ 20 w 23"/>
                  <a:gd name="T1" fmla="*/ 33 h 33"/>
                  <a:gd name="T2" fmla="*/ 23 w 23"/>
                  <a:gd name="T3" fmla="*/ 30 h 33"/>
                  <a:gd name="T4" fmla="*/ 21 w 23"/>
                  <a:gd name="T5" fmla="*/ 26 h 33"/>
                  <a:gd name="T6" fmla="*/ 15 w 23"/>
                  <a:gd name="T7" fmla="*/ 26 h 33"/>
                  <a:gd name="T8" fmla="*/ 8 w 23"/>
                  <a:gd name="T9" fmla="*/ 18 h 33"/>
                  <a:gd name="T10" fmla="*/ 5 w 23"/>
                  <a:gd name="T11" fmla="*/ 10 h 33"/>
                  <a:gd name="T12" fmla="*/ 5 w 23"/>
                  <a:gd name="T13" fmla="*/ 0 h 33"/>
                  <a:gd name="T14" fmla="*/ 3 w 23"/>
                  <a:gd name="T15" fmla="*/ 3 h 33"/>
                  <a:gd name="T16" fmla="*/ 2 w 23"/>
                  <a:gd name="T17" fmla="*/ 7 h 33"/>
                  <a:gd name="T18" fmla="*/ 2 w 23"/>
                  <a:gd name="T19" fmla="*/ 11 h 33"/>
                  <a:gd name="T20" fmla="*/ 8 w 23"/>
                  <a:gd name="T21" fmla="*/ 26 h 33"/>
                  <a:gd name="T22" fmla="*/ 20 w 23"/>
                  <a:gd name="T2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3">
                    <a:moveTo>
                      <a:pt x="20" y="33"/>
                    </a:moveTo>
                    <a:cubicBezTo>
                      <a:pt x="22" y="33"/>
                      <a:pt x="23" y="30"/>
                      <a:pt x="23" y="30"/>
                    </a:cubicBezTo>
                    <a:cubicBezTo>
                      <a:pt x="23" y="27"/>
                      <a:pt x="21" y="26"/>
                      <a:pt x="21" y="26"/>
                    </a:cubicBezTo>
                    <a:cubicBezTo>
                      <a:pt x="21" y="28"/>
                      <a:pt x="10" y="25"/>
                      <a:pt x="15" y="26"/>
                    </a:cubicBezTo>
                    <a:cubicBezTo>
                      <a:pt x="17" y="27"/>
                      <a:pt x="10" y="21"/>
                      <a:pt x="8" y="18"/>
                    </a:cubicBezTo>
                    <a:cubicBezTo>
                      <a:pt x="7" y="16"/>
                      <a:pt x="6" y="12"/>
                      <a:pt x="5" y="10"/>
                    </a:cubicBezTo>
                    <a:cubicBezTo>
                      <a:pt x="3" y="3"/>
                      <a:pt x="5" y="0"/>
                      <a:pt x="5" y="0"/>
                    </a:cubicBezTo>
                    <a:cubicBezTo>
                      <a:pt x="5" y="0"/>
                      <a:pt x="4" y="1"/>
                      <a:pt x="3" y="3"/>
                    </a:cubicBezTo>
                    <a:cubicBezTo>
                      <a:pt x="1" y="6"/>
                      <a:pt x="2" y="7"/>
                      <a:pt x="2" y="7"/>
                    </a:cubicBezTo>
                    <a:cubicBezTo>
                      <a:pt x="2" y="7"/>
                      <a:pt x="0" y="8"/>
                      <a:pt x="2" y="11"/>
                    </a:cubicBezTo>
                    <a:cubicBezTo>
                      <a:pt x="3" y="15"/>
                      <a:pt x="5" y="21"/>
                      <a:pt x="8" y="26"/>
                    </a:cubicBezTo>
                    <a:cubicBezTo>
                      <a:pt x="11" y="30"/>
                      <a:pt x="16" y="33"/>
                      <a:pt x="20" y="33"/>
                    </a:cubicBezTo>
                    <a:close/>
                  </a:path>
                </a:pathLst>
              </a:custGeom>
              <a:solidFill>
                <a:srgbClr val="D4DB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90" name="Freeform 508"/>
              <p:cNvSpPr/>
              <p:nvPr/>
            </p:nvSpPr>
            <p:spPr bwMode="auto">
              <a:xfrm>
                <a:off x="6566" y="3427"/>
                <a:ext cx="23" cy="35"/>
              </a:xfrm>
              <a:custGeom>
                <a:avLst/>
                <a:gdLst>
                  <a:gd name="T0" fmla="*/ 19 w 23"/>
                  <a:gd name="T1" fmla="*/ 35 h 35"/>
                  <a:gd name="T2" fmla="*/ 21 w 23"/>
                  <a:gd name="T3" fmla="*/ 27 h 35"/>
                  <a:gd name="T4" fmla="*/ 21 w 23"/>
                  <a:gd name="T5" fmla="*/ 26 h 35"/>
                  <a:gd name="T6" fmla="*/ 16 w 23"/>
                  <a:gd name="T7" fmla="*/ 28 h 35"/>
                  <a:gd name="T8" fmla="*/ 8 w 23"/>
                  <a:gd name="T9" fmla="*/ 20 h 35"/>
                  <a:gd name="T10" fmla="*/ 4 w 23"/>
                  <a:gd name="T11" fmla="*/ 10 h 35"/>
                  <a:gd name="T12" fmla="*/ 6 w 23"/>
                  <a:gd name="T13" fmla="*/ 0 h 35"/>
                  <a:gd name="T14" fmla="*/ 1 w 23"/>
                  <a:gd name="T15" fmla="*/ 4 h 35"/>
                  <a:gd name="T16" fmla="*/ 0 w 23"/>
                  <a:gd name="T17" fmla="*/ 10 h 35"/>
                  <a:gd name="T18" fmla="*/ 2 w 23"/>
                  <a:gd name="T19" fmla="*/ 14 h 35"/>
                  <a:gd name="T20" fmla="*/ 8 w 23"/>
                  <a:gd name="T21" fmla="*/ 28 h 35"/>
                  <a:gd name="T22" fmla="*/ 19 w 23"/>
                  <a:gd name="T2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5">
                    <a:moveTo>
                      <a:pt x="19" y="35"/>
                    </a:moveTo>
                    <a:cubicBezTo>
                      <a:pt x="22" y="35"/>
                      <a:pt x="23" y="33"/>
                      <a:pt x="21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8"/>
                      <a:pt x="20" y="30"/>
                      <a:pt x="16" y="28"/>
                    </a:cubicBezTo>
                    <a:cubicBezTo>
                      <a:pt x="13" y="27"/>
                      <a:pt x="10" y="24"/>
                      <a:pt x="8" y="20"/>
                    </a:cubicBezTo>
                    <a:cubicBezTo>
                      <a:pt x="7" y="18"/>
                      <a:pt x="5" y="15"/>
                      <a:pt x="4" y="10"/>
                    </a:cubicBezTo>
                    <a:cubicBezTo>
                      <a:pt x="3" y="4"/>
                      <a:pt x="6" y="0"/>
                      <a:pt x="6" y="0"/>
                    </a:cubicBezTo>
                    <a:cubicBezTo>
                      <a:pt x="6" y="0"/>
                      <a:pt x="3" y="0"/>
                      <a:pt x="1" y="4"/>
                    </a:cubicBezTo>
                    <a:cubicBezTo>
                      <a:pt x="0" y="8"/>
                      <a:pt x="0" y="10"/>
                      <a:pt x="0" y="10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3" y="18"/>
                      <a:pt x="5" y="23"/>
                      <a:pt x="8" y="28"/>
                    </a:cubicBezTo>
                    <a:cubicBezTo>
                      <a:pt x="12" y="33"/>
                      <a:pt x="16" y="35"/>
                      <a:pt x="19" y="35"/>
                    </a:cubicBezTo>
                    <a:close/>
                  </a:path>
                </a:pathLst>
              </a:custGeom>
              <a:solidFill>
                <a:srgbClr val="4F10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91" name="Freeform 509"/>
              <p:cNvSpPr/>
              <p:nvPr/>
            </p:nvSpPr>
            <p:spPr bwMode="auto">
              <a:xfrm>
                <a:off x="6529" y="3333"/>
                <a:ext cx="78" cy="57"/>
              </a:xfrm>
              <a:custGeom>
                <a:avLst/>
                <a:gdLst>
                  <a:gd name="T0" fmla="*/ 49 w 78"/>
                  <a:gd name="T1" fmla="*/ 7 h 57"/>
                  <a:gd name="T2" fmla="*/ 69 w 78"/>
                  <a:gd name="T3" fmla="*/ 21 h 57"/>
                  <a:gd name="T4" fmla="*/ 78 w 78"/>
                  <a:gd name="T5" fmla="*/ 29 h 57"/>
                  <a:gd name="T6" fmla="*/ 69 w 78"/>
                  <a:gd name="T7" fmla="*/ 29 h 57"/>
                  <a:gd name="T8" fmla="*/ 50 w 78"/>
                  <a:gd name="T9" fmla="*/ 35 h 57"/>
                  <a:gd name="T10" fmla="*/ 35 w 78"/>
                  <a:gd name="T11" fmla="*/ 57 h 57"/>
                  <a:gd name="T12" fmla="*/ 29 w 78"/>
                  <a:gd name="T13" fmla="*/ 50 h 57"/>
                  <a:gd name="T14" fmla="*/ 0 w 78"/>
                  <a:gd name="T15" fmla="*/ 23 h 57"/>
                  <a:gd name="T16" fmla="*/ 2 w 78"/>
                  <a:gd name="T17" fmla="*/ 3 h 57"/>
                  <a:gd name="T18" fmla="*/ 29 w 78"/>
                  <a:gd name="T19" fmla="*/ 10 h 57"/>
                  <a:gd name="T20" fmla="*/ 43 w 78"/>
                  <a:gd name="T21" fmla="*/ 0 h 57"/>
                  <a:gd name="T22" fmla="*/ 49 w 78"/>
                  <a:gd name="T23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57">
                    <a:moveTo>
                      <a:pt x="49" y="7"/>
                    </a:moveTo>
                    <a:cubicBezTo>
                      <a:pt x="52" y="10"/>
                      <a:pt x="68" y="21"/>
                      <a:pt x="69" y="21"/>
                    </a:cubicBezTo>
                    <a:cubicBezTo>
                      <a:pt x="77" y="27"/>
                      <a:pt x="78" y="29"/>
                      <a:pt x="78" y="29"/>
                    </a:cubicBezTo>
                    <a:cubicBezTo>
                      <a:pt x="78" y="29"/>
                      <a:pt x="75" y="28"/>
                      <a:pt x="69" y="29"/>
                    </a:cubicBezTo>
                    <a:cubicBezTo>
                      <a:pt x="62" y="31"/>
                      <a:pt x="56" y="33"/>
                      <a:pt x="50" y="35"/>
                    </a:cubicBezTo>
                    <a:cubicBezTo>
                      <a:pt x="39" y="41"/>
                      <a:pt x="35" y="57"/>
                      <a:pt x="35" y="57"/>
                    </a:cubicBezTo>
                    <a:cubicBezTo>
                      <a:pt x="35" y="57"/>
                      <a:pt x="32" y="52"/>
                      <a:pt x="29" y="50"/>
                    </a:cubicBezTo>
                    <a:cubicBezTo>
                      <a:pt x="26" y="48"/>
                      <a:pt x="2" y="40"/>
                      <a:pt x="0" y="23"/>
                    </a:cubicBezTo>
                    <a:cubicBezTo>
                      <a:pt x="0" y="18"/>
                      <a:pt x="0" y="12"/>
                      <a:pt x="2" y="3"/>
                    </a:cubicBezTo>
                    <a:cubicBezTo>
                      <a:pt x="2" y="3"/>
                      <a:pt x="10" y="14"/>
                      <a:pt x="29" y="10"/>
                    </a:cubicBezTo>
                    <a:cubicBezTo>
                      <a:pt x="43" y="7"/>
                      <a:pt x="43" y="0"/>
                      <a:pt x="43" y="0"/>
                    </a:cubicBezTo>
                    <a:cubicBezTo>
                      <a:pt x="43" y="1"/>
                      <a:pt x="45" y="4"/>
                      <a:pt x="49" y="7"/>
                    </a:cubicBezTo>
                    <a:close/>
                  </a:path>
                </a:pathLst>
              </a:custGeom>
              <a:solidFill>
                <a:srgbClr val="5B5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92" name="Freeform 510"/>
              <p:cNvSpPr/>
              <p:nvPr/>
            </p:nvSpPr>
            <p:spPr bwMode="auto">
              <a:xfrm>
                <a:off x="6527" y="3256"/>
                <a:ext cx="52" cy="97"/>
              </a:xfrm>
              <a:custGeom>
                <a:avLst/>
                <a:gdLst>
                  <a:gd name="T0" fmla="*/ 44 w 52"/>
                  <a:gd name="T1" fmla="*/ 4 h 97"/>
                  <a:gd name="T2" fmla="*/ 50 w 52"/>
                  <a:gd name="T3" fmla="*/ 32 h 97"/>
                  <a:gd name="T4" fmla="*/ 51 w 52"/>
                  <a:gd name="T5" fmla="*/ 40 h 97"/>
                  <a:gd name="T6" fmla="*/ 47 w 52"/>
                  <a:gd name="T7" fmla="*/ 48 h 97"/>
                  <a:gd name="T8" fmla="*/ 44 w 52"/>
                  <a:gd name="T9" fmla="*/ 62 h 97"/>
                  <a:gd name="T10" fmla="*/ 46 w 52"/>
                  <a:gd name="T11" fmla="*/ 79 h 97"/>
                  <a:gd name="T12" fmla="*/ 35 w 52"/>
                  <a:gd name="T13" fmla="*/ 88 h 97"/>
                  <a:gd name="T14" fmla="*/ 3 w 52"/>
                  <a:gd name="T15" fmla="*/ 87 h 97"/>
                  <a:gd name="T16" fmla="*/ 2 w 52"/>
                  <a:gd name="T17" fmla="*/ 84 h 97"/>
                  <a:gd name="T18" fmla="*/ 5 w 52"/>
                  <a:gd name="T19" fmla="*/ 75 h 97"/>
                  <a:gd name="T20" fmla="*/ 8 w 52"/>
                  <a:gd name="T21" fmla="*/ 61 h 97"/>
                  <a:gd name="T22" fmla="*/ 9 w 52"/>
                  <a:gd name="T23" fmla="*/ 54 h 97"/>
                  <a:gd name="T24" fmla="*/ 5 w 52"/>
                  <a:gd name="T25" fmla="*/ 37 h 97"/>
                  <a:gd name="T26" fmla="*/ 4 w 52"/>
                  <a:gd name="T27" fmla="*/ 19 h 97"/>
                  <a:gd name="T28" fmla="*/ 23 w 52"/>
                  <a:gd name="T29" fmla="*/ 3 h 97"/>
                  <a:gd name="T30" fmla="*/ 29 w 52"/>
                  <a:gd name="T31" fmla="*/ 2 h 97"/>
                  <a:gd name="T32" fmla="*/ 44 w 52"/>
                  <a:gd name="T33" fmla="*/ 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97">
                    <a:moveTo>
                      <a:pt x="44" y="4"/>
                    </a:move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2"/>
                      <a:pt x="52" y="37"/>
                      <a:pt x="51" y="40"/>
                    </a:cubicBezTo>
                    <a:cubicBezTo>
                      <a:pt x="51" y="44"/>
                      <a:pt x="47" y="48"/>
                      <a:pt x="47" y="48"/>
                    </a:cubicBezTo>
                    <a:cubicBezTo>
                      <a:pt x="45" y="52"/>
                      <a:pt x="43" y="56"/>
                      <a:pt x="44" y="62"/>
                    </a:cubicBezTo>
                    <a:cubicBezTo>
                      <a:pt x="46" y="79"/>
                      <a:pt x="46" y="79"/>
                      <a:pt x="46" y="79"/>
                    </a:cubicBezTo>
                    <a:cubicBezTo>
                      <a:pt x="46" y="79"/>
                      <a:pt x="46" y="83"/>
                      <a:pt x="35" y="88"/>
                    </a:cubicBezTo>
                    <a:cubicBezTo>
                      <a:pt x="9" y="97"/>
                      <a:pt x="3" y="87"/>
                      <a:pt x="3" y="87"/>
                    </a:cubicBezTo>
                    <a:cubicBezTo>
                      <a:pt x="3" y="87"/>
                      <a:pt x="2" y="85"/>
                      <a:pt x="2" y="84"/>
                    </a:cubicBezTo>
                    <a:cubicBezTo>
                      <a:pt x="3" y="80"/>
                      <a:pt x="4" y="77"/>
                      <a:pt x="5" y="75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8" y="59"/>
                      <a:pt x="9" y="57"/>
                      <a:pt x="9" y="54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0" y="24"/>
                      <a:pt x="4" y="19"/>
                    </a:cubicBezTo>
                    <a:cubicBezTo>
                      <a:pt x="8" y="13"/>
                      <a:pt x="19" y="5"/>
                      <a:pt x="23" y="3"/>
                    </a:cubicBezTo>
                    <a:cubicBezTo>
                      <a:pt x="24" y="3"/>
                      <a:pt x="27" y="2"/>
                      <a:pt x="29" y="2"/>
                    </a:cubicBezTo>
                    <a:cubicBezTo>
                      <a:pt x="29" y="2"/>
                      <a:pt x="39" y="0"/>
                      <a:pt x="44" y="4"/>
                    </a:cubicBezTo>
                    <a:close/>
                  </a:path>
                </a:pathLst>
              </a:custGeom>
              <a:solidFill>
                <a:srgbClr val="C91D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93" name="Freeform 511"/>
              <p:cNvSpPr/>
              <p:nvPr/>
            </p:nvSpPr>
            <p:spPr bwMode="auto">
              <a:xfrm>
                <a:off x="6526" y="3272"/>
                <a:ext cx="62" cy="68"/>
              </a:xfrm>
              <a:custGeom>
                <a:avLst/>
                <a:gdLst>
                  <a:gd name="T0" fmla="*/ 62 w 62"/>
                  <a:gd name="T1" fmla="*/ 54 h 68"/>
                  <a:gd name="T2" fmla="*/ 59 w 62"/>
                  <a:gd name="T3" fmla="*/ 58 h 68"/>
                  <a:gd name="T4" fmla="*/ 59 w 62"/>
                  <a:gd name="T5" fmla="*/ 62 h 68"/>
                  <a:gd name="T6" fmla="*/ 15 w 62"/>
                  <a:gd name="T7" fmla="*/ 62 h 68"/>
                  <a:gd name="T8" fmla="*/ 8 w 62"/>
                  <a:gd name="T9" fmla="*/ 55 h 68"/>
                  <a:gd name="T10" fmla="*/ 1 w 62"/>
                  <a:gd name="T11" fmla="*/ 16 h 68"/>
                  <a:gd name="T12" fmla="*/ 12 w 62"/>
                  <a:gd name="T13" fmla="*/ 1 h 68"/>
                  <a:gd name="T14" fmla="*/ 21 w 62"/>
                  <a:gd name="T15" fmla="*/ 24 h 68"/>
                  <a:gd name="T16" fmla="*/ 24 w 62"/>
                  <a:gd name="T17" fmla="*/ 45 h 68"/>
                  <a:gd name="T18" fmla="*/ 28 w 62"/>
                  <a:gd name="T19" fmla="*/ 50 h 68"/>
                  <a:gd name="T20" fmla="*/ 62 w 62"/>
                  <a:gd name="T21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68">
                    <a:moveTo>
                      <a:pt x="62" y="54"/>
                    </a:moveTo>
                    <a:cubicBezTo>
                      <a:pt x="62" y="54"/>
                      <a:pt x="59" y="56"/>
                      <a:pt x="59" y="58"/>
                    </a:cubicBezTo>
                    <a:cubicBezTo>
                      <a:pt x="58" y="60"/>
                      <a:pt x="59" y="62"/>
                      <a:pt x="59" y="62"/>
                    </a:cubicBezTo>
                    <a:cubicBezTo>
                      <a:pt x="59" y="62"/>
                      <a:pt x="30" y="68"/>
                      <a:pt x="15" y="62"/>
                    </a:cubicBezTo>
                    <a:cubicBezTo>
                      <a:pt x="9" y="60"/>
                      <a:pt x="8" y="55"/>
                      <a:pt x="8" y="5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4"/>
                      <a:pt x="6" y="0"/>
                      <a:pt x="12" y="1"/>
                    </a:cubicBezTo>
                    <a:cubicBezTo>
                      <a:pt x="19" y="3"/>
                      <a:pt x="21" y="18"/>
                      <a:pt x="21" y="24"/>
                    </a:cubicBezTo>
                    <a:cubicBezTo>
                      <a:pt x="21" y="29"/>
                      <a:pt x="23" y="40"/>
                      <a:pt x="24" y="45"/>
                    </a:cubicBezTo>
                    <a:cubicBezTo>
                      <a:pt x="25" y="49"/>
                      <a:pt x="26" y="49"/>
                      <a:pt x="28" y="50"/>
                    </a:cubicBezTo>
                    <a:lnTo>
                      <a:pt x="62" y="54"/>
                    </a:lnTo>
                    <a:close/>
                  </a:path>
                </a:pathLst>
              </a:custGeom>
              <a:solidFill>
                <a:srgbClr val="F2C8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94" name="Freeform 512"/>
              <p:cNvSpPr/>
              <p:nvPr/>
            </p:nvSpPr>
            <p:spPr bwMode="auto">
              <a:xfrm>
                <a:off x="6553" y="3229"/>
                <a:ext cx="30" cy="36"/>
              </a:xfrm>
              <a:custGeom>
                <a:avLst/>
                <a:gdLst>
                  <a:gd name="T0" fmla="*/ 21 w 30"/>
                  <a:gd name="T1" fmla="*/ 0 h 36"/>
                  <a:gd name="T2" fmla="*/ 30 w 30"/>
                  <a:gd name="T3" fmla="*/ 10 h 36"/>
                  <a:gd name="T4" fmla="*/ 25 w 30"/>
                  <a:gd name="T5" fmla="*/ 27 h 36"/>
                  <a:gd name="T6" fmla="*/ 14 w 30"/>
                  <a:gd name="T7" fmla="*/ 36 h 36"/>
                  <a:gd name="T8" fmla="*/ 7 w 30"/>
                  <a:gd name="T9" fmla="*/ 32 h 36"/>
                  <a:gd name="T10" fmla="*/ 1 w 30"/>
                  <a:gd name="T11" fmla="*/ 26 h 36"/>
                  <a:gd name="T12" fmla="*/ 1 w 30"/>
                  <a:gd name="T13" fmla="*/ 13 h 36"/>
                  <a:gd name="T14" fmla="*/ 21 w 30"/>
                  <a:gd name="T1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6">
                    <a:moveTo>
                      <a:pt x="21" y="0"/>
                    </a:moveTo>
                    <a:cubicBezTo>
                      <a:pt x="29" y="0"/>
                      <a:pt x="30" y="5"/>
                      <a:pt x="30" y="10"/>
                    </a:cubicBezTo>
                    <a:cubicBezTo>
                      <a:pt x="29" y="15"/>
                      <a:pt x="25" y="27"/>
                      <a:pt x="25" y="27"/>
                    </a:cubicBezTo>
                    <a:cubicBezTo>
                      <a:pt x="23" y="33"/>
                      <a:pt x="18" y="36"/>
                      <a:pt x="14" y="36"/>
                    </a:cubicBezTo>
                    <a:cubicBezTo>
                      <a:pt x="12" y="35"/>
                      <a:pt x="10" y="35"/>
                      <a:pt x="7" y="32"/>
                    </a:cubicBezTo>
                    <a:cubicBezTo>
                      <a:pt x="5" y="30"/>
                      <a:pt x="3" y="29"/>
                      <a:pt x="1" y="26"/>
                    </a:cubicBezTo>
                    <a:cubicBezTo>
                      <a:pt x="1" y="26"/>
                      <a:pt x="0" y="16"/>
                      <a:pt x="1" y="13"/>
                    </a:cubicBezTo>
                    <a:cubicBezTo>
                      <a:pt x="1" y="7"/>
                      <a:pt x="9" y="0"/>
                      <a:pt x="21" y="0"/>
                    </a:cubicBezTo>
                  </a:path>
                </a:pathLst>
              </a:custGeom>
              <a:solidFill>
                <a:srgbClr val="F2C8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95" name="Freeform 513"/>
              <p:cNvSpPr/>
              <p:nvPr/>
            </p:nvSpPr>
            <p:spPr bwMode="auto">
              <a:xfrm>
                <a:off x="6544" y="3239"/>
                <a:ext cx="16" cy="6"/>
              </a:xfrm>
              <a:custGeom>
                <a:avLst/>
                <a:gdLst>
                  <a:gd name="T0" fmla="*/ 0 w 16"/>
                  <a:gd name="T1" fmla="*/ 4 h 6"/>
                  <a:gd name="T2" fmla="*/ 0 w 16"/>
                  <a:gd name="T3" fmla="*/ 4 h 6"/>
                  <a:gd name="T4" fmla="*/ 5 w 16"/>
                  <a:gd name="T5" fmla="*/ 1 h 6"/>
                  <a:gd name="T6" fmla="*/ 8 w 16"/>
                  <a:gd name="T7" fmla="*/ 1 h 6"/>
                  <a:gd name="T8" fmla="*/ 16 w 16"/>
                  <a:gd name="T9" fmla="*/ 5 h 6"/>
                  <a:gd name="T10" fmla="*/ 16 w 16"/>
                  <a:gd name="T11" fmla="*/ 5 h 6"/>
                  <a:gd name="T12" fmla="*/ 15 w 16"/>
                  <a:gd name="T13" fmla="*/ 6 h 6"/>
                  <a:gd name="T14" fmla="*/ 15 w 16"/>
                  <a:gd name="T15" fmla="*/ 6 h 6"/>
                  <a:gd name="T16" fmla="*/ 7 w 16"/>
                  <a:gd name="T17" fmla="*/ 2 h 6"/>
                  <a:gd name="T18" fmla="*/ 6 w 16"/>
                  <a:gd name="T19" fmla="*/ 2 h 6"/>
                  <a:gd name="T20" fmla="*/ 1 w 16"/>
                  <a:gd name="T21" fmla="*/ 5 h 6"/>
                  <a:gd name="T22" fmla="*/ 1 w 16"/>
                  <a:gd name="T23" fmla="*/ 5 h 6"/>
                  <a:gd name="T24" fmla="*/ 0 w 16"/>
                  <a:gd name="T2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6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1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6D1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96" name="Freeform 514"/>
              <p:cNvSpPr/>
              <p:nvPr/>
            </p:nvSpPr>
            <p:spPr bwMode="auto">
              <a:xfrm>
                <a:off x="6558" y="3243"/>
                <a:ext cx="12" cy="7"/>
              </a:xfrm>
              <a:custGeom>
                <a:avLst/>
                <a:gdLst>
                  <a:gd name="T0" fmla="*/ 11 w 12"/>
                  <a:gd name="T1" fmla="*/ 0 h 7"/>
                  <a:gd name="T2" fmla="*/ 3 w 12"/>
                  <a:gd name="T3" fmla="*/ 0 h 7"/>
                  <a:gd name="T4" fmla="*/ 3 w 12"/>
                  <a:gd name="T5" fmla="*/ 0 h 7"/>
                  <a:gd name="T6" fmla="*/ 3 w 12"/>
                  <a:gd name="T7" fmla="*/ 0 h 7"/>
                  <a:gd name="T8" fmla="*/ 3 w 12"/>
                  <a:gd name="T9" fmla="*/ 0 h 7"/>
                  <a:gd name="T10" fmla="*/ 2 w 12"/>
                  <a:gd name="T11" fmla="*/ 0 h 7"/>
                  <a:gd name="T12" fmla="*/ 1 w 12"/>
                  <a:gd name="T13" fmla="*/ 1 h 7"/>
                  <a:gd name="T14" fmla="*/ 2 w 12"/>
                  <a:gd name="T15" fmla="*/ 1 h 7"/>
                  <a:gd name="T16" fmla="*/ 2 w 12"/>
                  <a:gd name="T17" fmla="*/ 1 h 7"/>
                  <a:gd name="T18" fmla="*/ 1 w 12"/>
                  <a:gd name="T19" fmla="*/ 2 h 7"/>
                  <a:gd name="T20" fmla="*/ 1 w 12"/>
                  <a:gd name="T21" fmla="*/ 2 h 7"/>
                  <a:gd name="T22" fmla="*/ 0 w 12"/>
                  <a:gd name="T23" fmla="*/ 1 h 7"/>
                  <a:gd name="T24" fmla="*/ 2 w 12"/>
                  <a:gd name="T25" fmla="*/ 5 h 7"/>
                  <a:gd name="T26" fmla="*/ 3 w 12"/>
                  <a:gd name="T27" fmla="*/ 6 h 7"/>
                  <a:gd name="T28" fmla="*/ 5 w 12"/>
                  <a:gd name="T29" fmla="*/ 7 h 7"/>
                  <a:gd name="T30" fmla="*/ 6 w 12"/>
                  <a:gd name="T31" fmla="*/ 7 h 7"/>
                  <a:gd name="T32" fmla="*/ 8 w 12"/>
                  <a:gd name="T33" fmla="*/ 6 h 7"/>
                  <a:gd name="T34" fmla="*/ 11 w 12"/>
                  <a:gd name="T35" fmla="*/ 3 h 7"/>
                  <a:gd name="T36" fmla="*/ 12 w 12"/>
                  <a:gd name="T37" fmla="*/ 2 h 7"/>
                  <a:gd name="T38" fmla="*/ 12 w 12"/>
                  <a:gd name="T39" fmla="*/ 0 h 7"/>
                  <a:gd name="T40" fmla="*/ 11 w 12"/>
                  <a:gd name="T4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7">
                    <a:moveTo>
                      <a:pt x="1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5"/>
                      <a:pt x="2" y="5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10" y="6"/>
                      <a:pt x="11" y="3"/>
                      <a:pt x="11" y="3"/>
                    </a:cubicBezTo>
                    <a:cubicBezTo>
                      <a:pt x="11" y="3"/>
                      <a:pt x="11" y="3"/>
                      <a:pt x="12" y="2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D6BA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97" name="Freeform 515"/>
              <p:cNvSpPr/>
              <p:nvPr/>
            </p:nvSpPr>
            <p:spPr bwMode="auto">
              <a:xfrm>
                <a:off x="6558" y="3244"/>
                <a:ext cx="2" cy="1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1 w 2"/>
                  <a:gd name="T9" fmla="*/ 1 h 1"/>
                  <a:gd name="T10" fmla="*/ 2 w 2"/>
                  <a:gd name="T11" fmla="*/ 0 h 1"/>
                  <a:gd name="T12" fmla="*/ 2 w 2"/>
                  <a:gd name="T13" fmla="*/ 0 h 1"/>
                  <a:gd name="T14" fmla="*/ 1 w 2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7339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98" name="Freeform 516"/>
              <p:cNvSpPr/>
              <p:nvPr/>
            </p:nvSpPr>
            <p:spPr bwMode="auto">
              <a:xfrm>
                <a:off x="6570" y="3244"/>
                <a:ext cx="3" cy="2"/>
              </a:xfrm>
              <a:custGeom>
                <a:avLst/>
                <a:gdLst>
                  <a:gd name="T0" fmla="*/ 3 w 3"/>
                  <a:gd name="T1" fmla="*/ 1 h 2"/>
                  <a:gd name="T2" fmla="*/ 3 w 3"/>
                  <a:gd name="T3" fmla="*/ 2 h 2"/>
                  <a:gd name="T4" fmla="*/ 2 w 3"/>
                  <a:gd name="T5" fmla="*/ 1 h 2"/>
                  <a:gd name="T6" fmla="*/ 0 w 3"/>
                  <a:gd name="T7" fmla="*/ 2 h 2"/>
                  <a:gd name="T8" fmla="*/ 0 w 3"/>
                  <a:gd name="T9" fmla="*/ 2 h 2"/>
                  <a:gd name="T10" fmla="*/ 2 w 3"/>
                  <a:gd name="T11" fmla="*/ 0 h 2"/>
                  <a:gd name="T12" fmla="*/ 3 w 3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3" y="1"/>
                      <a:pt x="3" y="2"/>
                      <a:pt x="3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</a:path>
                </a:pathLst>
              </a:custGeom>
              <a:solidFill>
                <a:srgbClr val="6D1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99" name="Freeform 517"/>
              <p:cNvSpPr>
                <a:spLocks noEditPoints="1"/>
              </p:cNvSpPr>
              <p:nvPr/>
            </p:nvSpPr>
            <p:spPr bwMode="auto">
              <a:xfrm>
                <a:off x="6558" y="3242"/>
                <a:ext cx="13" cy="8"/>
              </a:xfrm>
              <a:custGeom>
                <a:avLst/>
                <a:gdLst>
                  <a:gd name="T0" fmla="*/ 7 w 13"/>
                  <a:gd name="T1" fmla="*/ 8 h 8"/>
                  <a:gd name="T2" fmla="*/ 7 w 13"/>
                  <a:gd name="T3" fmla="*/ 8 h 8"/>
                  <a:gd name="T4" fmla="*/ 4 w 13"/>
                  <a:gd name="T5" fmla="*/ 8 h 8"/>
                  <a:gd name="T6" fmla="*/ 1 w 13"/>
                  <a:gd name="T7" fmla="*/ 7 h 8"/>
                  <a:gd name="T8" fmla="*/ 0 w 13"/>
                  <a:gd name="T9" fmla="*/ 3 h 8"/>
                  <a:gd name="T10" fmla="*/ 1 w 13"/>
                  <a:gd name="T11" fmla="*/ 1 h 8"/>
                  <a:gd name="T12" fmla="*/ 4 w 13"/>
                  <a:gd name="T13" fmla="*/ 0 h 8"/>
                  <a:gd name="T14" fmla="*/ 10 w 13"/>
                  <a:gd name="T15" fmla="*/ 0 h 8"/>
                  <a:gd name="T16" fmla="*/ 12 w 13"/>
                  <a:gd name="T17" fmla="*/ 1 h 8"/>
                  <a:gd name="T18" fmla="*/ 13 w 13"/>
                  <a:gd name="T19" fmla="*/ 3 h 8"/>
                  <a:gd name="T20" fmla="*/ 11 w 13"/>
                  <a:gd name="T21" fmla="*/ 6 h 8"/>
                  <a:gd name="T22" fmla="*/ 7 w 13"/>
                  <a:gd name="T23" fmla="*/ 8 h 8"/>
                  <a:gd name="T24" fmla="*/ 4 w 13"/>
                  <a:gd name="T25" fmla="*/ 2 h 8"/>
                  <a:gd name="T26" fmla="*/ 1 w 13"/>
                  <a:gd name="T27" fmla="*/ 3 h 8"/>
                  <a:gd name="T28" fmla="*/ 2 w 13"/>
                  <a:gd name="T29" fmla="*/ 6 h 8"/>
                  <a:gd name="T30" fmla="*/ 8 w 13"/>
                  <a:gd name="T31" fmla="*/ 7 h 8"/>
                  <a:gd name="T32" fmla="*/ 10 w 13"/>
                  <a:gd name="T33" fmla="*/ 5 h 8"/>
                  <a:gd name="T34" fmla="*/ 11 w 13"/>
                  <a:gd name="T35" fmla="*/ 3 h 8"/>
                  <a:gd name="T36" fmla="*/ 11 w 13"/>
                  <a:gd name="T37" fmla="*/ 1 h 8"/>
                  <a:gd name="T38" fmla="*/ 10 w 13"/>
                  <a:gd name="T39" fmla="*/ 1 h 8"/>
                  <a:gd name="T40" fmla="*/ 4 w 13"/>
                  <a:gd name="T4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" h="8">
                    <a:moveTo>
                      <a:pt x="7" y="8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5" y="8"/>
                      <a:pt x="4" y="8"/>
                      <a:pt x="4" y="8"/>
                    </a:cubicBezTo>
                    <a:cubicBezTo>
                      <a:pt x="4" y="8"/>
                      <a:pt x="2" y="8"/>
                      <a:pt x="1" y="7"/>
                    </a:cubicBezTo>
                    <a:cubicBezTo>
                      <a:pt x="0" y="6"/>
                      <a:pt x="0" y="4"/>
                      <a:pt x="0" y="3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3" y="1"/>
                      <a:pt x="13" y="2"/>
                      <a:pt x="13" y="3"/>
                    </a:cubicBezTo>
                    <a:cubicBezTo>
                      <a:pt x="12" y="4"/>
                      <a:pt x="11" y="6"/>
                      <a:pt x="11" y="6"/>
                    </a:cubicBezTo>
                    <a:cubicBezTo>
                      <a:pt x="11" y="6"/>
                      <a:pt x="10" y="8"/>
                      <a:pt x="7" y="8"/>
                    </a:cubicBezTo>
                    <a:close/>
                    <a:moveTo>
                      <a:pt x="4" y="2"/>
                    </a:moveTo>
                    <a:cubicBezTo>
                      <a:pt x="3" y="2"/>
                      <a:pt x="1" y="2"/>
                      <a:pt x="1" y="3"/>
                    </a:cubicBezTo>
                    <a:cubicBezTo>
                      <a:pt x="1" y="4"/>
                      <a:pt x="1" y="5"/>
                      <a:pt x="2" y="6"/>
                    </a:cubicBezTo>
                    <a:cubicBezTo>
                      <a:pt x="3" y="8"/>
                      <a:pt x="6" y="8"/>
                      <a:pt x="8" y="7"/>
                    </a:cubicBezTo>
                    <a:cubicBezTo>
                      <a:pt x="9" y="7"/>
                      <a:pt x="10" y="5"/>
                      <a:pt x="10" y="5"/>
                    </a:cubicBezTo>
                    <a:cubicBezTo>
                      <a:pt x="10" y="5"/>
                      <a:pt x="11" y="4"/>
                      <a:pt x="11" y="3"/>
                    </a:cubicBezTo>
                    <a:cubicBezTo>
                      <a:pt x="12" y="2"/>
                      <a:pt x="12" y="2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6D1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00" name="Freeform 518"/>
              <p:cNvSpPr/>
              <p:nvPr/>
            </p:nvSpPr>
            <p:spPr bwMode="auto">
              <a:xfrm>
                <a:off x="6584" y="3243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1 h 2"/>
                  <a:gd name="T3" fmla="*/ 0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4836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01" name="Freeform 519"/>
              <p:cNvSpPr/>
              <p:nvPr/>
            </p:nvSpPr>
            <p:spPr bwMode="auto">
              <a:xfrm>
                <a:off x="6580" y="3242"/>
                <a:ext cx="4" cy="6"/>
              </a:xfrm>
              <a:custGeom>
                <a:avLst/>
                <a:gdLst>
                  <a:gd name="T0" fmla="*/ 3 w 4"/>
                  <a:gd name="T1" fmla="*/ 0 h 6"/>
                  <a:gd name="T2" fmla="*/ 2 w 4"/>
                  <a:gd name="T3" fmla="*/ 0 h 6"/>
                  <a:gd name="T4" fmla="*/ 0 w 4"/>
                  <a:gd name="T5" fmla="*/ 6 h 6"/>
                  <a:gd name="T6" fmla="*/ 3 w 4"/>
                  <a:gd name="T7" fmla="*/ 4 h 6"/>
                  <a:gd name="T8" fmla="*/ 4 w 4"/>
                  <a:gd name="T9" fmla="*/ 3 h 6"/>
                  <a:gd name="T10" fmla="*/ 4 w 4"/>
                  <a:gd name="T11" fmla="*/ 1 h 6"/>
                  <a:gd name="T12" fmla="*/ 3 w 4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2"/>
                      <a:pt x="1" y="4"/>
                      <a:pt x="0" y="6"/>
                    </a:cubicBezTo>
                    <a:cubicBezTo>
                      <a:pt x="3" y="6"/>
                      <a:pt x="3" y="4"/>
                      <a:pt x="3" y="4"/>
                    </a:cubicBezTo>
                    <a:cubicBezTo>
                      <a:pt x="3" y="4"/>
                      <a:pt x="3" y="3"/>
                      <a:pt x="4" y="3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4836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02" name="Freeform 520"/>
              <p:cNvSpPr/>
              <p:nvPr/>
            </p:nvSpPr>
            <p:spPr bwMode="auto">
              <a:xfrm>
                <a:off x="6573" y="3242"/>
                <a:ext cx="9" cy="7"/>
              </a:xfrm>
              <a:custGeom>
                <a:avLst/>
                <a:gdLst>
                  <a:gd name="T0" fmla="*/ 9 w 9"/>
                  <a:gd name="T1" fmla="*/ 0 h 7"/>
                  <a:gd name="T2" fmla="*/ 3 w 9"/>
                  <a:gd name="T3" fmla="*/ 1 h 7"/>
                  <a:gd name="T4" fmla="*/ 3 w 9"/>
                  <a:gd name="T5" fmla="*/ 1 h 7"/>
                  <a:gd name="T6" fmla="*/ 3 w 9"/>
                  <a:gd name="T7" fmla="*/ 1 h 7"/>
                  <a:gd name="T8" fmla="*/ 2 w 9"/>
                  <a:gd name="T9" fmla="*/ 1 h 7"/>
                  <a:gd name="T10" fmla="*/ 2 w 9"/>
                  <a:gd name="T11" fmla="*/ 1 h 7"/>
                  <a:gd name="T12" fmla="*/ 0 w 9"/>
                  <a:gd name="T13" fmla="*/ 2 h 7"/>
                  <a:gd name="T14" fmla="*/ 1 w 9"/>
                  <a:gd name="T15" fmla="*/ 5 h 7"/>
                  <a:gd name="T16" fmla="*/ 3 w 9"/>
                  <a:gd name="T17" fmla="*/ 7 h 7"/>
                  <a:gd name="T18" fmla="*/ 5 w 9"/>
                  <a:gd name="T19" fmla="*/ 7 h 7"/>
                  <a:gd name="T20" fmla="*/ 6 w 9"/>
                  <a:gd name="T21" fmla="*/ 7 h 7"/>
                  <a:gd name="T22" fmla="*/ 7 w 9"/>
                  <a:gd name="T23" fmla="*/ 6 h 7"/>
                  <a:gd name="T24" fmla="*/ 7 w 9"/>
                  <a:gd name="T25" fmla="*/ 6 h 7"/>
                  <a:gd name="T26" fmla="*/ 9 w 9"/>
                  <a:gd name="T2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7">
                    <a:moveTo>
                      <a:pt x="9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5"/>
                      <a:pt x="1" y="5"/>
                    </a:cubicBezTo>
                    <a:cubicBezTo>
                      <a:pt x="2" y="6"/>
                      <a:pt x="3" y="7"/>
                      <a:pt x="3" y="7"/>
                    </a:cubicBezTo>
                    <a:cubicBezTo>
                      <a:pt x="3" y="7"/>
                      <a:pt x="3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4"/>
                      <a:pt x="9" y="2"/>
                      <a:pt x="9" y="0"/>
                    </a:cubicBezTo>
                  </a:path>
                </a:pathLst>
              </a:custGeom>
              <a:solidFill>
                <a:srgbClr val="D6BA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03" name="Freeform 521"/>
              <p:cNvSpPr>
                <a:spLocks noEditPoints="1"/>
              </p:cNvSpPr>
              <p:nvPr/>
            </p:nvSpPr>
            <p:spPr bwMode="auto">
              <a:xfrm>
                <a:off x="6573" y="3241"/>
                <a:ext cx="12" cy="9"/>
              </a:xfrm>
              <a:custGeom>
                <a:avLst/>
                <a:gdLst>
                  <a:gd name="T0" fmla="*/ 7 w 12"/>
                  <a:gd name="T1" fmla="*/ 8 h 9"/>
                  <a:gd name="T2" fmla="*/ 6 w 12"/>
                  <a:gd name="T3" fmla="*/ 8 h 9"/>
                  <a:gd name="T4" fmla="*/ 4 w 12"/>
                  <a:gd name="T5" fmla="*/ 8 h 9"/>
                  <a:gd name="T6" fmla="*/ 1 w 12"/>
                  <a:gd name="T7" fmla="*/ 7 h 9"/>
                  <a:gd name="T8" fmla="*/ 0 w 12"/>
                  <a:gd name="T9" fmla="*/ 4 h 9"/>
                  <a:gd name="T10" fmla="*/ 2 w 12"/>
                  <a:gd name="T11" fmla="*/ 1 h 9"/>
                  <a:gd name="T12" fmla="*/ 4 w 12"/>
                  <a:gd name="T13" fmla="*/ 1 h 9"/>
                  <a:gd name="T14" fmla="*/ 9 w 12"/>
                  <a:gd name="T15" fmla="*/ 1 h 9"/>
                  <a:gd name="T16" fmla="*/ 11 w 12"/>
                  <a:gd name="T17" fmla="*/ 1 h 9"/>
                  <a:gd name="T18" fmla="*/ 12 w 12"/>
                  <a:gd name="T19" fmla="*/ 4 h 9"/>
                  <a:gd name="T20" fmla="*/ 10 w 12"/>
                  <a:gd name="T21" fmla="*/ 6 h 9"/>
                  <a:gd name="T22" fmla="*/ 7 w 12"/>
                  <a:gd name="T23" fmla="*/ 8 h 9"/>
                  <a:gd name="T24" fmla="*/ 3 w 12"/>
                  <a:gd name="T25" fmla="*/ 2 h 9"/>
                  <a:gd name="T26" fmla="*/ 1 w 12"/>
                  <a:gd name="T27" fmla="*/ 4 h 9"/>
                  <a:gd name="T28" fmla="*/ 2 w 12"/>
                  <a:gd name="T29" fmla="*/ 7 h 9"/>
                  <a:gd name="T30" fmla="*/ 7 w 12"/>
                  <a:gd name="T31" fmla="*/ 7 h 9"/>
                  <a:gd name="T32" fmla="*/ 10 w 12"/>
                  <a:gd name="T33" fmla="*/ 5 h 9"/>
                  <a:gd name="T34" fmla="*/ 11 w 12"/>
                  <a:gd name="T35" fmla="*/ 3 h 9"/>
                  <a:gd name="T36" fmla="*/ 11 w 12"/>
                  <a:gd name="T37" fmla="*/ 2 h 9"/>
                  <a:gd name="T38" fmla="*/ 10 w 12"/>
                  <a:gd name="T39" fmla="*/ 2 h 9"/>
                  <a:gd name="T40" fmla="*/ 3 w 12"/>
                  <a:gd name="T4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9">
                    <a:moveTo>
                      <a:pt x="7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4" y="9"/>
                      <a:pt x="4" y="8"/>
                    </a:cubicBezTo>
                    <a:cubicBezTo>
                      <a:pt x="4" y="8"/>
                      <a:pt x="2" y="8"/>
                      <a:pt x="1" y="7"/>
                    </a:cubicBezTo>
                    <a:cubicBezTo>
                      <a:pt x="0" y="6"/>
                      <a:pt x="0" y="4"/>
                      <a:pt x="0" y="4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11" y="0"/>
                      <a:pt x="11" y="1"/>
                    </a:cubicBezTo>
                    <a:cubicBezTo>
                      <a:pt x="12" y="2"/>
                      <a:pt x="12" y="3"/>
                      <a:pt x="12" y="4"/>
                    </a:cubicBezTo>
                    <a:cubicBezTo>
                      <a:pt x="11" y="5"/>
                      <a:pt x="10" y="6"/>
                      <a:pt x="10" y="6"/>
                    </a:cubicBezTo>
                    <a:cubicBezTo>
                      <a:pt x="10" y="6"/>
                      <a:pt x="9" y="8"/>
                      <a:pt x="7" y="8"/>
                    </a:cubicBezTo>
                    <a:close/>
                    <a:moveTo>
                      <a:pt x="3" y="2"/>
                    </a:moveTo>
                    <a:cubicBezTo>
                      <a:pt x="3" y="2"/>
                      <a:pt x="1" y="3"/>
                      <a:pt x="1" y="4"/>
                    </a:cubicBezTo>
                    <a:cubicBezTo>
                      <a:pt x="1" y="4"/>
                      <a:pt x="1" y="5"/>
                      <a:pt x="2" y="7"/>
                    </a:cubicBezTo>
                    <a:cubicBezTo>
                      <a:pt x="3" y="8"/>
                      <a:pt x="5" y="8"/>
                      <a:pt x="7" y="7"/>
                    </a:cubicBezTo>
                    <a:cubicBezTo>
                      <a:pt x="9" y="7"/>
                      <a:pt x="10" y="5"/>
                      <a:pt x="10" y="5"/>
                    </a:cubicBezTo>
                    <a:cubicBezTo>
                      <a:pt x="10" y="5"/>
                      <a:pt x="10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6D1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04" name="Freeform 522"/>
              <p:cNvSpPr/>
              <p:nvPr/>
            </p:nvSpPr>
            <p:spPr bwMode="auto">
              <a:xfrm>
                <a:off x="6537" y="3213"/>
                <a:ext cx="49" cy="53"/>
              </a:xfrm>
              <a:custGeom>
                <a:avLst/>
                <a:gdLst>
                  <a:gd name="T0" fmla="*/ 13 w 49"/>
                  <a:gd name="T1" fmla="*/ 44 h 54"/>
                  <a:gd name="T2" fmla="*/ 9 w 49"/>
                  <a:gd name="T3" fmla="*/ 53 h 54"/>
                  <a:gd name="T4" fmla="*/ 6 w 49"/>
                  <a:gd name="T5" fmla="*/ 51 h 54"/>
                  <a:gd name="T6" fmla="*/ 0 w 49"/>
                  <a:gd name="T7" fmla="*/ 42 h 54"/>
                  <a:gd name="T8" fmla="*/ 6 w 49"/>
                  <a:gd name="T9" fmla="*/ 23 h 54"/>
                  <a:gd name="T10" fmla="*/ 26 w 49"/>
                  <a:gd name="T11" fmla="*/ 1 h 54"/>
                  <a:gd name="T12" fmla="*/ 46 w 49"/>
                  <a:gd name="T13" fmla="*/ 12 h 54"/>
                  <a:gd name="T14" fmla="*/ 46 w 49"/>
                  <a:gd name="T15" fmla="*/ 24 h 54"/>
                  <a:gd name="T16" fmla="*/ 37 w 49"/>
                  <a:gd name="T17" fmla="*/ 20 h 54"/>
                  <a:gd name="T18" fmla="*/ 21 w 49"/>
                  <a:gd name="T19" fmla="*/ 32 h 54"/>
                  <a:gd name="T20" fmla="*/ 12 w 49"/>
                  <a:gd name="T21" fmla="*/ 54 h 54"/>
                  <a:gd name="T22" fmla="*/ 13 w 49"/>
                  <a:gd name="T23" fmla="*/ 4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54">
                    <a:moveTo>
                      <a:pt x="13" y="44"/>
                    </a:moveTo>
                    <a:cubicBezTo>
                      <a:pt x="13" y="44"/>
                      <a:pt x="12" y="51"/>
                      <a:pt x="9" y="53"/>
                    </a:cubicBezTo>
                    <a:cubicBezTo>
                      <a:pt x="8" y="53"/>
                      <a:pt x="7" y="53"/>
                      <a:pt x="6" y="51"/>
                    </a:cubicBezTo>
                    <a:cubicBezTo>
                      <a:pt x="2" y="47"/>
                      <a:pt x="0" y="43"/>
                      <a:pt x="0" y="42"/>
                    </a:cubicBezTo>
                    <a:cubicBezTo>
                      <a:pt x="9" y="35"/>
                      <a:pt x="5" y="27"/>
                      <a:pt x="6" y="23"/>
                    </a:cubicBezTo>
                    <a:cubicBezTo>
                      <a:pt x="7" y="9"/>
                      <a:pt x="14" y="2"/>
                      <a:pt x="26" y="1"/>
                    </a:cubicBezTo>
                    <a:cubicBezTo>
                      <a:pt x="34" y="0"/>
                      <a:pt x="43" y="6"/>
                      <a:pt x="46" y="12"/>
                    </a:cubicBezTo>
                    <a:cubicBezTo>
                      <a:pt x="49" y="19"/>
                      <a:pt x="46" y="25"/>
                      <a:pt x="46" y="24"/>
                    </a:cubicBezTo>
                    <a:cubicBezTo>
                      <a:pt x="46" y="24"/>
                      <a:pt x="42" y="17"/>
                      <a:pt x="37" y="20"/>
                    </a:cubicBezTo>
                    <a:cubicBezTo>
                      <a:pt x="28" y="27"/>
                      <a:pt x="21" y="29"/>
                      <a:pt x="21" y="32"/>
                    </a:cubicBezTo>
                    <a:cubicBezTo>
                      <a:pt x="16" y="51"/>
                      <a:pt x="13" y="53"/>
                      <a:pt x="12" y="54"/>
                    </a:cubicBezTo>
                    <a:cubicBezTo>
                      <a:pt x="14" y="51"/>
                      <a:pt x="13" y="44"/>
                      <a:pt x="13" y="44"/>
                    </a:cubicBezTo>
                    <a:close/>
                  </a:path>
                </a:pathLst>
              </a:custGeom>
              <a:solidFill>
                <a:srgbClr val="3315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05" name="Freeform 523"/>
              <p:cNvSpPr/>
              <p:nvPr/>
            </p:nvSpPr>
            <p:spPr bwMode="auto">
              <a:xfrm>
                <a:off x="6500" y="1473"/>
                <a:ext cx="422" cy="261"/>
              </a:xfrm>
              <a:custGeom>
                <a:avLst/>
                <a:gdLst>
                  <a:gd name="T0" fmla="*/ 410 w 422"/>
                  <a:gd name="T1" fmla="*/ 235 h 261"/>
                  <a:gd name="T2" fmla="*/ 375 w 422"/>
                  <a:gd name="T3" fmla="*/ 258 h 261"/>
                  <a:gd name="T4" fmla="*/ 356 w 422"/>
                  <a:gd name="T5" fmla="*/ 258 h 261"/>
                  <a:gd name="T6" fmla="*/ 12 w 422"/>
                  <a:gd name="T7" fmla="*/ 58 h 261"/>
                  <a:gd name="T8" fmla="*/ 12 w 422"/>
                  <a:gd name="T9" fmla="*/ 26 h 261"/>
                  <a:gd name="T10" fmla="*/ 47 w 422"/>
                  <a:gd name="T11" fmla="*/ 4 h 261"/>
                  <a:gd name="T12" fmla="*/ 65 w 422"/>
                  <a:gd name="T13" fmla="*/ 4 h 261"/>
                  <a:gd name="T14" fmla="*/ 410 w 422"/>
                  <a:gd name="T15" fmla="*/ 203 h 261"/>
                  <a:gd name="T16" fmla="*/ 410 w 422"/>
                  <a:gd name="T17" fmla="*/ 235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2" h="261">
                    <a:moveTo>
                      <a:pt x="410" y="235"/>
                    </a:moveTo>
                    <a:cubicBezTo>
                      <a:pt x="375" y="258"/>
                      <a:pt x="375" y="258"/>
                      <a:pt x="375" y="258"/>
                    </a:cubicBezTo>
                    <a:cubicBezTo>
                      <a:pt x="369" y="261"/>
                      <a:pt x="362" y="261"/>
                      <a:pt x="356" y="2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0" y="50"/>
                      <a:pt x="0" y="33"/>
                      <a:pt x="12" y="26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52" y="0"/>
                      <a:pt x="60" y="0"/>
                      <a:pt x="65" y="4"/>
                    </a:cubicBezTo>
                    <a:cubicBezTo>
                      <a:pt x="410" y="203"/>
                      <a:pt x="410" y="203"/>
                      <a:pt x="410" y="203"/>
                    </a:cubicBezTo>
                    <a:cubicBezTo>
                      <a:pt x="422" y="211"/>
                      <a:pt x="422" y="228"/>
                      <a:pt x="410" y="235"/>
                    </a:cubicBezTo>
                    <a:close/>
                  </a:path>
                </a:pathLst>
              </a:custGeom>
              <a:solidFill>
                <a:srgbClr val="1CB5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06" name="Freeform 524"/>
              <p:cNvSpPr/>
              <p:nvPr/>
            </p:nvSpPr>
            <p:spPr bwMode="auto">
              <a:xfrm>
                <a:off x="6541" y="1226"/>
                <a:ext cx="354" cy="481"/>
              </a:xfrm>
              <a:custGeom>
                <a:avLst/>
                <a:gdLst>
                  <a:gd name="T0" fmla="*/ 0 w 354"/>
                  <a:gd name="T1" fmla="*/ 13 h 481"/>
                  <a:gd name="T2" fmla="*/ 0 w 354"/>
                  <a:gd name="T3" fmla="*/ 275 h 481"/>
                  <a:gd name="T4" fmla="*/ 5 w 354"/>
                  <a:gd name="T5" fmla="*/ 284 h 481"/>
                  <a:gd name="T6" fmla="*/ 337 w 354"/>
                  <a:gd name="T7" fmla="*/ 477 h 481"/>
                  <a:gd name="T8" fmla="*/ 353 w 354"/>
                  <a:gd name="T9" fmla="*/ 468 h 481"/>
                  <a:gd name="T10" fmla="*/ 354 w 354"/>
                  <a:gd name="T11" fmla="*/ 206 h 481"/>
                  <a:gd name="T12" fmla="*/ 349 w 354"/>
                  <a:gd name="T13" fmla="*/ 197 h 481"/>
                  <a:gd name="T14" fmla="*/ 16 w 354"/>
                  <a:gd name="T15" fmla="*/ 4 h 481"/>
                  <a:gd name="T16" fmla="*/ 0 w 354"/>
                  <a:gd name="T17" fmla="*/ 13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4" h="481">
                    <a:moveTo>
                      <a:pt x="0" y="13"/>
                    </a:moveTo>
                    <a:cubicBezTo>
                      <a:pt x="0" y="275"/>
                      <a:pt x="0" y="275"/>
                      <a:pt x="0" y="275"/>
                    </a:cubicBezTo>
                    <a:cubicBezTo>
                      <a:pt x="0" y="278"/>
                      <a:pt x="2" y="282"/>
                      <a:pt x="5" y="284"/>
                    </a:cubicBezTo>
                    <a:cubicBezTo>
                      <a:pt x="337" y="477"/>
                      <a:pt x="337" y="477"/>
                      <a:pt x="337" y="477"/>
                    </a:cubicBezTo>
                    <a:cubicBezTo>
                      <a:pt x="344" y="481"/>
                      <a:pt x="353" y="476"/>
                      <a:pt x="353" y="468"/>
                    </a:cubicBezTo>
                    <a:cubicBezTo>
                      <a:pt x="354" y="206"/>
                      <a:pt x="354" y="206"/>
                      <a:pt x="354" y="206"/>
                    </a:cubicBezTo>
                    <a:cubicBezTo>
                      <a:pt x="354" y="203"/>
                      <a:pt x="352" y="199"/>
                      <a:pt x="349" y="197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9" y="0"/>
                      <a:pt x="0" y="5"/>
                      <a:pt x="0" y="13"/>
                    </a:cubicBezTo>
                    <a:close/>
                  </a:path>
                </a:pathLst>
              </a:custGeom>
              <a:solidFill>
                <a:srgbClr val="AEF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07" name="Freeform 525"/>
              <p:cNvSpPr/>
              <p:nvPr/>
            </p:nvSpPr>
            <p:spPr bwMode="auto">
              <a:xfrm>
                <a:off x="6534" y="1232"/>
                <a:ext cx="355" cy="481"/>
              </a:xfrm>
              <a:custGeom>
                <a:avLst/>
                <a:gdLst>
                  <a:gd name="T0" fmla="*/ 1 w 355"/>
                  <a:gd name="T1" fmla="*/ 13 h 481"/>
                  <a:gd name="T2" fmla="*/ 0 w 355"/>
                  <a:gd name="T3" fmla="*/ 275 h 481"/>
                  <a:gd name="T4" fmla="*/ 6 w 355"/>
                  <a:gd name="T5" fmla="*/ 284 h 481"/>
                  <a:gd name="T6" fmla="*/ 338 w 355"/>
                  <a:gd name="T7" fmla="*/ 477 h 481"/>
                  <a:gd name="T8" fmla="*/ 354 w 355"/>
                  <a:gd name="T9" fmla="*/ 468 h 481"/>
                  <a:gd name="T10" fmla="*/ 355 w 355"/>
                  <a:gd name="T11" fmla="*/ 206 h 481"/>
                  <a:gd name="T12" fmla="*/ 350 w 355"/>
                  <a:gd name="T13" fmla="*/ 197 h 481"/>
                  <a:gd name="T14" fmla="*/ 17 w 355"/>
                  <a:gd name="T15" fmla="*/ 4 h 481"/>
                  <a:gd name="T16" fmla="*/ 1 w 355"/>
                  <a:gd name="T17" fmla="*/ 13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5" h="481">
                    <a:moveTo>
                      <a:pt x="1" y="13"/>
                    </a:moveTo>
                    <a:cubicBezTo>
                      <a:pt x="0" y="275"/>
                      <a:pt x="0" y="275"/>
                      <a:pt x="0" y="275"/>
                    </a:cubicBezTo>
                    <a:cubicBezTo>
                      <a:pt x="0" y="278"/>
                      <a:pt x="2" y="282"/>
                      <a:pt x="6" y="284"/>
                    </a:cubicBezTo>
                    <a:cubicBezTo>
                      <a:pt x="338" y="477"/>
                      <a:pt x="338" y="477"/>
                      <a:pt x="338" y="477"/>
                    </a:cubicBezTo>
                    <a:cubicBezTo>
                      <a:pt x="345" y="481"/>
                      <a:pt x="354" y="476"/>
                      <a:pt x="354" y="468"/>
                    </a:cubicBezTo>
                    <a:cubicBezTo>
                      <a:pt x="355" y="206"/>
                      <a:pt x="355" y="206"/>
                      <a:pt x="355" y="206"/>
                    </a:cubicBezTo>
                    <a:cubicBezTo>
                      <a:pt x="355" y="203"/>
                      <a:pt x="353" y="199"/>
                      <a:pt x="350" y="197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0" y="0"/>
                      <a:pt x="1" y="5"/>
                      <a:pt x="1" y="13"/>
                    </a:cubicBezTo>
                    <a:close/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08" name="Freeform 526"/>
              <p:cNvSpPr/>
              <p:nvPr/>
            </p:nvSpPr>
            <p:spPr bwMode="auto">
              <a:xfrm>
                <a:off x="6563" y="1277"/>
                <a:ext cx="80" cy="79"/>
              </a:xfrm>
              <a:custGeom>
                <a:avLst/>
                <a:gdLst>
                  <a:gd name="T0" fmla="*/ 73 w 80"/>
                  <a:gd name="T1" fmla="*/ 78 h 79"/>
                  <a:gd name="T2" fmla="*/ 2 w 80"/>
                  <a:gd name="T3" fmla="*/ 36 h 79"/>
                  <a:gd name="T4" fmla="*/ 0 w 80"/>
                  <a:gd name="T5" fmla="*/ 32 h 79"/>
                  <a:gd name="T6" fmla="*/ 0 w 80"/>
                  <a:gd name="T7" fmla="*/ 6 h 79"/>
                  <a:gd name="T8" fmla="*/ 7 w 80"/>
                  <a:gd name="T9" fmla="*/ 2 h 79"/>
                  <a:gd name="T10" fmla="*/ 78 w 80"/>
                  <a:gd name="T11" fmla="*/ 44 h 79"/>
                  <a:gd name="T12" fmla="*/ 80 w 80"/>
                  <a:gd name="T13" fmla="*/ 48 h 79"/>
                  <a:gd name="T14" fmla="*/ 80 w 80"/>
                  <a:gd name="T15" fmla="*/ 74 h 79"/>
                  <a:gd name="T16" fmla="*/ 73 w 80"/>
                  <a:gd name="T17" fmla="*/ 7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79">
                    <a:moveTo>
                      <a:pt x="73" y="78"/>
                    </a:moveTo>
                    <a:cubicBezTo>
                      <a:pt x="2" y="36"/>
                      <a:pt x="2" y="36"/>
                      <a:pt x="2" y="36"/>
                    </a:cubicBezTo>
                    <a:cubicBezTo>
                      <a:pt x="1" y="35"/>
                      <a:pt x="0" y="33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2"/>
                    </a:cubicBezTo>
                    <a:cubicBezTo>
                      <a:pt x="78" y="44"/>
                      <a:pt x="78" y="44"/>
                      <a:pt x="78" y="44"/>
                    </a:cubicBezTo>
                    <a:cubicBezTo>
                      <a:pt x="79" y="45"/>
                      <a:pt x="80" y="46"/>
                      <a:pt x="80" y="48"/>
                    </a:cubicBezTo>
                    <a:cubicBezTo>
                      <a:pt x="80" y="74"/>
                      <a:pt x="80" y="74"/>
                      <a:pt x="80" y="74"/>
                    </a:cubicBezTo>
                    <a:cubicBezTo>
                      <a:pt x="80" y="77"/>
                      <a:pt x="76" y="79"/>
                      <a:pt x="73" y="78"/>
                    </a:cubicBezTo>
                    <a:close/>
                  </a:path>
                </a:pathLst>
              </a:custGeom>
              <a:solidFill>
                <a:srgbClr val="BAE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09" name="Freeform 527"/>
              <p:cNvSpPr/>
              <p:nvPr/>
            </p:nvSpPr>
            <p:spPr bwMode="auto">
              <a:xfrm>
                <a:off x="6563" y="1417"/>
                <a:ext cx="176" cy="135"/>
              </a:xfrm>
              <a:custGeom>
                <a:avLst/>
                <a:gdLst>
                  <a:gd name="T0" fmla="*/ 169 w 176"/>
                  <a:gd name="T1" fmla="*/ 134 h 135"/>
                  <a:gd name="T2" fmla="*/ 2 w 176"/>
                  <a:gd name="T3" fmla="*/ 36 h 135"/>
                  <a:gd name="T4" fmla="*/ 0 w 176"/>
                  <a:gd name="T5" fmla="*/ 32 h 135"/>
                  <a:gd name="T6" fmla="*/ 0 w 176"/>
                  <a:gd name="T7" fmla="*/ 6 h 135"/>
                  <a:gd name="T8" fmla="*/ 7 w 176"/>
                  <a:gd name="T9" fmla="*/ 2 h 135"/>
                  <a:gd name="T10" fmla="*/ 174 w 176"/>
                  <a:gd name="T11" fmla="*/ 100 h 135"/>
                  <a:gd name="T12" fmla="*/ 176 w 176"/>
                  <a:gd name="T13" fmla="*/ 104 h 135"/>
                  <a:gd name="T14" fmla="*/ 176 w 176"/>
                  <a:gd name="T15" fmla="*/ 130 h 135"/>
                  <a:gd name="T16" fmla="*/ 169 w 176"/>
                  <a:gd name="T17" fmla="*/ 13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35">
                    <a:moveTo>
                      <a:pt x="169" y="134"/>
                    </a:moveTo>
                    <a:cubicBezTo>
                      <a:pt x="2" y="36"/>
                      <a:pt x="2" y="36"/>
                      <a:pt x="2" y="36"/>
                    </a:cubicBezTo>
                    <a:cubicBezTo>
                      <a:pt x="1" y="35"/>
                      <a:pt x="0" y="33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2"/>
                    </a:cubicBezTo>
                    <a:cubicBezTo>
                      <a:pt x="174" y="100"/>
                      <a:pt x="174" y="100"/>
                      <a:pt x="174" y="100"/>
                    </a:cubicBezTo>
                    <a:cubicBezTo>
                      <a:pt x="175" y="101"/>
                      <a:pt x="176" y="102"/>
                      <a:pt x="176" y="104"/>
                    </a:cubicBezTo>
                    <a:cubicBezTo>
                      <a:pt x="176" y="130"/>
                      <a:pt x="176" y="130"/>
                      <a:pt x="176" y="130"/>
                    </a:cubicBezTo>
                    <a:cubicBezTo>
                      <a:pt x="176" y="133"/>
                      <a:pt x="172" y="135"/>
                      <a:pt x="169" y="134"/>
                    </a:cubicBezTo>
                    <a:close/>
                  </a:path>
                </a:pathLst>
              </a:custGeom>
              <a:solidFill>
                <a:srgbClr val="7EC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10" name="Freeform 528"/>
              <p:cNvSpPr/>
              <p:nvPr/>
            </p:nvSpPr>
            <p:spPr bwMode="auto">
              <a:xfrm>
                <a:off x="6563" y="1357"/>
                <a:ext cx="292" cy="203"/>
              </a:xfrm>
              <a:custGeom>
                <a:avLst/>
                <a:gdLst>
                  <a:gd name="T0" fmla="*/ 285 w 292"/>
                  <a:gd name="T1" fmla="*/ 202 h 203"/>
                  <a:gd name="T2" fmla="*/ 2 w 292"/>
                  <a:gd name="T3" fmla="*/ 36 h 203"/>
                  <a:gd name="T4" fmla="*/ 0 w 292"/>
                  <a:gd name="T5" fmla="*/ 32 h 203"/>
                  <a:gd name="T6" fmla="*/ 0 w 292"/>
                  <a:gd name="T7" fmla="*/ 6 h 203"/>
                  <a:gd name="T8" fmla="*/ 7 w 292"/>
                  <a:gd name="T9" fmla="*/ 2 h 203"/>
                  <a:gd name="T10" fmla="*/ 290 w 292"/>
                  <a:gd name="T11" fmla="*/ 168 h 203"/>
                  <a:gd name="T12" fmla="*/ 292 w 292"/>
                  <a:gd name="T13" fmla="*/ 172 h 203"/>
                  <a:gd name="T14" fmla="*/ 292 w 292"/>
                  <a:gd name="T15" fmla="*/ 198 h 203"/>
                  <a:gd name="T16" fmla="*/ 285 w 292"/>
                  <a:gd name="T17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2" h="203">
                    <a:moveTo>
                      <a:pt x="285" y="202"/>
                    </a:moveTo>
                    <a:cubicBezTo>
                      <a:pt x="2" y="36"/>
                      <a:pt x="2" y="36"/>
                      <a:pt x="2" y="36"/>
                    </a:cubicBezTo>
                    <a:cubicBezTo>
                      <a:pt x="1" y="35"/>
                      <a:pt x="0" y="33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2"/>
                    </a:cubicBezTo>
                    <a:cubicBezTo>
                      <a:pt x="290" y="168"/>
                      <a:pt x="290" y="168"/>
                      <a:pt x="290" y="168"/>
                    </a:cubicBezTo>
                    <a:cubicBezTo>
                      <a:pt x="291" y="169"/>
                      <a:pt x="292" y="170"/>
                      <a:pt x="292" y="172"/>
                    </a:cubicBezTo>
                    <a:cubicBezTo>
                      <a:pt x="292" y="198"/>
                      <a:pt x="292" y="198"/>
                      <a:pt x="292" y="198"/>
                    </a:cubicBezTo>
                    <a:cubicBezTo>
                      <a:pt x="292" y="201"/>
                      <a:pt x="288" y="203"/>
                      <a:pt x="285" y="202"/>
                    </a:cubicBezTo>
                    <a:close/>
                  </a:path>
                </a:pathLst>
              </a:custGeom>
              <a:solidFill>
                <a:srgbClr val="7EC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11" name="Freeform 529"/>
              <p:cNvSpPr/>
              <p:nvPr/>
            </p:nvSpPr>
            <p:spPr bwMode="auto">
              <a:xfrm>
                <a:off x="6799" y="1427"/>
                <a:ext cx="16" cy="36"/>
              </a:xfrm>
              <a:custGeom>
                <a:avLst/>
                <a:gdLst>
                  <a:gd name="T0" fmla="*/ 12 w 16"/>
                  <a:gd name="T1" fmla="*/ 35 h 36"/>
                  <a:gd name="T2" fmla="*/ 2 w 16"/>
                  <a:gd name="T3" fmla="*/ 29 h 36"/>
                  <a:gd name="T4" fmla="*/ 0 w 16"/>
                  <a:gd name="T5" fmla="*/ 26 h 36"/>
                  <a:gd name="T6" fmla="*/ 0 w 16"/>
                  <a:gd name="T7" fmla="*/ 3 h 36"/>
                  <a:gd name="T8" fmla="*/ 4 w 16"/>
                  <a:gd name="T9" fmla="*/ 1 h 36"/>
                  <a:gd name="T10" fmla="*/ 15 w 16"/>
                  <a:gd name="T11" fmla="*/ 7 h 36"/>
                  <a:gd name="T12" fmla="*/ 16 w 16"/>
                  <a:gd name="T13" fmla="*/ 9 h 36"/>
                  <a:gd name="T14" fmla="*/ 16 w 16"/>
                  <a:gd name="T15" fmla="*/ 33 h 36"/>
                  <a:gd name="T16" fmla="*/ 12 w 16"/>
                  <a:gd name="T17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36">
                    <a:moveTo>
                      <a:pt x="12" y="35"/>
                    </a:moveTo>
                    <a:cubicBezTo>
                      <a:pt x="2" y="29"/>
                      <a:pt x="2" y="29"/>
                      <a:pt x="2" y="29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1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8"/>
                      <a:pt x="16" y="9"/>
                      <a:pt x="16" y="9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5"/>
                      <a:pt x="14" y="36"/>
                      <a:pt x="12" y="35"/>
                    </a:cubicBezTo>
                    <a:close/>
                  </a:path>
                </a:pathLst>
              </a:custGeom>
              <a:solidFill>
                <a:srgbClr val="FFC1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12" name="Freeform 530"/>
              <p:cNvSpPr/>
              <p:nvPr/>
            </p:nvSpPr>
            <p:spPr bwMode="auto">
              <a:xfrm>
                <a:off x="6820" y="1424"/>
                <a:ext cx="16" cy="52"/>
              </a:xfrm>
              <a:custGeom>
                <a:avLst/>
                <a:gdLst>
                  <a:gd name="T0" fmla="*/ 12 w 16"/>
                  <a:gd name="T1" fmla="*/ 50 h 52"/>
                  <a:gd name="T2" fmla="*/ 1 w 16"/>
                  <a:gd name="T3" fmla="*/ 44 h 52"/>
                  <a:gd name="T4" fmla="*/ 0 w 16"/>
                  <a:gd name="T5" fmla="*/ 42 h 52"/>
                  <a:gd name="T6" fmla="*/ 0 w 16"/>
                  <a:gd name="T7" fmla="*/ 3 h 52"/>
                  <a:gd name="T8" fmla="*/ 4 w 16"/>
                  <a:gd name="T9" fmla="*/ 1 h 52"/>
                  <a:gd name="T10" fmla="*/ 14 w 16"/>
                  <a:gd name="T11" fmla="*/ 8 h 52"/>
                  <a:gd name="T12" fmla="*/ 16 w 16"/>
                  <a:gd name="T13" fmla="*/ 10 h 52"/>
                  <a:gd name="T14" fmla="*/ 16 w 16"/>
                  <a:gd name="T15" fmla="*/ 49 h 52"/>
                  <a:gd name="T16" fmla="*/ 12 w 16"/>
                  <a:gd name="T1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2">
                    <a:moveTo>
                      <a:pt x="12" y="50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3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1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51"/>
                      <a:pt x="13" y="52"/>
                      <a:pt x="12" y="50"/>
                    </a:cubicBezTo>
                    <a:close/>
                  </a:path>
                </a:pathLst>
              </a:custGeom>
              <a:solidFill>
                <a:srgbClr val="FFC1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13" name="Freeform 531"/>
              <p:cNvSpPr/>
              <p:nvPr/>
            </p:nvSpPr>
            <p:spPr bwMode="auto">
              <a:xfrm>
                <a:off x="6839" y="1460"/>
                <a:ext cx="16" cy="27"/>
              </a:xfrm>
              <a:custGeom>
                <a:avLst/>
                <a:gdLst>
                  <a:gd name="T0" fmla="*/ 12 w 16"/>
                  <a:gd name="T1" fmla="*/ 26 h 27"/>
                  <a:gd name="T2" fmla="*/ 1 w 16"/>
                  <a:gd name="T3" fmla="*/ 20 h 27"/>
                  <a:gd name="T4" fmla="*/ 0 w 16"/>
                  <a:gd name="T5" fmla="*/ 17 h 27"/>
                  <a:gd name="T6" fmla="*/ 0 w 16"/>
                  <a:gd name="T7" fmla="*/ 3 h 27"/>
                  <a:gd name="T8" fmla="*/ 4 w 16"/>
                  <a:gd name="T9" fmla="*/ 1 h 27"/>
                  <a:gd name="T10" fmla="*/ 14 w 16"/>
                  <a:gd name="T11" fmla="*/ 7 h 27"/>
                  <a:gd name="T12" fmla="*/ 16 w 16"/>
                  <a:gd name="T13" fmla="*/ 9 h 27"/>
                  <a:gd name="T14" fmla="*/ 16 w 16"/>
                  <a:gd name="T15" fmla="*/ 24 h 27"/>
                  <a:gd name="T16" fmla="*/ 12 w 16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7">
                    <a:moveTo>
                      <a:pt x="12" y="26"/>
                    </a:moveTo>
                    <a:cubicBezTo>
                      <a:pt x="1" y="20"/>
                      <a:pt x="1" y="20"/>
                      <a:pt x="1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8"/>
                      <a:pt x="16" y="8"/>
                      <a:pt x="16" y="9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6"/>
                      <a:pt x="14" y="27"/>
                      <a:pt x="12" y="26"/>
                    </a:cubicBezTo>
                    <a:close/>
                  </a:path>
                </a:pathLst>
              </a:custGeom>
              <a:solidFill>
                <a:srgbClr val="FFC1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14" name="Freeform 532"/>
              <p:cNvSpPr>
                <a:spLocks noEditPoints="1"/>
              </p:cNvSpPr>
              <p:nvPr/>
            </p:nvSpPr>
            <p:spPr bwMode="auto">
              <a:xfrm>
                <a:off x="4950" y="1231"/>
                <a:ext cx="210" cy="141"/>
              </a:xfrm>
              <a:custGeom>
                <a:avLst/>
                <a:gdLst>
                  <a:gd name="T0" fmla="*/ 160 w 210"/>
                  <a:gd name="T1" fmla="*/ 24 h 141"/>
                  <a:gd name="T2" fmla="*/ 159 w 210"/>
                  <a:gd name="T3" fmla="*/ 25 h 141"/>
                  <a:gd name="T4" fmla="*/ 159 w 210"/>
                  <a:gd name="T5" fmla="*/ 26 h 141"/>
                  <a:gd name="T6" fmla="*/ 160 w 210"/>
                  <a:gd name="T7" fmla="*/ 24 h 141"/>
                  <a:gd name="T8" fmla="*/ 206 w 210"/>
                  <a:gd name="T9" fmla="*/ 0 h 141"/>
                  <a:gd name="T10" fmla="*/ 187 w 210"/>
                  <a:gd name="T11" fmla="*/ 6 h 141"/>
                  <a:gd name="T12" fmla="*/ 167 w 210"/>
                  <a:gd name="T13" fmla="*/ 19 h 141"/>
                  <a:gd name="T14" fmla="*/ 162 w 210"/>
                  <a:gd name="T15" fmla="*/ 41 h 141"/>
                  <a:gd name="T16" fmla="*/ 152 w 210"/>
                  <a:gd name="T17" fmla="*/ 30 h 141"/>
                  <a:gd name="T18" fmla="*/ 162 w 210"/>
                  <a:gd name="T19" fmla="*/ 41 h 141"/>
                  <a:gd name="T20" fmla="*/ 154 w 210"/>
                  <a:gd name="T21" fmla="*/ 37 h 141"/>
                  <a:gd name="T22" fmla="*/ 143 w 210"/>
                  <a:gd name="T23" fmla="*/ 24 h 141"/>
                  <a:gd name="T24" fmla="*/ 73 w 210"/>
                  <a:gd name="T25" fmla="*/ 60 h 141"/>
                  <a:gd name="T26" fmla="*/ 70 w 210"/>
                  <a:gd name="T27" fmla="*/ 75 h 141"/>
                  <a:gd name="T28" fmla="*/ 68 w 210"/>
                  <a:gd name="T29" fmla="*/ 74 h 141"/>
                  <a:gd name="T30" fmla="*/ 68 w 210"/>
                  <a:gd name="T31" fmla="*/ 73 h 141"/>
                  <a:gd name="T32" fmla="*/ 67 w 210"/>
                  <a:gd name="T33" fmla="*/ 71 h 141"/>
                  <a:gd name="T34" fmla="*/ 68 w 210"/>
                  <a:gd name="T35" fmla="*/ 63 h 141"/>
                  <a:gd name="T36" fmla="*/ 0 w 210"/>
                  <a:gd name="T37" fmla="*/ 120 h 141"/>
                  <a:gd name="T38" fmla="*/ 3 w 210"/>
                  <a:gd name="T39" fmla="*/ 141 h 141"/>
                  <a:gd name="T40" fmla="*/ 210 w 210"/>
                  <a:gd name="T41" fmla="*/ 21 h 141"/>
                  <a:gd name="T42" fmla="*/ 206 w 210"/>
                  <a:gd name="T43" fmla="*/ 2 h 141"/>
                  <a:gd name="T44" fmla="*/ 206 w 210"/>
                  <a:gd name="T4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0" h="141">
                    <a:moveTo>
                      <a:pt x="160" y="24"/>
                    </a:moveTo>
                    <a:cubicBezTo>
                      <a:pt x="159" y="25"/>
                      <a:pt x="159" y="25"/>
                      <a:pt x="159" y="25"/>
                    </a:cubicBezTo>
                    <a:cubicBezTo>
                      <a:pt x="159" y="26"/>
                      <a:pt x="159" y="26"/>
                      <a:pt x="159" y="26"/>
                    </a:cubicBezTo>
                    <a:cubicBezTo>
                      <a:pt x="160" y="24"/>
                      <a:pt x="160" y="24"/>
                      <a:pt x="160" y="24"/>
                    </a:cubicBezTo>
                    <a:moveTo>
                      <a:pt x="206" y="0"/>
                    </a:moveTo>
                    <a:cubicBezTo>
                      <a:pt x="200" y="2"/>
                      <a:pt x="194" y="4"/>
                      <a:pt x="187" y="6"/>
                    </a:cubicBezTo>
                    <a:cubicBezTo>
                      <a:pt x="167" y="19"/>
                      <a:pt x="167" y="19"/>
                      <a:pt x="167" y="19"/>
                    </a:cubicBezTo>
                    <a:cubicBezTo>
                      <a:pt x="162" y="41"/>
                      <a:pt x="162" y="41"/>
                      <a:pt x="162" y="41"/>
                    </a:cubicBezTo>
                    <a:cubicBezTo>
                      <a:pt x="152" y="30"/>
                      <a:pt x="152" y="30"/>
                      <a:pt x="152" y="30"/>
                    </a:cubicBezTo>
                    <a:cubicBezTo>
                      <a:pt x="162" y="41"/>
                      <a:pt x="162" y="41"/>
                      <a:pt x="162" y="41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43" y="24"/>
                      <a:pt x="143" y="24"/>
                      <a:pt x="143" y="24"/>
                    </a:cubicBezTo>
                    <a:cubicBezTo>
                      <a:pt x="119" y="35"/>
                      <a:pt x="95" y="48"/>
                      <a:pt x="73" y="60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68" y="74"/>
                      <a:pt x="68" y="74"/>
                      <a:pt x="68" y="74"/>
                    </a:cubicBezTo>
                    <a:cubicBezTo>
                      <a:pt x="68" y="73"/>
                      <a:pt x="68" y="73"/>
                      <a:pt x="68" y="73"/>
                    </a:cubicBezTo>
                    <a:cubicBezTo>
                      <a:pt x="67" y="73"/>
                      <a:pt x="66" y="72"/>
                      <a:pt x="67" y="71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35" y="83"/>
                      <a:pt x="9" y="104"/>
                      <a:pt x="0" y="120"/>
                    </a:cubicBezTo>
                    <a:cubicBezTo>
                      <a:pt x="0" y="120"/>
                      <a:pt x="0" y="130"/>
                      <a:pt x="3" y="141"/>
                    </a:cubicBezTo>
                    <a:cubicBezTo>
                      <a:pt x="210" y="21"/>
                      <a:pt x="210" y="21"/>
                      <a:pt x="210" y="21"/>
                    </a:cubicBezTo>
                    <a:cubicBezTo>
                      <a:pt x="207" y="16"/>
                      <a:pt x="206" y="9"/>
                      <a:pt x="206" y="2"/>
                    </a:cubicBezTo>
                    <a:cubicBezTo>
                      <a:pt x="206" y="1"/>
                      <a:pt x="206" y="0"/>
                      <a:pt x="206" y="0"/>
                    </a:cubicBezTo>
                  </a:path>
                </a:pathLst>
              </a:custGeom>
              <a:solidFill>
                <a:srgbClr val="1B9D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15" name="Freeform 533"/>
              <p:cNvSpPr>
                <a:spLocks noEditPoints="1"/>
              </p:cNvSpPr>
              <p:nvPr/>
            </p:nvSpPr>
            <p:spPr bwMode="auto">
              <a:xfrm>
                <a:off x="4953" y="1225"/>
                <a:ext cx="290" cy="165"/>
              </a:xfrm>
              <a:custGeom>
                <a:avLst/>
                <a:gdLst>
                  <a:gd name="T0" fmla="*/ 207 w 290"/>
                  <a:gd name="T1" fmla="*/ 27 h 165"/>
                  <a:gd name="T2" fmla="*/ 0 w 290"/>
                  <a:gd name="T3" fmla="*/ 147 h 165"/>
                  <a:gd name="T4" fmla="*/ 8 w 290"/>
                  <a:gd name="T5" fmla="*/ 165 h 165"/>
                  <a:gd name="T6" fmla="*/ 220 w 290"/>
                  <a:gd name="T7" fmla="*/ 41 h 165"/>
                  <a:gd name="T8" fmla="*/ 207 w 290"/>
                  <a:gd name="T9" fmla="*/ 27 h 165"/>
                  <a:gd name="T10" fmla="*/ 289 w 290"/>
                  <a:gd name="T11" fmla="*/ 0 h 165"/>
                  <a:gd name="T12" fmla="*/ 287 w 290"/>
                  <a:gd name="T13" fmla="*/ 3 h 165"/>
                  <a:gd name="T14" fmla="*/ 290 w 290"/>
                  <a:gd name="T15" fmla="*/ 1 h 165"/>
                  <a:gd name="T16" fmla="*/ 289 w 290"/>
                  <a:gd name="T1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0" h="165">
                    <a:moveTo>
                      <a:pt x="207" y="27"/>
                    </a:moveTo>
                    <a:cubicBezTo>
                      <a:pt x="0" y="147"/>
                      <a:pt x="0" y="147"/>
                      <a:pt x="0" y="147"/>
                    </a:cubicBezTo>
                    <a:cubicBezTo>
                      <a:pt x="2" y="153"/>
                      <a:pt x="4" y="160"/>
                      <a:pt x="8" y="165"/>
                    </a:cubicBezTo>
                    <a:cubicBezTo>
                      <a:pt x="220" y="41"/>
                      <a:pt x="220" y="41"/>
                      <a:pt x="220" y="41"/>
                    </a:cubicBezTo>
                    <a:cubicBezTo>
                      <a:pt x="214" y="39"/>
                      <a:pt x="210" y="34"/>
                      <a:pt x="207" y="27"/>
                    </a:cubicBezTo>
                    <a:moveTo>
                      <a:pt x="289" y="0"/>
                    </a:moveTo>
                    <a:cubicBezTo>
                      <a:pt x="288" y="1"/>
                      <a:pt x="288" y="2"/>
                      <a:pt x="287" y="3"/>
                    </a:cubicBezTo>
                    <a:cubicBezTo>
                      <a:pt x="290" y="1"/>
                      <a:pt x="290" y="1"/>
                      <a:pt x="290" y="1"/>
                    </a:cubicBezTo>
                    <a:cubicBezTo>
                      <a:pt x="289" y="1"/>
                      <a:pt x="289" y="1"/>
                      <a:pt x="289" y="0"/>
                    </a:cubicBezTo>
                  </a:path>
                </a:pathLst>
              </a:custGeom>
              <a:solidFill>
                <a:srgbClr val="8BC3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16" name="Freeform 534"/>
              <p:cNvSpPr/>
              <p:nvPr/>
            </p:nvSpPr>
            <p:spPr bwMode="auto">
              <a:xfrm>
                <a:off x="4961" y="1226"/>
                <a:ext cx="312" cy="176"/>
              </a:xfrm>
              <a:custGeom>
                <a:avLst/>
                <a:gdLst>
                  <a:gd name="T0" fmla="*/ 282 w 312"/>
                  <a:gd name="T1" fmla="*/ 0 h 176"/>
                  <a:gd name="T2" fmla="*/ 279 w 312"/>
                  <a:gd name="T3" fmla="*/ 2 h 176"/>
                  <a:gd name="T4" fmla="*/ 246 w 312"/>
                  <a:gd name="T5" fmla="*/ 36 h 176"/>
                  <a:gd name="T6" fmla="*/ 223 w 312"/>
                  <a:gd name="T7" fmla="*/ 42 h 176"/>
                  <a:gd name="T8" fmla="*/ 212 w 312"/>
                  <a:gd name="T9" fmla="*/ 40 h 176"/>
                  <a:gd name="T10" fmla="*/ 0 w 312"/>
                  <a:gd name="T11" fmla="*/ 164 h 176"/>
                  <a:gd name="T12" fmla="*/ 23 w 312"/>
                  <a:gd name="T13" fmla="*/ 176 h 176"/>
                  <a:gd name="T14" fmla="*/ 61 w 312"/>
                  <a:gd name="T15" fmla="*/ 161 h 176"/>
                  <a:gd name="T16" fmla="*/ 164 w 312"/>
                  <a:gd name="T17" fmla="*/ 104 h 176"/>
                  <a:gd name="T18" fmla="*/ 173 w 312"/>
                  <a:gd name="T19" fmla="*/ 105 h 176"/>
                  <a:gd name="T20" fmla="*/ 177 w 312"/>
                  <a:gd name="T21" fmla="*/ 105 h 176"/>
                  <a:gd name="T22" fmla="*/ 237 w 312"/>
                  <a:gd name="T23" fmla="*/ 57 h 176"/>
                  <a:gd name="T24" fmla="*/ 282 w 312"/>
                  <a:gd name="T25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2" h="176">
                    <a:moveTo>
                      <a:pt x="282" y="0"/>
                    </a:moveTo>
                    <a:cubicBezTo>
                      <a:pt x="279" y="2"/>
                      <a:pt x="279" y="2"/>
                      <a:pt x="279" y="2"/>
                    </a:cubicBezTo>
                    <a:cubicBezTo>
                      <a:pt x="270" y="16"/>
                      <a:pt x="259" y="28"/>
                      <a:pt x="246" y="36"/>
                    </a:cubicBezTo>
                    <a:cubicBezTo>
                      <a:pt x="238" y="40"/>
                      <a:pt x="230" y="42"/>
                      <a:pt x="223" y="42"/>
                    </a:cubicBezTo>
                    <a:cubicBezTo>
                      <a:pt x="219" y="42"/>
                      <a:pt x="216" y="42"/>
                      <a:pt x="212" y="40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5" y="171"/>
                      <a:pt x="12" y="176"/>
                      <a:pt x="23" y="176"/>
                    </a:cubicBezTo>
                    <a:cubicBezTo>
                      <a:pt x="33" y="176"/>
                      <a:pt x="45" y="172"/>
                      <a:pt x="61" y="161"/>
                    </a:cubicBezTo>
                    <a:cubicBezTo>
                      <a:pt x="125" y="119"/>
                      <a:pt x="141" y="104"/>
                      <a:pt x="164" y="104"/>
                    </a:cubicBezTo>
                    <a:cubicBezTo>
                      <a:pt x="167" y="104"/>
                      <a:pt x="170" y="105"/>
                      <a:pt x="173" y="105"/>
                    </a:cubicBezTo>
                    <a:cubicBezTo>
                      <a:pt x="174" y="105"/>
                      <a:pt x="175" y="105"/>
                      <a:pt x="177" y="105"/>
                    </a:cubicBezTo>
                    <a:cubicBezTo>
                      <a:pt x="203" y="105"/>
                      <a:pt x="226" y="65"/>
                      <a:pt x="237" y="57"/>
                    </a:cubicBezTo>
                    <a:cubicBezTo>
                      <a:pt x="248" y="49"/>
                      <a:pt x="312" y="22"/>
                      <a:pt x="282" y="0"/>
                    </a:cubicBezTo>
                  </a:path>
                </a:pathLst>
              </a:custGeom>
              <a:solidFill>
                <a:srgbClr val="C0C1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17" name="Freeform 535"/>
              <p:cNvSpPr/>
              <p:nvPr/>
            </p:nvSpPr>
            <p:spPr bwMode="auto">
              <a:xfrm>
                <a:off x="5165" y="1219"/>
                <a:ext cx="53" cy="28"/>
              </a:xfrm>
              <a:custGeom>
                <a:avLst/>
                <a:gdLst>
                  <a:gd name="T0" fmla="*/ 52 w 53"/>
                  <a:gd name="T1" fmla="*/ 0 h 28"/>
                  <a:gd name="T2" fmla="*/ 0 w 53"/>
                  <a:gd name="T3" fmla="*/ 9 h 28"/>
                  <a:gd name="T4" fmla="*/ 4 w 53"/>
                  <a:gd name="T5" fmla="*/ 28 h 28"/>
                  <a:gd name="T6" fmla="*/ 53 w 53"/>
                  <a:gd name="T7" fmla="*/ 0 h 28"/>
                  <a:gd name="T8" fmla="*/ 52 w 53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28">
                    <a:moveTo>
                      <a:pt x="52" y="0"/>
                    </a:moveTo>
                    <a:cubicBezTo>
                      <a:pt x="38" y="0"/>
                      <a:pt x="20" y="3"/>
                      <a:pt x="0" y="9"/>
                    </a:cubicBezTo>
                    <a:cubicBezTo>
                      <a:pt x="0" y="17"/>
                      <a:pt x="1" y="23"/>
                      <a:pt x="4" y="2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0"/>
                      <a:pt x="52" y="0"/>
                      <a:pt x="52" y="0"/>
                    </a:cubicBezTo>
                  </a:path>
                </a:pathLst>
              </a:custGeom>
              <a:solidFill>
                <a:srgbClr val="1B9D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18" name="Freeform 536"/>
              <p:cNvSpPr/>
              <p:nvPr/>
            </p:nvSpPr>
            <p:spPr bwMode="auto">
              <a:xfrm>
                <a:off x="5169" y="1219"/>
                <a:ext cx="67" cy="39"/>
              </a:xfrm>
              <a:custGeom>
                <a:avLst/>
                <a:gdLst>
                  <a:gd name="T0" fmla="*/ 49 w 67"/>
                  <a:gd name="T1" fmla="*/ 0 h 39"/>
                  <a:gd name="T2" fmla="*/ 0 w 67"/>
                  <a:gd name="T3" fmla="*/ 28 h 39"/>
                  <a:gd name="T4" fmla="*/ 19 w 67"/>
                  <a:gd name="T5" fmla="*/ 39 h 39"/>
                  <a:gd name="T6" fmla="*/ 20 w 67"/>
                  <a:gd name="T7" fmla="*/ 39 h 39"/>
                  <a:gd name="T8" fmla="*/ 56 w 67"/>
                  <a:gd name="T9" fmla="*/ 18 h 39"/>
                  <a:gd name="T10" fmla="*/ 67 w 67"/>
                  <a:gd name="T11" fmla="*/ 3 h 39"/>
                  <a:gd name="T12" fmla="*/ 67 w 67"/>
                  <a:gd name="T13" fmla="*/ 3 h 39"/>
                  <a:gd name="T14" fmla="*/ 49 w 67"/>
                  <a:gd name="T1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39">
                    <a:moveTo>
                      <a:pt x="49" y="0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4" y="35"/>
                      <a:pt x="11" y="39"/>
                      <a:pt x="19" y="39"/>
                    </a:cubicBezTo>
                    <a:cubicBezTo>
                      <a:pt x="19" y="39"/>
                      <a:pt x="19" y="39"/>
                      <a:pt x="20" y="39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60" y="13"/>
                      <a:pt x="63" y="8"/>
                      <a:pt x="67" y="3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62" y="1"/>
                      <a:pt x="56" y="0"/>
                      <a:pt x="49" y="0"/>
                    </a:cubicBezTo>
                  </a:path>
                </a:pathLst>
              </a:custGeom>
              <a:solidFill>
                <a:srgbClr val="8BC3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19" name="Freeform 537"/>
              <p:cNvSpPr/>
              <p:nvPr/>
            </p:nvSpPr>
            <p:spPr bwMode="auto">
              <a:xfrm>
                <a:off x="5189" y="1237"/>
                <a:ext cx="36" cy="21"/>
              </a:xfrm>
              <a:custGeom>
                <a:avLst/>
                <a:gdLst>
                  <a:gd name="T0" fmla="*/ 36 w 36"/>
                  <a:gd name="T1" fmla="*/ 0 h 21"/>
                  <a:gd name="T2" fmla="*/ 0 w 36"/>
                  <a:gd name="T3" fmla="*/ 21 h 21"/>
                  <a:gd name="T4" fmla="*/ 18 w 36"/>
                  <a:gd name="T5" fmla="*/ 15 h 21"/>
                  <a:gd name="T6" fmla="*/ 36 w 36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21">
                    <a:moveTo>
                      <a:pt x="36" y="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5" y="20"/>
                      <a:pt x="11" y="19"/>
                      <a:pt x="18" y="15"/>
                    </a:cubicBezTo>
                    <a:cubicBezTo>
                      <a:pt x="24" y="11"/>
                      <a:pt x="30" y="6"/>
                      <a:pt x="36" y="0"/>
                    </a:cubicBezTo>
                  </a:path>
                </a:pathLst>
              </a:custGeom>
              <a:solidFill>
                <a:srgbClr val="C0C1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20" name="Freeform 538"/>
              <p:cNvSpPr>
                <a:spLocks noEditPoints="1"/>
              </p:cNvSpPr>
              <p:nvPr/>
            </p:nvSpPr>
            <p:spPr bwMode="auto">
              <a:xfrm>
                <a:off x="5186" y="1256"/>
                <a:ext cx="20" cy="6"/>
              </a:xfrm>
              <a:custGeom>
                <a:avLst/>
                <a:gdLst>
                  <a:gd name="T0" fmla="*/ 0 w 20"/>
                  <a:gd name="T1" fmla="*/ 6 h 6"/>
                  <a:gd name="T2" fmla="*/ 0 w 20"/>
                  <a:gd name="T3" fmla="*/ 6 h 6"/>
                  <a:gd name="T4" fmla="*/ 0 w 20"/>
                  <a:gd name="T5" fmla="*/ 6 h 6"/>
                  <a:gd name="T6" fmla="*/ 0 w 20"/>
                  <a:gd name="T7" fmla="*/ 6 h 6"/>
                  <a:gd name="T8" fmla="*/ 20 w 20"/>
                  <a:gd name="T9" fmla="*/ 0 h 6"/>
                  <a:gd name="T10" fmla="*/ 1 w 20"/>
                  <a:gd name="T11" fmla="*/ 6 h 6"/>
                  <a:gd name="T12" fmla="*/ 20 w 2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6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moveTo>
                      <a:pt x="20" y="0"/>
                    </a:moveTo>
                    <a:cubicBezTo>
                      <a:pt x="13" y="4"/>
                      <a:pt x="6" y="6"/>
                      <a:pt x="1" y="6"/>
                    </a:cubicBezTo>
                    <a:cubicBezTo>
                      <a:pt x="6" y="6"/>
                      <a:pt x="13" y="4"/>
                      <a:pt x="20" y="0"/>
                    </a:cubicBezTo>
                  </a:path>
                </a:pathLst>
              </a:custGeom>
              <a:solidFill>
                <a:srgbClr val="C0C1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21" name="Freeform 539"/>
              <p:cNvSpPr/>
              <p:nvPr/>
            </p:nvSpPr>
            <p:spPr bwMode="auto">
              <a:xfrm>
                <a:off x="5098" y="1240"/>
                <a:ext cx="5" cy="6"/>
              </a:xfrm>
              <a:custGeom>
                <a:avLst/>
                <a:gdLst>
                  <a:gd name="T0" fmla="*/ 3 w 5"/>
                  <a:gd name="T1" fmla="*/ 6 h 6"/>
                  <a:gd name="T2" fmla="*/ 5 w 5"/>
                  <a:gd name="T3" fmla="*/ 5 h 6"/>
                  <a:gd name="T4" fmla="*/ 3 w 5"/>
                  <a:gd name="T5" fmla="*/ 0 h 6"/>
                  <a:gd name="T6" fmla="*/ 0 w 5"/>
                  <a:gd name="T7" fmla="*/ 1 h 6"/>
                  <a:gd name="T8" fmla="*/ 3 w 5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4" y="4"/>
                      <a:pt x="3" y="2"/>
                      <a:pt x="3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2" y="5"/>
                      <a:pt x="3" y="6"/>
                    </a:cubicBezTo>
                    <a:close/>
                  </a:path>
                </a:pathLst>
              </a:custGeom>
              <a:solidFill>
                <a:srgbClr val="B533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22" name="Freeform 540"/>
              <p:cNvSpPr/>
              <p:nvPr/>
            </p:nvSpPr>
            <p:spPr bwMode="auto">
              <a:xfrm>
                <a:off x="5098" y="1235"/>
                <a:ext cx="3" cy="6"/>
              </a:xfrm>
              <a:custGeom>
                <a:avLst/>
                <a:gdLst>
                  <a:gd name="T0" fmla="*/ 0 w 3"/>
                  <a:gd name="T1" fmla="*/ 6 h 6"/>
                  <a:gd name="T2" fmla="*/ 3 w 3"/>
                  <a:gd name="T3" fmla="*/ 5 h 6"/>
                  <a:gd name="T4" fmla="*/ 3 w 3"/>
                  <a:gd name="T5" fmla="*/ 0 h 6"/>
                  <a:gd name="T6" fmla="*/ 0 w 3"/>
                  <a:gd name="T7" fmla="*/ 2 h 6"/>
                  <a:gd name="T8" fmla="*/ 0 w 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0" y="6"/>
                    </a:moveTo>
                    <a:lnTo>
                      <a:pt x="3" y="5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B533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23" name="Freeform 541"/>
              <p:cNvSpPr/>
              <p:nvPr/>
            </p:nvSpPr>
            <p:spPr bwMode="auto">
              <a:xfrm>
                <a:off x="5088" y="1225"/>
                <a:ext cx="9" cy="5"/>
              </a:xfrm>
              <a:custGeom>
                <a:avLst/>
                <a:gdLst>
                  <a:gd name="T0" fmla="*/ 7 w 9"/>
                  <a:gd name="T1" fmla="*/ 5 h 5"/>
                  <a:gd name="T2" fmla="*/ 9 w 9"/>
                  <a:gd name="T3" fmla="*/ 4 h 5"/>
                  <a:gd name="T4" fmla="*/ 2 w 9"/>
                  <a:gd name="T5" fmla="*/ 0 h 5"/>
                  <a:gd name="T6" fmla="*/ 0 w 9"/>
                  <a:gd name="T7" fmla="*/ 1 h 5"/>
                  <a:gd name="T8" fmla="*/ 7 w 9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5"/>
                    </a:moveTo>
                    <a:lnTo>
                      <a:pt x="9" y="4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24" name="Freeform 542"/>
              <p:cNvSpPr/>
              <p:nvPr/>
            </p:nvSpPr>
            <p:spPr bwMode="auto">
              <a:xfrm>
                <a:off x="5095" y="1229"/>
                <a:ext cx="6" cy="8"/>
              </a:xfrm>
              <a:custGeom>
                <a:avLst/>
                <a:gdLst>
                  <a:gd name="T0" fmla="*/ 3 w 6"/>
                  <a:gd name="T1" fmla="*/ 8 h 8"/>
                  <a:gd name="T2" fmla="*/ 6 w 6"/>
                  <a:gd name="T3" fmla="*/ 6 h 8"/>
                  <a:gd name="T4" fmla="*/ 2 w 6"/>
                  <a:gd name="T5" fmla="*/ 0 h 8"/>
                  <a:gd name="T6" fmla="*/ 0 w 6"/>
                  <a:gd name="T7" fmla="*/ 1 h 8"/>
                  <a:gd name="T8" fmla="*/ 3 w 6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3" y="8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6" y="4"/>
                      <a:pt x="4" y="1"/>
                      <a:pt x="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3" y="5"/>
                      <a:pt x="3" y="8"/>
                    </a:cubicBezTo>
                    <a:close/>
                  </a:path>
                </a:pathLst>
              </a:custGeom>
              <a:solidFill>
                <a:srgbClr val="B533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25" name="Freeform 543"/>
              <p:cNvSpPr/>
              <p:nvPr/>
            </p:nvSpPr>
            <p:spPr bwMode="auto">
              <a:xfrm>
                <a:off x="5101" y="1245"/>
                <a:ext cx="9" cy="5"/>
              </a:xfrm>
              <a:custGeom>
                <a:avLst/>
                <a:gdLst>
                  <a:gd name="T0" fmla="*/ 7 w 9"/>
                  <a:gd name="T1" fmla="*/ 5 h 5"/>
                  <a:gd name="T2" fmla="*/ 9 w 9"/>
                  <a:gd name="T3" fmla="*/ 4 h 5"/>
                  <a:gd name="T4" fmla="*/ 2 w 9"/>
                  <a:gd name="T5" fmla="*/ 0 h 5"/>
                  <a:gd name="T6" fmla="*/ 0 w 9"/>
                  <a:gd name="T7" fmla="*/ 1 h 5"/>
                  <a:gd name="T8" fmla="*/ 7 w 9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5"/>
                    </a:moveTo>
                    <a:lnTo>
                      <a:pt x="9" y="4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B533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26" name="Freeform 544"/>
              <p:cNvSpPr/>
              <p:nvPr/>
            </p:nvSpPr>
            <p:spPr bwMode="auto">
              <a:xfrm>
                <a:off x="5108" y="1249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1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930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27" name="Freeform 545"/>
              <p:cNvSpPr/>
              <p:nvPr/>
            </p:nvSpPr>
            <p:spPr bwMode="auto">
              <a:xfrm>
                <a:off x="5088" y="1226"/>
                <a:ext cx="20" cy="25"/>
              </a:xfrm>
              <a:custGeom>
                <a:avLst/>
                <a:gdLst>
                  <a:gd name="T0" fmla="*/ 0 w 20"/>
                  <a:gd name="T1" fmla="*/ 0 h 25"/>
                  <a:gd name="T2" fmla="*/ 0 w 20"/>
                  <a:gd name="T3" fmla="*/ 1 h 25"/>
                  <a:gd name="T4" fmla="*/ 7 w 20"/>
                  <a:gd name="T5" fmla="*/ 5 h 25"/>
                  <a:gd name="T6" fmla="*/ 9 w 20"/>
                  <a:gd name="T7" fmla="*/ 10 h 25"/>
                  <a:gd name="T8" fmla="*/ 9 w 20"/>
                  <a:gd name="T9" fmla="*/ 15 h 25"/>
                  <a:gd name="T10" fmla="*/ 13 w 20"/>
                  <a:gd name="T11" fmla="*/ 21 h 25"/>
                  <a:gd name="T12" fmla="*/ 20 w 20"/>
                  <a:gd name="T13" fmla="*/ 25 h 25"/>
                  <a:gd name="T14" fmla="*/ 20 w 20"/>
                  <a:gd name="T15" fmla="*/ 24 h 25"/>
                  <a:gd name="T16" fmla="*/ 13 w 20"/>
                  <a:gd name="T17" fmla="*/ 20 h 25"/>
                  <a:gd name="T18" fmla="*/ 10 w 20"/>
                  <a:gd name="T19" fmla="*/ 15 h 25"/>
                  <a:gd name="T20" fmla="*/ 10 w 20"/>
                  <a:gd name="T21" fmla="*/ 11 h 25"/>
                  <a:gd name="T22" fmla="*/ 7 w 20"/>
                  <a:gd name="T23" fmla="*/ 4 h 25"/>
                  <a:gd name="T24" fmla="*/ 0 w 20"/>
                  <a:gd name="T2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5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6"/>
                      <a:pt x="9" y="8"/>
                      <a:pt x="9" y="10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7"/>
                      <a:pt x="11" y="20"/>
                      <a:pt x="13" y="21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0" y="17"/>
                      <a:pt x="10" y="1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9" y="5"/>
                      <a:pt x="7" y="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43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28" name="Freeform 546"/>
              <p:cNvSpPr/>
              <p:nvPr/>
            </p:nvSpPr>
            <p:spPr bwMode="auto">
              <a:xfrm>
                <a:off x="5078" y="1223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2 h 5"/>
                  <a:gd name="T4" fmla="*/ 2 w 2"/>
                  <a:gd name="T5" fmla="*/ 5 h 5"/>
                  <a:gd name="T6" fmla="*/ 2 w 2"/>
                  <a:gd name="T7" fmla="*/ 2 h 5"/>
                  <a:gd name="T8" fmla="*/ 0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2" y="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29" name="Freeform 547"/>
              <p:cNvSpPr/>
              <p:nvPr/>
            </p:nvSpPr>
            <p:spPr bwMode="auto">
              <a:xfrm>
                <a:off x="5101" y="1225"/>
                <a:ext cx="0" cy="3"/>
              </a:xfrm>
              <a:custGeom>
                <a:avLst/>
                <a:gdLst>
                  <a:gd name="T0" fmla="*/ 2 h 3"/>
                  <a:gd name="T1" fmla="*/ 0 h 3"/>
                  <a:gd name="T2" fmla="*/ 1 h 3"/>
                  <a:gd name="T3" fmla="*/ 3 h 3"/>
                  <a:gd name="T4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30" name="Freeform 548"/>
              <p:cNvSpPr/>
              <p:nvPr/>
            </p:nvSpPr>
            <p:spPr bwMode="auto">
              <a:xfrm>
                <a:off x="5101" y="1225"/>
                <a:ext cx="0" cy="3"/>
              </a:xfrm>
              <a:custGeom>
                <a:avLst/>
                <a:gdLst>
                  <a:gd name="T0" fmla="*/ 1 h 3"/>
                  <a:gd name="T1" fmla="*/ 3 h 3"/>
                  <a:gd name="T2" fmla="*/ 2 h 3"/>
                  <a:gd name="T3" fmla="*/ 0 h 3"/>
                  <a:gd name="T4" fmla="*/ 1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1"/>
                    </a:move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31" name="Freeform 549"/>
              <p:cNvSpPr/>
              <p:nvPr/>
            </p:nvSpPr>
            <p:spPr bwMode="auto">
              <a:xfrm>
                <a:off x="5080" y="1225"/>
                <a:ext cx="10" cy="8"/>
              </a:xfrm>
              <a:custGeom>
                <a:avLst/>
                <a:gdLst>
                  <a:gd name="T0" fmla="*/ 0 w 10"/>
                  <a:gd name="T1" fmla="*/ 0 h 8"/>
                  <a:gd name="T2" fmla="*/ 0 w 10"/>
                  <a:gd name="T3" fmla="*/ 3 h 8"/>
                  <a:gd name="T4" fmla="*/ 10 w 10"/>
                  <a:gd name="T5" fmla="*/ 8 h 8"/>
                  <a:gd name="T6" fmla="*/ 10 w 10"/>
                  <a:gd name="T7" fmla="*/ 6 h 8"/>
                  <a:gd name="T8" fmla="*/ 0 w 10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0" y="3"/>
                    </a:lnTo>
                    <a:lnTo>
                      <a:pt x="10" y="8"/>
                    </a:lnTo>
                    <a:lnTo>
                      <a:pt x="1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32" name="Freeform 550"/>
              <p:cNvSpPr/>
              <p:nvPr/>
            </p:nvSpPr>
            <p:spPr bwMode="auto">
              <a:xfrm>
                <a:off x="5091" y="1226"/>
                <a:ext cx="10" cy="7"/>
              </a:xfrm>
              <a:custGeom>
                <a:avLst/>
                <a:gdLst>
                  <a:gd name="T0" fmla="*/ 0 w 10"/>
                  <a:gd name="T1" fmla="*/ 5 h 7"/>
                  <a:gd name="T2" fmla="*/ 0 w 10"/>
                  <a:gd name="T3" fmla="*/ 7 h 7"/>
                  <a:gd name="T4" fmla="*/ 10 w 10"/>
                  <a:gd name="T5" fmla="*/ 2 h 7"/>
                  <a:gd name="T6" fmla="*/ 10 w 10"/>
                  <a:gd name="T7" fmla="*/ 0 h 7"/>
                  <a:gd name="T8" fmla="*/ 0 w 10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0" y="5"/>
                    </a:moveTo>
                    <a:lnTo>
                      <a:pt x="0" y="7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33" name="Freeform 551"/>
              <p:cNvSpPr/>
              <p:nvPr/>
            </p:nvSpPr>
            <p:spPr bwMode="auto">
              <a:xfrm>
                <a:off x="5090" y="1231"/>
                <a:ext cx="1" cy="3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1 w 1"/>
                  <a:gd name="T5" fmla="*/ 2 h 3"/>
                  <a:gd name="T6" fmla="*/ 1 w 1"/>
                  <a:gd name="T7" fmla="*/ 0 h 3"/>
                  <a:gd name="T8" fmla="*/ 0 w 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34" name="Freeform 552"/>
              <p:cNvSpPr/>
              <p:nvPr/>
            </p:nvSpPr>
            <p:spPr bwMode="auto">
              <a:xfrm>
                <a:off x="5090" y="1231"/>
                <a:ext cx="1" cy="3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1 w 1"/>
                  <a:gd name="T5" fmla="*/ 2 h 3"/>
                  <a:gd name="T6" fmla="*/ 1 w 1"/>
                  <a:gd name="T7" fmla="*/ 0 h 3"/>
                  <a:gd name="T8" fmla="*/ 0 w 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35" name="Freeform 553"/>
              <p:cNvSpPr/>
              <p:nvPr/>
            </p:nvSpPr>
            <p:spPr bwMode="auto">
              <a:xfrm>
                <a:off x="5077" y="1217"/>
                <a:ext cx="24" cy="14"/>
              </a:xfrm>
              <a:custGeom>
                <a:avLst/>
                <a:gdLst>
                  <a:gd name="T0" fmla="*/ 3 w 24"/>
                  <a:gd name="T1" fmla="*/ 3 h 14"/>
                  <a:gd name="T2" fmla="*/ 3 w 24"/>
                  <a:gd name="T3" fmla="*/ 8 h 14"/>
                  <a:gd name="T4" fmla="*/ 13 w 24"/>
                  <a:gd name="T5" fmla="*/ 14 h 14"/>
                  <a:gd name="T6" fmla="*/ 14 w 24"/>
                  <a:gd name="T7" fmla="*/ 14 h 14"/>
                  <a:gd name="T8" fmla="*/ 24 w 24"/>
                  <a:gd name="T9" fmla="*/ 9 h 14"/>
                  <a:gd name="T10" fmla="*/ 24 w 24"/>
                  <a:gd name="T11" fmla="*/ 7 h 14"/>
                  <a:gd name="T12" fmla="*/ 14 w 24"/>
                  <a:gd name="T13" fmla="*/ 2 h 14"/>
                  <a:gd name="T14" fmla="*/ 5 w 24"/>
                  <a:gd name="T15" fmla="*/ 2 h 14"/>
                  <a:gd name="T16" fmla="*/ 3 w 24"/>
                  <a:gd name="T17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4">
                    <a:moveTo>
                      <a:pt x="3" y="3"/>
                    </a:moveTo>
                    <a:cubicBezTo>
                      <a:pt x="0" y="5"/>
                      <a:pt x="0" y="7"/>
                      <a:pt x="3" y="8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4" y="14"/>
                      <a:pt x="14" y="14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4" y="8"/>
                      <a:pt x="24" y="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2" y="0"/>
                      <a:pt x="8" y="0"/>
                      <a:pt x="5" y="2"/>
                    </a:cubicBez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36" name="Freeform 554"/>
              <p:cNvSpPr/>
              <p:nvPr/>
            </p:nvSpPr>
            <p:spPr bwMode="auto">
              <a:xfrm>
                <a:off x="5043" y="1198"/>
                <a:ext cx="52" cy="42"/>
              </a:xfrm>
              <a:custGeom>
                <a:avLst/>
                <a:gdLst>
                  <a:gd name="T0" fmla="*/ 26 w 52"/>
                  <a:gd name="T1" fmla="*/ 6 h 42"/>
                  <a:gd name="T2" fmla="*/ 24 w 52"/>
                  <a:gd name="T3" fmla="*/ 11 h 42"/>
                  <a:gd name="T4" fmla="*/ 10 w 52"/>
                  <a:gd name="T5" fmla="*/ 22 h 42"/>
                  <a:gd name="T6" fmla="*/ 1 w 52"/>
                  <a:gd name="T7" fmla="*/ 30 h 42"/>
                  <a:gd name="T8" fmla="*/ 0 w 52"/>
                  <a:gd name="T9" fmla="*/ 35 h 42"/>
                  <a:gd name="T10" fmla="*/ 1 w 52"/>
                  <a:gd name="T11" fmla="*/ 39 h 42"/>
                  <a:gd name="T12" fmla="*/ 9 w 52"/>
                  <a:gd name="T13" fmla="*/ 42 h 42"/>
                  <a:gd name="T14" fmla="*/ 25 w 52"/>
                  <a:gd name="T15" fmla="*/ 36 h 42"/>
                  <a:gd name="T16" fmla="*/ 52 w 52"/>
                  <a:gd name="T17" fmla="*/ 20 h 42"/>
                  <a:gd name="T18" fmla="*/ 52 w 52"/>
                  <a:gd name="T19" fmla="*/ 16 h 42"/>
                  <a:gd name="T20" fmla="*/ 47 w 52"/>
                  <a:gd name="T21" fmla="*/ 0 h 42"/>
                  <a:gd name="T22" fmla="*/ 26 w 52"/>
                  <a:gd name="T23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42">
                    <a:moveTo>
                      <a:pt x="26" y="6"/>
                    </a:moveTo>
                    <a:cubicBezTo>
                      <a:pt x="24" y="11"/>
                      <a:pt x="24" y="11"/>
                      <a:pt x="24" y="11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4" y="27"/>
                      <a:pt x="1" y="30"/>
                    </a:cubicBezTo>
                    <a:cubicBezTo>
                      <a:pt x="0" y="31"/>
                      <a:pt x="0" y="34"/>
                      <a:pt x="0" y="35"/>
                    </a:cubicBezTo>
                    <a:cubicBezTo>
                      <a:pt x="0" y="36"/>
                      <a:pt x="1" y="39"/>
                      <a:pt x="1" y="39"/>
                    </a:cubicBezTo>
                    <a:cubicBezTo>
                      <a:pt x="3" y="41"/>
                      <a:pt x="6" y="41"/>
                      <a:pt x="9" y="42"/>
                    </a:cubicBezTo>
                    <a:cubicBezTo>
                      <a:pt x="17" y="42"/>
                      <a:pt x="25" y="36"/>
                      <a:pt x="25" y="36"/>
                    </a:cubicBezTo>
                    <a:cubicBezTo>
                      <a:pt x="26" y="35"/>
                      <a:pt x="52" y="20"/>
                      <a:pt x="52" y="20"/>
                    </a:cubicBezTo>
                    <a:cubicBezTo>
                      <a:pt x="52" y="20"/>
                      <a:pt x="52" y="18"/>
                      <a:pt x="52" y="16"/>
                    </a:cubicBezTo>
                    <a:cubicBezTo>
                      <a:pt x="51" y="6"/>
                      <a:pt x="47" y="0"/>
                      <a:pt x="47" y="0"/>
                    </a:cubicBezTo>
                    <a:lnTo>
                      <a:pt x="26" y="6"/>
                    </a:lnTo>
                    <a:close/>
                  </a:path>
                </a:pathLst>
              </a:custGeom>
              <a:solidFill>
                <a:srgbClr val="269F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37" name="Freeform 555"/>
              <p:cNvSpPr/>
              <p:nvPr/>
            </p:nvSpPr>
            <p:spPr bwMode="auto">
              <a:xfrm>
                <a:off x="5056" y="1216"/>
                <a:ext cx="13" cy="7"/>
              </a:xfrm>
              <a:custGeom>
                <a:avLst/>
                <a:gdLst>
                  <a:gd name="T0" fmla="*/ 13 w 13"/>
                  <a:gd name="T1" fmla="*/ 7 h 7"/>
                  <a:gd name="T2" fmla="*/ 13 w 13"/>
                  <a:gd name="T3" fmla="*/ 7 h 7"/>
                  <a:gd name="T4" fmla="*/ 13 w 13"/>
                  <a:gd name="T5" fmla="*/ 6 h 7"/>
                  <a:gd name="T6" fmla="*/ 6 w 13"/>
                  <a:gd name="T7" fmla="*/ 1 h 7"/>
                  <a:gd name="T8" fmla="*/ 0 w 13"/>
                  <a:gd name="T9" fmla="*/ 1 h 7"/>
                  <a:gd name="T10" fmla="*/ 0 w 13"/>
                  <a:gd name="T11" fmla="*/ 1 h 7"/>
                  <a:gd name="T12" fmla="*/ 0 w 13"/>
                  <a:gd name="T13" fmla="*/ 2 h 7"/>
                  <a:gd name="T14" fmla="*/ 6 w 13"/>
                  <a:gd name="T15" fmla="*/ 2 h 7"/>
                  <a:gd name="T16" fmla="*/ 13 w 13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7"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9" y="2"/>
                      <a:pt x="6" y="1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3" y="1"/>
                      <a:pt x="6" y="2"/>
                    </a:cubicBezTo>
                    <a:cubicBezTo>
                      <a:pt x="8" y="3"/>
                      <a:pt x="11" y="6"/>
                      <a:pt x="13" y="7"/>
                    </a:cubicBezTo>
                    <a:close/>
                  </a:path>
                </a:pathLst>
              </a:custGeom>
              <a:solidFill>
                <a:srgbClr val="D5D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38" name="Freeform 556"/>
              <p:cNvSpPr/>
              <p:nvPr/>
            </p:nvSpPr>
            <p:spPr bwMode="auto">
              <a:xfrm>
                <a:off x="5053" y="1218"/>
                <a:ext cx="14" cy="7"/>
              </a:xfrm>
              <a:custGeom>
                <a:avLst/>
                <a:gdLst>
                  <a:gd name="T0" fmla="*/ 13 w 14"/>
                  <a:gd name="T1" fmla="*/ 7 h 7"/>
                  <a:gd name="T2" fmla="*/ 13 w 14"/>
                  <a:gd name="T3" fmla="*/ 7 h 7"/>
                  <a:gd name="T4" fmla="*/ 14 w 14"/>
                  <a:gd name="T5" fmla="*/ 6 h 7"/>
                  <a:gd name="T6" fmla="*/ 6 w 14"/>
                  <a:gd name="T7" fmla="*/ 1 h 7"/>
                  <a:gd name="T8" fmla="*/ 0 w 14"/>
                  <a:gd name="T9" fmla="*/ 1 h 7"/>
                  <a:gd name="T10" fmla="*/ 0 w 14"/>
                  <a:gd name="T11" fmla="*/ 2 h 7"/>
                  <a:gd name="T12" fmla="*/ 0 w 14"/>
                  <a:gd name="T13" fmla="*/ 2 h 7"/>
                  <a:gd name="T14" fmla="*/ 6 w 14"/>
                  <a:gd name="T15" fmla="*/ 2 h 7"/>
                  <a:gd name="T16" fmla="*/ 13 w 1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7"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5"/>
                      <a:pt x="9" y="3"/>
                      <a:pt x="6" y="1"/>
                    </a:cubicBezTo>
                    <a:cubicBezTo>
                      <a:pt x="3" y="0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3" y="1"/>
                      <a:pt x="6" y="2"/>
                    </a:cubicBezTo>
                    <a:cubicBezTo>
                      <a:pt x="9" y="3"/>
                      <a:pt x="12" y="6"/>
                      <a:pt x="13" y="7"/>
                    </a:cubicBezTo>
                    <a:close/>
                  </a:path>
                </a:pathLst>
              </a:custGeom>
              <a:solidFill>
                <a:srgbClr val="D5D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39" name="Freeform 557"/>
              <p:cNvSpPr/>
              <p:nvPr/>
            </p:nvSpPr>
            <p:spPr bwMode="auto">
              <a:xfrm>
                <a:off x="5050" y="1221"/>
                <a:ext cx="14" cy="6"/>
              </a:xfrm>
              <a:custGeom>
                <a:avLst/>
                <a:gdLst>
                  <a:gd name="T0" fmla="*/ 13 w 14"/>
                  <a:gd name="T1" fmla="*/ 6 h 6"/>
                  <a:gd name="T2" fmla="*/ 14 w 14"/>
                  <a:gd name="T3" fmla="*/ 6 h 6"/>
                  <a:gd name="T4" fmla="*/ 14 w 14"/>
                  <a:gd name="T5" fmla="*/ 5 h 6"/>
                  <a:gd name="T6" fmla="*/ 6 w 14"/>
                  <a:gd name="T7" fmla="*/ 1 h 6"/>
                  <a:gd name="T8" fmla="*/ 0 w 14"/>
                  <a:gd name="T9" fmla="*/ 1 h 6"/>
                  <a:gd name="T10" fmla="*/ 0 w 14"/>
                  <a:gd name="T11" fmla="*/ 2 h 6"/>
                  <a:gd name="T12" fmla="*/ 1 w 14"/>
                  <a:gd name="T13" fmla="*/ 2 h 6"/>
                  <a:gd name="T14" fmla="*/ 6 w 14"/>
                  <a:gd name="T15" fmla="*/ 2 h 6"/>
                  <a:gd name="T16" fmla="*/ 13 w 14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6">
                    <a:moveTo>
                      <a:pt x="13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0" y="2"/>
                      <a:pt x="6" y="1"/>
                    </a:cubicBezTo>
                    <a:cubicBezTo>
                      <a:pt x="4" y="0"/>
                      <a:pt x="1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4" y="1"/>
                      <a:pt x="6" y="2"/>
                    </a:cubicBezTo>
                    <a:cubicBezTo>
                      <a:pt x="9" y="2"/>
                      <a:pt x="12" y="5"/>
                      <a:pt x="13" y="6"/>
                    </a:cubicBezTo>
                    <a:close/>
                  </a:path>
                </a:pathLst>
              </a:custGeom>
              <a:solidFill>
                <a:srgbClr val="D5D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40" name="Freeform 558"/>
              <p:cNvSpPr/>
              <p:nvPr/>
            </p:nvSpPr>
            <p:spPr bwMode="auto">
              <a:xfrm>
                <a:off x="5043" y="1226"/>
                <a:ext cx="21" cy="13"/>
              </a:xfrm>
              <a:custGeom>
                <a:avLst/>
                <a:gdLst>
                  <a:gd name="T0" fmla="*/ 1 w 21"/>
                  <a:gd name="T1" fmla="*/ 2 h 13"/>
                  <a:gd name="T2" fmla="*/ 3 w 21"/>
                  <a:gd name="T3" fmla="*/ 1 h 13"/>
                  <a:gd name="T4" fmla="*/ 11 w 21"/>
                  <a:gd name="T5" fmla="*/ 2 h 13"/>
                  <a:gd name="T6" fmla="*/ 21 w 21"/>
                  <a:gd name="T7" fmla="*/ 9 h 13"/>
                  <a:gd name="T8" fmla="*/ 6 w 21"/>
                  <a:gd name="T9" fmla="*/ 13 h 13"/>
                  <a:gd name="T10" fmla="*/ 5 w 21"/>
                  <a:gd name="T11" fmla="*/ 13 h 13"/>
                  <a:gd name="T12" fmla="*/ 1 w 21"/>
                  <a:gd name="T13" fmla="*/ 11 h 13"/>
                  <a:gd name="T14" fmla="*/ 0 w 21"/>
                  <a:gd name="T15" fmla="*/ 7 h 13"/>
                  <a:gd name="T16" fmla="*/ 1 w 21"/>
                  <a:gd name="T17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3">
                    <a:moveTo>
                      <a:pt x="1" y="2"/>
                    </a:moveTo>
                    <a:cubicBezTo>
                      <a:pt x="2" y="2"/>
                      <a:pt x="2" y="1"/>
                      <a:pt x="3" y="1"/>
                    </a:cubicBezTo>
                    <a:cubicBezTo>
                      <a:pt x="4" y="0"/>
                      <a:pt x="6" y="0"/>
                      <a:pt x="11" y="2"/>
                    </a:cubicBezTo>
                    <a:cubicBezTo>
                      <a:pt x="17" y="4"/>
                      <a:pt x="21" y="9"/>
                      <a:pt x="21" y="9"/>
                    </a:cubicBezTo>
                    <a:cubicBezTo>
                      <a:pt x="21" y="9"/>
                      <a:pt x="17" y="12"/>
                      <a:pt x="6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3"/>
                      <a:pt x="2" y="12"/>
                      <a:pt x="1" y="11"/>
                    </a:cubicBezTo>
                    <a:cubicBezTo>
                      <a:pt x="1" y="11"/>
                      <a:pt x="0" y="8"/>
                      <a:pt x="0" y="7"/>
                    </a:cubicBezTo>
                    <a:cubicBezTo>
                      <a:pt x="0" y="6"/>
                      <a:pt x="0" y="3"/>
                      <a:pt x="1" y="2"/>
                    </a:cubicBezTo>
                    <a:close/>
                  </a:path>
                </a:pathLst>
              </a:custGeom>
              <a:solidFill>
                <a:srgbClr val="254B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41" name="Freeform 559"/>
              <p:cNvSpPr/>
              <p:nvPr/>
            </p:nvSpPr>
            <p:spPr bwMode="auto">
              <a:xfrm>
                <a:off x="5043" y="1215"/>
                <a:ext cx="52" cy="27"/>
              </a:xfrm>
              <a:custGeom>
                <a:avLst/>
                <a:gdLst>
                  <a:gd name="T0" fmla="*/ 0 w 52"/>
                  <a:gd name="T1" fmla="*/ 18 h 27"/>
                  <a:gd name="T2" fmla="*/ 9 w 52"/>
                  <a:gd name="T3" fmla="*/ 22 h 27"/>
                  <a:gd name="T4" fmla="*/ 49 w 52"/>
                  <a:gd name="T5" fmla="*/ 3 h 27"/>
                  <a:gd name="T6" fmla="*/ 52 w 52"/>
                  <a:gd name="T7" fmla="*/ 0 h 27"/>
                  <a:gd name="T8" fmla="*/ 52 w 52"/>
                  <a:gd name="T9" fmla="*/ 3 h 27"/>
                  <a:gd name="T10" fmla="*/ 50 w 52"/>
                  <a:gd name="T11" fmla="*/ 8 h 27"/>
                  <a:gd name="T12" fmla="*/ 29 w 52"/>
                  <a:gd name="T13" fmla="*/ 20 h 27"/>
                  <a:gd name="T14" fmla="*/ 9 w 52"/>
                  <a:gd name="T15" fmla="*/ 26 h 27"/>
                  <a:gd name="T16" fmla="*/ 0 w 52"/>
                  <a:gd name="T17" fmla="*/ 22 h 27"/>
                  <a:gd name="T18" fmla="*/ 0 w 52"/>
                  <a:gd name="T1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27">
                    <a:moveTo>
                      <a:pt x="0" y="18"/>
                    </a:moveTo>
                    <a:cubicBezTo>
                      <a:pt x="0" y="20"/>
                      <a:pt x="6" y="22"/>
                      <a:pt x="9" y="22"/>
                    </a:cubicBezTo>
                    <a:cubicBezTo>
                      <a:pt x="23" y="24"/>
                      <a:pt x="48" y="4"/>
                      <a:pt x="49" y="3"/>
                    </a:cubicBezTo>
                    <a:cubicBezTo>
                      <a:pt x="51" y="1"/>
                      <a:pt x="52" y="0"/>
                      <a:pt x="52" y="0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7"/>
                      <a:pt x="50" y="8"/>
                    </a:cubicBezTo>
                    <a:cubicBezTo>
                      <a:pt x="49" y="9"/>
                      <a:pt x="31" y="19"/>
                      <a:pt x="29" y="20"/>
                    </a:cubicBezTo>
                    <a:cubicBezTo>
                      <a:pt x="29" y="20"/>
                      <a:pt x="18" y="27"/>
                      <a:pt x="9" y="26"/>
                    </a:cubicBezTo>
                    <a:cubicBezTo>
                      <a:pt x="6" y="25"/>
                      <a:pt x="2" y="25"/>
                      <a:pt x="0" y="22"/>
                    </a:cubicBezTo>
                    <a:cubicBezTo>
                      <a:pt x="0" y="22"/>
                      <a:pt x="0" y="18"/>
                      <a:pt x="0" y="18"/>
                    </a:cubicBezTo>
                    <a:close/>
                  </a:path>
                </a:pathLst>
              </a:custGeom>
              <a:solidFill>
                <a:srgbClr val="D5D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42" name="Freeform 560"/>
              <p:cNvSpPr/>
              <p:nvPr/>
            </p:nvSpPr>
            <p:spPr bwMode="auto">
              <a:xfrm>
                <a:off x="5023" y="1108"/>
                <a:ext cx="105" cy="107"/>
              </a:xfrm>
              <a:custGeom>
                <a:avLst/>
                <a:gdLst>
                  <a:gd name="T0" fmla="*/ 84 w 105"/>
                  <a:gd name="T1" fmla="*/ 0 h 107"/>
                  <a:gd name="T2" fmla="*/ 24 w 105"/>
                  <a:gd name="T3" fmla="*/ 25 h 107"/>
                  <a:gd name="T4" fmla="*/ 16 w 105"/>
                  <a:gd name="T5" fmla="*/ 56 h 107"/>
                  <a:gd name="T6" fmla="*/ 45 w 105"/>
                  <a:gd name="T7" fmla="*/ 102 h 107"/>
                  <a:gd name="T8" fmla="*/ 62 w 105"/>
                  <a:gd name="T9" fmla="*/ 105 h 107"/>
                  <a:gd name="T10" fmla="*/ 71 w 105"/>
                  <a:gd name="T11" fmla="*/ 93 h 107"/>
                  <a:gd name="T12" fmla="*/ 48 w 105"/>
                  <a:gd name="T13" fmla="*/ 52 h 107"/>
                  <a:gd name="T14" fmla="*/ 52 w 105"/>
                  <a:gd name="T15" fmla="*/ 48 h 107"/>
                  <a:gd name="T16" fmla="*/ 105 w 105"/>
                  <a:gd name="T17" fmla="*/ 25 h 107"/>
                  <a:gd name="T18" fmla="*/ 84 w 105"/>
                  <a:gd name="T1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107">
                    <a:moveTo>
                      <a:pt x="84" y="0"/>
                    </a:move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0" y="34"/>
                      <a:pt x="16" y="56"/>
                    </a:cubicBezTo>
                    <a:cubicBezTo>
                      <a:pt x="29" y="75"/>
                      <a:pt x="45" y="102"/>
                      <a:pt x="45" y="102"/>
                    </a:cubicBezTo>
                    <a:cubicBezTo>
                      <a:pt x="45" y="102"/>
                      <a:pt x="56" y="107"/>
                      <a:pt x="62" y="105"/>
                    </a:cubicBezTo>
                    <a:cubicBezTo>
                      <a:pt x="71" y="101"/>
                      <a:pt x="71" y="93"/>
                      <a:pt x="71" y="93"/>
                    </a:cubicBezTo>
                    <a:cubicBezTo>
                      <a:pt x="71" y="93"/>
                      <a:pt x="59" y="67"/>
                      <a:pt x="48" y="52"/>
                    </a:cubicBezTo>
                    <a:cubicBezTo>
                      <a:pt x="47" y="51"/>
                      <a:pt x="52" y="48"/>
                      <a:pt x="52" y="48"/>
                    </a:cubicBezTo>
                    <a:cubicBezTo>
                      <a:pt x="105" y="25"/>
                      <a:pt x="105" y="25"/>
                      <a:pt x="105" y="25"/>
                    </a:cubicBezTo>
                    <a:cubicBezTo>
                      <a:pt x="84" y="0"/>
                      <a:pt x="84" y="0"/>
                      <a:pt x="84" y="0"/>
                    </a:cubicBezTo>
                  </a:path>
                </a:pathLst>
              </a:custGeom>
              <a:solidFill>
                <a:srgbClr val="163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43" name="Freeform 561"/>
              <p:cNvSpPr/>
              <p:nvPr/>
            </p:nvSpPr>
            <p:spPr bwMode="auto">
              <a:xfrm>
                <a:off x="5095" y="1192"/>
                <a:ext cx="97" cy="65"/>
              </a:xfrm>
              <a:custGeom>
                <a:avLst/>
                <a:gdLst>
                  <a:gd name="T0" fmla="*/ 92 w 97"/>
                  <a:gd name="T1" fmla="*/ 2 h 65"/>
                  <a:gd name="T2" fmla="*/ 92 w 97"/>
                  <a:gd name="T3" fmla="*/ 2 h 65"/>
                  <a:gd name="T4" fmla="*/ 92 w 97"/>
                  <a:gd name="T5" fmla="*/ 1 h 65"/>
                  <a:gd name="T6" fmla="*/ 93 w 97"/>
                  <a:gd name="T7" fmla="*/ 1 h 65"/>
                  <a:gd name="T8" fmla="*/ 93 w 97"/>
                  <a:gd name="T9" fmla="*/ 1 h 65"/>
                  <a:gd name="T10" fmla="*/ 93 w 97"/>
                  <a:gd name="T11" fmla="*/ 1 h 65"/>
                  <a:gd name="T12" fmla="*/ 93 w 97"/>
                  <a:gd name="T13" fmla="*/ 0 h 65"/>
                  <a:gd name="T14" fmla="*/ 96 w 97"/>
                  <a:gd name="T15" fmla="*/ 3 h 65"/>
                  <a:gd name="T16" fmla="*/ 97 w 97"/>
                  <a:gd name="T17" fmla="*/ 3 h 65"/>
                  <a:gd name="T18" fmla="*/ 96 w 97"/>
                  <a:gd name="T19" fmla="*/ 3 h 65"/>
                  <a:gd name="T20" fmla="*/ 96 w 97"/>
                  <a:gd name="T21" fmla="*/ 3 h 65"/>
                  <a:gd name="T22" fmla="*/ 96 w 97"/>
                  <a:gd name="T23" fmla="*/ 4 h 65"/>
                  <a:gd name="T24" fmla="*/ 96 w 97"/>
                  <a:gd name="T25" fmla="*/ 4 h 65"/>
                  <a:gd name="T26" fmla="*/ 96 w 97"/>
                  <a:gd name="T27" fmla="*/ 4 h 65"/>
                  <a:gd name="T28" fmla="*/ 96 w 97"/>
                  <a:gd name="T29" fmla="*/ 4 h 65"/>
                  <a:gd name="T30" fmla="*/ 96 w 97"/>
                  <a:gd name="T31" fmla="*/ 4 h 65"/>
                  <a:gd name="T32" fmla="*/ 4 w 97"/>
                  <a:gd name="T33" fmla="*/ 65 h 65"/>
                  <a:gd name="T34" fmla="*/ 0 w 97"/>
                  <a:gd name="T35" fmla="*/ 63 h 65"/>
                  <a:gd name="T36" fmla="*/ 92 w 97"/>
                  <a:gd name="T37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7" h="65">
                    <a:moveTo>
                      <a:pt x="92" y="2"/>
                    </a:moveTo>
                    <a:lnTo>
                      <a:pt x="92" y="2"/>
                    </a:lnTo>
                    <a:lnTo>
                      <a:pt x="92" y="1"/>
                    </a:lnTo>
                    <a:lnTo>
                      <a:pt x="93" y="1"/>
                    </a:lnTo>
                    <a:lnTo>
                      <a:pt x="93" y="1"/>
                    </a:lnTo>
                    <a:lnTo>
                      <a:pt x="93" y="1"/>
                    </a:lnTo>
                    <a:lnTo>
                      <a:pt x="93" y="0"/>
                    </a:lnTo>
                    <a:lnTo>
                      <a:pt x="96" y="3"/>
                    </a:lnTo>
                    <a:lnTo>
                      <a:pt x="97" y="3"/>
                    </a:lnTo>
                    <a:lnTo>
                      <a:pt x="96" y="3"/>
                    </a:lnTo>
                    <a:lnTo>
                      <a:pt x="96" y="3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4" y="65"/>
                    </a:lnTo>
                    <a:lnTo>
                      <a:pt x="0" y="63"/>
                    </a:lnTo>
                    <a:lnTo>
                      <a:pt x="92" y="2"/>
                    </a:lnTo>
                    <a:close/>
                  </a:path>
                </a:pathLst>
              </a:custGeom>
              <a:solidFill>
                <a:srgbClr val="CC43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44" name="Freeform 562"/>
              <p:cNvSpPr/>
              <p:nvPr/>
            </p:nvSpPr>
            <p:spPr bwMode="auto">
              <a:xfrm>
                <a:off x="5095" y="1192"/>
                <a:ext cx="97" cy="65"/>
              </a:xfrm>
              <a:custGeom>
                <a:avLst/>
                <a:gdLst>
                  <a:gd name="T0" fmla="*/ 92 w 97"/>
                  <a:gd name="T1" fmla="*/ 2 h 65"/>
                  <a:gd name="T2" fmla="*/ 92 w 97"/>
                  <a:gd name="T3" fmla="*/ 2 h 65"/>
                  <a:gd name="T4" fmla="*/ 92 w 97"/>
                  <a:gd name="T5" fmla="*/ 1 h 65"/>
                  <a:gd name="T6" fmla="*/ 93 w 97"/>
                  <a:gd name="T7" fmla="*/ 1 h 65"/>
                  <a:gd name="T8" fmla="*/ 93 w 97"/>
                  <a:gd name="T9" fmla="*/ 1 h 65"/>
                  <a:gd name="T10" fmla="*/ 93 w 97"/>
                  <a:gd name="T11" fmla="*/ 1 h 65"/>
                  <a:gd name="T12" fmla="*/ 93 w 97"/>
                  <a:gd name="T13" fmla="*/ 0 h 65"/>
                  <a:gd name="T14" fmla="*/ 96 w 97"/>
                  <a:gd name="T15" fmla="*/ 3 h 65"/>
                  <a:gd name="T16" fmla="*/ 97 w 97"/>
                  <a:gd name="T17" fmla="*/ 3 h 65"/>
                  <a:gd name="T18" fmla="*/ 96 w 97"/>
                  <a:gd name="T19" fmla="*/ 3 h 65"/>
                  <a:gd name="T20" fmla="*/ 96 w 97"/>
                  <a:gd name="T21" fmla="*/ 3 h 65"/>
                  <a:gd name="T22" fmla="*/ 96 w 97"/>
                  <a:gd name="T23" fmla="*/ 4 h 65"/>
                  <a:gd name="T24" fmla="*/ 96 w 97"/>
                  <a:gd name="T25" fmla="*/ 4 h 65"/>
                  <a:gd name="T26" fmla="*/ 96 w 97"/>
                  <a:gd name="T27" fmla="*/ 4 h 65"/>
                  <a:gd name="T28" fmla="*/ 96 w 97"/>
                  <a:gd name="T29" fmla="*/ 4 h 65"/>
                  <a:gd name="T30" fmla="*/ 96 w 97"/>
                  <a:gd name="T31" fmla="*/ 4 h 65"/>
                  <a:gd name="T32" fmla="*/ 4 w 97"/>
                  <a:gd name="T33" fmla="*/ 65 h 65"/>
                  <a:gd name="T34" fmla="*/ 0 w 97"/>
                  <a:gd name="T35" fmla="*/ 63 h 65"/>
                  <a:gd name="T36" fmla="*/ 92 w 97"/>
                  <a:gd name="T37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7" h="65">
                    <a:moveTo>
                      <a:pt x="92" y="2"/>
                    </a:moveTo>
                    <a:lnTo>
                      <a:pt x="92" y="2"/>
                    </a:lnTo>
                    <a:lnTo>
                      <a:pt x="92" y="1"/>
                    </a:lnTo>
                    <a:lnTo>
                      <a:pt x="93" y="1"/>
                    </a:lnTo>
                    <a:lnTo>
                      <a:pt x="93" y="1"/>
                    </a:lnTo>
                    <a:lnTo>
                      <a:pt x="93" y="1"/>
                    </a:lnTo>
                    <a:lnTo>
                      <a:pt x="93" y="0"/>
                    </a:lnTo>
                    <a:lnTo>
                      <a:pt x="96" y="3"/>
                    </a:lnTo>
                    <a:lnTo>
                      <a:pt x="97" y="3"/>
                    </a:lnTo>
                    <a:lnTo>
                      <a:pt x="96" y="3"/>
                    </a:lnTo>
                    <a:lnTo>
                      <a:pt x="96" y="3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4" y="65"/>
                    </a:lnTo>
                    <a:lnTo>
                      <a:pt x="0" y="63"/>
                    </a:lnTo>
                    <a:lnTo>
                      <a:pt x="92" y="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45" name="Freeform 563"/>
              <p:cNvSpPr/>
              <p:nvPr/>
            </p:nvSpPr>
            <p:spPr bwMode="auto">
              <a:xfrm>
                <a:off x="5124" y="1152"/>
                <a:ext cx="67" cy="43"/>
              </a:xfrm>
              <a:custGeom>
                <a:avLst/>
                <a:gdLst>
                  <a:gd name="T0" fmla="*/ 4 w 67"/>
                  <a:gd name="T1" fmla="*/ 2 h 43"/>
                  <a:gd name="T2" fmla="*/ 0 w 67"/>
                  <a:gd name="T3" fmla="*/ 0 h 43"/>
                  <a:gd name="T4" fmla="*/ 64 w 67"/>
                  <a:gd name="T5" fmla="*/ 40 h 43"/>
                  <a:gd name="T6" fmla="*/ 67 w 67"/>
                  <a:gd name="T7" fmla="*/ 43 h 43"/>
                  <a:gd name="T8" fmla="*/ 4 w 67"/>
                  <a:gd name="T9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4" y="2"/>
                    </a:moveTo>
                    <a:lnTo>
                      <a:pt x="0" y="0"/>
                    </a:lnTo>
                    <a:lnTo>
                      <a:pt x="64" y="40"/>
                    </a:lnTo>
                    <a:lnTo>
                      <a:pt x="67" y="43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132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46" name="Freeform 564"/>
              <p:cNvSpPr/>
              <p:nvPr/>
            </p:nvSpPr>
            <p:spPr bwMode="auto">
              <a:xfrm>
                <a:off x="5124" y="1152"/>
                <a:ext cx="67" cy="43"/>
              </a:xfrm>
              <a:custGeom>
                <a:avLst/>
                <a:gdLst>
                  <a:gd name="T0" fmla="*/ 4 w 67"/>
                  <a:gd name="T1" fmla="*/ 2 h 43"/>
                  <a:gd name="T2" fmla="*/ 0 w 67"/>
                  <a:gd name="T3" fmla="*/ 0 h 43"/>
                  <a:gd name="T4" fmla="*/ 64 w 67"/>
                  <a:gd name="T5" fmla="*/ 40 h 43"/>
                  <a:gd name="T6" fmla="*/ 67 w 67"/>
                  <a:gd name="T7" fmla="*/ 43 h 43"/>
                  <a:gd name="T8" fmla="*/ 4 w 67"/>
                  <a:gd name="T9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4" y="2"/>
                    </a:moveTo>
                    <a:lnTo>
                      <a:pt x="0" y="0"/>
                    </a:lnTo>
                    <a:lnTo>
                      <a:pt x="64" y="40"/>
                    </a:lnTo>
                    <a:lnTo>
                      <a:pt x="67" y="43"/>
                    </a:lnTo>
                    <a:lnTo>
                      <a:pt x="4" y="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47" name="Freeform 565"/>
              <p:cNvSpPr/>
              <p:nvPr/>
            </p:nvSpPr>
            <p:spPr bwMode="auto">
              <a:xfrm>
                <a:off x="5124" y="1146"/>
                <a:ext cx="8" cy="8"/>
              </a:xfrm>
              <a:custGeom>
                <a:avLst/>
                <a:gdLst>
                  <a:gd name="T0" fmla="*/ 8 w 8"/>
                  <a:gd name="T1" fmla="*/ 2 h 8"/>
                  <a:gd name="T2" fmla="*/ 4 w 8"/>
                  <a:gd name="T3" fmla="*/ 0 h 8"/>
                  <a:gd name="T4" fmla="*/ 0 w 8"/>
                  <a:gd name="T5" fmla="*/ 6 h 8"/>
                  <a:gd name="T6" fmla="*/ 4 w 8"/>
                  <a:gd name="T7" fmla="*/ 8 h 8"/>
                  <a:gd name="T8" fmla="*/ 8 w 8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4" y="0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234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48" name="Freeform 566"/>
              <p:cNvSpPr/>
              <p:nvPr/>
            </p:nvSpPr>
            <p:spPr bwMode="auto">
              <a:xfrm>
                <a:off x="5099" y="1148"/>
                <a:ext cx="99" cy="113"/>
              </a:xfrm>
              <a:custGeom>
                <a:avLst/>
                <a:gdLst>
                  <a:gd name="T0" fmla="*/ 33 w 99"/>
                  <a:gd name="T1" fmla="*/ 0 h 113"/>
                  <a:gd name="T2" fmla="*/ 29 w 99"/>
                  <a:gd name="T3" fmla="*/ 6 h 113"/>
                  <a:gd name="T4" fmla="*/ 92 w 99"/>
                  <a:gd name="T5" fmla="*/ 47 h 113"/>
                  <a:gd name="T6" fmla="*/ 93 w 99"/>
                  <a:gd name="T7" fmla="*/ 47 h 113"/>
                  <a:gd name="T8" fmla="*/ 92 w 99"/>
                  <a:gd name="T9" fmla="*/ 48 h 113"/>
                  <a:gd name="T10" fmla="*/ 0 w 99"/>
                  <a:gd name="T11" fmla="*/ 109 h 113"/>
                  <a:gd name="T12" fmla="*/ 2 w 99"/>
                  <a:gd name="T13" fmla="*/ 113 h 113"/>
                  <a:gd name="T14" fmla="*/ 92 w 99"/>
                  <a:gd name="T15" fmla="*/ 54 h 113"/>
                  <a:gd name="T16" fmla="*/ 98 w 99"/>
                  <a:gd name="T17" fmla="*/ 47 h 113"/>
                  <a:gd name="T18" fmla="*/ 96 w 99"/>
                  <a:gd name="T19" fmla="*/ 40 h 113"/>
                  <a:gd name="T20" fmla="*/ 33 w 99"/>
                  <a:gd name="T21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113">
                    <a:moveTo>
                      <a:pt x="33" y="0"/>
                    </a:moveTo>
                    <a:cubicBezTo>
                      <a:pt x="29" y="6"/>
                      <a:pt x="29" y="6"/>
                      <a:pt x="29" y="6"/>
                    </a:cubicBezTo>
                    <a:cubicBezTo>
                      <a:pt x="92" y="47"/>
                      <a:pt x="92" y="47"/>
                      <a:pt x="92" y="47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48"/>
                      <a:pt x="92" y="48"/>
                      <a:pt x="92" y="48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2" y="113"/>
                      <a:pt x="2" y="113"/>
                      <a:pt x="2" y="113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5" y="52"/>
                      <a:pt x="98" y="50"/>
                      <a:pt x="98" y="47"/>
                    </a:cubicBezTo>
                    <a:cubicBezTo>
                      <a:pt x="99" y="44"/>
                      <a:pt x="98" y="41"/>
                      <a:pt x="96" y="40"/>
                    </a:cubicBez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49" name="Freeform 567"/>
              <p:cNvSpPr/>
              <p:nvPr/>
            </p:nvSpPr>
            <p:spPr bwMode="auto">
              <a:xfrm>
                <a:off x="5001" y="1243"/>
                <a:ext cx="15" cy="51"/>
              </a:xfrm>
              <a:custGeom>
                <a:avLst/>
                <a:gdLst>
                  <a:gd name="T0" fmla="*/ 10 w 15"/>
                  <a:gd name="T1" fmla="*/ 3 h 51"/>
                  <a:gd name="T2" fmla="*/ 15 w 15"/>
                  <a:gd name="T3" fmla="*/ 0 h 51"/>
                  <a:gd name="T4" fmla="*/ 3 w 15"/>
                  <a:gd name="T5" fmla="*/ 51 h 51"/>
                  <a:gd name="T6" fmla="*/ 0 w 15"/>
                  <a:gd name="T7" fmla="*/ 48 h 51"/>
                  <a:gd name="T8" fmla="*/ 10 w 15"/>
                  <a:gd name="T9" fmla="*/ 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51">
                    <a:moveTo>
                      <a:pt x="10" y="3"/>
                    </a:moveTo>
                    <a:cubicBezTo>
                      <a:pt x="11" y="2"/>
                      <a:pt x="14" y="1"/>
                      <a:pt x="15" y="0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0" y="48"/>
                      <a:pt x="0" y="48"/>
                      <a:pt x="0" y="48"/>
                    </a:cubicBez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50" name="Freeform 568"/>
              <p:cNvSpPr/>
              <p:nvPr/>
            </p:nvSpPr>
            <p:spPr bwMode="auto">
              <a:xfrm>
                <a:off x="5004" y="1218"/>
                <a:ext cx="22" cy="76"/>
              </a:xfrm>
              <a:custGeom>
                <a:avLst/>
                <a:gdLst>
                  <a:gd name="T0" fmla="*/ 0 w 22"/>
                  <a:gd name="T1" fmla="*/ 76 h 76"/>
                  <a:gd name="T2" fmla="*/ 5 w 22"/>
                  <a:gd name="T3" fmla="*/ 73 h 76"/>
                  <a:gd name="T4" fmla="*/ 22 w 22"/>
                  <a:gd name="T5" fmla="*/ 0 h 76"/>
                  <a:gd name="T6" fmla="*/ 17 w 22"/>
                  <a:gd name="T7" fmla="*/ 3 h 76"/>
                  <a:gd name="T8" fmla="*/ 0 w 22"/>
                  <a:gd name="T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6">
                    <a:moveTo>
                      <a:pt x="0" y="76"/>
                    </a:moveTo>
                    <a:lnTo>
                      <a:pt x="5" y="73"/>
                    </a:lnTo>
                    <a:lnTo>
                      <a:pt x="22" y="0"/>
                    </a:lnTo>
                    <a:lnTo>
                      <a:pt x="17" y="3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51" name="Freeform 569"/>
              <p:cNvSpPr/>
              <p:nvPr/>
            </p:nvSpPr>
            <p:spPr bwMode="auto">
              <a:xfrm>
                <a:off x="5007" y="1288"/>
                <a:ext cx="6" cy="3"/>
              </a:xfrm>
              <a:custGeom>
                <a:avLst/>
                <a:gdLst>
                  <a:gd name="T0" fmla="*/ 6 w 6"/>
                  <a:gd name="T1" fmla="*/ 3 h 3"/>
                  <a:gd name="T2" fmla="*/ 2 w 6"/>
                  <a:gd name="T3" fmla="*/ 0 h 3"/>
                  <a:gd name="T4" fmla="*/ 0 w 6"/>
                  <a:gd name="T5" fmla="*/ 1 h 3"/>
                  <a:gd name="T6" fmla="*/ 4 w 6"/>
                  <a:gd name="T7" fmla="*/ 3 h 3"/>
                  <a:gd name="T8" fmla="*/ 6 w 6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2"/>
                      <a:pt x="5" y="2"/>
                      <a:pt x="6" y="3"/>
                    </a:cubicBezTo>
                    <a:close/>
                  </a:path>
                </a:pathLst>
              </a:custGeom>
              <a:solidFill>
                <a:srgbClr val="23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52" name="Freeform 570"/>
              <p:cNvSpPr/>
              <p:nvPr/>
            </p:nvSpPr>
            <p:spPr bwMode="auto">
              <a:xfrm>
                <a:off x="5006" y="1289"/>
                <a:ext cx="5" cy="3"/>
              </a:xfrm>
              <a:custGeom>
                <a:avLst/>
                <a:gdLst>
                  <a:gd name="T0" fmla="*/ 5 w 5"/>
                  <a:gd name="T1" fmla="*/ 2 h 3"/>
                  <a:gd name="T2" fmla="*/ 1 w 5"/>
                  <a:gd name="T3" fmla="*/ 0 h 3"/>
                  <a:gd name="T4" fmla="*/ 0 w 5"/>
                  <a:gd name="T5" fmla="*/ 1 h 3"/>
                  <a:gd name="T6" fmla="*/ 4 w 5"/>
                  <a:gd name="T7" fmla="*/ 3 h 3"/>
                  <a:gd name="T8" fmla="*/ 5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5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rgbClr val="23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53" name="Freeform 571"/>
              <p:cNvSpPr/>
              <p:nvPr/>
            </p:nvSpPr>
            <p:spPr bwMode="auto">
              <a:xfrm>
                <a:off x="5005" y="1290"/>
                <a:ext cx="5" cy="4"/>
              </a:xfrm>
              <a:custGeom>
                <a:avLst/>
                <a:gdLst>
                  <a:gd name="T0" fmla="*/ 5 w 5"/>
                  <a:gd name="T1" fmla="*/ 2 h 4"/>
                  <a:gd name="T2" fmla="*/ 1 w 5"/>
                  <a:gd name="T3" fmla="*/ 0 h 4"/>
                  <a:gd name="T4" fmla="*/ 0 w 5"/>
                  <a:gd name="T5" fmla="*/ 1 h 4"/>
                  <a:gd name="T6" fmla="*/ 3 w 5"/>
                  <a:gd name="T7" fmla="*/ 4 h 4"/>
                  <a:gd name="T8" fmla="*/ 5 w 5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rgbClr val="23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54" name="Freeform 572"/>
              <p:cNvSpPr/>
              <p:nvPr/>
            </p:nvSpPr>
            <p:spPr bwMode="auto">
              <a:xfrm>
                <a:off x="5004" y="1291"/>
                <a:ext cx="5" cy="7"/>
              </a:xfrm>
              <a:custGeom>
                <a:avLst/>
                <a:gdLst>
                  <a:gd name="T0" fmla="*/ 4 w 5"/>
                  <a:gd name="T1" fmla="*/ 3 h 7"/>
                  <a:gd name="T2" fmla="*/ 1 w 5"/>
                  <a:gd name="T3" fmla="*/ 0 h 7"/>
                  <a:gd name="T4" fmla="*/ 0 w 5"/>
                  <a:gd name="T5" fmla="*/ 3 h 7"/>
                  <a:gd name="T6" fmla="*/ 1 w 5"/>
                  <a:gd name="T7" fmla="*/ 4 h 7"/>
                  <a:gd name="T8" fmla="*/ 5 w 5"/>
                  <a:gd name="T9" fmla="*/ 7 h 7"/>
                  <a:gd name="T10" fmla="*/ 4 w 5"/>
                  <a:gd name="T11" fmla="*/ 5 h 7"/>
                  <a:gd name="T12" fmla="*/ 4 w 5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4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4"/>
                      <a:pt x="4" y="3"/>
                      <a:pt x="4" y="3"/>
                    </a:cubicBezTo>
                    <a:close/>
                  </a:path>
                </a:pathLst>
              </a:custGeom>
              <a:solidFill>
                <a:srgbClr val="23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55" name="Freeform 573"/>
              <p:cNvSpPr/>
              <p:nvPr/>
            </p:nvSpPr>
            <p:spPr bwMode="auto">
              <a:xfrm>
                <a:off x="5008" y="1290"/>
                <a:ext cx="6" cy="8"/>
              </a:xfrm>
              <a:custGeom>
                <a:avLst/>
                <a:gdLst>
                  <a:gd name="T0" fmla="*/ 3 w 6"/>
                  <a:gd name="T1" fmla="*/ 1 h 8"/>
                  <a:gd name="T2" fmla="*/ 0 w 6"/>
                  <a:gd name="T3" fmla="*/ 6 h 8"/>
                  <a:gd name="T4" fmla="*/ 3 w 6"/>
                  <a:gd name="T5" fmla="*/ 8 h 8"/>
                  <a:gd name="T6" fmla="*/ 6 w 6"/>
                  <a:gd name="T7" fmla="*/ 3 h 8"/>
                  <a:gd name="T8" fmla="*/ 3 w 6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0" y="8"/>
                      <a:pt x="1" y="8"/>
                      <a:pt x="3" y="8"/>
                    </a:cubicBezTo>
                    <a:cubicBezTo>
                      <a:pt x="4" y="7"/>
                      <a:pt x="6" y="4"/>
                      <a:pt x="6" y="3"/>
                    </a:cubicBezTo>
                    <a:cubicBezTo>
                      <a:pt x="6" y="1"/>
                      <a:pt x="4" y="0"/>
                      <a:pt x="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56" name="Freeform 574"/>
              <p:cNvSpPr/>
              <p:nvPr/>
            </p:nvSpPr>
            <p:spPr bwMode="auto">
              <a:xfrm>
                <a:off x="4977" y="1347"/>
                <a:ext cx="36" cy="10"/>
              </a:xfrm>
              <a:custGeom>
                <a:avLst/>
                <a:gdLst>
                  <a:gd name="T0" fmla="*/ 36 w 36"/>
                  <a:gd name="T1" fmla="*/ 2 h 10"/>
                  <a:gd name="T2" fmla="*/ 32 w 36"/>
                  <a:gd name="T3" fmla="*/ 0 h 10"/>
                  <a:gd name="T4" fmla="*/ 0 w 36"/>
                  <a:gd name="T5" fmla="*/ 3 h 10"/>
                  <a:gd name="T6" fmla="*/ 4 w 36"/>
                  <a:gd name="T7" fmla="*/ 6 h 10"/>
                  <a:gd name="T8" fmla="*/ 36 w 36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">
                    <a:moveTo>
                      <a:pt x="36" y="2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9" y="7"/>
                      <a:pt x="8" y="8"/>
                      <a:pt x="0" y="3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3" y="10"/>
                      <a:pt x="24" y="10"/>
                      <a:pt x="36" y="2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57" name="Freeform 575"/>
              <p:cNvSpPr/>
              <p:nvPr/>
            </p:nvSpPr>
            <p:spPr bwMode="auto">
              <a:xfrm>
                <a:off x="4977" y="1347"/>
                <a:ext cx="36" cy="10"/>
              </a:xfrm>
              <a:custGeom>
                <a:avLst/>
                <a:gdLst>
                  <a:gd name="T0" fmla="*/ 36 w 36"/>
                  <a:gd name="T1" fmla="*/ 2 h 10"/>
                  <a:gd name="T2" fmla="*/ 32 w 36"/>
                  <a:gd name="T3" fmla="*/ 0 h 10"/>
                  <a:gd name="T4" fmla="*/ 0 w 36"/>
                  <a:gd name="T5" fmla="*/ 3 h 10"/>
                  <a:gd name="T6" fmla="*/ 4 w 36"/>
                  <a:gd name="T7" fmla="*/ 6 h 10"/>
                  <a:gd name="T8" fmla="*/ 36 w 36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">
                    <a:moveTo>
                      <a:pt x="36" y="2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9" y="7"/>
                      <a:pt x="8" y="8"/>
                      <a:pt x="0" y="3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3" y="10"/>
                      <a:pt x="24" y="10"/>
                      <a:pt x="36" y="2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58" name="Freeform 576"/>
              <p:cNvSpPr/>
              <p:nvPr/>
            </p:nvSpPr>
            <p:spPr bwMode="auto">
              <a:xfrm>
                <a:off x="4977" y="1347"/>
                <a:ext cx="36" cy="10"/>
              </a:xfrm>
              <a:custGeom>
                <a:avLst/>
                <a:gdLst>
                  <a:gd name="T0" fmla="*/ 36 w 36"/>
                  <a:gd name="T1" fmla="*/ 2 h 10"/>
                  <a:gd name="T2" fmla="*/ 32 w 36"/>
                  <a:gd name="T3" fmla="*/ 0 h 10"/>
                  <a:gd name="T4" fmla="*/ 0 w 36"/>
                  <a:gd name="T5" fmla="*/ 3 h 10"/>
                  <a:gd name="T6" fmla="*/ 4 w 36"/>
                  <a:gd name="T7" fmla="*/ 6 h 10"/>
                  <a:gd name="T8" fmla="*/ 36 w 36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">
                    <a:moveTo>
                      <a:pt x="36" y="2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9" y="7"/>
                      <a:pt x="8" y="8"/>
                      <a:pt x="0" y="3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3" y="10"/>
                      <a:pt x="24" y="10"/>
                      <a:pt x="36" y="2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59" name="Freeform 577"/>
              <p:cNvSpPr/>
              <p:nvPr/>
            </p:nvSpPr>
            <p:spPr bwMode="auto">
              <a:xfrm>
                <a:off x="4977" y="1347"/>
                <a:ext cx="36" cy="10"/>
              </a:xfrm>
              <a:custGeom>
                <a:avLst/>
                <a:gdLst>
                  <a:gd name="T0" fmla="*/ 36 w 36"/>
                  <a:gd name="T1" fmla="*/ 2 h 10"/>
                  <a:gd name="T2" fmla="*/ 32 w 36"/>
                  <a:gd name="T3" fmla="*/ 0 h 10"/>
                  <a:gd name="T4" fmla="*/ 0 w 36"/>
                  <a:gd name="T5" fmla="*/ 3 h 10"/>
                  <a:gd name="T6" fmla="*/ 4 w 36"/>
                  <a:gd name="T7" fmla="*/ 6 h 10"/>
                  <a:gd name="T8" fmla="*/ 36 w 36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">
                    <a:moveTo>
                      <a:pt x="36" y="2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9" y="7"/>
                      <a:pt x="8" y="8"/>
                      <a:pt x="0" y="3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3" y="10"/>
                      <a:pt x="24" y="10"/>
                      <a:pt x="36" y="2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60" name="Freeform 578"/>
              <p:cNvSpPr/>
              <p:nvPr/>
            </p:nvSpPr>
            <p:spPr bwMode="auto">
              <a:xfrm>
                <a:off x="4989" y="1243"/>
                <a:ext cx="24" cy="19"/>
              </a:xfrm>
              <a:custGeom>
                <a:avLst/>
                <a:gdLst>
                  <a:gd name="T0" fmla="*/ 24 w 24"/>
                  <a:gd name="T1" fmla="*/ 2 h 19"/>
                  <a:gd name="T2" fmla="*/ 20 w 24"/>
                  <a:gd name="T3" fmla="*/ 0 h 19"/>
                  <a:gd name="T4" fmla="*/ 0 w 24"/>
                  <a:gd name="T5" fmla="*/ 16 h 19"/>
                  <a:gd name="T6" fmla="*/ 4 w 24"/>
                  <a:gd name="T7" fmla="*/ 19 h 19"/>
                  <a:gd name="T8" fmla="*/ 24 w 24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9">
                    <a:moveTo>
                      <a:pt x="24" y="2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3" y="4"/>
                      <a:pt x="6" y="10"/>
                      <a:pt x="0" y="16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10" y="12"/>
                      <a:pt x="17" y="6"/>
                      <a:pt x="24" y="2"/>
                    </a:cubicBezTo>
                    <a:close/>
                  </a:path>
                </a:pathLst>
              </a:custGeom>
              <a:solidFill>
                <a:srgbClr val="999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61" name="Freeform 579"/>
              <p:cNvSpPr/>
              <p:nvPr/>
            </p:nvSpPr>
            <p:spPr bwMode="auto">
              <a:xfrm>
                <a:off x="4971" y="1259"/>
                <a:ext cx="22" cy="31"/>
              </a:xfrm>
              <a:custGeom>
                <a:avLst/>
                <a:gdLst>
                  <a:gd name="T0" fmla="*/ 22 w 22"/>
                  <a:gd name="T1" fmla="*/ 3 h 31"/>
                  <a:gd name="T2" fmla="*/ 18 w 22"/>
                  <a:gd name="T3" fmla="*/ 0 h 31"/>
                  <a:gd name="T4" fmla="*/ 0 w 22"/>
                  <a:gd name="T5" fmla="*/ 28 h 31"/>
                  <a:gd name="T6" fmla="*/ 5 w 22"/>
                  <a:gd name="T7" fmla="*/ 31 h 31"/>
                  <a:gd name="T8" fmla="*/ 22 w 22"/>
                  <a:gd name="T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1">
                    <a:moveTo>
                      <a:pt x="22" y="3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1" y="8"/>
                      <a:pt x="5" y="18"/>
                      <a:pt x="0" y="28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9" y="21"/>
                      <a:pt x="15" y="11"/>
                      <a:pt x="22" y="3"/>
                    </a:cubicBezTo>
                    <a:close/>
                  </a:path>
                </a:pathLst>
              </a:custGeom>
              <a:solidFill>
                <a:srgbClr val="D6D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62" name="Freeform 580"/>
              <p:cNvSpPr/>
              <p:nvPr/>
            </p:nvSpPr>
            <p:spPr bwMode="auto">
              <a:xfrm>
                <a:off x="4964" y="1287"/>
                <a:ext cx="17" cy="66"/>
              </a:xfrm>
              <a:custGeom>
                <a:avLst/>
                <a:gdLst>
                  <a:gd name="T0" fmla="*/ 12 w 17"/>
                  <a:gd name="T1" fmla="*/ 3 h 66"/>
                  <a:gd name="T2" fmla="*/ 7 w 17"/>
                  <a:gd name="T3" fmla="*/ 0 h 66"/>
                  <a:gd name="T4" fmla="*/ 0 w 17"/>
                  <a:gd name="T5" fmla="*/ 34 h 66"/>
                  <a:gd name="T6" fmla="*/ 13 w 17"/>
                  <a:gd name="T7" fmla="*/ 63 h 66"/>
                  <a:gd name="T8" fmla="*/ 17 w 17"/>
                  <a:gd name="T9" fmla="*/ 66 h 66"/>
                  <a:gd name="T10" fmla="*/ 4 w 17"/>
                  <a:gd name="T11" fmla="*/ 37 h 66"/>
                  <a:gd name="T12" fmla="*/ 12 w 17"/>
                  <a:gd name="T13" fmla="*/ 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6">
                    <a:moveTo>
                      <a:pt x="12" y="3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11"/>
                      <a:pt x="0" y="23"/>
                      <a:pt x="0" y="34"/>
                    </a:cubicBezTo>
                    <a:cubicBezTo>
                      <a:pt x="0" y="48"/>
                      <a:pt x="5" y="58"/>
                      <a:pt x="13" y="63"/>
                    </a:cubicBezTo>
                    <a:cubicBezTo>
                      <a:pt x="17" y="66"/>
                      <a:pt x="17" y="66"/>
                      <a:pt x="17" y="66"/>
                    </a:cubicBezTo>
                    <a:cubicBezTo>
                      <a:pt x="9" y="61"/>
                      <a:pt x="4" y="51"/>
                      <a:pt x="4" y="37"/>
                    </a:cubicBezTo>
                    <a:cubicBezTo>
                      <a:pt x="4" y="26"/>
                      <a:pt x="7" y="14"/>
                      <a:pt x="12" y="3"/>
                    </a:cubicBezTo>
                    <a:close/>
                  </a:path>
                </a:pathLst>
              </a:custGeom>
              <a:solidFill>
                <a:srgbClr val="999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63" name="Freeform 581"/>
              <p:cNvSpPr/>
              <p:nvPr/>
            </p:nvSpPr>
            <p:spPr bwMode="auto">
              <a:xfrm>
                <a:off x="4977" y="1347"/>
                <a:ext cx="36" cy="10"/>
              </a:xfrm>
              <a:custGeom>
                <a:avLst/>
                <a:gdLst>
                  <a:gd name="T0" fmla="*/ 36 w 36"/>
                  <a:gd name="T1" fmla="*/ 2 h 10"/>
                  <a:gd name="T2" fmla="*/ 32 w 36"/>
                  <a:gd name="T3" fmla="*/ 0 h 10"/>
                  <a:gd name="T4" fmla="*/ 0 w 36"/>
                  <a:gd name="T5" fmla="*/ 3 h 10"/>
                  <a:gd name="T6" fmla="*/ 4 w 36"/>
                  <a:gd name="T7" fmla="*/ 6 h 10"/>
                  <a:gd name="T8" fmla="*/ 36 w 36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">
                    <a:moveTo>
                      <a:pt x="36" y="2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9" y="7"/>
                      <a:pt x="8" y="8"/>
                      <a:pt x="0" y="3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3" y="10"/>
                      <a:pt x="24" y="10"/>
                      <a:pt x="36" y="2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64" name="Freeform 582"/>
              <p:cNvSpPr/>
              <p:nvPr/>
            </p:nvSpPr>
            <p:spPr bwMode="auto">
              <a:xfrm>
                <a:off x="5041" y="1240"/>
                <a:ext cx="18" cy="65"/>
              </a:xfrm>
              <a:custGeom>
                <a:avLst/>
                <a:gdLst>
                  <a:gd name="T0" fmla="*/ 4 w 18"/>
                  <a:gd name="T1" fmla="*/ 2 h 65"/>
                  <a:gd name="T2" fmla="*/ 0 w 18"/>
                  <a:gd name="T3" fmla="*/ 0 h 65"/>
                  <a:gd name="T4" fmla="*/ 13 w 18"/>
                  <a:gd name="T5" fmla="*/ 29 h 65"/>
                  <a:gd name="T6" fmla="*/ 5 w 18"/>
                  <a:gd name="T7" fmla="*/ 63 h 65"/>
                  <a:gd name="T8" fmla="*/ 10 w 18"/>
                  <a:gd name="T9" fmla="*/ 65 h 65"/>
                  <a:gd name="T10" fmla="*/ 18 w 18"/>
                  <a:gd name="T11" fmla="*/ 31 h 65"/>
                  <a:gd name="T12" fmla="*/ 4 w 18"/>
                  <a:gd name="T13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5">
                    <a:moveTo>
                      <a:pt x="4" y="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" y="4"/>
                      <a:pt x="13" y="14"/>
                      <a:pt x="13" y="29"/>
                    </a:cubicBezTo>
                    <a:cubicBezTo>
                      <a:pt x="13" y="40"/>
                      <a:pt x="10" y="51"/>
                      <a:pt x="5" y="63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5" y="54"/>
                      <a:pt x="18" y="42"/>
                      <a:pt x="18" y="31"/>
                    </a:cubicBezTo>
                    <a:cubicBezTo>
                      <a:pt x="18" y="17"/>
                      <a:pt x="13" y="7"/>
                      <a:pt x="4" y="2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65" name="Freeform 583"/>
              <p:cNvSpPr/>
              <p:nvPr/>
            </p:nvSpPr>
            <p:spPr bwMode="auto">
              <a:xfrm>
                <a:off x="5029" y="1303"/>
                <a:ext cx="22" cy="30"/>
              </a:xfrm>
              <a:custGeom>
                <a:avLst/>
                <a:gdLst>
                  <a:gd name="T0" fmla="*/ 22 w 22"/>
                  <a:gd name="T1" fmla="*/ 2 h 30"/>
                  <a:gd name="T2" fmla="*/ 17 w 22"/>
                  <a:gd name="T3" fmla="*/ 0 h 30"/>
                  <a:gd name="T4" fmla="*/ 0 w 22"/>
                  <a:gd name="T5" fmla="*/ 27 h 30"/>
                  <a:gd name="T6" fmla="*/ 4 w 22"/>
                  <a:gd name="T7" fmla="*/ 30 h 30"/>
                  <a:gd name="T8" fmla="*/ 22 w 22"/>
                  <a:gd name="T9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2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3" y="10"/>
                      <a:pt x="7" y="19"/>
                      <a:pt x="0" y="2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11" y="22"/>
                      <a:pt x="17" y="12"/>
                      <a:pt x="22" y="2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66" name="Freeform 584"/>
              <p:cNvSpPr/>
              <p:nvPr/>
            </p:nvSpPr>
            <p:spPr bwMode="auto">
              <a:xfrm>
                <a:off x="5009" y="1330"/>
                <a:ext cx="24" cy="19"/>
              </a:xfrm>
              <a:custGeom>
                <a:avLst/>
                <a:gdLst>
                  <a:gd name="T0" fmla="*/ 24 w 24"/>
                  <a:gd name="T1" fmla="*/ 3 h 19"/>
                  <a:gd name="T2" fmla="*/ 20 w 24"/>
                  <a:gd name="T3" fmla="*/ 0 h 19"/>
                  <a:gd name="T4" fmla="*/ 0 w 24"/>
                  <a:gd name="T5" fmla="*/ 17 h 19"/>
                  <a:gd name="T6" fmla="*/ 4 w 24"/>
                  <a:gd name="T7" fmla="*/ 19 h 19"/>
                  <a:gd name="T8" fmla="*/ 24 w 24"/>
                  <a:gd name="T9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9">
                    <a:moveTo>
                      <a:pt x="24" y="3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4" y="7"/>
                      <a:pt x="7" y="13"/>
                      <a:pt x="0" y="17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12" y="15"/>
                      <a:pt x="18" y="10"/>
                      <a:pt x="24" y="3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67" name="Freeform 585"/>
              <p:cNvSpPr/>
              <p:nvPr/>
            </p:nvSpPr>
            <p:spPr bwMode="auto">
              <a:xfrm>
                <a:off x="5039" y="1244"/>
                <a:ext cx="16" cy="61"/>
              </a:xfrm>
              <a:custGeom>
                <a:avLst/>
                <a:gdLst>
                  <a:gd name="T0" fmla="*/ 4 w 16"/>
                  <a:gd name="T1" fmla="*/ 2 h 61"/>
                  <a:gd name="T2" fmla="*/ 0 w 16"/>
                  <a:gd name="T3" fmla="*/ 0 h 61"/>
                  <a:gd name="T4" fmla="*/ 12 w 16"/>
                  <a:gd name="T5" fmla="*/ 26 h 61"/>
                  <a:gd name="T6" fmla="*/ 5 w 16"/>
                  <a:gd name="T7" fmla="*/ 58 h 61"/>
                  <a:gd name="T8" fmla="*/ 9 w 16"/>
                  <a:gd name="T9" fmla="*/ 61 h 61"/>
                  <a:gd name="T10" fmla="*/ 16 w 16"/>
                  <a:gd name="T11" fmla="*/ 29 h 61"/>
                  <a:gd name="T12" fmla="*/ 4 w 16"/>
                  <a:gd name="T13" fmla="*/ 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1">
                    <a:moveTo>
                      <a:pt x="4" y="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4"/>
                      <a:pt x="12" y="13"/>
                      <a:pt x="12" y="26"/>
                    </a:cubicBezTo>
                    <a:cubicBezTo>
                      <a:pt x="12" y="37"/>
                      <a:pt x="9" y="48"/>
                      <a:pt x="5" y="58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4" y="50"/>
                      <a:pt x="16" y="39"/>
                      <a:pt x="16" y="29"/>
                    </a:cubicBezTo>
                    <a:cubicBezTo>
                      <a:pt x="16" y="16"/>
                      <a:pt x="12" y="7"/>
                      <a:pt x="4" y="2"/>
                    </a:cubicBezTo>
                    <a:close/>
                  </a:path>
                </a:pathLst>
              </a:custGeom>
              <a:solidFill>
                <a:srgbClr val="999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68" name="Freeform 586"/>
              <p:cNvSpPr/>
              <p:nvPr/>
            </p:nvSpPr>
            <p:spPr bwMode="auto">
              <a:xfrm>
                <a:off x="5027" y="1302"/>
                <a:ext cx="21" cy="28"/>
              </a:xfrm>
              <a:custGeom>
                <a:avLst/>
                <a:gdLst>
                  <a:gd name="T0" fmla="*/ 21 w 21"/>
                  <a:gd name="T1" fmla="*/ 3 h 28"/>
                  <a:gd name="T2" fmla="*/ 17 w 21"/>
                  <a:gd name="T3" fmla="*/ 0 h 28"/>
                  <a:gd name="T4" fmla="*/ 0 w 21"/>
                  <a:gd name="T5" fmla="*/ 26 h 28"/>
                  <a:gd name="T6" fmla="*/ 5 w 21"/>
                  <a:gd name="T7" fmla="*/ 28 h 28"/>
                  <a:gd name="T8" fmla="*/ 21 w 21"/>
                  <a:gd name="T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8">
                    <a:moveTo>
                      <a:pt x="21" y="3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3" y="9"/>
                      <a:pt x="7" y="18"/>
                      <a:pt x="0" y="26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1" y="21"/>
                      <a:pt x="17" y="12"/>
                      <a:pt x="21" y="3"/>
                    </a:cubicBezTo>
                    <a:close/>
                  </a:path>
                </a:pathLst>
              </a:custGeom>
              <a:solidFill>
                <a:srgbClr val="D6D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69" name="Freeform 587"/>
              <p:cNvSpPr/>
              <p:nvPr/>
            </p:nvSpPr>
            <p:spPr bwMode="auto">
              <a:xfrm>
                <a:off x="5009" y="1328"/>
                <a:ext cx="23" cy="18"/>
              </a:xfrm>
              <a:custGeom>
                <a:avLst/>
                <a:gdLst>
                  <a:gd name="T0" fmla="*/ 23 w 23"/>
                  <a:gd name="T1" fmla="*/ 2 h 18"/>
                  <a:gd name="T2" fmla="*/ 18 w 23"/>
                  <a:gd name="T3" fmla="*/ 0 h 18"/>
                  <a:gd name="T4" fmla="*/ 0 w 23"/>
                  <a:gd name="T5" fmla="*/ 15 h 18"/>
                  <a:gd name="T6" fmla="*/ 4 w 23"/>
                  <a:gd name="T7" fmla="*/ 18 h 18"/>
                  <a:gd name="T8" fmla="*/ 23 w 23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8">
                    <a:moveTo>
                      <a:pt x="23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3" y="6"/>
                      <a:pt x="7" y="11"/>
                      <a:pt x="0" y="15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1" y="14"/>
                      <a:pt x="17" y="9"/>
                      <a:pt x="23" y="2"/>
                    </a:cubicBezTo>
                    <a:close/>
                  </a:path>
                </a:pathLst>
              </a:custGeom>
              <a:solidFill>
                <a:srgbClr val="999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70" name="Freeform 588"/>
              <p:cNvSpPr/>
              <p:nvPr/>
            </p:nvSpPr>
            <p:spPr bwMode="auto">
              <a:xfrm>
                <a:off x="4979" y="1343"/>
                <a:ext cx="34" cy="10"/>
              </a:xfrm>
              <a:custGeom>
                <a:avLst/>
                <a:gdLst>
                  <a:gd name="T0" fmla="*/ 34 w 34"/>
                  <a:gd name="T1" fmla="*/ 3 h 10"/>
                  <a:gd name="T2" fmla="*/ 30 w 34"/>
                  <a:gd name="T3" fmla="*/ 0 h 10"/>
                  <a:gd name="T4" fmla="*/ 0 w 34"/>
                  <a:gd name="T5" fmla="*/ 3 h 10"/>
                  <a:gd name="T6" fmla="*/ 5 w 34"/>
                  <a:gd name="T7" fmla="*/ 6 h 10"/>
                  <a:gd name="T8" fmla="*/ 34 w 34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34" y="3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8" y="7"/>
                      <a:pt x="8" y="7"/>
                      <a:pt x="0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2" y="10"/>
                      <a:pt x="23" y="9"/>
                      <a:pt x="34" y="3"/>
                    </a:cubicBezTo>
                    <a:close/>
                  </a:path>
                </a:pathLst>
              </a:custGeom>
              <a:solidFill>
                <a:srgbClr val="999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71" name="Freeform 589"/>
              <p:cNvSpPr/>
              <p:nvPr/>
            </p:nvSpPr>
            <p:spPr bwMode="auto">
              <a:xfrm>
                <a:off x="5009" y="1235"/>
                <a:ext cx="36" cy="10"/>
              </a:xfrm>
              <a:custGeom>
                <a:avLst/>
                <a:gdLst>
                  <a:gd name="T0" fmla="*/ 36 w 36"/>
                  <a:gd name="T1" fmla="*/ 7 h 10"/>
                  <a:gd name="T2" fmla="*/ 32 w 36"/>
                  <a:gd name="T3" fmla="*/ 5 h 10"/>
                  <a:gd name="T4" fmla="*/ 0 w 36"/>
                  <a:gd name="T5" fmla="*/ 8 h 10"/>
                  <a:gd name="T6" fmla="*/ 4 w 36"/>
                  <a:gd name="T7" fmla="*/ 10 h 10"/>
                  <a:gd name="T8" fmla="*/ 36 w 36"/>
                  <a:gd name="T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">
                    <a:moveTo>
                      <a:pt x="36" y="7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24" y="0"/>
                      <a:pt x="12" y="0"/>
                      <a:pt x="0" y="8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17" y="3"/>
                      <a:pt x="28" y="2"/>
                      <a:pt x="36" y="7"/>
                    </a:cubicBezTo>
                    <a:close/>
                  </a:path>
                </a:pathLst>
              </a:custGeom>
              <a:solidFill>
                <a:srgbClr val="999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72" name="Freeform 590"/>
              <p:cNvSpPr/>
              <p:nvPr/>
            </p:nvSpPr>
            <p:spPr bwMode="auto">
              <a:xfrm>
                <a:off x="5009" y="1228"/>
                <a:ext cx="40" cy="11"/>
              </a:xfrm>
              <a:custGeom>
                <a:avLst/>
                <a:gdLst>
                  <a:gd name="T0" fmla="*/ 40 w 40"/>
                  <a:gd name="T1" fmla="*/ 8 h 11"/>
                  <a:gd name="T2" fmla="*/ 36 w 40"/>
                  <a:gd name="T3" fmla="*/ 5 h 11"/>
                  <a:gd name="T4" fmla="*/ 0 w 40"/>
                  <a:gd name="T5" fmla="*/ 9 h 11"/>
                  <a:gd name="T6" fmla="*/ 4 w 40"/>
                  <a:gd name="T7" fmla="*/ 11 h 11"/>
                  <a:gd name="T8" fmla="*/ 40 w 40"/>
                  <a:gd name="T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1">
                    <a:moveTo>
                      <a:pt x="40" y="8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26" y="0"/>
                      <a:pt x="14" y="1"/>
                      <a:pt x="0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8" y="3"/>
                      <a:pt x="31" y="2"/>
                      <a:pt x="40" y="8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73" name="Freeform 591"/>
              <p:cNvSpPr>
                <a:spLocks noEditPoints="1"/>
              </p:cNvSpPr>
              <p:nvPr/>
            </p:nvSpPr>
            <p:spPr bwMode="auto">
              <a:xfrm>
                <a:off x="4968" y="1231"/>
                <a:ext cx="91" cy="133"/>
              </a:xfrm>
              <a:custGeom>
                <a:avLst/>
                <a:gdLst>
                  <a:gd name="T0" fmla="*/ 91 w 91"/>
                  <a:gd name="T1" fmla="*/ 40 h 133"/>
                  <a:gd name="T2" fmla="*/ 45 w 91"/>
                  <a:gd name="T3" fmla="*/ 118 h 133"/>
                  <a:gd name="T4" fmla="*/ 0 w 91"/>
                  <a:gd name="T5" fmla="*/ 93 h 133"/>
                  <a:gd name="T6" fmla="*/ 45 w 91"/>
                  <a:gd name="T7" fmla="*/ 14 h 133"/>
                  <a:gd name="T8" fmla="*/ 91 w 91"/>
                  <a:gd name="T9" fmla="*/ 40 h 133"/>
                  <a:gd name="T10" fmla="*/ 45 w 91"/>
                  <a:gd name="T11" fmla="*/ 115 h 133"/>
                  <a:gd name="T12" fmla="*/ 87 w 91"/>
                  <a:gd name="T13" fmla="*/ 42 h 133"/>
                  <a:gd name="T14" fmla="*/ 45 w 91"/>
                  <a:gd name="T15" fmla="*/ 18 h 133"/>
                  <a:gd name="T16" fmla="*/ 3 w 91"/>
                  <a:gd name="T17" fmla="*/ 91 h 133"/>
                  <a:gd name="T18" fmla="*/ 45 w 91"/>
                  <a:gd name="T19" fmla="*/ 11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" h="133">
                    <a:moveTo>
                      <a:pt x="91" y="40"/>
                    </a:moveTo>
                    <a:cubicBezTo>
                      <a:pt x="91" y="69"/>
                      <a:pt x="70" y="104"/>
                      <a:pt x="45" y="118"/>
                    </a:cubicBezTo>
                    <a:cubicBezTo>
                      <a:pt x="21" y="133"/>
                      <a:pt x="0" y="121"/>
                      <a:pt x="0" y="93"/>
                    </a:cubicBezTo>
                    <a:cubicBezTo>
                      <a:pt x="0" y="64"/>
                      <a:pt x="20" y="29"/>
                      <a:pt x="45" y="14"/>
                    </a:cubicBezTo>
                    <a:cubicBezTo>
                      <a:pt x="70" y="0"/>
                      <a:pt x="91" y="12"/>
                      <a:pt x="91" y="40"/>
                    </a:cubicBezTo>
                    <a:close/>
                    <a:moveTo>
                      <a:pt x="45" y="115"/>
                    </a:moveTo>
                    <a:cubicBezTo>
                      <a:pt x="69" y="101"/>
                      <a:pt x="87" y="69"/>
                      <a:pt x="87" y="42"/>
                    </a:cubicBezTo>
                    <a:cubicBezTo>
                      <a:pt x="87" y="15"/>
                      <a:pt x="68" y="5"/>
                      <a:pt x="45" y="18"/>
                    </a:cubicBezTo>
                    <a:cubicBezTo>
                      <a:pt x="22" y="31"/>
                      <a:pt x="3" y="64"/>
                      <a:pt x="3" y="91"/>
                    </a:cubicBezTo>
                    <a:cubicBezTo>
                      <a:pt x="3" y="117"/>
                      <a:pt x="22" y="128"/>
                      <a:pt x="45" y="115"/>
                    </a:cubicBezTo>
                    <a:close/>
                  </a:path>
                </a:pathLst>
              </a:custGeom>
              <a:solidFill>
                <a:srgbClr val="636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74" name="Freeform 592"/>
              <p:cNvSpPr/>
              <p:nvPr/>
            </p:nvSpPr>
            <p:spPr bwMode="auto">
              <a:xfrm>
                <a:off x="4987" y="1237"/>
                <a:ext cx="26" cy="21"/>
              </a:xfrm>
              <a:custGeom>
                <a:avLst/>
                <a:gdLst>
                  <a:gd name="T0" fmla="*/ 26 w 26"/>
                  <a:gd name="T1" fmla="*/ 2 h 21"/>
                  <a:gd name="T2" fmla="*/ 22 w 26"/>
                  <a:gd name="T3" fmla="*/ 0 h 21"/>
                  <a:gd name="T4" fmla="*/ 0 w 26"/>
                  <a:gd name="T5" fmla="*/ 18 h 21"/>
                  <a:gd name="T6" fmla="*/ 4 w 26"/>
                  <a:gd name="T7" fmla="*/ 21 h 21"/>
                  <a:gd name="T8" fmla="*/ 26 w 26"/>
                  <a:gd name="T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1">
                    <a:moveTo>
                      <a:pt x="26" y="2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4" y="4"/>
                      <a:pt x="6" y="11"/>
                      <a:pt x="0" y="18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11" y="13"/>
                      <a:pt x="18" y="7"/>
                      <a:pt x="26" y="2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75" name="Freeform 593"/>
              <p:cNvSpPr/>
              <p:nvPr/>
            </p:nvSpPr>
            <p:spPr bwMode="auto">
              <a:xfrm>
                <a:off x="4967" y="1255"/>
                <a:ext cx="24" cy="34"/>
              </a:xfrm>
              <a:custGeom>
                <a:avLst/>
                <a:gdLst>
                  <a:gd name="T0" fmla="*/ 24 w 24"/>
                  <a:gd name="T1" fmla="*/ 3 h 34"/>
                  <a:gd name="T2" fmla="*/ 20 w 24"/>
                  <a:gd name="T3" fmla="*/ 0 h 34"/>
                  <a:gd name="T4" fmla="*/ 0 w 24"/>
                  <a:gd name="T5" fmla="*/ 31 h 34"/>
                  <a:gd name="T6" fmla="*/ 5 w 24"/>
                  <a:gd name="T7" fmla="*/ 34 h 34"/>
                  <a:gd name="T8" fmla="*/ 24 w 24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4">
                    <a:moveTo>
                      <a:pt x="24" y="3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2" y="9"/>
                      <a:pt x="5" y="20"/>
                      <a:pt x="0" y="31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9" y="23"/>
                      <a:pt x="16" y="12"/>
                      <a:pt x="24" y="3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76" name="Freeform 594"/>
              <p:cNvSpPr/>
              <p:nvPr/>
            </p:nvSpPr>
            <p:spPr bwMode="auto">
              <a:xfrm>
                <a:off x="4958" y="1286"/>
                <a:ext cx="20" cy="73"/>
              </a:xfrm>
              <a:custGeom>
                <a:avLst/>
                <a:gdLst>
                  <a:gd name="T0" fmla="*/ 14 w 20"/>
                  <a:gd name="T1" fmla="*/ 3 h 73"/>
                  <a:gd name="T2" fmla="*/ 9 w 20"/>
                  <a:gd name="T3" fmla="*/ 0 h 73"/>
                  <a:gd name="T4" fmla="*/ 0 w 20"/>
                  <a:gd name="T5" fmla="*/ 38 h 73"/>
                  <a:gd name="T6" fmla="*/ 15 w 20"/>
                  <a:gd name="T7" fmla="*/ 70 h 73"/>
                  <a:gd name="T8" fmla="*/ 20 w 20"/>
                  <a:gd name="T9" fmla="*/ 73 h 73"/>
                  <a:gd name="T10" fmla="*/ 5 w 20"/>
                  <a:gd name="T11" fmla="*/ 41 h 73"/>
                  <a:gd name="T12" fmla="*/ 14 w 20"/>
                  <a:gd name="T13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73">
                    <a:moveTo>
                      <a:pt x="14" y="3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13"/>
                      <a:pt x="0" y="26"/>
                      <a:pt x="0" y="38"/>
                    </a:cubicBezTo>
                    <a:cubicBezTo>
                      <a:pt x="0" y="54"/>
                      <a:pt x="6" y="65"/>
                      <a:pt x="15" y="70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10" y="68"/>
                      <a:pt x="5" y="56"/>
                      <a:pt x="5" y="41"/>
                    </a:cubicBezTo>
                    <a:cubicBezTo>
                      <a:pt x="5" y="28"/>
                      <a:pt x="8" y="15"/>
                      <a:pt x="14" y="3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77" name="Freeform 595"/>
              <p:cNvSpPr>
                <a:spLocks noEditPoints="1"/>
              </p:cNvSpPr>
              <p:nvPr/>
            </p:nvSpPr>
            <p:spPr bwMode="auto">
              <a:xfrm>
                <a:off x="4963" y="1223"/>
                <a:ext cx="101" cy="149"/>
              </a:xfrm>
              <a:custGeom>
                <a:avLst/>
                <a:gdLst>
                  <a:gd name="T0" fmla="*/ 101 w 101"/>
                  <a:gd name="T1" fmla="*/ 45 h 149"/>
                  <a:gd name="T2" fmla="*/ 51 w 101"/>
                  <a:gd name="T3" fmla="*/ 132 h 149"/>
                  <a:gd name="T4" fmla="*/ 0 w 101"/>
                  <a:gd name="T5" fmla="*/ 104 h 149"/>
                  <a:gd name="T6" fmla="*/ 50 w 101"/>
                  <a:gd name="T7" fmla="*/ 16 h 149"/>
                  <a:gd name="T8" fmla="*/ 101 w 101"/>
                  <a:gd name="T9" fmla="*/ 45 h 149"/>
                  <a:gd name="T10" fmla="*/ 50 w 101"/>
                  <a:gd name="T11" fmla="*/ 126 h 149"/>
                  <a:gd name="T12" fmla="*/ 96 w 101"/>
                  <a:gd name="T13" fmla="*/ 48 h 149"/>
                  <a:gd name="T14" fmla="*/ 50 w 101"/>
                  <a:gd name="T15" fmla="*/ 22 h 149"/>
                  <a:gd name="T16" fmla="*/ 5 w 101"/>
                  <a:gd name="T17" fmla="*/ 101 h 149"/>
                  <a:gd name="T18" fmla="*/ 50 w 101"/>
                  <a:gd name="T19" fmla="*/ 126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149">
                    <a:moveTo>
                      <a:pt x="101" y="45"/>
                    </a:moveTo>
                    <a:cubicBezTo>
                      <a:pt x="101" y="77"/>
                      <a:pt x="78" y="116"/>
                      <a:pt x="51" y="132"/>
                    </a:cubicBezTo>
                    <a:cubicBezTo>
                      <a:pt x="23" y="149"/>
                      <a:pt x="0" y="136"/>
                      <a:pt x="0" y="104"/>
                    </a:cubicBezTo>
                    <a:cubicBezTo>
                      <a:pt x="0" y="72"/>
                      <a:pt x="22" y="32"/>
                      <a:pt x="50" y="16"/>
                    </a:cubicBezTo>
                    <a:cubicBezTo>
                      <a:pt x="78" y="0"/>
                      <a:pt x="101" y="13"/>
                      <a:pt x="101" y="45"/>
                    </a:cubicBezTo>
                    <a:close/>
                    <a:moveTo>
                      <a:pt x="50" y="126"/>
                    </a:moveTo>
                    <a:cubicBezTo>
                      <a:pt x="75" y="112"/>
                      <a:pt x="96" y="77"/>
                      <a:pt x="96" y="48"/>
                    </a:cubicBezTo>
                    <a:cubicBezTo>
                      <a:pt x="96" y="20"/>
                      <a:pt x="75" y="8"/>
                      <a:pt x="50" y="22"/>
                    </a:cubicBezTo>
                    <a:cubicBezTo>
                      <a:pt x="25" y="37"/>
                      <a:pt x="5" y="72"/>
                      <a:pt x="5" y="101"/>
                    </a:cubicBezTo>
                    <a:cubicBezTo>
                      <a:pt x="5" y="129"/>
                      <a:pt x="26" y="141"/>
                      <a:pt x="50" y="126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78" name="Freeform 596"/>
              <p:cNvSpPr/>
              <p:nvPr/>
            </p:nvSpPr>
            <p:spPr bwMode="auto">
              <a:xfrm>
                <a:off x="5013" y="1297"/>
                <a:ext cx="20" cy="28"/>
              </a:xfrm>
              <a:custGeom>
                <a:avLst/>
                <a:gdLst>
                  <a:gd name="T0" fmla="*/ 1 w 20"/>
                  <a:gd name="T1" fmla="*/ 1 h 28"/>
                  <a:gd name="T2" fmla="*/ 0 w 20"/>
                  <a:gd name="T3" fmla="*/ 0 h 28"/>
                  <a:gd name="T4" fmla="*/ 19 w 20"/>
                  <a:gd name="T5" fmla="*/ 28 h 28"/>
                  <a:gd name="T6" fmla="*/ 20 w 20"/>
                  <a:gd name="T7" fmla="*/ 28 h 28"/>
                  <a:gd name="T8" fmla="*/ 1 w 20"/>
                  <a:gd name="T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8">
                    <a:moveTo>
                      <a:pt x="1" y="1"/>
                    </a:moveTo>
                    <a:lnTo>
                      <a:pt x="0" y="0"/>
                    </a:lnTo>
                    <a:lnTo>
                      <a:pt x="19" y="28"/>
                    </a:lnTo>
                    <a:lnTo>
                      <a:pt x="20" y="2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14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79" name="Freeform 597"/>
              <p:cNvSpPr/>
              <p:nvPr/>
            </p:nvSpPr>
            <p:spPr bwMode="auto">
              <a:xfrm>
                <a:off x="5014" y="1295"/>
                <a:ext cx="34" cy="5"/>
              </a:xfrm>
              <a:custGeom>
                <a:avLst/>
                <a:gdLst>
                  <a:gd name="T0" fmla="*/ 34 w 34"/>
                  <a:gd name="T1" fmla="*/ 5 h 5"/>
                  <a:gd name="T2" fmla="*/ 33 w 34"/>
                  <a:gd name="T3" fmla="*/ 5 h 5"/>
                  <a:gd name="T4" fmla="*/ 0 w 34"/>
                  <a:gd name="T5" fmla="*/ 0 h 5"/>
                  <a:gd name="T6" fmla="*/ 1 w 34"/>
                  <a:gd name="T7" fmla="*/ 1 h 5"/>
                  <a:gd name="T8" fmla="*/ 34 w 3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5">
                    <a:moveTo>
                      <a:pt x="34" y="5"/>
                    </a:moveTo>
                    <a:lnTo>
                      <a:pt x="33" y="5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34" y="5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80" name="Freeform 598"/>
              <p:cNvSpPr/>
              <p:nvPr/>
            </p:nvSpPr>
            <p:spPr bwMode="auto">
              <a:xfrm>
                <a:off x="5014" y="1272"/>
                <a:ext cx="40" cy="23"/>
              </a:xfrm>
              <a:custGeom>
                <a:avLst/>
                <a:gdLst>
                  <a:gd name="T0" fmla="*/ 40 w 40"/>
                  <a:gd name="T1" fmla="*/ 1 h 23"/>
                  <a:gd name="T2" fmla="*/ 38 w 40"/>
                  <a:gd name="T3" fmla="*/ 0 h 23"/>
                  <a:gd name="T4" fmla="*/ 0 w 40"/>
                  <a:gd name="T5" fmla="*/ 22 h 23"/>
                  <a:gd name="T6" fmla="*/ 1 w 40"/>
                  <a:gd name="T7" fmla="*/ 23 h 23"/>
                  <a:gd name="T8" fmla="*/ 40 w 40"/>
                  <a:gd name="T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3">
                    <a:moveTo>
                      <a:pt x="40" y="1"/>
                    </a:moveTo>
                    <a:lnTo>
                      <a:pt x="38" y="0"/>
                    </a:lnTo>
                    <a:lnTo>
                      <a:pt x="0" y="22"/>
                    </a:lnTo>
                    <a:lnTo>
                      <a:pt x="1" y="23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847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81" name="Freeform 599"/>
              <p:cNvSpPr/>
              <p:nvPr/>
            </p:nvSpPr>
            <p:spPr bwMode="auto">
              <a:xfrm>
                <a:off x="5012" y="1298"/>
                <a:ext cx="1" cy="45"/>
              </a:xfrm>
              <a:custGeom>
                <a:avLst/>
                <a:gdLst>
                  <a:gd name="T0" fmla="*/ 1 w 1"/>
                  <a:gd name="T1" fmla="*/ 1 h 45"/>
                  <a:gd name="T2" fmla="*/ 0 w 1"/>
                  <a:gd name="T3" fmla="*/ 0 h 45"/>
                  <a:gd name="T4" fmla="*/ 0 w 1"/>
                  <a:gd name="T5" fmla="*/ 45 h 45"/>
                  <a:gd name="T6" fmla="*/ 1 w 1"/>
                  <a:gd name="T7" fmla="*/ 45 h 45"/>
                  <a:gd name="T8" fmla="*/ 1 w 1"/>
                  <a:gd name="T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5">
                    <a:moveTo>
                      <a:pt x="1" y="1"/>
                    </a:moveTo>
                    <a:lnTo>
                      <a:pt x="0" y="0"/>
                    </a:lnTo>
                    <a:lnTo>
                      <a:pt x="0" y="45"/>
                    </a:lnTo>
                    <a:lnTo>
                      <a:pt x="1" y="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670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82" name="Freeform 600"/>
              <p:cNvSpPr/>
              <p:nvPr/>
            </p:nvSpPr>
            <p:spPr bwMode="auto">
              <a:xfrm>
                <a:off x="5013" y="1295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83" name="Freeform 601"/>
              <p:cNvSpPr/>
              <p:nvPr/>
            </p:nvSpPr>
            <p:spPr bwMode="auto">
              <a:xfrm>
                <a:off x="5015" y="1273"/>
                <a:ext cx="39" cy="23"/>
              </a:xfrm>
              <a:custGeom>
                <a:avLst/>
                <a:gdLst>
                  <a:gd name="T0" fmla="*/ 39 w 39"/>
                  <a:gd name="T1" fmla="*/ 0 h 23"/>
                  <a:gd name="T2" fmla="*/ 0 w 39"/>
                  <a:gd name="T3" fmla="*/ 22 h 23"/>
                  <a:gd name="T4" fmla="*/ 0 w 39"/>
                  <a:gd name="T5" fmla="*/ 23 h 23"/>
                  <a:gd name="T6" fmla="*/ 0 w 39"/>
                  <a:gd name="T7" fmla="*/ 23 h 23"/>
                  <a:gd name="T8" fmla="*/ 39 w 39"/>
                  <a:gd name="T9" fmla="*/ 1 h 23"/>
                  <a:gd name="T10" fmla="*/ 39 w 39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23">
                    <a:moveTo>
                      <a:pt x="39" y="0"/>
                    </a:moveTo>
                    <a:lnTo>
                      <a:pt x="0" y="22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39" y="1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84" name="Freeform 602"/>
              <p:cNvSpPr/>
              <p:nvPr/>
            </p:nvSpPr>
            <p:spPr bwMode="auto">
              <a:xfrm>
                <a:off x="5013" y="1294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2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2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890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85" name="Freeform 603"/>
              <p:cNvSpPr/>
              <p:nvPr/>
            </p:nvSpPr>
            <p:spPr bwMode="auto">
              <a:xfrm>
                <a:off x="5012" y="1297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0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14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86" name="Freeform 604"/>
              <p:cNvSpPr/>
              <p:nvPr/>
            </p:nvSpPr>
            <p:spPr bwMode="auto">
              <a:xfrm>
                <a:off x="5012" y="129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38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87" name="Freeform 605"/>
              <p:cNvSpPr/>
              <p:nvPr/>
            </p:nvSpPr>
            <p:spPr bwMode="auto">
              <a:xfrm>
                <a:off x="5013" y="1297"/>
                <a:ext cx="1" cy="46"/>
              </a:xfrm>
              <a:custGeom>
                <a:avLst/>
                <a:gdLst>
                  <a:gd name="T0" fmla="*/ 1 w 1"/>
                  <a:gd name="T1" fmla="*/ 1 h 46"/>
                  <a:gd name="T2" fmla="*/ 1 w 1"/>
                  <a:gd name="T3" fmla="*/ 0 h 46"/>
                  <a:gd name="T4" fmla="*/ 0 w 1"/>
                  <a:gd name="T5" fmla="*/ 2 h 46"/>
                  <a:gd name="T6" fmla="*/ 0 w 1"/>
                  <a:gd name="T7" fmla="*/ 46 h 46"/>
                  <a:gd name="T8" fmla="*/ 1 w 1"/>
                  <a:gd name="T9" fmla="*/ 46 h 46"/>
                  <a:gd name="T10" fmla="*/ 1 w 1"/>
                  <a:gd name="T11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6">
                    <a:moveTo>
                      <a:pt x="1" y="1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46"/>
                    </a:lnTo>
                    <a:lnTo>
                      <a:pt x="1" y="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88" name="Freeform 606"/>
              <p:cNvSpPr/>
              <p:nvPr/>
            </p:nvSpPr>
            <p:spPr bwMode="auto">
              <a:xfrm>
                <a:off x="5013" y="1295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</p:grpSp>
        <p:grpSp>
          <p:nvGrpSpPr>
            <p:cNvPr id="89" name="Group 808"/>
            <p:cNvGrpSpPr/>
            <p:nvPr/>
          </p:nvGrpSpPr>
          <p:grpSpPr bwMode="auto">
            <a:xfrm>
              <a:off x="8132763" y="1751013"/>
              <a:ext cx="454025" cy="392113"/>
              <a:chOff x="4971" y="1103"/>
              <a:chExt cx="286" cy="247"/>
            </a:xfrm>
          </p:grpSpPr>
          <p:sp>
            <p:nvSpPr>
              <p:cNvPr id="389" name="Freeform 608"/>
              <p:cNvSpPr/>
              <p:nvPr/>
            </p:nvSpPr>
            <p:spPr bwMode="auto">
              <a:xfrm>
                <a:off x="5014" y="1252"/>
                <a:ext cx="35" cy="42"/>
              </a:xfrm>
              <a:custGeom>
                <a:avLst/>
                <a:gdLst>
                  <a:gd name="T0" fmla="*/ 35 w 35"/>
                  <a:gd name="T1" fmla="*/ 1 h 42"/>
                  <a:gd name="T2" fmla="*/ 33 w 35"/>
                  <a:gd name="T3" fmla="*/ 0 h 42"/>
                  <a:gd name="T4" fmla="*/ 0 w 35"/>
                  <a:gd name="T5" fmla="*/ 42 h 42"/>
                  <a:gd name="T6" fmla="*/ 1 w 35"/>
                  <a:gd name="T7" fmla="*/ 42 h 42"/>
                  <a:gd name="T8" fmla="*/ 35 w 35"/>
                  <a:gd name="T9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2">
                    <a:moveTo>
                      <a:pt x="35" y="1"/>
                    </a:moveTo>
                    <a:lnTo>
                      <a:pt x="33" y="0"/>
                    </a:lnTo>
                    <a:lnTo>
                      <a:pt x="0" y="42"/>
                    </a:lnTo>
                    <a:lnTo>
                      <a:pt x="1" y="42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9890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90" name="Freeform 609"/>
              <p:cNvSpPr/>
              <p:nvPr/>
            </p:nvSpPr>
            <p:spPr bwMode="auto">
              <a:xfrm>
                <a:off x="5013" y="1294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38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91" name="Freeform 610"/>
              <p:cNvSpPr/>
              <p:nvPr/>
            </p:nvSpPr>
            <p:spPr bwMode="auto">
              <a:xfrm>
                <a:off x="5014" y="1253"/>
                <a:ext cx="35" cy="43"/>
              </a:xfrm>
              <a:custGeom>
                <a:avLst/>
                <a:gdLst>
                  <a:gd name="T0" fmla="*/ 35 w 35"/>
                  <a:gd name="T1" fmla="*/ 0 h 43"/>
                  <a:gd name="T2" fmla="*/ 1 w 35"/>
                  <a:gd name="T3" fmla="*/ 41 h 43"/>
                  <a:gd name="T4" fmla="*/ 0 w 35"/>
                  <a:gd name="T5" fmla="*/ 43 h 43"/>
                  <a:gd name="T6" fmla="*/ 1 w 35"/>
                  <a:gd name="T7" fmla="*/ 43 h 43"/>
                  <a:gd name="T8" fmla="*/ 1 w 35"/>
                  <a:gd name="T9" fmla="*/ 42 h 43"/>
                  <a:gd name="T10" fmla="*/ 35 w 35"/>
                  <a:gd name="T11" fmla="*/ 0 h 43"/>
                  <a:gd name="T12" fmla="*/ 35 w 35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43">
                    <a:moveTo>
                      <a:pt x="35" y="0"/>
                    </a:moveTo>
                    <a:lnTo>
                      <a:pt x="1" y="41"/>
                    </a:lnTo>
                    <a:lnTo>
                      <a:pt x="0" y="43"/>
                    </a:lnTo>
                    <a:lnTo>
                      <a:pt x="1" y="43"/>
                    </a:lnTo>
                    <a:lnTo>
                      <a:pt x="1" y="42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92" name="Freeform 611"/>
              <p:cNvSpPr/>
              <p:nvPr/>
            </p:nvSpPr>
            <p:spPr bwMode="auto">
              <a:xfrm>
                <a:off x="5013" y="1295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93" name="Freeform 612"/>
              <p:cNvSpPr/>
              <p:nvPr/>
            </p:nvSpPr>
            <p:spPr bwMode="auto">
              <a:xfrm>
                <a:off x="5012" y="1296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2 w 3"/>
                  <a:gd name="T3" fmla="*/ 1 h 1"/>
                  <a:gd name="T4" fmla="*/ 0 w 3"/>
                  <a:gd name="T5" fmla="*/ 0 h 1"/>
                  <a:gd name="T6" fmla="*/ 1 w 3"/>
                  <a:gd name="T7" fmla="*/ 1 h 1"/>
                  <a:gd name="T8" fmla="*/ 3 w 3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2" y="1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94" name="Freeform 613"/>
              <p:cNvSpPr/>
              <p:nvPr/>
            </p:nvSpPr>
            <p:spPr bwMode="auto">
              <a:xfrm>
                <a:off x="5012" y="1296"/>
                <a:ext cx="2" cy="1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0 w 2"/>
                  <a:gd name="T5" fmla="*/ 1 h 1"/>
                  <a:gd name="T6" fmla="*/ 2 w 2"/>
                  <a:gd name="T7" fmla="*/ 1 h 1"/>
                  <a:gd name="T8" fmla="*/ 1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14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95" name="Freeform 614"/>
              <p:cNvSpPr/>
              <p:nvPr/>
            </p:nvSpPr>
            <p:spPr bwMode="auto">
              <a:xfrm>
                <a:off x="5013" y="1297"/>
                <a:ext cx="21" cy="28"/>
              </a:xfrm>
              <a:custGeom>
                <a:avLst/>
                <a:gdLst>
                  <a:gd name="T0" fmla="*/ 21 w 21"/>
                  <a:gd name="T1" fmla="*/ 27 h 28"/>
                  <a:gd name="T2" fmla="*/ 2 w 21"/>
                  <a:gd name="T3" fmla="*/ 0 h 28"/>
                  <a:gd name="T4" fmla="*/ 0 w 21"/>
                  <a:gd name="T5" fmla="*/ 0 h 28"/>
                  <a:gd name="T6" fmla="*/ 1 w 21"/>
                  <a:gd name="T7" fmla="*/ 0 h 28"/>
                  <a:gd name="T8" fmla="*/ 1 w 21"/>
                  <a:gd name="T9" fmla="*/ 1 h 28"/>
                  <a:gd name="T10" fmla="*/ 20 w 21"/>
                  <a:gd name="T11" fmla="*/ 28 h 28"/>
                  <a:gd name="T12" fmla="*/ 21 w 21"/>
                  <a:gd name="T13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8">
                    <a:moveTo>
                      <a:pt x="21" y="27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20" y="28"/>
                    </a:lnTo>
                    <a:lnTo>
                      <a:pt x="21" y="27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96" name="Freeform 615"/>
              <p:cNvSpPr/>
              <p:nvPr/>
            </p:nvSpPr>
            <p:spPr bwMode="auto">
              <a:xfrm>
                <a:off x="4990" y="1298"/>
                <a:ext cx="22" cy="52"/>
              </a:xfrm>
              <a:custGeom>
                <a:avLst/>
                <a:gdLst>
                  <a:gd name="T0" fmla="*/ 22 w 22"/>
                  <a:gd name="T1" fmla="*/ 1 h 52"/>
                  <a:gd name="T2" fmla="*/ 21 w 22"/>
                  <a:gd name="T3" fmla="*/ 0 h 52"/>
                  <a:gd name="T4" fmla="*/ 0 w 22"/>
                  <a:gd name="T5" fmla="*/ 51 h 52"/>
                  <a:gd name="T6" fmla="*/ 1 w 22"/>
                  <a:gd name="T7" fmla="*/ 52 h 52"/>
                  <a:gd name="T8" fmla="*/ 22 w 22"/>
                  <a:gd name="T9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1"/>
                    </a:moveTo>
                    <a:lnTo>
                      <a:pt x="21" y="0"/>
                    </a:lnTo>
                    <a:lnTo>
                      <a:pt x="0" y="51"/>
                    </a:lnTo>
                    <a:lnTo>
                      <a:pt x="1" y="5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938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97" name="Freeform 616"/>
              <p:cNvSpPr/>
              <p:nvPr/>
            </p:nvSpPr>
            <p:spPr bwMode="auto">
              <a:xfrm>
                <a:off x="5012" y="1296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98" name="Freeform 617"/>
              <p:cNvSpPr/>
              <p:nvPr/>
            </p:nvSpPr>
            <p:spPr bwMode="auto">
              <a:xfrm>
                <a:off x="4991" y="1297"/>
                <a:ext cx="23" cy="53"/>
              </a:xfrm>
              <a:custGeom>
                <a:avLst/>
                <a:gdLst>
                  <a:gd name="T0" fmla="*/ 21 w 23"/>
                  <a:gd name="T1" fmla="*/ 2 h 53"/>
                  <a:gd name="T2" fmla="*/ 0 w 23"/>
                  <a:gd name="T3" fmla="*/ 53 h 53"/>
                  <a:gd name="T4" fmla="*/ 1 w 23"/>
                  <a:gd name="T5" fmla="*/ 53 h 53"/>
                  <a:gd name="T6" fmla="*/ 22 w 23"/>
                  <a:gd name="T7" fmla="*/ 2 h 53"/>
                  <a:gd name="T8" fmla="*/ 23 w 23"/>
                  <a:gd name="T9" fmla="*/ 0 h 53"/>
                  <a:gd name="T10" fmla="*/ 22 w 23"/>
                  <a:gd name="T11" fmla="*/ 0 h 53"/>
                  <a:gd name="T12" fmla="*/ 22 w 23"/>
                  <a:gd name="T13" fmla="*/ 0 h 53"/>
                  <a:gd name="T14" fmla="*/ 21 w 23"/>
                  <a:gd name="T15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53">
                    <a:moveTo>
                      <a:pt x="21" y="2"/>
                    </a:moveTo>
                    <a:lnTo>
                      <a:pt x="0" y="53"/>
                    </a:lnTo>
                    <a:lnTo>
                      <a:pt x="1" y="53"/>
                    </a:lnTo>
                    <a:lnTo>
                      <a:pt x="22" y="2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99" name="Freeform 618"/>
              <p:cNvSpPr/>
              <p:nvPr/>
            </p:nvSpPr>
            <p:spPr bwMode="auto">
              <a:xfrm>
                <a:off x="5011" y="1296"/>
                <a:ext cx="2" cy="3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0 h 3"/>
                  <a:gd name="T4" fmla="*/ 0 w 2"/>
                  <a:gd name="T5" fmla="*/ 2 h 3"/>
                  <a:gd name="T6" fmla="*/ 1 w 2"/>
                  <a:gd name="T7" fmla="*/ 3 h 3"/>
                  <a:gd name="T8" fmla="*/ 2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38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00" name="Freeform 619"/>
              <p:cNvSpPr/>
              <p:nvPr/>
            </p:nvSpPr>
            <p:spPr bwMode="auto">
              <a:xfrm>
                <a:off x="5012" y="1295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0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14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01" name="Freeform 620"/>
              <p:cNvSpPr/>
              <p:nvPr/>
            </p:nvSpPr>
            <p:spPr bwMode="auto">
              <a:xfrm>
                <a:off x="5012" y="1296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02" name="Freeform 621"/>
              <p:cNvSpPr/>
              <p:nvPr/>
            </p:nvSpPr>
            <p:spPr bwMode="auto">
              <a:xfrm>
                <a:off x="5012" y="1294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38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03" name="Freeform 622"/>
              <p:cNvSpPr/>
              <p:nvPr/>
            </p:nvSpPr>
            <p:spPr bwMode="auto">
              <a:xfrm>
                <a:off x="5011" y="1296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890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04" name="Freeform 623"/>
              <p:cNvSpPr/>
              <p:nvPr/>
            </p:nvSpPr>
            <p:spPr bwMode="auto">
              <a:xfrm>
                <a:off x="5011" y="1296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05" name="Freeform 624"/>
              <p:cNvSpPr/>
              <p:nvPr/>
            </p:nvSpPr>
            <p:spPr bwMode="auto">
              <a:xfrm>
                <a:off x="5012" y="1294"/>
                <a:ext cx="2" cy="1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0 w 2"/>
                  <a:gd name="T5" fmla="*/ 1 h 1"/>
                  <a:gd name="T6" fmla="*/ 2 w 2"/>
                  <a:gd name="T7" fmla="*/ 1 h 1"/>
                  <a:gd name="T8" fmla="*/ 1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14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06" name="Freeform 625"/>
              <p:cNvSpPr/>
              <p:nvPr/>
            </p:nvSpPr>
            <p:spPr bwMode="auto">
              <a:xfrm>
                <a:off x="5011" y="1295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2 w 3"/>
                  <a:gd name="T3" fmla="*/ 0 h 1"/>
                  <a:gd name="T4" fmla="*/ 0 w 3"/>
                  <a:gd name="T5" fmla="*/ 0 h 1"/>
                  <a:gd name="T6" fmla="*/ 1 w 3"/>
                  <a:gd name="T7" fmla="*/ 1 h 1"/>
                  <a:gd name="T8" fmla="*/ 3 w 3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07" name="Freeform 626"/>
              <p:cNvSpPr/>
              <p:nvPr/>
            </p:nvSpPr>
            <p:spPr bwMode="auto">
              <a:xfrm>
                <a:off x="5014" y="1243"/>
                <a:ext cx="21" cy="53"/>
              </a:xfrm>
              <a:custGeom>
                <a:avLst/>
                <a:gdLst>
                  <a:gd name="T0" fmla="*/ 21 w 21"/>
                  <a:gd name="T1" fmla="*/ 0 h 53"/>
                  <a:gd name="T2" fmla="*/ 0 w 21"/>
                  <a:gd name="T3" fmla="*/ 51 h 53"/>
                  <a:gd name="T4" fmla="*/ 0 w 21"/>
                  <a:gd name="T5" fmla="*/ 52 h 53"/>
                  <a:gd name="T6" fmla="*/ 0 w 21"/>
                  <a:gd name="T7" fmla="*/ 53 h 53"/>
                  <a:gd name="T8" fmla="*/ 0 w 21"/>
                  <a:gd name="T9" fmla="*/ 53 h 53"/>
                  <a:gd name="T10" fmla="*/ 1 w 21"/>
                  <a:gd name="T11" fmla="*/ 51 h 53"/>
                  <a:gd name="T12" fmla="*/ 21 w 21"/>
                  <a:gd name="T13" fmla="*/ 1 h 53"/>
                  <a:gd name="T14" fmla="*/ 21 w 21"/>
                  <a:gd name="T1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3">
                    <a:moveTo>
                      <a:pt x="21" y="0"/>
                    </a:moveTo>
                    <a:lnTo>
                      <a:pt x="0" y="51"/>
                    </a:lnTo>
                    <a:lnTo>
                      <a:pt x="0" y="52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1" y="51"/>
                    </a:lnTo>
                    <a:lnTo>
                      <a:pt x="21" y="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08" name="Freeform 627"/>
              <p:cNvSpPr/>
              <p:nvPr/>
            </p:nvSpPr>
            <p:spPr bwMode="auto">
              <a:xfrm>
                <a:off x="5013" y="1243"/>
                <a:ext cx="22" cy="51"/>
              </a:xfrm>
              <a:custGeom>
                <a:avLst/>
                <a:gdLst>
                  <a:gd name="T0" fmla="*/ 22 w 22"/>
                  <a:gd name="T1" fmla="*/ 0 h 51"/>
                  <a:gd name="T2" fmla="*/ 20 w 22"/>
                  <a:gd name="T3" fmla="*/ 0 h 51"/>
                  <a:gd name="T4" fmla="*/ 0 w 22"/>
                  <a:gd name="T5" fmla="*/ 51 h 51"/>
                  <a:gd name="T6" fmla="*/ 1 w 22"/>
                  <a:gd name="T7" fmla="*/ 51 h 51"/>
                  <a:gd name="T8" fmla="*/ 22 w 22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1">
                    <a:moveTo>
                      <a:pt x="22" y="0"/>
                    </a:moveTo>
                    <a:lnTo>
                      <a:pt x="20" y="0"/>
                    </a:lnTo>
                    <a:lnTo>
                      <a:pt x="0" y="51"/>
                    </a:lnTo>
                    <a:lnTo>
                      <a:pt x="1" y="5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938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09" name="Freeform 628"/>
              <p:cNvSpPr/>
              <p:nvPr/>
            </p:nvSpPr>
            <p:spPr bwMode="auto">
              <a:xfrm>
                <a:off x="4976" y="1297"/>
                <a:ext cx="36" cy="45"/>
              </a:xfrm>
              <a:custGeom>
                <a:avLst/>
                <a:gdLst>
                  <a:gd name="T0" fmla="*/ 36 w 36"/>
                  <a:gd name="T1" fmla="*/ 1 h 45"/>
                  <a:gd name="T2" fmla="*/ 35 w 36"/>
                  <a:gd name="T3" fmla="*/ 0 h 45"/>
                  <a:gd name="T4" fmla="*/ 0 w 36"/>
                  <a:gd name="T5" fmla="*/ 44 h 45"/>
                  <a:gd name="T6" fmla="*/ 0 w 36"/>
                  <a:gd name="T7" fmla="*/ 45 h 45"/>
                  <a:gd name="T8" fmla="*/ 36 w 36"/>
                  <a:gd name="T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5">
                    <a:moveTo>
                      <a:pt x="36" y="1"/>
                    </a:moveTo>
                    <a:lnTo>
                      <a:pt x="35" y="0"/>
                    </a:lnTo>
                    <a:lnTo>
                      <a:pt x="0" y="44"/>
                    </a:lnTo>
                    <a:lnTo>
                      <a:pt x="0" y="45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9890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10" name="Freeform 629"/>
              <p:cNvSpPr/>
              <p:nvPr/>
            </p:nvSpPr>
            <p:spPr bwMode="auto">
              <a:xfrm>
                <a:off x="4976" y="1297"/>
                <a:ext cx="37" cy="45"/>
              </a:xfrm>
              <a:custGeom>
                <a:avLst/>
                <a:gdLst>
                  <a:gd name="T0" fmla="*/ 36 w 37"/>
                  <a:gd name="T1" fmla="*/ 1 h 45"/>
                  <a:gd name="T2" fmla="*/ 0 w 37"/>
                  <a:gd name="T3" fmla="*/ 45 h 45"/>
                  <a:gd name="T4" fmla="*/ 1 w 37"/>
                  <a:gd name="T5" fmla="*/ 45 h 45"/>
                  <a:gd name="T6" fmla="*/ 36 w 37"/>
                  <a:gd name="T7" fmla="*/ 2 h 45"/>
                  <a:gd name="T8" fmla="*/ 37 w 37"/>
                  <a:gd name="T9" fmla="*/ 0 h 45"/>
                  <a:gd name="T10" fmla="*/ 37 w 37"/>
                  <a:gd name="T11" fmla="*/ 0 h 45"/>
                  <a:gd name="T12" fmla="*/ 36 w 37"/>
                  <a:gd name="T13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45">
                    <a:moveTo>
                      <a:pt x="36" y="1"/>
                    </a:moveTo>
                    <a:lnTo>
                      <a:pt x="0" y="45"/>
                    </a:lnTo>
                    <a:lnTo>
                      <a:pt x="1" y="45"/>
                    </a:lnTo>
                    <a:lnTo>
                      <a:pt x="36" y="2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11" name="Freeform 630"/>
              <p:cNvSpPr/>
              <p:nvPr/>
            </p:nvSpPr>
            <p:spPr bwMode="auto">
              <a:xfrm>
                <a:off x="4971" y="1297"/>
                <a:ext cx="42" cy="24"/>
              </a:xfrm>
              <a:custGeom>
                <a:avLst/>
                <a:gdLst>
                  <a:gd name="T0" fmla="*/ 41 w 42"/>
                  <a:gd name="T1" fmla="*/ 0 h 24"/>
                  <a:gd name="T2" fmla="*/ 0 w 42"/>
                  <a:gd name="T3" fmla="*/ 23 h 24"/>
                  <a:gd name="T4" fmla="*/ 0 w 42"/>
                  <a:gd name="T5" fmla="*/ 24 h 24"/>
                  <a:gd name="T6" fmla="*/ 41 w 42"/>
                  <a:gd name="T7" fmla="*/ 1 h 24"/>
                  <a:gd name="T8" fmla="*/ 42 w 42"/>
                  <a:gd name="T9" fmla="*/ 0 h 24"/>
                  <a:gd name="T10" fmla="*/ 41 w 42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24">
                    <a:moveTo>
                      <a:pt x="41" y="0"/>
                    </a:moveTo>
                    <a:lnTo>
                      <a:pt x="0" y="23"/>
                    </a:lnTo>
                    <a:lnTo>
                      <a:pt x="0" y="24"/>
                    </a:lnTo>
                    <a:lnTo>
                      <a:pt x="41" y="1"/>
                    </a:lnTo>
                    <a:lnTo>
                      <a:pt x="42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12" name="Freeform 631"/>
              <p:cNvSpPr/>
              <p:nvPr/>
            </p:nvSpPr>
            <p:spPr bwMode="auto">
              <a:xfrm>
                <a:off x="4971" y="1296"/>
                <a:ext cx="41" cy="24"/>
              </a:xfrm>
              <a:custGeom>
                <a:avLst/>
                <a:gdLst>
                  <a:gd name="T0" fmla="*/ 41 w 41"/>
                  <a:gd name="T1" fmla="*/ 1 h 24"/>
                  <a:gd name="T2" fmla="*/ 40 w 41"/>
                  <a:gd name="T3" fmla="*/ 0 h 24"/>
                  <a:gd name="T4" fmla="*/ 0 w 41"/>
                  <a:gd name="T5" fmla="*/ 23 h 24"/>
                  <a:gd name="T6" fmla="*/ 0 w 41"/>
                  <a:gd name="T7" fmla="*/ 24 h 24"/>
                  <a:gd name="T8" fmla="*/ 41 w 41"/>
                  <a:gd name="T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4">
                    <a:moveTo>
                      <a:pt x="41" y="1"/>
                    </a:moveTo>
                    <a:lnTo>
                      <a:pt x="40" y="0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847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13" name="Freeform 632"/>
              <p:cNvSpPr/>
              <p:nvPr/>
            </p:nvSpPr>
            <p:spPr bwMode="auto">
              <a:xfrm>
                <a:off x="5013" y="1249"/>
                <a:ext cx="1" cy="46"/>
              </a:xfrm>
              <a:custGeom>
                <a:avLst/>
                <a:gdLst>
                  <a:gd name="T0" fmla="*/ 1 w 1"/>
                  <a:gd name="T1" fmla="*/ 0 h 46"/>
                  <a:gd name="T2" fmla="*/ 0 w 1"/>
                  <a:gd name="T3" fmla="*/ 0 h 46"/>
                  <a:gd name="T4" fmla="*/ 0 w 1"/>
                  <a:gd name="T5" fmla="*/ 46 h 46"/>
                  <a:gd name="T6" fmla="*/ 1 w 1"/>
                  <a:gd name="T7" fmla="*/ 46 h 46"/>
                  <a:gd name="T8" fmla="*/ 1 w 1"/>
                  <a:gd name="T9" fmla="*/ 45 h 46"/>
                  <a:gd name="T10" fmla="*/ 1 w 1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6">
                    <a:moveTo>
                      <a:pt x="1" y="0"/>
                    </a:moveTo>
                    <a:lnTo>
                      <a:pt x="0" y="0"/>
                    </a:lnTo>
                    <a:lnTo>
                      <a:pt x="0" y="46"/>
                    </a:lnTo>
                    <a:lnTo>
                      <a:pt x="1" y="46"/>
                    </a:lnTo>
                    <a:lnTo>
                      <a:pt x="1" y="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14" name="Freeform 633"/>
              <p:cNvSpPr/>
              <p:nvPr/>
            </p:nvSpPr>
            <p:spPr bwMode="auto">
              <a:xfrm>
                <a:off x="5012" y="1249"/>
                <a:ext cx="1" cy="46"/>
              </a:xfrm>
              <a:custGeom>
                <a:avLst/>
                <a:gdLst>
                  <a:gd name="T0" fmla="*/ 1 w 1"/>
                  <a:gd name="T1" fmla="*/ 0 h 46"/>
                  <a:gd name="T2" fmla="*/ 0 w 1"/>
                  <a:gd name="T3" fmla="*/ 1 h 46"/>
                  <a:gd name="T4" fmla="*/ 0 w 1"/>
                  <a:gd name="T5" fmla="*/ 45 h 46"/>
                  <a:gd name="T6" fmla="*/ 1 w 1"/>
                  <a:gd name="T7" fmla="*/ 46 h 46"/>
                  <a:gd name="T8" fmla="*/ 1 w 1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6">
                    <a:moveTo>
                      <a:pt x="1" y="0"/>
                    </a:moveTo>
                    <a:lnTo>
                      <a:pt x="0" y="1"/>
                    </a:lnTo>
                    <a:lnTo>
                      <a:pt x="0" y="45"/>
                    </a:lnTo>
                    <a:lnTo>
                      <a:pt x="1" y="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670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15" name="Freeform 634"/>
              <p:cNvSpPr/>
              <p:nvPr/>
            </p:nvSpPr>
            <p:spPr bwMode="auto">
              <a:xfrm>
                <a:off x="4992" y="1266"/>
                <a:ext cx="22" cy="30"/>
              </a:xfrm>
              <a:custGeom>
                <a:avLst/>
                <a:gdLst>
                  <a:gd name="T0" fmla="*/ 1 w 22"/>
                  <a:gd name="T1" fmla="*/ 0 h 30"/>
                  <a:gd name="T2" fmla="*/ 0 w 22"/>
                  <a:gd name="T3" fmla="*/ 1 h 30"/>
                  <a:gd name="T4" fmla="*/ 20 w 22"/>
                  <a:gd name="T5" fmla="*/ 30 h 30"/>
                  <a:gd name="T6" fmla="*/ 22 w 22"/>
                  <a:gd name="T7" fmla="*/ 30 h 30"/>
                  <a:gd name="T8" fmla="*/ 22 w 22"/>
                  <a:gd name="T9" fmla="*/ 29 h 30"/>
                  <a:gd name="T10" fmla="*/ 21 w 22"/>
                  <a:gd name="T11" fmla="*/ 29 h 30"/>
                  <a:gd name="T12" fmla="*/ 1 w 22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30">
                    <a:moveTo>
                      <a:pt x="1" y="0"/>
                    </a:moveTo>
                    <a:lnTo>
                      <a:pt x="0" y="1"/>
                    </a:lnTo>
                    <a:lnTo>
                      <a:pt x="20" y="30"/>
                    </a:lnTo>
                    <a:lnTo>
                      <a:pt x="22" y="30"/>
                    </a:lnTo>
                    <a:lnTo>
                      <a:pt x="22" y="29"/>
                    </a:lnTo>
                    <a:lnTo>
                      <a:pt x="21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16" name="Freeform 635"/>
              <p:cNvSpPr/>
              <p:nvPr/>
            </p:nvSpPr>
            <p:spPr bwMode="auto">
              <a:xfrm>
                <a:off x="4992" y="1267"/>
                <a:ext cx="20" cy="29"/>
              </a:xfrm>
              <a:custGeom>
                <a:avLst/>
                <a:gdLst>
                  <a:gd name="T0" fmla="*/ 0 w 20"/>
                  <a:gd name="T1" fmla="*/ 0 h 29"/>
                  <a:gd name="T2" fmla="*/ 0 w 20"/>
                  <a:gd name="T3" fmla="*/ 1 h 29"/>
                  <a:gd name="T4" fmla="*/ 19 w 20"/>
                  <a:gd name="T5" fmla="*/ 28 h 29"/>
                  <a:gd name="T6" fmla="*/ 20 w 20"/>
                  <a:gd name="T7" fmla="*/ 29 h 29"/>
                  <a:gd name="T8" fmla="*/ 0 w 20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9">
                    <a:moveTo>
                      <a:pt x="0" y="0"/>
                    </a:moveTo>
                    <a:lnTo>
                      <a:pt x="0" y="1"/>
                    </a:lnTo>
                    <a:lnTo>
                      <a:pt x="19" y="28"/>
                    </a:lnTo>
                    <a:lnTo>
                      <a:pt x="20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14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17" name="Freeform 636"/>
              <p:cNvSpPr/>
              <p:nvPr/>
            </p:nvSpPr>
            <p:spPr bwMode="auto">
              <a:xfrm>
                <a:off x="4978" y="1291"/>
                <a:ext cx="70" cy="10"/>
              </a:xfrm>
              <a:custGeom>
                <a:avLst/>
                <a:gdLst>
                  <a:gd name="T0" fmla="*/ 0 w 70"/>
                  <a:gd name="T1" fmla="*/ 0 h 10"/>
                  <a:gd name="T2" fmla="*/ 0 w 70"/>
                  <a:gd name="T3" fmla="*/ 2 h 10"/>
                  <a:gd name="T4" fmla="*/ 34 w 70"/>
                  <a:gd name="T5" fmla="*/ 6 h 10"/>
                  <a:gd name="T6" fmla="*/ 35 w 70"/>
                  <a:gd name="T7" fmla="*/ 6 h 10"/>
                  <a:gd name="T8" fmla="*/ 35 w 70"/>
                  <a:gd name="T9" fmla="*/ 6 h 10"/>
                  <a:gd name="T10" fmla="*/ 35 w 70"/>
                  <a:gd name="T11" fmla="*/ 6 h 10"/>
                  <a:gd name="T12" fmla="*/ 37 w 70"/>
                  <a:gd name="T13" fmla="*/ 6 h 10"/>
                  <a:gd name="T14" fmla="*/ 69 w 70"/>
                  <a:gd name="T15" fmla="*/ 10 h 10"/>
                  <a:gd name="T16" fmla="*/ 70 w 70"/>
                  <a:gd name="T17" fmla="*/ 9 h 10"/>
                  <a:gd name="T18" fmla="*/ 37 w 70"/>
                  <a:gd name="T19" fmla="*/ 5 h 10"/>
                  <a:gd name="T20" fmla="*/ 37 w 70"/>
                  <a:gd name="T21" fmla="*/ 5 h 10"/>
                  <a:gd name="T22" fmla="*/ 36 w 70"/>
                  <a:gd name="T23" fmla="*/ 5 h 10"/>
                  <a:gd name="T24" fmla="*/ 36 w 70"/>
                  <a:gd name="T25" fmla="*/ 5 h 10"/>
                  <a:gd name="T26" fmla="*/ 34 w 70"/>
                  <a:gd name="T27" fmla="*/ 5 h 10"/>
                  <a:gd name="T28" fmla="*/ 0 w 70"/>
                  <a:gd name="T2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" h="10">
                    <a:moveTo>
                      <a:pt x="0" y="0"/>
                    </a:moveTo>
                    <a:lnTo>
                      <a:pt x="0" y="2"/>
                    </a:lnTo>
                    <a:lnTo>
                      <a:pt x="34" y="6"/>
                    </a:lnTo>
                    <a:lnTo>
                      <a:pt x="35" y="6"/>
                    </a:lnTo>
                    <a:lnTo>
                      <a:pt x="35" y="6"/>
                    </a:lnTo>
                    <a:lnTo>
                      <a:pt x="35" y="6"/>
                    </a:lnTo>
                    <a:lnTo>
                      <a:pt x="37" y="6"/>
                    </a:lnTo>
                    <a:lnTo>
                      <a:pt x="69" y="10"/>
                    </a:lnTo>
                    <a:lnTo>
                      <a:pt x="70" y="9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6" y="5"/>
                    </a:lnTo>
                    <a:lnTo>
                      <a:pt x="36" y="5"/>
                    </a:lnTo>
                    <a:lnTo>
                      <a:pt x="34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18" name="Freeform 637"/>
              <p:cNvSpPr/>
              <p:nvPr/>
            </p:nvSpPr>
            <p:spPr bwMode="auto">
              <a:xfrm>
                <a:off x="4978" y="1291"/>
                <a:ext cx="34" cy="5"/>
              </a:xfrm>
              <a:custGeom>
                <a:avLst/>
                <a:gdLst>
                  <a:gd name="T0" fmla="*/ 34 w 34"/>
                  <a:gd name="T1" fmla="*/ 5 h 5"/>
                  <a:gd name="T2" fmla="*/ 33 w 34"/>
                  <a:gd name="T3" fmla="*/ 4 h 5"/>
                  <a:gd name="T4" fmla="*/ 0 w 34"/>
                  <a:gd name="T5" fmla="*/ 0 h 5"/>
                  <a:gd name="T6" fmla="*/ 0 w 34"/>
                  <a:gd name="T7" fmla="*/ 0 h 5"/>
                  <a:gd name="T8" fmla="*/ 34 w 3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5">
                    <a:moveTo>
                      <a:pt x="34" y="5"/>
                    </a:moveTo>
                    <a:lnTo>
                      <a:pt x="33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4" y="5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19" name="Freeform 638"/>
              <p:cNvSpPr/>
              <p:nvPr/>
            </p:nvSpPr>
            <p:spPr bwMode="auto">
              <a:xfrm>
                <a:off x="5170" y="1253"/>
                <a:ext cx="37" cy="10"/>
              </a:xfrm>
              <a:custGeom>
                <a:avLst/>
                <a:gdLst>
                  <a:gd name="T0" fmla="*/ 37 w 37"/>
                  <a:gd name="T1" fmla="*/ 3 h 10"/>
                  <a:gd name="T2" fmla="*/ 32 w 37"/>
                  <a:gd name="T3" fmla="*/ 0 h 10"/>
                  <a:gd name="T4" fmla="*/ 0 w 37"/>
                  <a:gd name="T5" fmla="*/ 3 h 10"/>
                  <a:gd name="T6" fmla="*/ 5 w 37"/>
                  <a:gd name="T7" fmla="*/ 6 h 10"/>
                  <a:gd name="T8" fmla="*/ 37 w 37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7" y="3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20" y="7"/>
                      <a:pt x="8" y="8"/>
                      <a:pt x="0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3" y="10"/>
                      <a:pt x="24" y="10"/>
                      <a:pt x="37" y="3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20" name="Freeform 639"/>
              <p:cNvSpPr/>
              <p:nvPr/>
            </p:nvSpPr>
            <p:spPr bwMode="auto">
              <a:xfrm>
                <a:off x="5170" y="1253"/>
                <a:ext cx="37" cy="10"/>
              </a:xfrm>
              <a:custGeom>
                <a:avLst/>
                <a:gdLst>
                  <a:gd name="T0" fmla="*/ 37 w 37"/>
                  <a:gd name="T1" fmla="*/ 3 h 10"/>
                  <a:gd name="T2" fmla="*/ 32 w 37"/>
                  <a:gd name="T3" fmla="*/ 0 h 10"/>
                  <a:gd name="T4" fmla="*/ 0 w 37"/>
                  <a:gd name="T5" fmla="*/ 3 h 10"/>
                  <a:gd name="T6" fmla="*/ 5 w 37"/>
                  <a:gd name="T7" fmla="*/ 6 h 10"/>
                  <a:gd name="T8" fmla="*/ 37 w 37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7" y="3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20" y="7"/>
                      <a:pt x="8" y="8"/>
                      <a:pt x="0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3" y="10"/>
                      <a:pt x="24" y="10"/>
                      <a:pt x="37" y="3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21" name="Freeform 640"/>
              <p:cNvSpPr/>
              <p:nvPr/>
            </p:nvSpPr>
            <p:spPr bwMode="auto">
              <a:xfrm>
                <a:off x="5170" y="1253"/>
                <a:ext cx="37" cy="10"/>
              </a:xfrm>
              <a:custGeom>
                <a:avLst/>
                <a:gdLst>
                  <a:gd name="T0" fmla="*/ 37 w 37"/>
                  <a:gd name="T1" fmla="*/ 3 h 10"/>
                  <a:gd name="T2" fmla="*/ 32 w 37"/>
                  <a:gd name="T3" fmla="*/ 0 h 10"/>
                  <a:gd name="T4" fmla="*/ 0 w 37"/>
                  <a:gd name="T5" fmla="*/ 3 h 10"/>
                  <a:gd name="T6" fmla="*/ 5 w 37"/>
                  <a:gd name="T7" fmla="*/ 6 h 10"/>
                  <a:gd name="T8" fmla="*/ 37 w 37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7" y="3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20" y="7"/>
                      <a:pt x="8" y="8"/>
                      <a:pt x="0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3" y="10"/>
                      <a:pt x="24" y="10"/>
                      <a:pt x="37" y="3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22" name="Freeform 641"/>
              <p:cNvSpPr/>
              <p:nvPr/>
            </p:nvSpPr>
            <p:spPr bwMode="auto">
              <a:xfrm>
                <a:off x="5170" y="1253"/>
                <a:ext cx="37" cy="10"/>
              </a:xfrm>
              <a:custGeom>
                <a:avLst/>
                <a:gdLst>
                  <a:gd name="T0" fmla="*/ 37 w 37"/>
                  <a:gd name="T1" fmla="*/ 3 h 10"/>
                  <a:gd name="T2" fmla="*/ 32 w 37"/>
                  <a:gd name="T3" fmla="*/ 0 h 10"/>
                  <a:gd name="T4" fmla="*/ 0 w 37"/>
                  <a:gd name="T5" fmla="*/ 3 h 10"/>
                  <a:gd name="T6" fmla="*/ 5 w 37"/>
                  <a:gd name="T7" fmla="*/ 6 h 10"/>
                  <a:gd name="T8" fmla="*/ 37 w 37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7" y="3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20" y="7"/>
                      <a:pt x="8" y="8"/>
                      <a:pt x="0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3" y="10"/>
                      <a:pt x="24" y="10"/>
                      <a:pt x="37" y="3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23" name="Freeform 642"/>
              <p:cNvSpPr/>
              <p:nvPr/>
            </p:nvSpPr>
            <p:spPr bwMode="auto">
              <a:xfrm>
                <a:off x="5182" y="1149"/>
                <a:ext cx="24" cy="19"/>
              </a:xfrm>
              <a:custGeom>
                <a:avLst/>
                <a:gdLst>
                  <a:gd name="T0" fmla="*/ 24 w 24"/>
                  <a:gd name="T1" fmla="*/ 2 h 19"/>
                  <a:gd name="T2" fmla="*/ 20 w 24"/>
                  <a:gd name="T3" fmla="*/ 0 h 19"/>
                  <a:gd name="T4" fmla="*/ 0 w 24"/>
                  <a:gd name="T5" fmla="*/ 16 h 19"/>
                  <a:gd name="T6" fmla="*/ 5 w 24"/>
                  <a:gd name="T7" fmla="*/ 19 h 19"/>
                  <a:gd name="T8" fmla="*/ 24 w 24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9">
                    <a:moveTo>
                      <a:pt x="24" y="2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3" y="4"/>
                      <a:pt x="6" y="10"/>
                      <a:pt x="0" y="16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11" y="12"/>
                      <a:pt x="17" y="7"/>
                      <a:pt x="24" y="2"/>
                    </a:cubicBezTo>
                    <a:close/>
                  </a:path>
                </a:pathLst>
              </a:custGeom>
              <a:solidFill>
                <a:srgbClr val="999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24" name="Freeform 643"/>
              <p:cNvSpPr/>
              <p:nvPr/>
            </p:nvSpPr>
            <p:spPr bwMode="auto">
              <a:xfrm>
                <a:off x="5165" y="1165"/>
                <a:ext cx="22" cy="31"/>
              </a:xfrm>
              <a:custGeom>
                <a:avLst/>
                <a:gdLst>
                  <a:gd name="T0" fmla="*/ 22 w 22"/>
                  <a:gd name="T1" fmla="*/ 3 h 31"/>
                  <a:gd name="T2" fmla="*/ 17 w 22"/>
                  <a:gd name="T3" fmla="*/ 0 h 31"/>
                  <a:gd name="T4" fmla="*/ 0 w 22"/>
                  <a:gd name="T5" fmla="*/ 28 h 31"/>
                  <a:gd name="T6" fmla="*/ 4 w 22"/>
                  <a:gd name="T7" fmla="*/ 31 h 31"/>
                  <a:gd name="T8" fmla="*/ 22 w 22"/>
                  <a:gd name="T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1">
                    <a:moveTo>
                      <a:pt x="22" y="3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0" y="9"/>
                      <a:pt x="4" y="18"/>
                      <a:pt x="0" y="28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9" y="21"/>
                      <a:pt x="15" y="11"/>
                      <a:pt x="22" y="3"/>
                    </a:cubicBezTo>
                  </a:path>
                </a:pathLst>
              </a:custGeom>
              <a:solidFill>
                <a:srgbClr val="D6D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25" name="Freeform 644"/>
              <p:cNvSpPr/>
              <p:nvPr/>
            </p:nvSpPr>
            <p:spPr bwMode="auto">
              <a:xfrm>
                <a:off x="5157" y="1193"/>
                <a:ext cx="18" cy="66"/>
              </a:xfrm>
              <a:custGeom>
                <a:avLst/>
                <a:gdLst>
                  <a:gd name="T0" fmla="*/ 12 w 18"/>
                  <a:gd name="T1" fmla="*/ 3 h 66"/>
                  <a:gd name="T2" fmla="*/ 8 w 18"/>
                  <a:gd name="T3" fmla="*/ 0 h 66"/>
                  <a:gd name="T4" fmla="*/ 0 w 18"/>
                  <a:gd name="T5" fmla="*/ 34 h 66"/>
                  <a:gd name="T6" fmla="*/ 13 w 18"/>
                  <a:gd name="T7" fmla="*/ 63 h 66"/>
                  <a:gd name="T8" fmla="*/ 18 w 18"/>
                  <a:gd name="T9" fmla="*/ 66 h 66"/>
                  <a:gd name="T10" fmla="*/ 4 w 18"/>
                  <a:gd name="T11" fmla="*/ 37 h 66"/>
                  <a:gd name="T12" fmla="*/ 12 w 18"/>
                  <a:gd name="T13" fmla="*/ 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6">
                    <a:moveTo>
                      <a:pt x="12" y="3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11"/>
                      <a:pt x="0" y="23"/>
                      <a:pt x="0" y="34"/>
                    </a:cubicBezTo>
                    <a:cubicBezTo>
                      <a:pt x="0" y="48"/>
                      <a:pt x="5" y="58"/>
                      <a:pt x="13" y="63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9" y="61"/>
                      <a:pt x="4" y="51"/>
                      <a:pt x="4" y="37"/>
                    </a:cubicBezTo>
                    <a:cubicBezTo>
                      <a:pt x="4" y="26"/>
                      <a:pt x="7" y="14"/>
                      <a:pt x="12" y="3"/>
                    </a:cubicBezTo>
                    <a:close/>
                  </a:path>
                </a:pathLst>
              </a:custGeom>
              <a:solidFill>
                <a:srgbClr val="999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26" name="Freeform 645"/>
              <p:cNvSpPr/>
              <p:nvPr/>
            </p:nvSpPr>
            <p:spPr bwMode="auto">
              <a:xfrm>
                <a:off x="5170" y="1253"/>
                <a:ext cx="37" cy="10"/>
              </a:xfrm>
              <a:custGeom>
                <a:avLst/>
                <a:gdLst>
                  <a:gd name="T0" fmla="*/ 37 w 37"/>
                  <a:gd name="T1" fmla="*/ 3 h 10"/>
                  <a:gd name="T2" fmla="*/ 32 w 37"/>
                  <a:gd name="T3" fmla="*/ 0 h 10"/>
                  <a:gd name="T4" fmla="*/ 0 w 37"/>
                  <a:gd name="T5" fmla="*/ 3 h 10"/>
                  <a:gd name="T6" fmla="*/ 5 w 37"/>
                  <a:gd name="T7" fmla="*/ 6 h 10"/>
                  <a:gd name="T8" fmla="*/ 37 w 37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7" y="3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20" y="7"/>
                      <a:pt x="8" y="8"/>
                      <a:pt x="0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3" y="10"/>
                      <a:pt x="24" y="10"/>
                      <a:pt x="37" y="3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27" name="Freeform 646"/>
              <p:cNvSpPr/>
              <p:nvPr/>
            </p:nvSpPr>
            <p:spPr bwMode="auto">
              <a:xfrm>
                <a:off x="5234" y="1146"/>
                <a:ext cx="18" cy="65"/>
              </a:xfrm>
              <a:custGeom>
                <a:avLst/>
                <a:gdLst>
                  <a:gd name="T0" fmla="*/ 5 w 18"/>
                  <a:gd name="T1" fmla="*/ 2 h 65"/>
                  <a:gd name="T2" fmla="*/ 0 w 18"/>
                  <a:gd name="T3" fmla="*/ 0 h 65"/>
                  <a:gd name="T4" fmla="*/ 13 w 18"/>
                  <a:gd name="T5" fmla="*/ 29 h 65"/>
                  <a:gd name="T6" fmla="*/ 6 w 18"/>
                  <a:gd name="T7" fmla="*/ 63 h 65"/>
                  <a:gd name="T8" fmla="*/ 10 w 18"/>
                  <a:gd name="T9" fmla="*/ 65 h 65"/>
                  <a:gd name="T10" fmla="*/ 18 w 18"/>
                  <a:gd name="T11" fmla="*/ 31 h 65"/>
                  <a:gd name="T12" fmla="*/ 5 w 18"/>
                  <a:gd name="T13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5">
                    <a:moveTo>
                      <a:pt x="5" y="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" y="4"/>
                      <a:pt x="13" y="14"/>
                      <a:pt x="13" y="29"/>
                    </a:cubicBezTo>
                    <a:cubicBezTo>
                      <a:pt x="13" y="40"/>
                      <a:pt x="11" y="51"/>
                      <a:pt x="6" y="63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5" y="54"/>
                      <a:pt x="18" y="42"/>
                      <a:pt x="18" y="31"/>
                    </a:cubicBezTo>
                    <a:cubicBezTo>
                      <a:pt x="18" y="17"/>
                      <a:pt x="13" y="7"/>
                      <a:pt x="5" y="2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28" name="Freeform 647"/>
              <p:cNvSpPr/>
              <p:nvPr/>
            </p:nvSpPr>
            <p:spPr bwMode="auto">
              <a:xfrm>
                <a:off x="5222" y="1209"/>
                <a:ext cx="22" cy="30"/>
              </a:xfrm>
              <a:custGeom>
                <a:avLst/>
                <a:gdLst>
                  <a:gd name="T0" fmla="*/ 22 w 22"/>
                  <a:gd name="T1" fmla="*/ 2 h 30"/>
                  <a:gd name="T2" fmla="*/ 18 w 22"/>
                  <a:gd name="T3" fmla="*/ 0 h 30"/>
                  <a:gd name="T4" fmla="*/ 0 w 22"/>
                  <a:gd name="T5" fmla="*/ 27 h 30"/>
                  <a:gd name="T6" fmla="*/ 4 w 22"/>
                  <a:gd name="T7" fmla="*/ 30 h 30"/>
                  <a:gd name="T8" fmla="*/ 22 w 22"/>
                  <a:gd name="T9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3" y="10"/>
                      <a:pt x="7" y="19"/>
                      <a:pt x="0" y="2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12" y="22"/>
                      <a:pt x="18" y="12"/>
                      <a:pt x="22" y="2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29" name="Freeform 648"/>
              <p:cNvSpPr/>
              <p:nvPr/>
            </p:nvSpPr>
            <p:spPr bwMode="auto">
              <a:xfrm>
                <a:off x="5202" y="1236"/>
                <a:ext cx="24" cy="20"/>
              </a:xfrm>
              <a:custGeom>
                <a:avLst/>
                <a:gdLst>
                  <a:gd name="T0" fmla="*/ 24 w 24"/>
                  <a:gd name="T1" fmla="*/ 3 h 20"/>
                  <a:gd name="T2" fmla="*/ 20 w 24"/>
                  <a:gd name="T3" fmla="*/ 0 h 20"/>
                  <a:gd name="T4" fmla="*/ 0 w 24"/>
                  <a:gd name="T5" fmla="*/ 17 h 20"/>
                  <a:gd name="T6" fmla="*/ 5 w 24"/>
                  <a:gd name="T7" fmla="*/ 20 h 20"/>
                  <a:gd name="T8" fmla="*/ 24 w 24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0">
                    <a:moveTo>
                      <a:pt x="24" y="3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4" y="7"/>
                      <a:pt x="7" y="13"/>
                      <a:pt x="0" y="17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12" y="15"/>
                      <a:pt x="19" y="10"/>
                      <a:pt x="24" y="3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30" name="Freeform 649"/>
              <p:cNvSpPr/>
              <p:nvPr/>
            </p:nvSpPr>
            <p:spPr bwMode="auto">
              <a:xfrm>
                <a:off x="5232" y="1150"/>
                <a:ext cx="17" cy="61"/>
              </a:xfrm>
              <a:custGeom>
                <a:avLst/>
                <a:gdLst>
                  <a:gd name="T0" fmla="*/ 4 w 17"/>
                  <a:gd name="T1" fmla="*/ 2 h 61"/>
                  <a:gd name="T2" fmla="*/ 0 w 17"/>
                  <a:gd name="T3" fmla="*/ 0 h 61"/>
                  <a:gd name="T4" fmla="*/ 12 w 17"/>
                  <a:gd name="T5" fmla="*/ 27 h 61"/>
                  <a:gd name="T6" fmla="*/ 5 w 17"/>
                  <a:gd name="T7" fmla="*/ 58 h 61"/>
                  <a:gd name="T8" fmla="*/ 9 w 17"/>
                  <a:gd name="T9" fmla="*/ 61 h 61"/>
                  <a:gd name="T10" fmla="*/ 17 w 17"/>
                  <a:gd name="T11" fmla="*/ 29 h 61"/>
                  <a:gd name="T12" fmla="*/ 4 w 17"/>
                  <a:gd name="T13" fmla="*/ 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1">
                    <a:moveTo>
                      <a:pt x="4" y="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4"/>
                      <a:pt x="12" y="13"/>
                      <a:pt x="12" y="27"/>
                    </a:cubicBezTo>
                    <a:cubicBezTo>
                      <a:pt x="12" y="37"/>
                      <a:pt x="9" y="48"/>
                      <a:pt x="5" y="58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4" y="50"/>
                      <a:pt x="17" y="39"/>
                      <a:pt x="17" y="29"/>
                    </a:cubicBezTo>
                    <a:cubicBezTo>
                      <a:pt x="17" y="16"/>
                      <a:pt x="12" y="7"/>
                      <a:pt x="4" y="2"/>
                    </a:cubicBezTo>
                    <a:close/>
                  </a:path>
                </a:pathLst>
              </a:custGeom>
              <a:solidFill>
                <a:srgbClr val="999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31" name="Freeform 650"/>
              <p:cNvSpPr/>
              <p:nvPr/>
            </p:nvSpPr>
            <p:spPr bwMode="auto">
              <a:xfrm>
                <a:off x="5221" y="1208"/>
                <a:ext cx="20" cy="28"/>
              </a:xfrm>
              <a:custGeom>
                <a:avLst/>
                <a:gdLst>
                  <a:gd name="T0" fmla="*/ 20 w 20"/>
                  <a:gd name="T1" fmla="*/ 3 h 28"/>
                  <a:gd name="T2" fmla="*/ 16 w 20"/>
                  <a:gd name="T3" fmla="*/ 0 h 28"/>
                  <a:gd name="T4" fmla="*/ 0 w 20"/>
                  <a:gd name="T5" fmla="*/ 26 h 28"/>
                  <a:gd name="T6" fmla="*/ 4 w 20"/>
                  <a:gd name="T7" fmla="*/ 28 h 28"/>
                  <a:gd name="T8" fmla="*/ 20 w 20"/>
                  <a:gd name="T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8">
                    <a:moveTo>
                      <a:pt x="20" y="3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2" y="9"/>
                      <a:pt x="6" y="18"/>
                      <a:pt x="0" y="26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11" y="21"/>
                      <a:pt x="16" y="12"/>
                      <a:pt x="20" y="3"/>
                    </a:cubicBezTo>
                    <a:close/>
                  </a:path>
                </a:pathLst>
              </a:custGeom>
              <a:solidFill>
                <a:srgbClr val="D6D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32" name="Freeform 651"/>
              <p:cNvSpPr/>
              <p:nvPr/>
            </p:nvSpPr>
            <p:spPr bwMode="auto">
              <a:xfrm>
                <a:off x="5202" y="1234"/>
                <a:ext cx="23" cy="18"/>
              </a:xfrm>
              <a:custGeom>
                <a:avLst/>
                <a:gdLst>
                  <a:gd name="T0" fmla="*/ 23 w 23"/>
                  <a:gd name="T1" fmla="*/ 2 h 18"/>
                  <a:gd name="T2" fmla="*/ 19 w 23"/>
                  <a:gd name="T3" fmla="*/ 0 h 18"/>
                  <a:gd name="T4" fmla="*/ 0 w 23"/>
                  <a:gd name="T5" fmla="*/ 15 h 18"/>
                  <a:gd name="T6" fmla="*/ 5 w 23"/>
                  <a:gd name="T7" fmla="*/ 18 h 18"/>
                  <a:gd name="T8" fmla="*/ 23 w 23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8">
                    <a:moveTo>
                      <a:pt x="23" y="2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3" y="6"/>
                      <a:pt x="7" y="11"/>
                      <a:pt x="0" y="1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11" y="14"/>
                      <a:pt x="18" y="9"/>
                      <a:pt x="23" y="2"/>
                    </a:cubicBezTo>
                    <a:close/>
                  </a:path>
                </a:pathLst>
              </a:custGeom>
              <a:solidFill>
                <a:srgbClr val="999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33" name="Freeform 652"/>
              <p:cNvSpPr/>
              <p:nvPr/>
            </p:nvSpPr>
            <p:spPr bwMode="auto">
              <a:xfrm>
                <a:off x="5172" y="1249"/>
                <a:ext cx="35" cy="10"/>
              </a:xfrm>
              <a:custGeom>
                <a:avLst/>
                <a:gdLst>
                  <a:gd name="T0" fmla="*/ 35 w 35"/>
                  <a:gd name="T1" fmla="*/ 3 h 10"/>
                  <a:gd name="T2" fmla="*/ 30 w 35"/>
                  <a:gd name="T3" fmla="*/ 0 h 10"/>
                  <a:gd name="T4" fmla="*/ 0 w 35"/>
                  <a:gd name="T5" fmla="*/ 3 h 10"/>
                  <a:gd name="T6" fmla="*/ 5 w 35"/>
                  <a:gd name="T7" fmla="*/ 6 h 10"/>
                  <a:gd name="T8" fmla="*/ 35 w 35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0">
                    <a:moveTo>
                      <a:pt x="35" y="3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9" y="7"/>
                      <a:pt x="8" y="8"/>
                      <a:pt x="0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2" y="10"/>
                      <a:pt x="23" y="10"/>
                      <a:pt x="35" y="3"/>
                    </a:cubicBezTo>
                    <a:close/>
                  </a:path>
                </a:pathLst>
              </a:custGeom>
              <a:solidFill>
                <a:srgbClr val="999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34" name="Freeform 653"/>
              <p:cNvSpPr/>
              <p:nvPr/>
            </p:nvSpPr>
            <p:spPr bwMode="auto">
              <a:xfrm>
                <a:off x="5202" y="1141"/>
                <a:ext cx="37" cy="10"/>
              </a:xfrm>
              <a:custGeom>
                <a:avLst/>
                <a:gdLst>
                  <a:gd name="T0" fmla="*/ 37 w 37"/>
                  <a:gd name="T1" fmla="*/ 7 h 10"/>
                  <a:gd name="T2" fmla="*/ 32 w 37"/>
                  <a:gd name="T3" fmla="*/ 5 h 10"/>
                  <a:gd name="T4" fmla="*/ 0 w 37"/>
                  <a:gd name="T5" fmla="*/ 8 h 10"/>
                  <a:gd name="T6" fmla="*/ 4 w 37"/>
                  <a:gd name="T7" fmla="*/ 10 h 10"/>
                  <a:gd name="T8" fmla="*/ 37 w 37"/>
                  <a:gd name="T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7" y="7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24" y="0"/>
                      <a:pt x="13" y="1"/>
                      <a:pt x="0" y="8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17" y="3"/>
                      <a:pt x="28" y="3"/>
                      <a:pt x="37" y="7"/>
                    </a:cubicBezTo>
                    <a:close/>
                  </a:path>
                </a:pathLst>
              </a:custGeom>
              <a:solidFill>
                <a:srgbClr val="999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35" name="Freeform 654"/>
              <p:cNvSpPr/>
              <p:nvPr/>
            </p:nvSpPr>
            <p:spPr bwMode="auto">
              <a:xfrm>
                <a:off x="5202" y="1134"/>
                <a:ext cx="40" cy="11"/>
              </a:xfrm>
              <a:custGeom>
                <a:avLst/>
                <a:gdLst>
                  <a:gd name="T0" fmla="*/ 40 w 40"/>
                  <a:gd name="T1" fmla="*/ 8 h 11"/>
                  <a:gd name="T2" fmla="*/ 36 w 40"/>
                  <a:gd name="T3" fmla="*/ 5 h 11"/>
                  <a:gd name="T4" fmla="*/ 0 w 40"/>
                  <a:gd name="T5" fmla="*/ 9 h 11"/>
                  <a:gd name="T6" fmla="*/ 4 w 40"/>
                  <a:gd name="T7" fmla="*/ 11 h 11"/>
                  <a:gd name="T8" fmla="*/ 40 w 40"/>
                  <a:gd name="T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1">
                    <a:moveTo>
                      <a:pt x="40" y="8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27" y="0"/>
                      <a:pt x="14" y="1"/>
                      <a:pt x="0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8" y="3"/>
                      <a:pt x="31" y="3"/>
                      <a:pt x="40" y="8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36" name="Freeform 655"/>
              <p:cNvSpPr>
                <a:spLocks noEditPoints="1"/>
              </p:cNvSpPr>
              <p:nvPr/>
            </p:nvSpPr>
            <p:spPr bwMode="auto">
              <a:xfrm>
                <a:off x="5161" y="1137"/>
                <a:ext cx="91" cy="133"/>
              </a:xfrm>
              <a:custGeom>
                <a:avLst/>
                <a:gdLst>
                  <a:gd name="T0" fmla="*/ 91 w 91"/>
                  <a:gd name="T1" fmla="*/ 40 h 133"/>
                  <a:gd name="T2" fmla="*/ 46 w 91"/>
                  <a:gd name="T3" fmla="*/ 119 h 133"/>
                  <a:gd name="T4" fmla="*/ 0 w 91"/>
                  <a:gd name="T5" fmla="*/ 93 h 133"/>
                  <a:gd name="T6" fmla="*/ 45 w 91"/>
                  <a:gd name="T7" fmla="*/ 14 h 133"/>
                  <a:gd name="T8" fmla="*/ 91 w 91"/>
                  <a:gd name="T9" fmla="*/ 40 h 133"/>
                  <a:gd name="T10" fmla="*/ 46 w 91"/>
                  <a:gd name="T11" fmla="*/ 115 h 133"/>
                  <a:gd name="T12" fmla="*/ 88 w 91"/>
                  <a:gd name="T13" fmla="*/ 42 h 133"/>
                  <a:gd name="T14" fmla="*/ 45 w 91"/>
                  <a:gd name="T15" fmla="*/ 18 h 133"/>
                  <a:gd name="T16" fmla="*/ 4 w 91"/>
                  <a:gd name="T17" fmla="*/ 91 h 133"/>
                  <a:gd name="T18" fmla="*/ 46 w 91"/>
                  <a:gd name="T19" fmla="*/ 11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" h="133">
                    <a:moveTo>
                      <a:pt x="91" y="40"/>
                    </a:moveTo>
                    <a:cubicBezTo>
                      <a:pt x="91" y="69"/>
                      <a:pt x="71" y="104"/>
                      <a:pt x="46" y="119"/>
                    </a:cubicBezTo>
                    <a:cubicBezTo>
                      <a:pt x="21" y="133"/>
                      <a:pt x="0" y="121"/>
                      <a:pt x="0" y="93"/>
                    </a:cubicBezTo>
                    <a:cubicBezTo>
                      <a:pt x="0" y="64"/>
                      <a:pt x="20" y="29"/>
                      <a:pt x="45" y="14"/>
                    </a:cubicBezTo>
                    <a:cubicBezTo>
                      <a:pt x="70" y="0"/>
                      <a:pt x="91" y="12"/>
                      <a:pt x="91" y="40"/>
                    </a:cubicBezTo>
                    <a:moveTo>
                      <a:pt x="46" y="115"/>
                    </a:moveTo>
                    <a:cubicBezTo>
                      <a:pt x="69" y="101"/>
                      <a:pt x="88" y="69"/>
                      <a:pt x="88" y="42"/>
                    </a:cubicBezTo>
                    <a:cubicBezTo>
                      <a:pt x="88" y="16"/>
                      <a:pt x="69" y="5"/>
                      <a:pt x="45" y="18"/>
                    </a:cubicBezTo>
                    <a:cubicBezTo>
                      <a:pt x="22" y="32"/>
                      <a:pt x="3" y="64"/>
                      <a:pt x="4" y="91"/>
                    </a:cubicBezTo>
                    <a:cubicBezTo>
                      <a:pt x="4" y="117"/>
                      <a:pt x="23" y="128"/>
                      <a:pt x="46" y="115"/>
                    </a:cubicBezTo>
                  </a:path>
                </a:pathLst>
              </a:custGeom>
              <a:solidFill>
                <a:srgbClr val="636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37" name="Freeform 656"/>
              <p:cNvSpPr/>
              <p:nvPr/>
            </p:nvSpPr>
            <p:spPr bwMode="auto">
              <a:xfrm>
                <a:off x="5180" y="1143"/>
                <a:ext cx="26" cy="21"/>
              </a:xfrm>
              <a:custGeom>
                <a:avLst/>
                <a:gdLst>
                  <a:gd name="T0" fmla="*/ 26 w 26"/>
                  <a:gd name="T1" fmla="*/ 2 h 21"/>
                  <a:gd name="T2" fmla="*/ 22 w 26"/>
                  <a:gd name="T3" fmla="*/ 0 h 21"/>
                  <a:gd name="T4" fmla="*/ 0 w 26"/>
                  <a:gd name="T5" fmla="*/ 18 h 21"/>
                  <a:gd name="T6" fmla="*/ 4 w 26"/>
                  <a:gd name="T7" fmla="*/ 21 h 21"/>
                  <a:gd name="T8" fmla="*/ 26 w 26"/>
                  <a:gd name="T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1">
                    <a:moveTo>
                      <a:pt x="26" y="2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4" y="4"/>
                      <a:pt x="7" y="11"/>
                      <a:pt x="0" y="18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11" y="13"/>
                      <a:pt x="19" y="7"/>
                      <a:pt x="26" y="2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38" name="Freeform 657"/>
              <p:cNvSpPr/>
              <p:nvPr/>
            </p:nvSpPr>
            <p:spPr bwMode="auto">
              <a:xfrm>
                <a:off x="5160" y="1161"/>
                <a:ext cx="24" cy="34"/>
              </a:xfrm>
              <a:custGeom>
                <a:avLst/>
                <a:gdLst>
                  <a:gd name="T0" fmla="*/ 24 w 24"/>
                  <a:gd name="T1" fmla="*/ 3 h 34"/>
                  <a:gd name="T2" fmla="*/ 20 w 24"/>
                  <a:gd name="T3" fmla="*/ 0 h 34"/>
                  <a:gd name="T4" fmla="*/ 0 w 24"/>
                  <a:gd name="T5" fmla="*/ 31 h 34"/>
                  <a:gd name="T6" fmla="*/ 5 w 24"/>
                  <a:gd name="T7" fmla="*/ 34 h 34"/>
                  <a:gd name="T8" fmla="*/ 24 w 24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4">
                    <a:moveTo>
                      <a:pt x="24" y="3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2" y="9"/>
                      <a:pt x="5" y="20"/>
                      <a:pt x="0" y="31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0" y="23"/>
                      <a:pt x="16" y="12"/>
                      <a:pt x="24" y="3"/>
                    </a:cubicBezTo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39" name="Freeform 658"/>
              <p:cNvSpPr/>
              <p:nvPr/>
            </p:nvSpPr>
            <p:spPr bwMode="auto">
              <a:xfrm>
                <a:off x="5152" y="1192"/>
                <a:ext cx="19" cy="73"/>
              </a:xfrm>
              <a:custGeom>
                <a:avLst/>
                <a:gdLst>
                  <a:gd name="T0" fmla="*/ 13 w 19"/>
                  <a:gd name="T1" fmla="*/ 3 h 73"/>
                  <a:gd name="T2" fmla="*/ 8 w 19"/>
                  <a:gd name="T3" fmla="*/ 0 h 73"/>
                  <a:gd name="T4" fmla="*/ 0 w 19"/>
                  <a:gd name="T5" fmla="*/ 38 h 73"/>
                  <a:gd name="T6" fmla="*/ 14 w 19"/>
                  <a:gd name="T7" fmla="*/ 70 h 73"/>
                  <a:gd name="T8" fmla="*/ 19 w 19"/>
                  <a:gd name="T9" fmla="*/ 73 h 73"/>
                  <a:gd name="T10" fmla="*/ 4 w 19"/>
                  <a:gd name="T11" fmla="*/ 41 h 73"/>
                  <a:gd name="T12" fmla="*/ 13 w 19"/>
                  <a:gd name="T13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73">
                    <a:moveTo>
                      <a:pt x="13" y="3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13"/>
                      <a:pt x="0" y="26"/>
                      <a:pt x="0" y="38"/>
                    </a:cubicBezTo>
                    <a:cubicBezTo>
                      <a:pt x="0" y="54"/>
                      <a:pt x="5" y="65"/>
                      <a:pt x="14" y="70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0" y="68"/>
                      <a:pt x="4" y="57"/>
                      <a:pt x="4" y="41"/>
                    </a:cubicBezTo>
                    <a:cubicBezTo>
                      <a:pt x="4" y="29"/>
                      <a:pt x="7" y="15"/>
                      <a:pt x="13" y="3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40" name="Freeform 659"/>
              <p:cNvSpPr>
                <a:spLocks noEditPoints="1"/>
              </p:cNvSpPr>
              <p:nvPr/>
            </p:nvSpPr>
            <p:spPr bwMode="auto">
              <a:xfrm>
                <a:off x="5156" y="1129"/>
                <a:ext cx="101" cy="149"/>
              </a:xfrm>
              <a:custGeom>
                <a:avLst/>
                <a:gdLst>
                  <a:gd name="T0" fmla="*/ 101 w 101"/>
                  <a:gd name="T1" fmla="*/ 45 h 149"/>
                  <a:gd name="T2" fmla="*/ 51 w 101"/>
                  <a:gd name="T3" fmla="*/ 133 h 149"/>
                  <a:gd name="T4" fmla="*/ 0 w 101"/>
                  <a:gd name="T5" fmla="*/ 104 h 149"/>
                  <a:gd name="T6" fmla="*/ 50 w 101"/>
                  <a:gd name="T7" fmla="*/ 16 h 149"/>
                  <a:gd name="T8" fmla="*/ 101 w 101"/>
                  <a:gd name="T9" fmla="*/ 45 h 149"/>
                  <a:gd name="T10" fmla="*/ 51 w 101"/>
                  <a:gd name="T11" fmla="*/ 127 h 149"/>
                  <a:gd name="T12" fmla="*/ 96 w 101"/>
                  <a:gd name="T13" fmla="*/ 48 h 149"/>
                  <a:gd name="T14" fmla="*/ 50 w 101"/>
                  <a:gd name="T15" fmla="*/ 22 h 149"/>
                  <a:gd name="T16" fmla="*/ 5 w 101"/>
                  <a:gd name="T17" fmla="*/ 101 h 149"/>
                  <a:gd name="T18" fmla="*/ 51 w 101"/>
                  <a:gd name="T19" fmla="*/ 12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149">
                    <a:moveTo>
                      <a:pt x="101" y="45"/>
                    </a:moveTo>
                    <a:cubicBezTo>
                      <a:pt x="101" y="77"/>
                      <a:pt x="79" y="116"/>
                      <a:pt x="51" y="133"/>
                    </a:cubicBezTo>
                    <a:cubicBezTo>
                      <a:pt x="23" y="149"/>
                      <a:pt x="0" y="136"/>
                      <a:pt x="0" y="104"/>
                    </a:cubicBezTo>
                    <a:cubicBezTo>
                      <a:pt x="0" y="72"/>
                      <a:pt x="23" y="33"/>
                      <a:pt x="50" y="16"/>
                    </a:cubicBezTo>
                    <a:cubicBezTo>
                      <a:pt x="78" y="0"/>
                      <a:pt x="101" y="13"/>
                      <a:pt x="101" y="45"/>
                    </a:cubicBezTo>
                    <a:moveTo>
                      <a:pt x="51" y="127"/>
                    </a:moveTo>
                    <a:cubicBezTo>
                      <a:pt x="76" y="112"/>
                      <a:pt x="96" y="77"/>
                      <a:pt x="96" y="48"/>
                    </a:cubicBezTo>
                    <a:cubicBezTo>
                      <a:pt x="96" y="20"/>
                      <a:pt x="75" y="8"/>
                      <a:pt x="50" y="22"/>
                    </a:cubicBezTo>
                    <a:cubicBezTo>
                      <a:pt x="25" y="37"/>
                      <a:pt x="5" y="72"/>
                      <a:pt x="5" y="101"/>
                    </a:cubicBezTo>
                    <a:cubicBezTo>
                      <a:pt x="5" y="129"/>
                      <a:pt x="26" y="141"/>
                      <a:pt x="51" y="127"/>
                    </a:cubicBezTo>
                  </a:path>
                </a:pathLst>
              </a:custGeom>
              <a:solidFill>
                <a:srgbClr val="2A2A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41" name="Freeform 660"/>
              <p:cNvSpPr/>
              <p:nvPr/>
            </p:nvSpPr>
            <p:spPr bwMode="auto">
              <a:xfrm>
                <a:off x="5206" y="1204"/>
                <a:ext cx="20" cy="27"/>
              </a:xfrm>
              <a:custGeom>
                <a:avLst/>
                <a:gdLst>
                  <a:gd name="T0" fmla="*/ 1 w 20"/>
                  <a:gd name="T1" fmla="*/ 0 h 27"/>
                  <a:gd name="T2" fmla="*/ 0 w 20"/>
                  <a:gd name="T3" fmla="*/ 0 h 27"/>
                  <a:gd name="T4" fmla="*/ 19 w 20"/>
                  <a:gd name="T5" fmla="*/ 27 h 27"/>
                  <a:gd name="T6" fmla="*/ 20 w 20"/>
                  <a:gd name="T7" fmla="*/ 27 h 27"/>
                  <a:gd name="T8" fmla="*/ 1 w 20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1" y="0"/>
                    </a:moveTo>
                    <a:lnTo>
                      <a:pt x="0" y="0"/>
                    </a:lnTo>
                    <a:lnTo>
                      <a:pt x="19" y="27"/>
                    </a:lnTo>
                    <a:lnTo>
                      <a:pt x="20" y="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14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42" name="Freeform 661"/>
              <p:cNvSpPr/>
              <p:nvPr/>
            </p:nvSpPr>
            <p:spPr bwMode="auto">
              <a:xfrm>
                <a:off x="5207" y="1201"/>
                <a:ext cx="34" cy="5"/>
              </a:xfrm>
              <a:custGeom>
                <a:avLst/>
                <a:gdLst>
                  <a:gd name="T0" fmla="*/ 34 w 34"/>
                  <a:gd name="T1" fmla="*/ 5 h 5"/>
                  <a:gd name="T2" fmla="*/ 33 w 34"/>
                  <a:gd name="T3" fmla="*/ 5 h 5"/>
                  <a:gd name="T4" fmla="*/ 0 w 34"/>
                  <a:gd name="T5" fmla="*/ 0 h 5"/>
                  <a:gd name="T6" fmla="*/ 1 w 34"/>
                  <a:gd name="T7" fmla="*/ 1 h 5"/>
                  <a:gd name="T8" fmla="*/ 34 w 3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5">
                    <a:moveTo>
                      <a:pt x="34" y="5"/>
                    </a:moveTo>
                    <a:lnTo>
                      <a:pt x="33" y="5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34" y="5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43" name="Freeform 662"/>
              <p:cNvSpPr/>
              <p:nvPr/>
            </p:nvSpPr>
            <p:spPr bwMode="auto">
              <a:xfrm>
                <a:off x="5207" y="1178"/>
                <a:ext cx="40" cy="23"/>
              </a:xfrm>
              <a:custGeom>
                <a:avLst/>
                <a:gdLst>
                  <a:gd name="T0" fmla="*/ 40 w 40"/>
                  <a:gd name="T1" fmla="*/ 1 h 23"/>
                  <a:gd name="T2" fmla="*/ 39 w 40"/>
                  <a:gd name="T3" fmla="*/ 0 h 23"/>
                  <a:gd name="T4" fmla="*/ 0 w 40"/>
                  <a:gd name="T5" fmla="*/ 22 h 23"/>
                  <a:gd name="T6" fmla="*/ 2 w 40"/>
                  <a:gd name="T7" fmla="*/ 23 h 23"/>
                  <a:gd name="T8" fmla="*/ 40 w 40"/>
                  <a:gd name="T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3">
                    <a:moveTo>
                      <a:pt x="40" y="1"/>
                    </a:moveTo>
                    <a:lnTo>
                      <a:pt x="39" y="0"/>
                    </a:lnTo>
                    <a:lnTo>
                      <a:pt x="0" y="22"/>
                    </a:lnTo>
                    <a:lnTo>
                      <a:pt x="2" y="23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847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44" name="Freeform 663"/>
              <p:cNvSpPr/>
              <p:nvPr/>
            </p:nvSpPr>
            <p:spPr bwMode="auto">
              <a:xfrm>
                <a:off x="5205" y="1204"/>
                <a:ext cx="2" cy="45"/>
              </a:xfrm>
              <a:custGeom>
                <a:avLst/>
                <a:gdLst>
                  <a:gd name="T0" fmla="*/ 1 w 2"/>
                  <a:gd name="T1" fmla="*/ 1 h 45"/>
                  <a:gd name="T2" fmla="*/ 0 w 2"/>
                  <a:gd name="T3" fmla="*/ 0 h 45"/>
                  <a:gd name="T4" fmla="*/ 0 w 2"/>
                  <a:gd name="T5" fmla="*/ 45 h 45"/>
                  <a:gd name="T6" fmla="*/ 2 w 2"/>
                  <a:gd name="T7" fmla="*/ 45 h 45"/>
                  <a:gd name="T8" fmla="*/ 1 w 2"/>
                  <a:gd name="T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5">
                    <a:moveTo>
                      <a:pt x="1" y="1"/>
                    </a:moveTo>
                    <a:lnTo>
                      <a:pt x="0" y="0"/>
                    </a:lnTo>
                    <a:lnTo>
                      <a:pt x="0" y="45"/>
                    </a:lnTo>
                    <a:lnTo>
                      <a:pt x="2" y="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670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45" name="Freeform 664"/>
              <p:cNvSpPr/>
              <p:nvPr/>
            </p:nvSpPr>
            <p:spPr bwMode="auto">
              <a:xfrm>
                <a:off x="5207" y="1201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46" name="Freeform 665"/>
              <p:cNvSpPr/>
              <p:nvPr/>
            </p:nvSpPr>
            <p:spPr bwMode="auto">
              <a:xfrm>
                <a:off x="5208" y="1179"/>
                <a:ext cx="39" cy="23"/>
              </a:xfrm>
              <a:custGeom>
                <a:avLst/>
                <a:gdLst>
                  <a:gd name="T0" fmla="*/ 39 w 39"/>
                  <a:gd name="T1" fmla="*/ 0 h 23"/>
                  <a:gd name="T2" fmla="*/ 1 w 39"/>
                  <a:gd name="T3" fmla="*/ 22 h 23"/>
                  <a:gd name="T4" fmla="*/ 0 w 39"/>
                  <a:gd name="T5" fmla="*/ 23 h 23"/>
                  <a:gd name="T6" fmla="*/ 0 w 39"/>
                  <a:gd name="T7" fmla="*/ 23 h 23"/>
                  <a:gd name="T8" fmla="*/ 39 w 39"/>
                  <a:gd name="T9" fmla="*/ 1 h 23"/>
                  <a:gd name="T10" fmla="*/ 39 w 39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23">
                    <a:moveTo>
                      <a:pt x="39" y="0"/>
                    </a:moveTo>
                    <a:lnTo>
                      <a:pt x="1" y="22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39" y="1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47" name="Freeform 666"/>
              <p:cNvSpPr/>
              <p:nvPr/>
            </p:nvSpPr>
            <p:spPr bwMode="auto">
              <a:xfrm>
                <a:off x="5207" y="1200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890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48" name="Freeform 667"/>
              <p:cNvSpPr/>
              <p:nvPr/>
            </p:nvSpPr>
            <p:spPr bwMode="auto">
              <a:xfrm>
                <a:off x="5206" y="1203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14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49" name="Freeform 668"/>
              <p:cNvSpPr/>
              <p:nvPr/>
            </p:nvSpPr>
            <p:spPr bwMode="auto">
              <a:xfrm>
                <a:off x="5205" y="1203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38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50" name="Freeform 669"/>
              <p:cNvSpPr/>
              <p:nvPr/>
            </p:nvSpPr>
            <p:spPr bwMode="auto">
              <a:xfrm>
                <a:off x="5206" y="1204"/>
                <a:ext cx="1" cy="45"/>
              </a:xfrm>
              <a:custGeom>
                <a:avLst/>
                <a:gdLst>
                  <a:gd name="T0" fmla="*/ 1 w 1"/>
                  <a:gd name="T1" fmla="*/ 0 h 45"/>
                  <a:gd name="T2" fmla="*/ 1 w 1"/>
                  <a:gd name="T3" fmla="*/ 0 h 45"/>
                  <a:gd name="T4" fmla="*/ 0 w 1"/>
                  <a:gd name="T5" fmla="*/ 1 h 45"/>
                  <a:gd name="T6" fmla="*/ 1 w 1"/>
                  <a:gd name="T7" fmla="*/ 45 h 45"/>
                  <a:gd name="T8" fmla="*/ 1 w 1"/>
                  <a:gd name="T9" fmla="*/ 45 h 45"/>
                  <a:gd name="T10" fmla="*/ 1 w 1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5">
                    <a:moveTo>
                      <a:pt x="1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1" y="45"/>
                    </a:lnTo>
                    <a:lnTo>
                      <a:pt x="1" y="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51" name="Freeform 670"/>
              <p:cNvSpPr/>
              <p:nvPr/>
            </p:nvSpPr>
            <p:spPr bwMode="auto">
              <a:xfrm>
                <a:off x="5206" y="1201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52" name="Freeform 671"/>
              <p:cNvSpPr/>
              <p:nvPr/>
            </p:nvSpPr>
            <p:spPr bwMode="auto">
              <a:xfrm>
                <a:off x="5207" y="1158"/>
                <a:ext cx="35" cy="42"/>
              </a:xfrm>
              <a:custGeom>
                <a:avLst/>
                <a:gdLst>
                  <a:gd name="T0" fmla="*/ 35 w 35"/>
                  <a:gd name="T1" fmla="*/ 1 h 42"/>
                  <a:gd name="T2" fmla="*/ 34 w 35"/>
                  <a:gd name="T3" fmla="*/ 0 h 42"/>
                  <a:gd name="T4" fmla="*/ 0 w 35"/>
                  <a:gd name="T5" fmla="*/ 42 h 42"/>
                  <a:gd name="T6" fmla="*/ 1 w 35"/>
                  <a:gd name="T7" fmla="*/ 42 h 42"/>
                  <a:gd name="T8" fmla="*/ 35 w 35"/>
                  <a:gd name="T9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2">
                    <a:moveTo>
                      <a:pt x="35" y="1"/>
                    </a:moveTo>
                    <a:lnTo>
                      <a:pt x="34" y="0"/>
                    </a:lnTo>
                    <a:lnTo>
                      <a:pt x="0" y="42"/>
                    </a:lnTo>
                    <a:lnTo>
                      <a:pt x="1" y="42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9890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53" name="Freeform 672"/>
              <p:cNvSpPr/>
              <p:nvPr/>
            </p:nvSpPr>
            <p:spPr bwMode="auto">
              <a:xfrm>
                <a:off x="5206" y="120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38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54" name="Freeform 673"/>
              <p:cNvSpPr/>
              <p:nvPr/>
            </p:nvSpPr>
            <p:spPr bwMode="auto">
              <a:xfrm>
                <a:off x="5207" y="1159"/>
                <a:ext cx="35" cy="43"/>
              </a:xfrm>
              <a:custGeom>
                <a:avLst/>
                <a:gdLst>
                  <a:gd name="T0" fmla="*/ 35 w 35"/>
                  <a:gd name="T1" fmla="*/ 0 h 43"/>
                  <a:gd name="T2" fmla="*/ 1 w 35"/>
                  <a:gd name="T3" fmla="*/ 41 h 43"/>
                  <a:gd name="T4" fmla="*/ 0 w 35"/>
                  <a:gd name="T5" fmla="*/ 43 h 43"/>
                  <a:gd name="T6" fmla="*/ 1 w 35"/>
                  <a:gd name="T7" fmla="*/ 43 h 43"/>
                  <a:gd name="T8" fmla="*/ 2 w 35"/>
                  <a:gd name="T9" fmla="*/ 42 h 43"/>
                  <a:gd name="T10" fmla="*/ 35 w 35"/>
                  <a:gd name="T11" fmla="*/ 0 h 43"/>
                  <a:gd name="T12" fmla="*/ 35 w 35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43">
                    <a:moveTo>
                      <a:pt x="35" y="0"/>
                    </a:moveTo>
                    <a:lnTo>
                      <a:pt x="1" y="41"/>
                    </a:lnTo>
                    <a:lnTo>
                      <a:pt x="0" y="43"/>
                    </a:lnTo>
                    <a:lnTo>
                      <a:pt x="1" y="43"/>
                    </a:lnTo>
                    <a:lnTo>
                      <a:pt x="2" y="42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55" name="Freeform 674"/>
              <p:cNvSpPr/>
              <p:nvPr/>
            </p:nvSpPr>
            <p:spPr bwMode="auto">
              <a:xfrm>
                <a:off x="5206" y="1201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56" name="Freeform 675"/>
              <p:cNvSpPr/>
              <p:nvPr/>
            </p:nvSpPr>
            <p:spPr bwMode="auto">
              <a:xfrm>
                <a:off x="5205" y="1202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2 w 3"/>
                  <a:gd name="T3" fmla="*/ 1 h 1"/>
                  <a:gd name="T4" fmla="*/ 0 w 3"/>
                  <a:gd name="T5" fmla="*/ 0 h 1"/>
                  <a:gd name="T6" fmla="*/ 2 w 3"/>
                  <a:gd name="T7" fmla="*/ 1 h 1"/>
                  <a:gd name="T8" fmla="*/ 3 w 3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2" y="1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57" name="Freeform 676"/>
              <p:cNvSpPr/>
              <p:nvPr/>
            </p:nvSpPr>
            <p:spPr bwMode="auto">
              <a:xfrm>
                <a:off x="5205" y="1202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  <a:gd name="T6" fmla="*/ 2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2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14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58" name="Freeform 677"/>
              <p:cNvSpPr/>
              <p:nvPr/>
            </p:nvSpPr>
            <p:spPr bwMode="auto">
              <a:xfrm>
                <a:off x="5207" y="1203"/>
                <a:ext cx="20" cy="28"/>
              </a:xfrm>
              <a:custGeom>
                <a:avLst/>
                <a:gdLst>
                  <a:gd name="T0" fmla="*/ 20 w 20"/>
                  <a:gd name="T1" fmla="*/ 27 h 28"/>
                  <a:gd name="T2" fmla="*/ 1 w 20"/>
                  <a:gd name="T3" fmla="*/ 0 h 28"/>
                  <a:gd name="T4" fmla="*/ 0 w 20"/>
                  <a:gd name="T5" fmla="*/ 0 h 28"/>
                  <a:gd name="T6" fmla="*/ 0 w 20"/>
                  <a:gd name="T7" fmla="*/ 1 h 28"/>
                  <a:gd name="T8" fmla="*/ 0 w 20"/>
                  <a:gd name="T9" fmla="*/ 1 h 28"/>
                  <a:gd name="T10" fmla="*/ 19 w 20"/>
                  <a:gd name="T11" fmla="*/ 28 h 28"/>
                  <a:gd name="T12" fmla="*/ 20 w 20"/>
                  <a:gd name="T13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8">
                    <a:moveTo>
                      <a:pt x="20" y="27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9" y="28"/>
                    </a:lnTo>
                    <a:lnTo>
                      <a:pt x="20" y="27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59" name="Freeform 678"/>
              <p:cNvSpPr/>
              <p:nvPr/>
            </p:nvSpPr>
            <p:spPr bwMode="auto">
              <a:xfrm>
                <a:off x="5184" y="1204"/>
                <a:ext cx="22" cy="52"/>
              </a:xfrm>
              <a:custGeom>
                <a:avLst/>
                <a:gdLst>
                  <a:gd name="T0" fmla="*/ 22 w 22"/>
                  <a:gd name="T1" fmla="*/ 1 h 52"/>
                  <a:gd name="T2" fmla="*/ 20 w 22"/>
                  <a:gd name="T3" fmla="*/ 0 h 52"/>
                  <a:gd name="T4" fmla="*/ 0 w 22"/>
                  <a:gd name="T5" fmla="*/ 52 h 52"/>
                  <a:gd name="T6" fmla="*/ 1 w 22"/>
                  <a:gd name="T7" fmla="*/ 52 h 52"/>
                  <a:gd name="T8" fmla="*/ 22 w 22"/>
                  <a:gd name="T9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1"/>
                    </a:moveTo>
                    <a:lnTo>
                      <a:pt x="20" y="0"/>
                    </a:lnTo>
                    <a:lnTo>
                      <a:pt x="0" y="52"/>
                    </a:lnTo>
                    <a:lnTo>
                      <a:pt x="1" y="5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938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60" name="Freeform 679"/>
              <p:cNvSpPr/>
              <p:nvPr/>
            </p:nvSpPr>
            <p:spPr bwMode="auto">
              <a:xfrm>
                <a:off x="5205" y="1202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61" name="Freeform 680"/>
              <p:cNvSpPr/>
              <p:nvPr/>
            </p:nvSpPr>
            <p:spPr bwMode="auto">
              <a:xfrm>
                <a:off x="5185" y="1203"/>
                <a:ext cx="22" cy="53"/>
              </a:xfrm>
              <a:custGeom>
                <a:avLst/>
                <a:gdLst>
                  <a:gd name="T0" fmla="*/ 21 w 22"/>
                  <a:gd name="T1" fmla="*/ 2 h 53"/>
                  <a:gd name="T2" fmla="*/ 0 w 22"/>
                  <a:gd name="T3" fmla="*/ 53 h 53"/>
                  <a:gd name="T4" fmla="*/ 0 w 22"/>
                  <a:gd name="T5" fmla="*/ 53 h 53"/>
                  <a:gd name="T6" fmla="*/ 21 w 22"/>
                  <a:gd name="T7" fmla="*/ 2 h 53"/>
                  <a:gd name="T8" fmla="*/ 22 w 22"/>
                  <a:gd name="T9" fmla="*/ 1 h 53"/>
                  <a:gd name="T10" fmla="*/ 22 w 22"/>
                  <a:gd name="T11" fmla="*/ 0 h 53"/>
                  <a:gd name="T12" fmla="*/ 21 w 22"/>
                  <a:gd name="T13" fmla="*/ 0 h 53"/>
                  <a:gd name="T14" fmla="*/ 21 w 22"/>
                  <a:gd name="T15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53">
                    <a:moveTo>
                      <a:pt x="21" y="2"/>
                    </a:moveTo>
                    <a:lnTo>
                      <a:pt x="0" y="53"/>
                    </a:lnTo>
                    <a:lnTo>
                      <a:pt x="0" y="53"/>
                    </a:lnTo>
                    <a:lnTo>
                      <a:pt x="21" y="2"/>
                    </a:lnTo>
                    <a:lnTo>
                      <a:pt x="22" y="1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62" name="Freeform 681"/>
              <p:cNvSpPr/>
              <p:nvPr/>
            </p:nvSpPr>
            <p:spPr bwMode="auto">
              <a:xfrm>
                <a:off x="5204" y="1202"/>
                <a:ext cx="2" cy="3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0 h 3"/>
                  <a:gd name="T4" fmla="*/ 0 w 2"/>
                  <a:gd name="T5" fmla="*/ 2 h 3"/>
                  <a:gd name="T6" fmla="*/ 2 w 2"/>
                  <a:gd name="T7" fmla="*/ 3 h 3"/>
                  <a:gd name="T8" fmla="*/ 2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38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63" name="Freeform 682"/>
              <p:cNvSpPr/>
              <p:nvPr/>
            </p:nvSpPr>
            <p:spPr bwMode="auto">
              <a:xfrm>
                <a:off x="5206" y="1201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14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64" name="Freeform 683"/>
              <p:cNvSpPr/>
              <p:nvPr/>
            </p:nvSpPr>
            <p:spPr bwMode="auto">
              <a:xfrm>
                <a:off x="5205" y="1202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65" name="Freeform 684"/>
              <p:cNvSpPr/>
              <p:nvPr/>
            </p:nvSpPr>
            <p:spPr bwMode="auto">
              <a:xfrm>
                <a:off x="5206" y="1200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0 h 2"/>
                  <a:gd name="T4" fmla="*/ 0 w 1"/>
                  <a:gd name="T5" fmla="*/ 1 h 2"/>
                  <a:gd name="T6" fmla="*/ 1 w 1"/>
                  <a:gd name="T7" fmla="*/ 2 h 2"/>
                  <a:gd name="T8" fmla="*/ 1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38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66" name="Freeform 685"/>
              <p:cNvSpPr/>
              <p:nvPr/>
            </p:nvSpPr>
            <p:spPr bwMode="auto">
              <a:xfrm>
                <a:off x="5204" y="1202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890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67" name="Freeform 686"/>
              <p:cNvSpPr/>
              <p:nvPr/>
            </p:nvSpPr>
            <p:spPr bwMode="auto">
              <a:xfrm>
                <a:off x="5204" y="1202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68" name="Freeform 687"/>
              <p:cNvSpPr/>
              <p:nvPr/>
            </p:nvSpPr>
            <p:spPr bwMode="auto">
              <a:xfrm>
                <a:off x="5205" y="1200"/>
                <a:ext cx="2" cy="2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  <a:gd name="T6" fmla="*/ 2 w 2"/>
                  <a:gd name="T7" fmla="*/ 2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2" y="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14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69" name="Freeform 688"/>
              <p:cNvSpPr/>
              <p:nvPr/>
            </p:nvSpPr>
            <p:spPr bwMode="auto">
              <a:xfrm>
                <a:off x="5204" y="1201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2 w 3"/>
                  <a:gd name="T3" fmla="*/ 0 h 1"/>
                  <a:gd name="T4" fmla="*/ 0 w 3"/>
                  <a:gd name="T5" fmla="*/ 0 h 1"/>
                  <a:gd name="T6" fmla="*/ 2 w 3"/>
                  <a:gd name="T7" fmla="*/ 1 h 1"/>
                  <a:gd name="T8" fmla="*/ 3 w 3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70" name="Freeform 689"/>
              <p:cNvSpPr/>
              <p:nvPr/>
            </p:nvSpPr>
            <p:spPr bwMode="auto">
              <a:xfrm>
                <a:off x="5207" y="1150"/>
                <a:ext cx="22" cy="52"/>
              </a:xfrm>
              <a:custGeom>
                <a:avLst/>
                <a:gdLst>
                  <a:gd name="T0" fmla="*/ 21 w 22"/>
                  <a:gd name="T1" fmla="*/ 0 h 52"/>
                  <a:gd name="T2" fmla="*/ 0 w 22"/>
                  <a:gd name="T3" fmla="*/ 50 h 52"/>
                  <a:gd name="T4" fmla="*/ 0 w 22"/>
                  <a:gd name="T5" fmla="*/ 52 h 52"/>
                  <a:gd name="T6" fmla="*/ 0 w 22"/>
                  <a:gd name="T7" fmla="*/ 52 h 52"/>
                  <a:gd name="T8" fmla="*/ 0 w 22"/>
                  <a:gd name="T9" fmla="*/ 52 h 52"/>
                  <a:gd name="T10" fmla="*/ 1 w 22"/>
                  <a:gd name="T11" fmla="*/ 50 h 52"/>
                  <a:gd name="T12" fmla="*/ 22 w 22"/>
                  <a:gd name="T13" fmla="*/ 0 h 52"/>
                  <a:gd name="T14" fmla="*/ 21 w 22"/>
                  <a:gd name="T1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52">
                    <a:moveTo>
                      <a:pt x="21" y="0"/>
                    </a:moveTo>
                    <a:lnTo>
                      <a:pt x="0" y="50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1" y="50"/>
                    </a:lnTo>
                    <a:lnTo>
                      <a:pt x="22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71" name="Freeform 690"/>
              <p:cNvSpPr/>
              <p:nvPr/>
            </p:nvSpPr>
            <p:spPr bwMode="auto">
              <a:xfrm>
                <a:off x="5206" y="1149"/>
                <a:ext cx="22" cy="51"/>
              </a:xfrm>
              <a:custGeom>
                <a:avLst/>
                <a:gdLst>
                  <a:gd name="T0" fmla="*/ 22 w 22"/>
                  <a:gd name="T1" fmla="*/ 1 h 51"/>
                  <a:gd name="T2" fmla="*/ 20 w 22"/>
                  <a:gd name="T3" fmla="*/ 0 h 51"/>
                  <a:gd name="T4" fmla="*/ 0 w 22"/>
                  <a:gd name="T5" fmla="*/ 51 h 51"/>
                  <a:gd name="T6" fmla="*/ 1 w 22"/>
                  <a:gd name="T7" fmla="*/ 51 h 51"/>
                  <a:gd name="T8" fmla="*/ 22 w 22"/>
                  <a:gd name="T9" fmla="*/ 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1">
                    <a:moveTo>
                      <a:pt x="22" y="1"/>
                    </a:moveTo>
                    <a:lnTo>
                      <a:pt x="20" y="0"/>
                    </a:lnTo>
                    <a:lnTo>
                      <a:pt x="0" y="51"/>
                    </a:lnTo>
                    <a:lnTo>
                      <a:pt x="1" y="51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938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72" name="Freeform 691"/>
              <p:cNvSpPr/>
              <p:nvPr/>
            </p:nvSpPr>
            <p:spPr bwMode="auto">
              <a:xfrm>
                <a:off x="5169" y="1203"/>
                <a:ext cx="36" cy="45"/>
              </a:xfrm>
              <a:custGeom>
                <a:avLst/>
                <a:gdLst>
                  <a:gd name="T0" fmla="*/ 36 w 36"/>
                  <a:gd name="T1" fmla="*/ 1 h 45"/>
                  <a:gd name="T2" fmla="*/ 35 w 36"/>
                  <a:gd name="T3" fmla="*/ 0 h 45"/>
                  <a:gd name="T4" fmla="*/ 0 w 36"/>
                  <a:gd name="T5" fmla="*/ 44 h 45"/>
                  <a:gd name="T6" fmla="*/ 1 w 36"/>
                  <a:gd name="T7" fmla="*/ 45 h 45"/>
                  <a:gd name="T8" fmla="*/ 36 w 36"/>
                  <a:gd name="T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5">
                    <a:moveTo>
                      <a:pt x="36" y="1"/>
                    </a:moveTo>
                    <a:lnTo>
                      <a:pt x="35" y="0"/>
                    </a:lnTo>
                    <a:lnTo>
                      <a:pt x="0" y="44"/>
                    </a:lnTo>
                    <a:lnTo>
                      <a:pt x="1" y="45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9890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73" name="Freeform 692"/>
              <p:cNvSpPr/>
              <p:nvPr/>
            </p:nvSpPr>
            <p:spPr bwMode="auto">
              <a:xfrm>
                <a:off x="5170" y="1203"/>
                <a:ext cx="36" cy="46"/>
              </a:xfrm>
              <a:custGeom>
                <a:avLst/>
                <a:gdLst>
                  <a:gd name="T0" fmla="*/ 35 w 36"/>
                  <a:gd name="T1" fmla="*/ 1 h 46"/>
                  <a:gd name="T2" fmla="*/ 0 w 36"/>
                  <a:gd name="T3" fmla="*/ 45 h 46"/>
                  <a:gd name="T4" fmla="*/ 0 w 36"/>
                  <a:gd name="T5" fmla="*/ 46 h 46"/>
                  <a:gd name="T6" fmla="*/ 36 w 36"/>
                  <a:gd name="T7" fmla="*/ 2 h 46"/>
                  <a:gd name="T8" fmla="*/ 36 w 36"/>
                  <a:gd name="T9" fmla="*/ 0 h 46"/>
                  <a:gd name="T10" fmla="*/ 36 w 36"/>
                  <a:gd name="T11" fmla="*/ 0 h 46"/>
                  <a:gd name="T12" fmla="*/ 35 w 36"/>
                  <a:gd name="T13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6">
                    <a:moveTo>
                      <a:pt x="35" y="1"/>
                    </a:moveTo>
                    <a:lnTo>
                      <a:pt x="0" y="45"/>
                    </a:lnTo>
                    <a:lnTo>
                      <a:pt x="0" y="46"/>
                    </a:lnTo>
                    <a:lnTo>
                      <a:pt x="36" y="2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74" name="Freeform 693"/>
              <p:cNvSpPr/>
              <p:nvPr/>
            </p:nvSpPr>
            <p:spPr bwMode="auto">
              <a:xfrm>
                <a:off x="5165" y="1203"/>
                <a:ext cx="41" cy="25"/>
              </a:xfrm>
              <a:custGeom>
                <a:avLst/>
                <a:gdLst>
                  <a:gd name="T0" fmla="*/ 40 w 41"/>
                  <a:gd name="T1" fmla="*/ 0 h 25"/>
                  <a:gd name="T2" fmla="*/ 0 w 41"/>
                  <a:gd name="T3" fmla="*/ 23 h 25"/>
                  <a:gd name="T4" fmla="*/ 0 w 41"/>
                  <a:gd name="T5" fmla="*/ 25 h 25"/>
                  <a:gd name="T6" fmla="*/ 40 w 41"/>
                  <a:gd name="T7" fmla="*/ 1 h 25"/>
                  <a:gd name="T8" fmla="*/ 41 w 41"/>
                  <a:gd name="T9" fmla="*/ 0 h 25"/>
                  <a:gd name="T10" fmla="*/ 40 w 41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25">
                    <a:moveTo>
                      <a:pt x="40" y="0"/>
                    </a:moveTo>
                    <a:lnTo>
                      <a:pt x="0" y="23"/>
                    </a:lnTo>
                    <a:lnTo>
                      <a:pt x="0" y="25"/>
                    </a:lnTo>
                    <a:lnTo>
                      <a:pt x="40" y="1"/>
                    </a:lnTo>
                    <a:lnTo>
                      <a:pt x="41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75" name="Freeform 694"/>
              <p:cNvSpPr/>
              <p:nvPr/>
            </p:nvSpPr>
            <p:spPr bwMode="auto">
              <a:xfrm>
                <a:off x="5165" y="1202"/>
                <a:ext cx="40" cy="25"/>
              </a:xfrm>
              <a:custGeom>
                <a:avLst/>
                <a:gdLst>
                  <a:gd name="T0" fmla="*/ 40 w 40"/>
                  <a:gd name="T1" fmla="*/ 1 h 25"/>
                  <a:gd name="T2" fmla="*/ 39 w 40"/>
                  <a:gd name="T3" fmla="*/ 0 h 25"/>
                  <a:gd name="T4" fmla="*/ 0 w 40"/>
                  <a:gd name="T5" fmla="*/ 23 h 25"/>
                  <a:gd name="T6" fmla="*/ 0 w 40"/>
                  <a:gd name="T7" fmla="*/ 25 h 25"/>
                  <a:gd name="T8" fmla="*/ 40 w 40"/>
                  <a:gd name="T9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40" y="1"/>
                    </a:moveTo>
                    <a:lnTo>
                      <a:pt x="39" y="0"/>
                    </a:lnTo>
                    <a:lnTo>
                      <a:pt x="0" y="23"/>
                    </a:lnTo>
                    <a:lnTo>
                      <a:pt x="0" y="25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847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76" name="Freeform 695"/>
              <p:cNvSpPr/>
              <p:nvPr/>
            </p:nvSpPr>
            <p:spPr bwMode="auto">
              <a:xfrm>
                <a:off x="5206" y="1155"/>
                <a:ext cx="1" cy="47"/>
              </a:xfrm>
              <a:custGeom>
                <a:avLst/>
                <a:gdLst>
                  <a:gd name="T0" fmla="*/ 1 w 1"/>
                  <a:gd name="T1" fmla="*/ 0 h 47"/>
                  <a:gd name="T2" fmla="*/ 0 w 1"/>
                  <a:gd name="T3" fmla="*/ 0 h 47"/>
                  <a:gd name="T4" fmla="*/ 0 w 1"/>
                  <a:gd name="T5" fmla="*/ 46 h 47"/>
                  <a:gd name="T6" fmla="*/ 1 w 1"/>
                  <a:gd name="T7" fmla="*/ 47 h 47"/>
                  <a:gd name="T8" fmla="*/ 1 w 1"/>
                  <a:gd name="T9" fmla="*/ 45 h 47"/>
                  <a:gd name="T10" fmla="*/ 1 w 1"/>
                  <a:gd name="T1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7">
                    <a:moveTo>
                      <a:pt x="1" y="0"/>
                    </a:moveTo>
                    <a:lnTo>
                      <a:pt x="0" y="0"/>
                    </a:lnTo>
                    <a:lnTo>
                      <a:pt x="0" y="46"/>
                    </a:lnTo>
                    <a:lnTo>
                      <a:pt x="1" y="47"/>
                    </a:lnTo>
                    <a:lnTo>
                      <a:pt x="1" y="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77" name="Freeform 696"/>
              <p:cNvSpPr/>
              <p:nvPr/>
            </p:nvSpPr>
            <p:spPr bwMode="auto">
              <a:xfrm>
                <a:off x="5205" y="1155"/>
                <a:ext cx="1" cy="46"/>
              </a:xfrm>
              <a:custGeom>
                <a:avLst/>
                <a:gdLst>
                  <a:gd name="T0" fmla="*/ 1 w 1"/>
                  <a:gd name="T1" fmla="*/ 0 h 46"/>
                  <a:gd name="T2" fmla="*/ 0 w 1"/>
                  <a:gd name="T3" fmla="*/ 1 h 46"/>
                  <a:gd name="T4" fmla="*/ 0 w 1"/>
                  <a:gd name="T5" fmla="*/ 45 h 46"/>
                  <a:gd name="T6" fmla="*/ 1 w 1"/>
                  <a:gd name="T7" fmla="*/ 46 h 46"/>
                  <a:gd name="T8" fmla="*/ 1 w 1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6">
                    <a:moveTo>
                      <a:pt x="1" y="0"/>
                    </a:moveTo>
                    <a:lnTo>
                      <a:pt x="0" y="1"/>
                    </a:lnTo>
                    <a:lnTo>
                      <a:pt x="0" y="45"/>
                    </a:lnTo>
                    <a:lnTo>
                      <a:pt x="1" y="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670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78" name="Freeform 697"/>
              <p:cNvSpPr/>
              <p:nvPr/>
            </p:nvSpPr>
            <p:spPr bwMode="auto">
              <a:xfrm>
                <a:off x="5186" y="1173"/>
                <a:ext cx="21" cy="29"/>
              </a:xfrm>
              <a:custGeom>
                <a:avLst/>
                <a:gdLst>
                  <a:gd name="T0" fmla="*/ 0 w 21"/>
                  <a:gd name="T1" fmla="*/ 0 h 29"/>
                  <a:gd name="T2" fmla="*/ 0 w 21"/>
                  <a:gd name="T3" fmla="*/ 0 h 29"/>
                  <a:gd name="T4" fmla="*/ 20 w 21"/>
                  <a:gd name="T5" fmla="*/ 29 h 29"/>
                  <a:gd name="T6" fmla="*/ 21 w 21"/>
                  <a:gd name="T7" fmla="*/ 29 h 29"/>
                  <a:gd name="T8" fmla="*/ 21 w 21"/>
                  <a:gd name="T9" fmla="*/ 29 h 29"/>
                  <a:gd name="T10" fmla="*/ 20 w 21"/>
                  <a:gd name="T11" fmla="*/ 28 h 29"/>
                  <a:gd name="T12" fmla="*/ 0 w 21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9">
                    <a:moveTo>
                      <a:pt x="0" y="0"/>
                    </a:moveTo>
                    <a:lnTo>
                      <a:pt x="0" y="0"/>
                    </a:lnTo>
                    <a:lnTo>
                      <a:pt x="20" y="29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2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79" name="Freeform 698"/>
              <p:cNvSpPr/>
              <p:nvPr/>
            </p:nvSpPr>
            <p:spPr bwMode="auto">
              <a:xfrm>
                <a:off x="5186" y="1173"/>
                <a:ext cx="21" cy="29"/>
              </a:xfrm>
              <a:custGeom>
                <a:avLst/>
                <a:gdLst>
                  <a:gd name="T0" fmla="*/ 0 w 21"/>
                  <a:gd name="T1" fmla="*/ 0 h 29"/>
                  <a:gd name="T2" fmla="*/ 0 w 21"/>
                  <a:gd name="T3" fmla="*/ 0 h 29"/>
                  <a:gd name="T4" fmla="*/ 20 w 21"/>
                  <a:gd name="T5" fmla="*/ 29 h 29"/>
                  <a:gd name="T6" fmla="*/ 21 w 21"/>
                  <a:gd name="T7" fmla="*/ 29 h 29"/>
                  <a:gd name="T8" fmla="*/ 21 w 21"/>
                  <a:gd name="T9" fmla="*/ 29 h 29"/>
                  <a:gd name="T10" fmla="*/ 20 w 21"/>
                  <a:gd name="T11" fmla="*/ 28 h 29"/>
                  <a:gd name="T12" fmla="*/ 0 w 21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9">
                    <a:moveTo>
                      <a:pt x="0" y="0"/>
                    </a:moveTo>
                    <a:lnTo>
                      <a:pt x="0" y="0"/>
                    </a:lnTo>
                    <a:lnTo>
                      <a:pt x="20" y="29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20" y="2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80" name="Freeform 699"/>
              <p:cNvSpPr/>
              <p:nvPr/>
            </p:nvSpPr>
            <p:spPr bwMode="auto">
              <a:xfrm>
                <a:off x="5185" y="1173"/>
                <a:ext cx="21" cy="29"/>
              </a:xfrm>
              <a:custGeom>
                <a:avLst/>
                <a:gdLst>
                  <a:gd name="T0" fmla="*/ 1 w 21"/>
                  <a:gd name="T1" fmla="*/ 0 h 29"/>
                  <a:gd name="T2" fmla="*/ 0 w 21"/>
                  <a:gd name="T3" fmla="*/ 1 h 29"/>
                  <a:gd name="T4" fmla="*/ 19 w 21"/>
                  <a:gd name="T5" fmla="*/ 28 h 29"/>
                  <a:gd name="T6" fmla="*/ 21 w 21"/>
                  <a:gd name="T7" fmla="*/ 29 h 29"/>
                  <a:gd name="T8" fmla="*/ 1 w 21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9">
                    <a:moveTo>
                      <a:pt x="1" y="0"/>
                    </a:moveTo>
                    <a:lnTo>
                      <a:pt x="0" y="1"/>
                    </a:lnTo>
                    <a:lnTo>
                      <a:pt x="19" y="28"/>
                    </a:lnTo>
                    <a:lnTo>
                      <a:pt x="21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14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81" name="Freeform 700"/>
              <p:cNvSpPr/>
              <p:nvPr/>
            </p:nvSpPr>
            <p:spPr bwMode="auto">
              <a:xfrm>
                <a:off x="5185" y="1173"/>
                <a:ext cx="21" cy="29"/>
              </a:xfrm>
              <a:custGeom>
                <a:avLst/>
                <a:gdLst>
                  <a:gd name="T0" fmla="*/ 1 w 21"/>
                  <a:gd name="T1" fmla="*/ 0 h 29"/>
                  <a:gd name="T2" fmla="*/ 0 w 21"/>
                  <a:gd name="T3" fmla="*/ 1 h 29"/>
                  <a:gd name="T4" fmla="*/ 19 w 21"/>
                  <a:gd name="T5" fmla="*/ 28 h 29"/>
                  <a:gd name="T6" fmla="*/ 21 w 21"/>
                  <a:gd name="T7" fmla="*/ 29 h 29"/>
                  <a:gd name="T8" fmla="*/ 1 w 21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9">
                    <a:moveTo>
                      <a:pt x="1" y="0"/>
                    </a:moveTo>
                    <a:lnTo>
                      <a:pt x="0" y="1"/>
                    </a:lnTo>
                    <a:lnTo>
                      <a:pt x="19" y="28"/>
                    </a:lnTo>
                    <a:lnTo>
                      <a:pt x="21" y="2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82" name="Freeform 701"/>
              <p:cNvSpPr/>
              <p:nvPr/>
            </p:nvSpPr>
            <p:spPr bwMode="auto">
              <a:xfrm>
                <a:off x="5171" y="1197"/>
                <a:ext cx="70" cy="10"/>
              </a:xfrm>
              <a:custGeom>
                <a:avLst/>
                <a:gdLst>
                  <a:gd name="T0" fmla="*/ 0 w 70"/>
                  <a:gd name="T1" fmla="*/ 0 h 10"/>
                  <a:gd name="T2" fmla="*/ 0 w 70"/>
                  <a:gd name="T3" fmla="*/ 2 h 10"/>
                  <a:gd name="T4" fmla="*/ 34 w 70"/>
                  <a:gd name="T5" fmla="*/ 6 h 10"/>
                  <a:gd name="T6" fmla="*/ 35 w 70"/>
                  <a:gd name="T7" fmla="*/ 6 h 10"/>
                  <a:gd name="T8" fmla="*/ 35 w 70"/>
                  <a:gd name="T9" fmla="*/ 6 h 10"/>
                  <a:gd name="T10" fmla="*/ 36 w 70"/>
                  <a:gd name="T11" fmla="*/ 6 h 10"/>
                  <a:gd name="T12" fmla="*/ 37 w 70"/>
                  <a:gd name="T13" fmla="*/ 6 h 10"/>
                  <a:gd name="T14" fmla="*/ 70 w 70"/>
                  <a:gd name="T15" fmla="*/ 10 h 10"/>
                  <a:gd name="T16" fmla="*/ 70 w 70"/>
                  <a:gd name="T17" fmla="*/ 9 h 10"/>
                  <a:gd name="T18" fmla="*/ 37 w 70"/>
                  <a:gd name="T19" fmla="*/ 5 h 10"/>
                  <a:gd name="T20" fmla="*/ 37 w 70"/>
                  <a:gd name="T21" fmla="*/ 5 h 10"/>
                  <a:gd name="T22" fmla="*/ 36 w 70"/>
                  <a:gd name="T23" fmla="*/ 5 h 10"/>
                  <a:gd name="T24" fmla="*/ 36 w 70"/>
                  <a:gd name="T25" fmla="*/ 5 h 10"/>
                  <a:gd name="T26" fmla="*/ 35 w 70"/>
                  <a:gd name="T27" fmla="*/ 5 h 10"/>
                  <a:gd name="T28" fmla="*/ 0 w 70"/>
                  <a:gd name="T2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" h="10">
                    <a:moveTo>
                      <a:pt x="0" y="0"/>
                    </a:moveTo>
                    <a:lnTo>
                      <a:pt x="0" y="2"/>
                    </a:lnTo>
                    <a:lnTo>
                      <a:pt x="34" y="6"/>
                    </a:lnTo>
                    <a:lnTo>
                      <a:pt x="35" y="6"/>
                    </a:lnTo>
                    <a:lnTo>
                      <a:pt x="35" y="6"/>
                    </a:lnTo>
                    <a:lnTo>
                      <a:pt x="36" y="6"/>
                    </a:lnTo>
                    <a:lnTo>
                      <a:pt x="37" y="6"/>
                    </a:lnTo>
                    <a:lnTo>
                      <a:pt x="70" y="10"/>
                    </a:lnTo>
                    <a:lnTo>
                      <a:pt x="70" y="9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6" y="5"/>
                    </a:lnTo>
                    <a:lnTo>
                      <a:pt x="36" y="5"/>
                    </a:lnTo>
                    <a:lnTo>
                      <a:pt x="35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83" name="Freeform 702"/>
              <p:cNvSpPr/>
              <p:nvPr/>
            </p:nvSpPr>
            <p:spPr bwMode="auto">
              <a:xfrm>
                <a:off x="5171" y="1197"/>
                <a:ext cx="35" cy="5"/>
              </a:xfrm>
              <a:custGeom>
                <a:avLst/>
                <a:gdLst>
                  <a:gd name="T0" fmla="*/ 35 w 35"/>
                  <a:gd name="T1" fmla="*/ 5 h 5"/>
                  <a:gd name="T2" fmla="*/ 33 w 35"/>
                  <a:gd name="T3" fmla="*/ 4 h 5"/>
                  <a:gd name="T4" fmla="*/ 1 w 35"/>
                  <a:gd name="T5" fmla="*/ 0 h 5"/>
                  <a:gd name="T6" fmla="*/ 0 w 35"/>
                  <a:gd name="T7" fmla="*/ 0 h 5"/>
                  <a:gd name="T8" fmla="*/ 35 w 35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">
                    <a:moveTo>
                      <a:pt x="35" y="5"/>
                    </a:moveTo>
                    <a:lnTo>
                      <a:pt x="33" y="4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35" y="5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84" name="Freeform 703"/>
              <p:cNvSpPr/>
              <p:nvPr/>
            </p:nvSpPr>
            <p:spPr bwMode="auto">
              <a:xfrm>
                <a:off x="5103" y="1246"/>
                <a:ext cx="9" cy="5"/>
              </a:xfrm>
              <a:custGeom>
                <a:avLst/>
                <a:gdLst>
                  <a:gd name="T0" fmla="*/ 6 w 9"/>
                  <a:gd name="T1" fmla="*/ 5 h 5"/>
                  <a:gd name="T2" fmla="*/ 9 w 9"/>
                  <a:gd name="T3" fmla="*/ 4 h 5"/>
                  <a:gd name="T4" fmla="*/ 2 w 9"/>
                  <a:gd name="T5" fmla="*/ 0 h 5"/>
                  <a:gd name="T6" fmla="*/ 0 w 9"/>
                  <a:gd name="T7" fmla="*/ 1 h 5"/>
                  <a:gd name="T8" fmla="*/ 6 w 9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6" y="5"/>
                    </a:moveTo>
                    <a:lnTo>
                      <a:pt x="9" y="4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B533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85" name="Freeform 704"/>
              <p:cNvSpPr/>
              <p:nvPr/>
            </p:nvSpPr>
            <p:spPr bwMode="auto">
              <a:xfrm>
                <a:off x="5109" y="1250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2 w 3"/>
                  <a:gd name="T3" fmla="*/ 1 h 3"/>
                  <a:gd name="T4" fmla="*/ 3 w 3"/>
                  <a:gd name="T5" fmla="*/ 0 h 3"/>
                  <a:gd name="T6" fmla="*/ 0 w 3"/>
                  <a:gd name="T7" fmla="*/ 1 h 3"/>
                  <a:gd name="T8" fmla="*/ 0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2" y="1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930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86" name="Freeform 705"/>
              <p:cNvSpPr/>
              <p:nvPr/>
            </p:nvSpPr>
            <p:spPr bwMode="auto">
              <a:xfrm>
                <a:off x="5079" y="1224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2 h 5"/>
                  <a:gd name="T4" fmla="*/ 2 w 2"/>
                  <a:gd name="T5" fmla="*/ 5 h 5"/>
                  <a:gd name="T6" fmla="*/ 2 w 2"/>
                  <a:gd name="T7" fmla="*/ 3 h 5"/>
                  <a:gd name="T8" fmla="*/ 0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87" name="Freeform 706"/>
              <p:cNvSpPr/>
              <p:nvPr/>
            </p:nvSpPr>
            <p:spPr bwMode="auto">
              <a:xfrm>
                <a:off x="5144" y="1129"/>
                <a:ext cx="70" cy="83"/>
              </a:xfrm>
              <a:custGeom>
                <a:avLst/>
                <a:gdLst>
                  <a:gd name="T0" fmla="*/ 11 w 70"/>
                  <a:gd name="T1" fmla="*/ 47 h 83"/>
                  <a:gd name="T2" fmla="*/ 27 w 70"/>
                  <a:gd name="T3" fmla="*/ 21 h 83"/>
                  <a:gd name="T4" fmla="*/ 43 w 70"/>
                  <a:gd name="T5" fmla="*/ 7 h 83"/>
                  <a:gd name="T6" fmla="*/ 62 w 70"/>
                  <a:gd name="T7" fmla="*/ 1 h 83"/>
                  <a:gd name="T8" fmla="*/ 63 w 70"/>
                  <a:gd name="T9" fmla="*/ 1 h 83"/>
                  <a:gd name="T10" fmla="*/ 70 w 70"/>
                  <a:gd name="T11" fmla="*/ 5 h 83"/>
                  <a:gd name="T12" fmla="*/ 69 w 70"/>
                  <a:gd name="T13" fmla="*/ 5 h 83"/>
                  <a:gd name="T14" fmla="*/ 50 w 70"/>
                  <a:gd name="T15" fmla="*/ 11 h 83"/>
                  <a:gd name="T16" fmla="*/ 34 w 70"/>
                  <a:gd name="T17" fmla="*/ 26 h 83"/>
                  <a:gd name="T18" fmla="*/ 19 w 70"/>
                  <a:gd name="T19" fmla="*/ 49 h 83"/>
                  <a:gd name="T20" fmla="*/ 8 w 70"/>
                  <a:gd name="T21" fmla="*/ 82 h 83"/>
                  <a:gd name="T22" fmla="*/ 8 w 70"/>
                  <a:gd name="T23" fmla="*/ 83 h 83"/>
                  <a:gd name="T24" fmla="*/ 2 w 70"/>
                  <a:gd name="T25" fmla="*/ 79 h 83"/>
                  <a:gd name="T26" fmla="*/ 11 w 70"/>
                  <a:gd name="T27" fmla="*/ 4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83">
                    <a:moveTo>
                      <a:pt x="11" y="47"/>
                    </a:moveTo>
                    <a:cubicBezTo>
                      <a:pt x="15" y="37"/>
                      <a:pt x="21" y="29"/>
                      <a:pt x="27" y="21"/>
                    </a:cubicBezTo>
                    <a:cubicBezTo>
                      <a:pt x="32" y="16"/>
                      <a:pt x="37" y="11"/>
                      <a:pt x="43" y="7"/>
                    </a:cubicBezTo>
                    <a:cubicBezTo>
                      <a:pt x="49" y="4"/>
                      <a:pt x="57" y="0"/>
                      <a:pt x="62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70" y="5"/>
                      <a:pt x="70" y="5"/>
                      <a:pt x="70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4" y="4"/>
                      <a:pt x="56" y="8"/>
                      <a:pt x="50" y="11"/>
                    </a:cubicBezTo>
                    <a:cubicBezTo>
                      <a:pt x="44" y="15"/>
                      <a:pt x="39" y="20"/>
                      <a:pt x="34" y="26"/>
                    </a:cubicBezTo>
                    <a:cubicBezTo>
                      <a:pt x="28" y="33"/>
                      <a:pt x="23" y="41"/>
                      <a:pt x="19" y="49"/>
                    </a:cubicBezTo>
                    <a:cubicBezTo>
                      <a:pt x="16" y="56"/>
                      <a:pt x="8" y="76"/>
                      <a:pt x="8" y="82"/>
                    </a:cubicBezTo>
                    <a:cubicBezTo>
                      <a:pt x="8" y="83"/>
                      <a:pt x="8" y="83"/>
                      <a:pt x="8" y="83"/>
                    </a:cubicBezTo>
                    <a:cubicBezTo>
                      <a:pt x="8" y="83"/>
                      <a:pt x="2" y="83"/>
                      <a:pt x="2" y="79"/>
                    </a:cubicBezTo>
                    <a:cubicBezTo>
                      <a:pt x="0" y="71"/>
                      <a:pt x="8" y="54"/>
                      <a:pt x="11" y="47"/>
                    </a:cubicBezTo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88" name="Freeform 707"/>
              <p:cNvSpPr/>
              <p:nvPr/>
            </p:nvSpPr>
            <p:spPr bwMode="auto">
              <a:xfrm>
                <a:off x="5152" y="1133"/>
                <a:ext cx="62" cy="79"/>
              </a:xfrm>
              <a:custGeom>
                <a:avLst/>
                <a:gdLst>
                  <a:gd name="T0" fmla="*/ 41 w 62"/>
                  <a:gd name="T1" fmla="*/ 7 h 79"/>
                  <a:gd name="T2" fmla="*/ 0 w 62"/>
                  <a:gd name="T3" fmla="*/ 78 h 79"/>
                  <a:gd name="T4" fmla="*/ 0 w 62"/>
                  <a:gd name="T5" fmla="*/ 79 h 79"/>
                  <a:gd name="T6" fmla="*/ 1 w 62"/>
                  <a:gd name="T7" fmla="*/ 79 h 79"/>
                  <a:gd name="T8" fmla="*/ 2 w 62"/>
                  <a:gd name="T9" fmla="*/ 76 h 79"/>
                  <a:gd name="T10" fmla="*/ 42 w 62"/>
                  <a:gd name="T11" fmla="*/ 10 h 79"/>
                  <a:gd name="T12" fmla="*/ 59 w 62"/>
                  <a:gd name="T13" fmla="*/ 3 h 79"/>
                  <a:gd name="T14" fmla="*/ 60 w 62"/>
                  <a:gd name="T15" fmla="*/ 3 h 79"/>
                  <a:gd name="T16" fmla="*/ 61 w 62"/>
                  <a:gd name="T17" fmla="*/ 2 h 79"/>
                  <a:gd name="T18" fmla="*/ 61 w 62"/>
                  <a:gd name="T19" fmla="*/ 1 h 79"/>
                  <a:gd name="T20" fmla="*/ 41 w 62"/>
                  <a:gd name="T21" fmla="*/ 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79">
                    <a:moveTo>
                      <a:pt x="41" y="7"/>
                    </a:moveTo>
                    <a:cubicBezTo>
                      <a:pt x="20" y="20"/>
                      <a:pt x="2" y="56"/>
                      <a:pt x="0" y="78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" y="79"/>
                      <a:pt x="1" y="79"/>
                      <a:pt x="1" y="79"/>
                    </a:cubicBezTo>
                    <a:cubicBezTo>
                      <a:pt x="1" y="78"/>
                      <a:pt x="2" y="77"/>
                      <a:pt x="2" y="76"/>
                    </a:cubicBezTo>
                    <a:cubicBezTo>
                      <a:pt x="9" y="48"/>
                      <a:pt x="25" y="20"/>
                      <a:pt x="42" y="10"/>
                    </a:cubicBezTo>
                    <a:cubicBezTo>
                      <a:pt x="48" y="7"/>
                      <a:pt x="54" y="4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1" y="3"/>
                      <a:pt x="61" y="2"/>
                      <a:pt x="61" y="2"/>
                    </a:cubicBezTo>
                    <a:cubicBezTo>
                      <a:pt x="62" y="1"/>
                      <a:pt x="62" y="1"/>
                      <a:pt x="61" y="1"/>
                    </a:cubicBezTo>
                    <a:cubicBezTo>
                      <a:pt x="56" y="0"/>
                      <a:pt x="48" y="4"/>
                      <a:pt x="41" y="7"/>
                    </a:cubicBezTo>
                  </a:path>
                </a:pathLst>
              </a:custGeom>
              <a:solidFill>
                <a:srgbClr val="BFC6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89" name="Freeform 708"/>
              <p:cNvSpPr/>
              <p:nvPr/>
            </p:nvSpPr>
            <p:spPr bwMode="auto">
              <a:xfrm>
                <a:off x="5021" y="1216"/>
                <a:ext cx="6" cy="5"/>
              </a:xfrm>
              <a:custGeom>
                <a:avLst/>
                <a:gdLst>
                  <a:gd name="T0" fmla="*/ 0 w 6"/>
                  <a:gd name="T1" fmla="*/ 5 h 5"/>
                  <a:gd name="T2" fmla="*/ 5 w 6"/>
                  <a:gd name="T3" fmla="*/ 2 h 5"/>
                  <a:gd name="T4" fmla="*/ 6 w 6"/>
                  <a:gd name="T5" fmla="*/ 0 h 5"/>
                  <a:gd name="T6" fmla="*/ 2 w 6"/>
                  <a:gd name="T7" fmla="*/ 2 h 5"/>
                  <a:gd name="T8" fmla="*/ 0 w 6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0"/>
                      <a:pt x="6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0" y="4"/>
                      <a:pt x="0" y="5"/>
                    </a:cubicBez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90" name="Freeform 709"/>
              <p:cNvSpPr/>
              <p:nvPr/>
            </p:nvSpPr>
            <p:spPr bwMode="auto">
              <a:xfrm>
                <a:off x="5020" y="1210"/>
                <a:ext cx="12" cy="5"/>
              </a:xfrm>
              <a:custGeom>
                <a:avLst/>
                <a:gdLst>
                  <a:gd name="T0" fmla="*/ 7 w 12"/>
                  <a:gd name="T1" fmla="*/ 5 h 5"/>
                  <a:gd name="T2" fmla="*/ 12 w 12"/>
                  <a:gd name="T3" fmla="*/ 2 h 5"/>
                  <a:gd name="T4" fmla="*/ 5 w 12"/>
                  <a:gd name="T5" fmla="*/ 1 h 5"/>
                  <a:gd name="T6" fmla="*/ 0 w 12"/>
                  <a:gd name="T7" fmla="*/ 4 h 5"/>
                  <a:gd name="T8" fmla="*/ 7 w 12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5">
                    <a:moveTo>
                      <a:pt x="7" y="5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9" y="0"/>
                      <a:pt x="6" y="0"/>
                      <a:pt x="5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3"/>
                      <a:pt x="4" y="3"/>
                      <a:pt x="7" y="5"/>
                    </a:cubicBezTo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91" name="Freeform 710"/>
              <p:cNvSpPr/>
              <p:nvPr/>
            </p:nvSpPr>
            <p:spPr bwMode="auto">
              <a:xfrm>
                <a:off x="5106" y="1148"/>
                <a:ext cx="36" cy="106"/>
              </a:xfrm>
              <a:custGeom>
                <a:avLst/>
                <a:gdLst>
                  <a:gd name="T0" fmla="*/ 36 w 36"/>
                  <a:gd name="T1" fmla="*/ 6 h 106"/>
                  <a:gd name="T2" fmla="*/ 26 w 36"/>
                  <a:gd name="T3" fmla="*/ 0 h 106"/>
                  <a:gd name="T4" fmla="*/ 0 w 36"/>
                  <a:gd name="T5" fmla="*/ 101 h 106"/>
                  <a:gd name="T6" fmla="*/ 10 w 36"/>
                  <a:gd name="T7" fmla="*/ 106 h 106"/>
                  <a:gd name="T8" fmla="*/ 36 w 36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6">
                    <a:moveTo>
                      <a:pt x="36" y="6"/>
                    </a:moveTo>
                    <a:lnTo>
                      <a:pt x="26" y="0"/>
                    </a:lnTo>
                    <a:lnTo>
                      <a:pt x="0" y="101"/>
                    </a:lnTo>
                    <a:lnTo>
                      <a:pt x="10" y="106"/>
                    </a:lnTo>
                    <a:lnTo>
                      <a:pt x="36" y="6"/>
                    </a:lnTo>
                    <a:close/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92" name="Freeform 711"/>
              <p:cNvSpPr/>
              <p:nvPr/>
            </p:nvSpPr>
            <p:spPr bwMode="auto">
              <a:xfrm>
                <a:off x="5106" y="1148"/>
                <a:ext cx="36" cy="106"/>
              </a:xfrm>
              <a:custGeom>
                <a:avLst/>
                <a:gdLst>
                  <a:gd name="T0" fmla="*/ 36 w 36"/>
                  <a:gd name="T1" fmla="*/ 6 h 106"/>
                  <a:gd name="T2" fmla="*/ 26 w 36"/>
                  <a:gd name="T3" fmla="*/ 0 h 106"/>
                  <a:gd name="T4" fmla="*/ 0 w 36"/>
                  <a:gd name="T5" fmla="*/ 101 h 106"/>
                  <a:gd name="T6" fmla="*/ 10 w 36"/>
                  <a:gd name="T7" fmla="*/ 106 h 106"/>
                  <a:gd name="T8" fmla="*/ 36 w 36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6">
                    <a:moveTo>
                      <a:pt x="36" y="6"/>
                    </a:moveTo>
                    <a:lnTo>
                      <a:pt x="26" y="0"/>
                    </a:lnTo>
                    <a:lnTo>
                      <a:pt x="0" y="101"/>
                    </a:lnTo>
                    <a:lnTo>
                      <a:pt x="10" y="106"/>
                    </a:lnTo>
                    <a:lnTo>
                      <a:pt x="36" y="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93" name="Freeform 712"/>
              <p:cNvSpPr/>
              <p:nvPr/>
            </p:nvSpPr>
            <p:spPr bwMode="auto">
              <a:xfrm>
                <a:off x="5131" y="1134"/>
                <a:ext cx="15" cy="5"/>
              </a:xfrm>
              <a:custGeom>
                <a:avLst/>
                <a:gdLst>
                  <a:gd name="T0" fmla="*/ 15 w 15"/>
                  <a:gd name="T1" fmla="*/ 4 h 5"/>
                  <a:gd name="T2" fmla="*/ 7 w 15"/>
                  <a:gd name="T3" fmla="*/ 0 h 5"/>
                  <a:gd name="T4" fmla="*/ 0 w 15"/>
                  <a:gd name="T5" fmla="*/ 1 h 5"/>
                  <a:gd name="T6" fmla="*/ 8 w 15"/>
                  <a:gd name="T7" fmla="*/ 5 h 5"/>
                  <a:gd name="T8" fmla="*/ 15 w 15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5">
                    <a:moveTo>
                      <a:pt x="15" y="4"/>
                    </a:moveTo>
                    <a:lnTo>
                      <a:pt x="7" y="0"/>
                    </a:lnTo>
                    <a:lnTo>
                      <a:pt x="0" y="1"/>
                    </a:lnTo>
                    <a:lnTo>
                      <a:pt x="8" y="5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2E58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94" name="Freeform 713"/>
              <p:cNvSpPr/>
              <p:nvPr/>
            </p:nvSpPr>
            <p:spPr bwMode="auto">
              <a:xfrm>
                <a:off x="5128" y="1135"/>
                <a:ext cx="11" cy="14"/>
              </a:xfrm>
              <a:custGeom>
                <a:avLst/>
                <a:gdLst>
                  <a:gd name="T0" fmla="*/ 11 w 11"/>
                  <a:gd name="T1" fmla="*/ 4 h 14"/>
                  <a:gd name="T2" fmla="*/ 3 w 11"/>
                  <a:gd name="T3" fmla="*/ 0 h 14"/>
                  <a:gd name="T4" fmla="*/ 0 w 11"/>
                  <a:gd name="T5" fmla="*/ 14 h 14"/>
                  <a:gd name="T6" fmla="*/ 9 w 11"/>
                  <a:gd name="T7" fmla="*/ 13 h 14"/>
                  <a:gd name="T8" fmla="*/ 11 w 11"/>
                  <a:gd name="T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11" y="4"/>
                    </a:moveTo>
                    <a:lnTo>
                      <a:pt x="3" y="0"/>
                    </a:lnTo>
                    <a:lnTo>
                      <a:pt x="0" y="14"/>
                    </a:lnTo>
                    <a:lnTo>
                      <a:pt x="9" y="13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95" name="Freeform 714"/>
              <p:cNvSpPr/>
              <p:nvPr/>
            </p:nvSpPr>
            <p:spPr bwMode="auto">
              <a:xfrm>
                <a:off x="5128" y="1135"/>
                <a:ext cx="11" cy="14"/>
              </a:xfrm>
              <a:custGeom>
                <a:avLst/>
                <a:gdLst>
                  <a:gd name="T0" fmla="*/ 11 w 11"/>
                  <a:gd name="T1" fmla="*/ 4 h 14"/>
                  <a:gd name="T2" fmla="*/ 3 w 11"/>
                  <a:gd name="T3" fmla="*/ 0 h 14"/>
                  <a:gd name="T4" fmla="*/ 0 w 11"/>
                  <a:gd name="T5" fmla="*/ 14 h 14"/>
                  <a:gd name="T6" fmla="*/ 9 w 11"/>
                  <a:gd name="T7" fmla="*/ 13 h 14"/>
                  <a:gd name="T8" fmla="*/ 11 w 11"/>
                  <a:gd name="T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11" y="4"/>
                    </a:moveTo>
                    <a:lnTo>
                      <a:pt x="3" y="0"/>
                    </a:lnTo>
                    <a:lnTo>
                      <a:pt x="0" y="14"/>
                    </a:lnTo>
                    <a:lnTo>
                      <a:pt x="9" y="13"/>
                    </a:lnTo>
                    <a:lnTo>
                      <a:pt x="1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96" name="Freeform 715"/>
              <p:cNvSpPr/>
              <p:nvPr/>
            </p:nvSpPr>
            <p:spPr bwMode="auto">
              <a:xfrm>
                <a:off x="5034" y="1185"/>
                <a:ext cx="78" cy="87"/>
              </a:xfrm>
              <a:custGeom>
                <a:avLst/>
                <a:gdLst>
                  <a:gd name="T0" fmla="*/ 7 w 78"/>
                  <a:gd name="T1" fmla="*/ 5 h 87"/>
                  <a:gd name="T2" fmla="*/ 0 w 78"/>
                  <a:gd name="T3" fmla="*/ 0 h 87"/>
                  <a:gd name="T4" fmla="*/ 70 w 78"/>
                  <a:gd name="T5" fmla="*/ 83 h 87"/>
                  <a:gd name="T6" fmla="*/ 78 w 78"/>
                  <a:gd name="T7" fmla="*/ 87 h 87"/>
                  <a:gd name="T8" fmla="*/ 7 w 78"/>
                  <a:gd name="T9" fmla="*/ 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7">
                    <a:moveTo>
                      <a:pt x="7" y="5"/>
                    </a:moveTo>
                    <a:lnTo>
                      <a:pt x="0" y="0"/>
                    </a:lnTo>
                    <a:lnTo>
                      <a:pt x="70" y="83"/>
                    </a:lnTo>
                    <a:lnTo>
                      <a:pt x="78" y="87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97" name="Freeform 716"/>
              <p:cNvSpPr/>
              <p:nvPr/>
            </p:nvSpPr>
            <p:spPr bwMode="auto">
              <a:xfrm>
                <a:off x="5034" y="1185"/>
                <a:ext cx="78" cy="87"/>
              </a:xfrm>
              <a:custGeom>
                <a:avLst/>
                <a:gdLst>
                  <a:gd name="T0" fmla="*/ 7 w 78"/>
                  <a:gd name="T1" fmla="*/ 5 h 87"/>
                  <a:gd name="T2" fmla="*/ 0 w 78"/>
                  <a:gd name="T3" fmla="*/ 0 h 87"/>
                  <a:gd name="T4" fmla="*/ 70 w 78"/>
                  <a:gd name="T5" fmla="*/ 83 h 87"/>
                  <a:gd name="T6" fmla="*/ 78 w 78"/>
                  <a:gd name="T7" fmla="*/ 87 h 87"/>
                  <a:gd name="T8" fmla="*/ 7 w 78"/>
                  <a:gd name="T9" fmla="*/ 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7">
                    <a:moveTo>
                      <a:pt x="7" y="5"/>
                    </a:moveTo>
                    <a:lnTo>
                      <a:pt x="0" y="0"/>
                    </a:lnTo>
                    <a:lnTo>
                      <a:pt x="70" y="83"/>
                    </a:lnTo>
                    <a:lnTo>
                      <a:pt x="78" y="87"/>
                    </a:lnTo>
                    <a:lnTo>
                      <a:pt x="7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98" name="Freeform 717"/>
              <p:cNvSpPr/>
              <p:nvPr/>
            </p:nvSpPr>
            <p:spPr bwMode="auto">
              <a:xfrm>
                <a:off x="5037" y="1146"/>
                <a:ext cx="99" cy="28"/>
              </a:xfrm>
              <a:custGeom>
                <a:avLst/>
                <a:gdLst>
                  <a:gd name="T0" fmla="*/ 99 w 99"/>
                  <a:gd name="T1" fmla="*/ 4 h 28"/>
                  <a:gd name="T2" fmla="*/ 91 w 99"/>
                  <a:gd name="T3" fmla="*/ 0 h 28"/>
                  <a:gd name="T4" fmla="*/ 0 w 99"/>
                  <a:gd name="T5" fmla="*/ 23 h 28"/>
                  <a:gd name="T6" fmla="*/ 8 w 99"/>
                  <a:gd name="T7" fmla="*/ 28 h 28"/>
                  <a:gd name="T8" fmla="*/ 99 w 99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28">
                    <a:moveTo>
                      <a:pt x="99" y="4"/>
                    </a:moveTo>
                    <a:lnTo>
                      <a:pt x="91" y="0"/>
                    </a:lnTo>
                    <a:lnTo>
                      <a:pt x="0" y="23"/>
                    </a:lnTo>
                    <a:lnTo>
                      <a:pt x="8" y="28"/>
                    </a:lnTo>
                    <a:lnTo>
                      <a:pt x="99" y="4"/>
                    </a:lnTo>
                    <a:close/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99" name="Freeform 718"/>
              <p:cNvSpPr/>
              <p:nvPr/>
            </p:nvSpPr>
            <p:spPr bwMode="auto">
              <a:xfrm>
                <a:off x="5037" y="1146"/>
                <a:ext cx="99" cy="28"/>
              </a:xfrm>
              <a:custGeom>
                <a:avLst/>
                <a:gdLst>
                  <a:gd name="T0" fmla="*/ 99 w 99"/>
                  <a:gd name="T1" fmla="*/ 4 h 28"/>
                  <a:gd name="T2" fmla="*/ 91 w 99"/>
                  <a:gd name="T3" fmla="*/ 0 h 28"/>
                  <a:gd name="T4" fmla="*/ 0 w 99"/>
                  <a:gd name="T5" fmla="*/ 23 h 28"/>
                  <a:gd name="T6" fmla="*/ 8 w 99"/>
                  <a:gd name="T7" fmla="*/ 28 h 28"/>
                  <a:gd name="T8" fmla="*/ 99 w 99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28">
                    <a:moveTo>
                      <a:pt x="99" y="4"/>
                    </a:moveTo>
                    <a:lnTo>
                      <a:pt x="91" y="0"/>
                    </a:lnTo>
                    <a:lnTo>
                      <a:pt x="0" y="23"/>
                    </a:lnTo>
                    <a:lnTo>
                      <a:pt x="8" y="28"/>
                    </a:lnTo>
                    <a:lnTo>
                      <a:pt x="99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00" name="Freeform 719"/>
              <p:cNvSpPr/>
              <p:nvPr/>
            </p:nvSpPr>
            <p:spPr bwMode="auto">
              <a:xfrm>
                <a:off x="5034" y="1166"/>
                <a:ext cx="12" cy="24"/>
              </a:xfrm>
              <a:custGeom>
                <a:avLst/>
                <a:gdLst>
                  <a:gd name="T0" fmla="*/ 12 w 12"/>
                  <a:gd name="T1" fmla="*/ 5 h 24"/>
                  <a:gd name="T2" fmla="*/ 4 w 12"/>
                  <a:gd name="T3" fmla="*/ 0 h 24"/>
                  <a:gd name="T4" fmla="*/ 0 w 12"/>
                  <a:gd name="T5" fmla="*/ 19 h 24"/>
                  <a:gd name="T6" fmla="*/ 7 w 12"/>
                  <a:gd name="T7" fmla="*/ 24 h 24"/>
                  <a:gd name="T8" fmla="*/ 12 w 12"/>
                  <a:gd name="T9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4">
                    <a:moveTo>
                      <a:pt x="12" y="5"/>
                    </a:moveTo>
                    <a:lnTo>
                      <a:pt x="4" y="0"/>
                    </a:lnTo>
                    <a:lnTo>
                      <a:pt x="0" y="19"/>
                    </a:lnTo>
                    <a:lnTo>
                      <a:pt x="7" y="24"/>
                    </a:lnTo>
                    <a:lnTo>
                      <a:pt x="12" y="5"/>
                    </a:lnTo>
                    <a:close/>
                  </a:path>
                </a:pathLst>
              </a:custGeom>
              <a:solidFill>
                <a:srgbClr val="3B72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01" name="Freeform 720"/>
              <p:cNvSpPr/>
              <p:nvPr/>
            </p:nvSpPr>
            <p:spPr bwMode="auto">
              <a:xfrm>
                <a:off x="5034" y="1166"/>
                <a:ext cx="12" cy="24"/>
              </a:xfrm>
              <a:custGeom>
                <a:avLst/>
                <a:gdLst>
                  <a:gd name="T0" fmla="*/ 12 w 12"/>
                  <a:gd name="T1" fmla="*/ 5 h 24"/>
                  <a:gd name="T2" fmla="*/ 4 w 12"/>
                  <a:gd name="T3" fmla="*/ 0 h 24"/>
                  <a:gd name="T4" fmla="*/ 0 w 12"/>
                  <a:gd name="T5" fmla="*/ 19 h 24"/>
                  <a:gd name="T6" fmla="*/ 7 w 12"/>
                  <a:gd name="T7" fmla="*/ 24 h 24"/>
                  <a:gd name="T8" fmla="*/ 12 w 12"/>
                  <a:gd name="T9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4">
                    <a:moveTo>
                      <a:pt x="12" y="5"/>
                    </a:moveTo>
                    <a:lnTo>
                      <a:pt x="4" y="0"/>
                    </a:lnTo>
                    <a:lnTo>
                      <a:pt x="0" y="19"/>
                    </a:lnTo>
                    <a:lnTo>
                      <a:pt x="7" y="24"/>
                    </a:lnTo>
                    <a:lnTo>
                      <a:pt x="12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02" name="Freeform 721"/>
              <p:cNvSpPr>
                <a:spLocks noEditPoints="1"/>
              </p:cNvSpPr>
              <p:nvPr/>
            </p:nvSpPr>
            <p:spPr bwMode="auto">
              <a:xfrm>
                <a:off x="5041" y="1138"/>
                <a:ext cx="105" cy="134"/>
              </a:xfrm>
              <a:custGeom>
                <a:avLst/>
                <a:gdLst>
                  <a:gd name="T0" fmla="*/ 96 w 105"/>
                  <a:gd name="T1" fmla="*/ 10 h 134"/>
                  <a:gd name="T2" fmla="*/ 98 w 105"/>
                  <a:gd name="T3" fmla="*/ 1 h 134"/>
                  <a:gd name="T4" fmla="*/ 105 w 105"/>
                  <a:gd name="T5" fmla="*/ 0 h 134"/>
                  <a:gd name="T6" fmla="*/ 71 w 105"/>
                  <a:gd name="T7" fmla="*/ 134 h 134"/>
                  <a:gd name="T8" fmla="*/ 0 w 105"/>
                  <a:gd name="T9" fmla="*/ 52 h 134"/>
                  <a:gd name="T10" fmla="*/ 5 w 105"/>
                  <a:gd name="T11" fmla="*/ 33 h 134"/>
                  <a:gd name="T12" fmla="*/ 96 w 105"/>
                  <a:gd name="T13" fmla="*/ 10 h 134"/>
                  <a:gd name="T14" fmla="*/ 68 w 105"/>
                  <a:gd name="T15" fmla="*/ 119 h 134"/>
                  <a:gd name="T16" fmla="*/ 94 w 105"/>
                  <a:gd name="T17" fmla="*/ 19 h 134"/>
                  <a:gd name="T18" fmla="*/ 9 w 105"/>
                  <a:gd name="T19" fmla="*/ 40 h 134"/>
                  <a:gd name="T20" fmla="*/ 8 w 105"/>
                  <a:gd name="T21" fmla="*/ 46 h 134"/>
                  <a:gd name="T22" fmla="*/ 68 w 105"/>
                  <a:gd name="T23" fmla="*/ 11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5" h="134">
                    <a:moveTo>
                      <a:pt x="96" y="10"/>
                    </a:moveTo>
                    <a:lnTo>
                      <a:pt x="98" y="1"/>
                    </a:lnTo>
                    <a:lnTo>
                      <a:pt x="105" y="0"/>
                    </a:lnTo>
                    <a:lnTo>
                      <a:pt x="71" y="134"/>
                    </a:lnTo>
                    <a:lnTo>
                      <a:pt x="0" y="52"/>
                    </a:lnTo>
                    <a:lnTo>
                      <a:pt x="5" y="33"/>
                    </a:lnTo>
                    <a:lnTo>
                      <a:pt x="96" y="10"/>
                    </a:lnTo>
                    <a:close/>
                    <a:moveTo>
                      <a:pt x="68" y="119"/>
                    </a:moveTo>
                    <a:lnTo>
                      <a:pt x="94" y="19"/>
                    </a:lnTo>
                    <a:lnTo>
                      <a:pt x="9" y="40"/>
                    </a:lnTo>
                    <a:lnTo>
                      <a:pt x="8" y="46"/>
                    </a:lnTo>
                    <a:lnTo>
                      <a:pt x="68" y="119"/>
                    </a:lnTo>
                    <a:close/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03" name="Freeform 722"/>
              <p:cNvSpPr>
                <a:spLocks noEditPoints="1"/>
              </p:cNvSpPr>
              <p:nvPr/>
            </p:nvSpPr>
            <p:spPr bwMode="auto">
              <a:xfrm>
                <a:off x="5041" y="1138"/>
                <a:ext cx="105" cy="134"/>
              </a:xfrm>
              <a:custGeom>
                <a:avLst/>
                <a:gdLst>
                  <a:gd name="T0" fmla="*/ 96 w 105"/>
                  <a:gd name="T1" fmla="*/ 10 h 134"/>
                  <a:gd name="T2" fmla="*/ 98 w 105"/>
                  <a:gd name="T3" fmla="*/ 1 h 134"/>
                  <a:gd name="T4" fmla="*/ 105 w 105"/>
                  <a:gd name="T5" fmla="*/ 0 h 134"/>
                  <a:gd name="T6" fmla="*/ 71 w 105"/>
                  <a:gd name="T7" fmla="*/ 134 h 134"/>
                  <a:gd name="T8" fmla="*/ 0 w 105"/>
                  <a:gd name="T9" fmla="*/ 52 h 134"/>
                  <a:gd name="T10" fmla="*/ 5 w 105"/>
                  <a:gd name="T11" fmla="*/ 33 h 134"/>
                  <a:gd name="T12" fmla="*/ 96 w 105"/>
                  <a:gd name="T13" fmla="*/ 10 h 134"/>
                  <a:gd name="T14" fmla="*/ 68 w 105"/>
                  <a:gd name="T15" fmla="*/ 119 h 134"/>
                  <a:gd name="T16" fmla="*/ 94 w 105"/>
                  <a:gd name="T17" fmla="*/ 19 h 134"/>
                  <a:gd name="T18" fmla="*/ 9 w 105"/>
                  <a:gd name="T19" fmla="*/ 40 h 134"/>
                  <a:gd name="T20" fmla="*/ 8 w 105"/>
                  <a:gd name="T21" fmla="*/ 46 h 134"/>
                  <a:gd name="T22" fmla="*/ 68 w 105"/>
                  <a:gd name="T23" fmla="*/ 11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5" h="134">
                    <a:moveTo>
                      <a:pt x="96" y="10"/>
                    </a:moveTo>
                    <a:lnTo>
                      <a:pt x="98" y="1"/>
                    </a:lnTo>
                    <a:lnTo>
                      <a:pt x="105" y="0"/>
                    </a:lnTo>
                    <a:lnTo>
                      <a:pt x="71" y="134"/>
                    </a:lnTo>
                    <a:lnTo>
                      <a:pt x="0" y="52"/>
                    </a:lnTo>
                    <a:lnTo>
                      <a:pt x="5" y="33"/>
                    </a:lnTo>
                    <a:lnTo>
                      <a:pt x="96" y="10"/>
                    </a:lnTo>
                    <a:moveTo>
                      <a:pt x="68" y="119"/>
                    </a:moveTo>
                    <a:lnTo>
                      <a:pt x="94" y="19"/>
                    </a:lnTo>
                    <a:lnTo>
                      <a:pt x="9" y="40"/>
                    </a:lnTo>
                    <a:lnTo>
                      <a:pt x="8" y="46"/>
                    </a:lnTo>
                    <a:lnTo>
                      <a:pt x="68" y="1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04" name="Freeform 723"/>
              <p:cNvSpPr/>
              <p:nvPr/>
            </p:nvSpPr>
            <p:spPr bwMode="auto">
              <a:xfrm>
                <a:off x="5128" y="1135"/>
                <a:ext cx="18" cy="19"/>
              </a:xfrm>
              <a:custGeom>
                <a:avLst/>
                <a:gdLst>
                  <a:gd name="T0" fmla="*/ 3 w 18"/>
                  <a:gd name="T1" fmla="*/ 0 h 19"/>
                  <a:gd name="T2" fmla="*/ 0 w 18"/>
                  <a:gd name="T3" fmla="*/ 11 h 19"/>
                  <a:gd name="T4" fmla="*/ 1 w 18"/>
                  <a:gd name="T5" fmla="*/ 15 h 19"/>
                  <a:gd name="T6" fmla="*/ 12 w 18"/>
                  <a:gd name="T7" fmla="*/ 18 h 19"/>
                  <a:gd name="T8" fmla="*/ 15 w 18"/>
                  <a:gd name="T9" fmla="*/ 15 h 19"/>
                  <a:gd name="T10" fmla="*/ 18 w 18"/>
                  <a:gd name="T11" fmla="*/ 4 h 19"/>
                  <a:gd name="T12" fmla="*/ 15 w 18"/>
                  <a:gd name="T13" fmla="*/ 6 h 19"/>
                  <a:gd name="T14" fmla="*/ 4 w 18"/>
                  <a:gd name="T15" fmla="*/ 4 h 19"/>
                  <a:gd name="T16" fmla="*/ 3 w 18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9">
                    <a:moveTo>
                      <a:pt x="3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4"/>
                      <a:pt x="1" y="15"/>
                    </a:cubicBezTo>
                    <a:cubicBezTo>
                      <a:pt x="4" y="17"/>
                      <a:pt x="8" y="19"/>
                      <a:pt x="12" y="18"/>
                    </a:cubicBezTo>
                    <a:cubicBezTo>
                      <a:pt x="13" y="17"/>
                      <a:pt x="14" y="16"/>
                      <a:pt x="15" y="1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5"/>
                      <a:pt x="16" y="6"/>
                      <a:pt x="15" y="6"/>
                    </a:cubicBezTo>
                    <a:cubicBezTo>
                      <a:pt x="11" y="7"/>
                      <a:pt x="7" y="6"/>
                      <a:pt x="4" y="4"/>
                    </a:cubicBezTo>
                    <a:cubicBezTo>
                      <a:pt x="3" y="2"/>
                      <a:pt x="2" y="1"/>
                      <a:pt x="3" y="0"/>
                    </a:cubicBezTo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05" name="Freeform 724"/>
              <p:cNvSpPr/>
              <p:nvPr/>
            </p:nvSpPr>
            <p:spPr bwMode="auto">
              <a:xfrm>
                <a:off x="5130" y="1132"/>
                <a:ext cx="17" cy="10"/>
              </a:xfrm>
              <a:custGeom>
                <a:avLst/>
                <a:gdLst>
                  <a:gd name="T0" fmla="*/ 4 w 17"/>
                  <a:gd name="T1" fmla="*/ 0 h 10"/>
                  <a:gd name="T2" fmla="*/ 2 w 17"/>
                  <a:gd name="T3" fmla="*/ 7 h 10"/>
                  <a:gd name="T4" fmla="*/ 13 w 17"/>
                  <a:gd name="T5" fmla="*/ 9 h 10"/>
                  <a:gd name="T6" fmla="*/ 14 w 17"/>
                  <a:gd name="T7" fmla="*/ 3 h 10"/>
                  <a:gd name="T8" fmla="*/ 4 w 17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0">
                    <a:moveTo>
                      <a:pt x="4" y="0"/>
                    </a:moveTo>
                    <a:cubicBezTo>
                      <a:pt x="0" y="1"/>
                      <a:pt x="0" y="4"/>
                      <a:pt x="2" y="7"/>
                    </a:cubicBezTo>
                    <a:cubicBezTo>
                      <a:pt x="5" y="9"/>
                      <a:pt x="9" y="10"/>
                      <a:pt x="13" y="9"/>
                    </a:cubicBezTo>
                    <a:cubicBezTo>
                      <a:pt x="16" y="8"/>
                      <a:pt x="17" y="6"/>
                      <a:pt x="14" y="3"/>
                    </a:cubicBezTo>
                    <a:cubicBezTo>
                      <a:pt x="12" y="1"/>
                      <a:pt x="7" y="0"/>
                      <a:pt x="4" y="0"/>
                    </a:cubicBezTo>
                  </a:path>
                </a:pathLst>
              </a:custGeom>
              <a:solidFill>
                <a:srgbClr val="CC43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06" name="Freeform 725"/>
              <p:cNvSpPr/>
              <p:nvPr/>
            </p:nvSpPr>
            <p:spPr bwMode="auto">
              <a:xfrm>
                <a:off x="5135" y="1128"/>
                <a:ext cx="8" cy="11"/>
              </a:xfrm>
              <a:custGeom>
                <a:avLst/>
                <a:gdLst>
                  <a:gd name="T0" fmla="*/ 2 w 8"/>
                  <a:gd name="T1" fmla="*/ 0 h 11"/>
                  <a:gd name="T2" fmla="*/ 0 w 8"/>
                  <a:gd name="T3" fmla="*/ 7 h 11"/>
                  <a:gd name="T4" fmla="*/ 0 w 8"/>
                  <a:gd name="T5" fmla="*/ 9 h 11"/>
                  <a:gd name="T6" fmla="*/ 5 w 8"/>
                  <a:gd name="T7" fmla="*/ 10 h 11"/>
                  <a:gd name="T8" fmla="*/ 6 w 8"/>
                  <a:gd name="T9" fmla="*/ 9 h 11"/>
                  <a:gd name="T10" fmla="*/ 8 w 8"/>
                  <a:gd name="T11" fmla="*/ 1 h 11"/>
                  <a:gd name="T12" fmla="*/ 7 w 8"/>
                  <a:gd name="T13" fmla="*/ 2 h 11"/>
                  <a:gd name="T14" fmla="*/ 2 w 8"/>
                  <a:gd name="T15" fmla="*/ 1 h 11"/>
                  <a:gd name="T16" fmla="*/ 2 w 8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1">
                    <a:moveTo>
                      <a:pt x="2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1" y="10"/>
                      <a:pt x="4" y="11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6" y="3"/>
                      <a:pt x="3" y="2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07" name="Freeform 726"/>
              <p:cNvSpPr/>
              <p:nvPr/>
            </p:nvSpPr>
            <p:spPr bwMode="auto">
              <a:xfrm>
                <a:off x="5136" y="1126"/>
                <a:ext cx="8" cy="5"/>
              </a:xfrm>
              <a:custGeom>
                <a:avLst/>
                <a:gdLst>
                  <a:gd name="T0" fmla="*/ 2 w 8"/>
                  <a:gd name="T1" fmla="*/ 0 h 5"/>
                  <a:gd name="T2" fmla="*/ 1 w 8"/>
                  <a:gd name="T3" fmla="*/ 3 h 5"/>
                  <a:gd name="T4" fmla="*/ 6 w 8"/>
                  <a:gd name="T5" fmla="*/ 4 h 5"/>
                  <a:gd name="T6" fmla="*/ 7 w 8"/>
                  <a:gd name="T7" fmla="*/ 2 h 5"/>
                  <a:gd name="T8" fmla="*/ 2 w 8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">
                    <a:moveTo>
                      <a:pt x="2" y="0"/>
                    </a:moveTo>
                    <a:cubicBezTo>
                      <a:pt x="1" y="1"/>
                      <a:pt x="0" y="2"/>
                      <a:pt x="1" y="3"/>
                    </a:cubicBezTo>
                    <a:cubicBezTo>
                      <a:pt x="2" y="4"/>
                      <a:pt x="5" y="5"/>
                      <a:pt x="6" y="4"/>
                    </a:cubicBezTo>
                    <a:cubicBezTo>
                      <a:pt x="8" y="4"/>
                      <a:pt x="8" y="3"/>
                      <a:pt x="7" y="2"/>
                    </a:cubicBezTo>
                    <a:cubicBezTo>
                      <a:pt x="6" y="1"/>
                      <a:pt x="4" y="0"/>
                      <a:pt x="2" y="0"/>
                    </a:cubicBezTo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08" name="Freeform 727"/>
              <p:cNvSpPr/>
              <p:nvPr/>
            </p:nvSpPr>
            <p:spPr bwMode="auto">
              <a:xfrm>
                <a:off x="5015" y="1293"/>
                <a:ext cx="6" cy="3"/>
              </a:xfrm>
              <a:custGeom>
                <a:avLst/>
                <a:gdLst>
                  <a:gd name="T0" fmla="*/ 6 w 6"/>
                  <a:gd name="T1" fmla="*/ 3 h 3"/>
                  <a:gd name="T2" fmla="*/ 2 w 6"/>
                  <a:gd name="T3" fmla="*/ 0 h 3"/>
                  <a:gd name="T4" fmla="*/ 0 w 6"/>
                  <a:gd name="T5" fmla="*/ 0 h 3"/>
                  <a:gd name="T6" fmla="*/ 4 w 6"/>
                  <a:gd name="T7" fmla="*/ 3 h 3"/>
                  <a:gd name="T8" fmla="*/ 6 w 6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2"/>
                      <a:pt x="5" y="2"/>
                      <a:pt x="6" y="3"/>
                    </a:cubicBezTo>
                    <a:close/>
                  </a:path>
                </a:pathLst>
              </a:custGeom>
              <a:solidFill>
                <a:srgbClr val="23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09" name="Freeform 728"/>
              <p:cNvSpPr/>
              <p:nvPr/>
            </p:nvSpPr>
            <p:spPr bwMode="auto">
              <a:xfrm>
                <a:off x="5014" y="1293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0 h 4"/>
                  <a:gd name="T4" fmla="*/ 0 w 5"/>
                  <a:gd name="T5" fmla="*/ 1 h 4"/>
                  <a:gd name="T6" fmla="*/ 3 w 5"/>
                  <a:gd name="T7" fmla="*/ 4 h 4"/>
                  <a:gd name="T8" fmla="*/ 5 w 5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5" y="3"/>
                    </a:cubicBezTo>
                    <a:close/>
                  </a:path>
                </a:pathLst>
              </a:custGeom>
              <a:solidFill>
                <a:srgbClr val="23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10" name="Freeform 729"/>
              <p:cNvSpPr/>
              <p:nvPr/>
            </p:nvSpPr>
            <p:spPr bwMode="auto">
              <a:xfrm>
                <a:off x="5013" y="1294"/>
                <a:ext cx="4" cy="5"/>
              </a:xfrm>
              <a:custGeom>
                <a:avLst/>
                <a:gdLst>
                  <a:gd name="T0" fmla="*/ 4 w 4"/>
                  <a:gd name="T1" fmla="*/ 3 h 5"/>
                  <a:gd name="T2" fmla="*/ 1 w 4"/>
                  <a:gd name="T3" fmla="*/ 0 h 5"/>
                  <a:gd name="T4" fmla="*/ 0 w 4"/>
                  <a:gd name="T5" fmla="*/ 2 h 5"/>
                  <a:gd name="T6" fmla="*/ 3 w 4"/>
                  <a:gd name="T7" fmla="*/ 5 h 5"/>
                  <a:gd name="T8" fmla="*/ 4 w 4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4"/>
                      <a:pt x="4" y="3"/>
                      <a:pt x="4" y="3"/>
                    </a:cubicBezTo>
                    <a:close/>
                  </a:path>
                </a:pathLst>
              </a:custGeom>
              <a:solidFill>
                <a:srgbClr val="23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11" name="Freeform 730"/>
              <p:cNvSpPr/>
              <p:nvPr/>
            </p:nvSpPr>
            <p:spPr bwMode="auto">
              <a:xfrm>
                <a:off x="5012" y="1296"/>
                <a:ext cx="5" cy="7"/>
              </a:xfrm>
              <a:custGeom>
                <a:avLst/>
                <a:gdLst>
                  <a:gd name="T0" fmla="*/ 4 w 5"/>
                  <a:gd name="T1" fmla="*/ 3 h 7"/>
                  <a:gd name="T2" fmla="*/ 1 w 5"/>
                  <a:gd name="T3" fmla="*/ 0 h 7"/>
                  <a:gd name="T4" fmla="*/ 0 w 5"/>
                  <a:gd name="T5" fmla="*/ 2 h 7"/>
                  <a:gd name="T6" fmla="*/ 1 w 5"/>
                  <a:gd name="T7" fmla="*/ 4 h 7"/>
                  <a:gd name="T8" fmla="*/ 5 w 5"/>
                  <a:gd name="T9" fmla="*/ 7 h 7"/>
                  <a:gd name="T10" fmla="*/ 4 w 5"/>
                  <a:gd name="T11" fmla="*/ 5 h 7"/>
                  <a:gd name="T12" fmla="*/ 4 w 5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4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4"/>
                      <a:pt x="4" y="3"/>
                      <a:pt x="4" y="3"/>
                    </a:cubicBezTo>
                    <a:close/>
                  </a:path>
                </a:pathLst>
              </a:custGeom>
              <a:solidFill>
                <a:srgbClr val="23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12" name="Freeform 731"/>
              <p:cNvSpPr/>
              <p:nvPr/>
            </p:nvSpPr>
            <p:spPr bwMode="auto">
              <a:xfrm>
                <a:off x="5016" y="1295"/>
                <a:ext cx="6" cy="8"/>
              </a:xfrm>
              <a:custGeom>
                <a:avLst/>
                <a:gdLst>
                  <a:gd name="T0" fmla="*/ 3 w 6"/>
                  <a:gd name="T1" fmla="*/ 1 h 8"/>
                  <a:gd name="T2" fmla="*/ 0 w 6"/>
                  <a:gd name="T3" fmla="*/ 6 h 8"/>
                  <a:gd name="T4" fmla="*/ 3 w 6"/>
                  <a:gd name="T5" fmla="*/ 7 h 8"/>
                  <a:gd name="T6" fmla="*/ 6 w 6"/>
                  <a:gd name="T7" fmla="*/ 2 h 8"/>
                  <a:gd name="T8" fmla="*/ 3 w 6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0" y="8"/>
                      <a:pt x="1" y="8"/>
                      <a:pt x="3" y="7"/>
                    </a:cubicBezTo>
                    <a:cubicBezTo>
                      <a:pt x="4" y="6"/>
                      <a:pt x="6" y="4"/>
                      <a:pt x="6" y="2"/>
                    </a:cubicBezTo>
                    <a:cubicBezTo>
                      <a:pt x="6" y="1"/>
                      <a:pt x="4" y="0"/>
                      <a:pt x="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13" name="Freeform 732"/>
              <p:cNvSpPr/>
              <p:nvPr/>
            </p:nvSpPr>
            <p:spPr bwMode="auto">
              <a:xfrm>
                <a:off x="5206" y="1197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2 w 5"/>
                  <a:gd name="T3" fmla="*/ 0 h 3"/>
                  <a:gd name="T4" fmla="*/ 0 w 5"/>
                  <a:gd name="T5" fmla="*/ 0 h 3"/>
                  <a:gd name="T6" fmla="*/ 3 w 5"/>
                  <a:gd name="T7" fmla="*/ 3 h 3"/>
                  <a:gd name="T8" fmla="*/ 5 w 5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5" y="2"/>
                      <a:pt x="5" y="3"/>
                    </a:cubicBez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14" name="Freeform 733"/>
              <p:cNvSpPr/>
              <p:nvPr/>
            </p:nvSpPr>
            <p:spPr bwMode="auto">
              <a:xfrm>
                <a:off x="5204" y="1197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2 w 5"/>
                  <a:gd name="T3" fmla="*/ 0 h 4"/>
                  <a:gd name="T4" fmla="*/ 0 w 5"/>
                  <a:gd name="T5" fmla="*/ 2 h 4"/>
                  <a:gd name="T6" fmla="*/ 4 w 5"/>
                  <a:gd name="T7" fmla="*/ 4 h 4"/>
                  <a:gd name="T8" fmla="*/ 5 w 5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15" name="Freeform 734"/>
              <p:cNvSpPr/>
              <p:nvPr/>
            </p:nvSpPr>
            <p:spPr bwMode="auto">
              <a:xfrm>
                <a:off x="5203" y="1199"/>
                <a:ext cx="5" cy="4"/>
              </a:xfrm>
              <a:custGeom>
                <a:avLst/>
                <a:gdLst>
                  <a:gd name="T0" fmla="*/ 5 w 5"/>
                  <a:gd name="T1" fmla="*/ 2 h 4"/>
                  <a:gd name="T2" fmla="*/ 1 w 5"/>
                  <a:gd name="T3" fmla="*/ 0 h 4"/>
                  <a:gd name="T4" fmla="*/ 0 w 5"/>
                  <a:gd name="T5" fmla="*/ 1 h 4"/>
                  <a:gd name="T6" fmla="*/ 4 w 5"/>
                  <a:gd name="T7" fmla="*/ 4 h 4"/>
                  <a:gd name="T8" fmla="*/ 5 w 5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16" name="Freeform 735"/>
              <p:cNvSpPr/>
              <p:nvPr/>
            </p:nvSpPr>
            <p:spPr bwMode="auto">
              <a:xfrm>
                <a:off x="5203" y="1200"/>
                <a:ext cx="4" cy="7"/>
              </a:xfrm>
              <a:custGeom>
                <a:avLst/>
                <a:gdLst>
                  <a:gd name="T0" fmla="*/ 4 w 4"/>
                  <a:gd name="T1" fmla="*/ 3 h 7"/>
                  <a:gd name="T2" fmla="*/ 0 w 4"/>
                  <a:gd name="T3" fmla="*/ 0 h 7"/>
                  <a:gd name="T4" fmla="*/ 0 w 4"/>
                  <a:gd name="T5" fmla="*/ 3 h 7"/>
                  <a:gd name="T6" fmla="*/ 0 w 4"/>
                  <a:gd name="T7" fmla="*/ 4 h 7"/>
                  <a:gd name="T8" fmla="*/ 4 w 4"/>
                  <a:gd name="T9" fmla="*/ 7 h 7"/>
                  <a:gd name="T10" fmla="*/ 3 w 4"/>
                  <a:gd name="T11" fmla="*/ 5 h 7"/>
                  <a:gd name="T12" fmla="*/ 4 w 4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7">
                    <a:moveTo>
                      <a:pt x="4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3" y="3"/>
                      <a:pt x="4" y="3"/>
                    </a:cubicBez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17" name="Freeform 736"/>
              <p:cNvSpPr/>
              <p:nvPr/>
            </p:nvSpPr>
            <p:spPr bwMode="auto">
              <a:xfrm>
                <a:off x="5206" y="1199"/>
                <a:ext cx="6" cy="8"/>
              </a:xfrm>
              <a:custGeom>
                <a:avLst/>
                <a:gdLst>
                  <a:gd name="T0" fmla="*/ 3 w 6"/>
                  <a:gd name="T1" fmla="*/ 1 h 8"/>
                  <a:gd name="T2" fmla="*/ 0 w 6"/>
                  <a:gd name="T3" fmla="*/ 6 h 8"/>
                  <a:gd name="T4" fmla="*/ 3 w 6"/>
                  <a:gd name="T5" fmla="*/ 8 h 8"/>
                  <a:gd name="T6" fmla="*/ 6 w 6"/>
                  <a:gd name="T7" fmla="*/ 2 h 8"/>
                  <a:gd name="T8" fmla="*/ 3 w 6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2" y="2"/>
                      <a:pt x="0" y="4"/>
                      <a:pt x="0" y="6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5" y="7"/>
                      <a:pt x="6" y="4"/>
                      <a:pt x="6" y="2"/>
                    </a:cubicBezTo>
                    <a:cubicBezTo>
                      <a:pt x="6" y="1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18" name="Freeform 737"/>
              <p:cNvSpPr/>
              <p:nvPr/>
            </p:nvSpPr>
            <p:spPr bwMode="auto">
              <a:xfrm>
                <a:off x="5110" y="1103"/>
                <a:ext cx="55" cy="30"/>
              </a:xfrm>
              <a:custGeom>
                <a:avLst/>
                <a:gdLst>
                  <a:gd name="T0" fmla="*/ 31 w 55"/>
                  <a:gd name="T1" fmla="*/ 3 h 30"/>
                  <a:gd name="T2" fmla="*/ 45 w 55"/>
                  <a:gd name="T3" fmla="*/ 22 h 30"/>
                  <a:gd name="T4" fmla="*/ 4 w 55"/>
                  <a:gd name="T5" fmla="*/ 25 h 30"/>
                  <a:gd name="T6" fmla="*/ 31 w 55"/>
                  <a:gd name="T7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30">
                    <a:moveTo>
                      <a:pt x="31" y="3"/>
                    </a:moveTo>
                    <a:cubicBezTo>
                      <a:pt x="31" y="3"/>
                      <a:pt x="55" y="12"/>
                      <a:pt x="45" y="22"/>
                    </a:cubicBezTo>
                    <a:cubicBezTo>
                      <a:pt x="38" y="30"/>
                      <a:pt x="9" y="30"/>
                      <a:pt x="4" y="25"/>
                    </a:cubicBezTo>
                    <a:cubicBezTo>
                      <a:pt x="0" y="21"/>
                      <a:pt x="22" y="0"/>
                      <a:pt x="31" y="3"/>
                    </a:cubicBezTo>
                  </a:path>
                </a:pathLst>
              </a:custGeom>
              <a:solidFill>
                <a:srgbClr val="43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19" name="Freeform 738"/>
              <p:cNvSpPr/>
              <p:nvPr/>
            </p:nvSpPr>
            <p:spPr bwMode="auto">
              <a:xfrm>
                <a:off x="5115" y="1118"/>
                <a:ext cx="41" cy="11"/>
              </a:xfrm>
              <a:custGeom>
                <a:avLst/>
                <a:gdLst>
                  <a:gd name="T0" fmla="*/ 39 w 41"/>
                  <a:gd name="T1" fmla="*/ 0 h 11"/>
                  <a:gd name="T2" fmla="*/ 19 w 41"/>
                  <a:gd name="T3" fmla="*/ 8 h 11"/>
                  <a:gd name="T4" fmla="*/ 8 w 41"/>
                  <a:gd name="T5" fmla="*/ 9 h 11"/>
                  <a:gd name="T6" fmla="*/ 6 w 41"/>
                  <a:gd name="T7" fmla="*/ 9 h 11"/>
                  <a:gd name="T8" fmla="*/ 5 w 41"/>
                  <a:gd name="T9" fmla="*/ 9 h 11"/>
                  <a:gd name="T10" fmla="*/ 5 w 41"/>
                  <a:gd name="T11" fmla="*/ 10 h 11"/>
                  <a:gd name="T12" fmla="*/ 19 w 41"/>
                  <a:gd name="T13" fmla="*/ 11 h 11"/>
                  <a:gd name="T14" fmla="*/ 40 w 41"/>
                  <a:gd name="T15" fmla="*/ 2 h 11"/>
                  <a:gd name="T16" fmla="*/ 39 w 41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11">
                    <a:moveTo>
                      <a:pt x="39" y="0"/>
                    </a:moveTo>
                    <a:cubicBezTo>
                      <a:pt x="36" y="0"/>
                      <a:pt x="27" y="7"/>
                      <a:pt x="19" y="8"/>
                    </a:cubicBezTo>
                    <a:cubicBezTo>
                      <a:pt x="16" y="9"/>
                      <a:pt x="12" y="9"/>
                      <a:pt x="8" y="9"/>
                    </a:cubicBezTo>
                    <a:cubicBezTo>
                      <a:pt x="8" y="9"/>
                      <a:pt x="7" y="9"/>
                      <a:pt x="6" y="9"/>
                    </a:cubicBezTo>
                    <a:cubicBezTo>
                      <a:pt x="6" y="9"/>
                      <a:pt x="5" y="9"/>
                      <a:pt x="5" y="9"/>
                    </a:cubicBezTo>
                    <a:cubicBezTo>
                      <a:pt x="1" y="9"/>
                      <a:pt x="0" y="9"/>
                      <a:pt x="5" y="10"/>
                    </a:cubicBezTo>
                    <a:cubicBezTo>
                      <a:pt x="10" y="11"/>
                      <a:pt x="15" y="11"/>
                      <a:pt x="19" y="11"/>
                    </a:cubicBezTo>
                    <a:cubicBezTo>
                      <a:pt x="37" y="11"/>
                      <a:pt x="40" y="2"/>
                      <a:pt x="40" y="2"/>
                    </a:cubicBezTo>
                    <a:cubicBezTo>
                      <a:pt x="41" y="1"/>
                      <a:pt x="40" y="0"/>
                      <a:pt x="39" y="0"/>
                    </a:cubicBezTo>
                  </a:path>
                </a:pathLst>
              </a:custGeom>
              <a:solidFill>
                <a:srgbClr val="5858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20" name="Freeform 739"/>
              <p:cNvSpPr/>
              <p:nvPr/>
            </p:nvSpPr>
            <p:spPr bwMode="auto">
              <a:xfrm>
                <a:off x="5114" y="1157"/>
                <a:ext cx="21" cy="78"/>
              </a:xfrm>
              <a:custGeom>
                <a:avLst/>
                <a:gdLst>
                  <a:gd name="T0" fmla="*/ 21 w 21"/>
                  <a:gd name="T1" fmla="*/ 0 h 78"/>
                  <a:gd name="T2" fmla="*/ 20 w 21"/>
                  <a:gd name="T3" fmla="*/ 0 h 78"/>
                  <a:gd name="T4" fmla="*/ 1 w 21"/>
                  <a:gd name="T5" fmla="*/ 77 h 78"/>
                  <a:gd name="T6" fmla="*/ 1 w 21"/>
                  <a:gd name="T7" fmla="*/ 78 h 78"/>
                  <a:gd name="T8" fmla="*/ 21 w 2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78">
                    <a:moveTo>
                      <a:pt x="21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" y="77"/>
                      <a:pt x="1" y="77"/>
                      <a:pt x="1" y="77"/>
                    </a:cubicBezTo>
                    <a:cubicBezTo>
                      <a:pt x="0" y="77"/>
                      <a:pt x="1" y="78"/>
                      <a:pt x="1" y="78"/>
                    </a:cubicBezTo>
                    <a:cubicBezTo>
                      <a:pt x="21" y="0"/>
                      <a:pt x="21" y="0"/>
                      <a:pt x="21" y="0"/>
                    </a:cubicBezTo>
                  </a:path>
                </a:pathLst>
              </a:custGeom>
              <a:solidFill>
                <a:srgbClr val="EE96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21" name="Freeform 740"/>
              <p:cNvSpPr/>
              <p:nvPr/>
            </p:nvSpPr>
            <p:spPr bwMode="auto">
              <a:xfrm>
                <a:off x="5115" y="1153"/>
                <a:ext cx="23" cy="83"/>
              </a:xfrm>
              <a:custGeom>
                <a:avLst/>
                <a:gdLst>
                  <a:gd name="T0" fmla="*/ 20 w 23"/>
                  <a:gd name="T1" fmla="*/ 0 h 83"/>
                  <a:gd name="T2" fmla="*/ 19 w 23"/>
                  <a:gd name="T3" fmla="*/ 4 h 83"/>
                  <a:gd name="T4" fmla="*/ 20 w 23"/>
                  <a:gd name="T5" fmla="*/ 4 h 83"/>
                  <a:gd name="T6" fmla="*/ 0 w 23"/>
                  <a:gd name="T7" fmla="*/ 82 h 83"/>
                  <a:gd name="T8" fmla="*/ 1 w 23"/>
                  <a:gd name="T9" fmla="*/ 83 h 83"/>
                  <a:gd name="T10" fmla="*/ 1 w 23"/>
                  <a:gd name="T11" fmla="*/ 83 h 83"/>
                  <a:gd name="T12" fmla="*/ 3 w 23"/>
                  <a:gd name="T13" fmla="*/ 82 h 83"/>
                  <a:gd name="T14" fmla="*/ 23 w 23"/>
                  <a:gd name="T15" fmla="*/ 0 h 83"/>
                  <a:gd name="T16" fmla="*/ 22 w 23"/>
                  <a:gd name="T17" fmla="*/ 0 h 83"/>
                  <a:gd name="T18" fmla="*/ 20 w 23"/>
                  <a:gd name="T1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83">
                    <a:moveTo>
                      <a:pt x="20" y="0"/>
                    </a:moveTo>
                    <a:cubicBezTo>
                      <a:pt x="19" y="4"/>
                      <a:pt x="19" y="4"/>
                      <a:pt x="19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0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2" y="83"/>
                      <a:pt x="3" y="83"/>
                      <a:pt x="3" y="8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1" y="0"/>
                      <a:pt x="21" y="0"/>
                      <a:pt x="20" y="0"/>
                    </a:cubicBezTo>
                  </a:path>
                </a:pathLst>
              </a:custGeom>
              <a:solidFill>
                <a:srgbClr val="EE96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22" name="Freeform 741"/>
              <p:cNvSpPr/>
              <p:nvPr/>
            </p:nvSpPr>
            <p:spPr bwMode="auto">
              <a:xfrm>
                <a:off x="5135" y="1144"/>
                <a:ext cx="5" cy="9"/>
              </a:xfrm>
              <a:custGeom>
                <a:avLst/>
                <a:gdLst>
                  <a:gd name="T0" fmla="*/ 3 w 5"/>
                  <a:gd name="T1" fmla="*/ 0 h 9"/>
                  <a:gd name="T2" fmla="*/ 2 w 5"/>
                  <a:gd name="T3" fmla="*/ 1 h 9"/>
                  <a:gd name="T4" fmla="*/ 0 w 5"/>
                  <a:gd name="T5" fmla="*/ 9 h 9"/>
                  <a:gd name="T6" fmla="*/ 2 w 5"/>
                  <a:gd name="T7" fmla="*/ 9 h 9"/>
                  <a:gd name="T8" fmla="*/ 3 w 5"/>
                  <a:gd name="T9" fmla="*/ 9 h 9"/>
                  <a:gd name="T10" fmla="*/ 5 w 5"/>
                  <a:gd name="T11" fmla="*/ 2 h 9"/>
                  <a:gd name="T12" fmla="*/ 4 w 5"/>
                  <a:gd name="T13" fmla="*/ 0 h 9"/>
                  <a:gd name="T14" fmla="*/ 3 w 5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9">
                    <a:moveTo>
                      <a:pt x="3" y="0"/>
                    </a:moveTo>
                    <a:cubicBezTo>
                      <a:pt x="3" y="0"/>
                      <a:pt x="2" y="0"/>
                      <a:pt x="2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EE96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23" name="Freeform 742"/>
              <p:cNvSpPr>
                <a:spLocks noEditPoints="1"/>
              </p:cNvSpPr>
              <p:nvPr/>
            </p:nvSpPr>
            <p:spPr bwMode="auto">
              <a:xfrm>
                <a:off x="5146" y="1160"/>
                <a:ext cx="51" cy="32"/>
              </a:xfrm>
              <a:custGeom>
                <a:avLst/>
                <a:gdLst>
                  <a:gd name="T0" fmla="*/ 34 w 51"/>
                  <a:gd name="T1" fmla="*/ 21 h 32"/>
                  <a:gd name="T2" fmla="*/ 34 w 51"/>
                  <a:gd name="T3" fmla="*/ 22 h 32"/>
                  <a:gd name="T4" fmla="*/ 50 w 51"/>
                  <a:gd name="T5" fmla="*/ 32 h 32"/>
                  <a:gd name="T6" fmla="*/ 51 w 51"/>
                  <a:gd name="T7" fmla="*/ 32 h 32"/>
                  <a:gd name="T8" fmla="*/ 51 w 51"/>
                  <a:gd name="T9" fmla="*/ 31 h 32"/>
                  <a:gd name="T10" fmla="*/ 34 w 51"/>
                  <a:gd name="T11" fmla="*/ 21 h 32"/>
                  <a:gd name="T12" fmla="*/ 22 w 51"/>
                  <a:gd name="T13" fmla="*/ 13 h 32"/>
                  <a:gd name="T14" fmla="*/ 21 w 51"/>
                  <a:gd name="T15" fmla="*/ 14 h 32"/>
                  <a:gd name="T16" fmla="*/ 23 w 51"/>
                  <a:gd name="T17" fmla="*/ 15 h 32"/>
                  <a:gd name="T18" fmla="*/ 24 w 51"/>
                  <a:gd name="T19" fmla="*/ 14 h 32"/>
                  <a:gd name="T20" fmla="*/ 22 w 51"/>
                  <a:gd name="T21" fmla="*/ 13 h 32"/>
                  <a:gd name="T22" fmla="*/ 0 w 51"/>
                  <a:gd name="T23" fmla="*/ 0 h 32"/>
                  <a:gd name="T24" fmla="*/ 0 w 51"/>
                  <a:gd name="T25" fmla="*/ 0 h 32"/>
                  <a:gd name="T26" fmla="*/ 0 w 51"/>
                  <a:gd name="T27" fmla="*/ 1 h 32"/>
                  <a:gd name="T28" fmla="*/ 13 w 51"/>
                  <a:gd name="T29" fmla="*/ 9 h 32"/>
                  <a:gd name="T30" fmla="*/ 13 w 51"/>
                  <a:gd name="T31" fmla="*/ 8 h 32"/>
                  <a:gd name="T32" fmla="*/ 0 w 51"/>
                  <a:gd name="T3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2">
                    <a:moveTo>
                      <a:pt x="34" y="21"/>
                    </a:moveTo>
                    <a:cubicBezTo>
                      <a:pt x="34" y="21"/>
                      <a:pt x="34" y="22"/>
                      <a:pt x="34" y="2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34" y="21"/>
                      <a:pt x="34" y="21"/>
                      <a:pt x="34" y="21"/>
                    </a:cubicBezTo>
                    <a:moveTo>
                      <a:pt x="22" y="13"/>
                    </a:moveTo>
                    <a:cubicBezTo>
                      <a:pt x="22" y="14"/>
                      <a:pt x="22" y="14"/>
                      <a:pt x="21" y="14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4" y="15"/>
                      <a:pt x="24" y="15"/>
                      <a:pt x="24" y="14"/>
                    </a:cubicBezTo>
                    <a:cubicBezTo>
                      <a:pt x="22" y="13"/>
                      <a:pt x="22" y="13"/>
                      <a:pt x="22" y="13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E96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24" name="Freeform 743"/>
              <p:cNvSpPr/>
              <p:nvPr/>
            </p:nvSpPr>
            <p:spPr bwMode="auto">
              <a:xfrm>
                <a:off x="5174" y="1177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5E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25" name="Freeform 744"/>
              <p:cNvSpPr/>
              <p:nvPr/>
            </p:nvSpPr>
            <p:spPr bwMode="auto">
              <a:xfrm>
                <a:off x="5177" y="1180"/>
                <a:ext cx="3" cy="2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9B98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26" name="Freeform 745"/>
              <p:cNvSpPr/>
              <p:nvPr/>
            </p:nvSpPr>
            <p:spPr bwMode="auto">
              <a:xfrm>
                <a:off x="5169" y="1174"/>
                <a:ext cx="5" cy="4"/>
              </a:xfrm>
              <a:custGeom>
                <a:avLst/>
                <a:gdLst>
                  <a:gd name="T0" fmla="*/ 1 w 5"/>
                  <a:gd name="T1" fmla="*/ 0 h 4"/>
                  <a:gd name="T2" fmla="*/ 0 w 5"/>
                  <a:gd name="T3" fmla="*/ 1 h 4"/>
                  <a:gd name="T4" fmla="*/ 5 w 5"/>
                  <a:gd name="T5" fmla="*/ 4 h 4"/>
                  <a:gd name="T6" fmla="*/ 5 w 5"/>
                  <a:gd name="T7" fmla="*/ 3 h 4"/>
                  <a:gd name="T8" fmla="*/ 1 w 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8E8D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27" name="Freeform 746"/>
              <p:cNvSpPr/>
              <p:nvPr/>
            </p:nvSpPr>
            <p:spPr bwMode="auto">
              <a:xfrm>
                <a:off x="5174" y="1177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0 w 4"/>
                  <a:gd name="T3" fmla="*/ 1 h 3"/>
                  <a:gd name="T4" fmla="*/ 3 w 4"/>
                  <a:gd name="T5" fmla="*/ 3 h 3"/>
                  <a:gd name="T6" fmla="*/ 4 w 4"/>
                  <a:gd name="T7" fmla="*/ 3 h 3"/>
                  <a:gd name="T8" fmla="*/ 0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775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28" name="Freeform 747"/>
              <p:cNvSpPr/>
              <p:nvPr/>
            </p:nvSpPr>
            <p:spPr bwMode="auto">
              <a:xfrm>
                <a:off x="5159" y="1168"/>
                <a:ext cx="7" cy="5"/>
              </a:xfrm>
              <a:custGeom>
                <a:avLst/>
                <a:gdLst>
                  <a:gd name="T0" fmla="*/ 0 w 7"/>
                  <a:gd name="T1" fmla="*/ 0 h 5"/>
                  <a:gd name="T2" fmla="*/ 0 w 7"/>
                  <a:gd name="T3" fmla="*/ 1 h 5"/>
                  <a:gd name="T4" fmla="*/ 6 w 7"/>
                  <a:gd name="T5" fmla="*/ 5 h 5"/>
                  <a:gd name="T6" fmla="*/ 7 w 7"/>
                  <a:gd name="T7" fmla="*/ 4 h 5"/>
                  <a:gd name="T8" fmla="*/ 0 w 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AB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29" name="Freeform 748"/>
              <p:cNvSpPr/>
              <p:nvPr/>
            </p:nvSpPr>
            <p:spPr bwMode="auto">
              <a:xfrm>
                <a:off x="5165" y="1172"/>
                <a:ext cx="3" cy="2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D6D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30" name="Freeform 749"/>
              <p:cNvSpPr/>
              <p:nvPr/>
            </p:nvSpPr>
            <p:spPr bwMode="auto">
              <a:xfrm>
                <a:off x="5051" y="1228"/>
                <a:ext cx="15" cy="22"/>
              </a:xfrm>
              <a:custGeom>
                <a:avLst/>
                <a:gdLst>
                  <a:gd name="T0" fmla="*/ 8 w 15"/>
                  <a:gd name="T1" fmla="*/ 8 h 22"/>
                  <a:gd name="T2" fmla="*/ 0 w 15"/>
                  <a:gd name="T3" fmla="*/ 0 h 22"/>
                  <a:gd name="T4" fmla="*/ 6 w 15"/>
                  <a:gd name="T5" fmla="*/ 13 h 22"/>
                  <a:gd name="T6" fmla="*/ 7 w 15"/>
                  <a:gd name="T7" fmla="*/ 14 h 22"/>
                  <a:gd name="T8" fmla="*/ 15 w 15"/>
                  <a:gd name="T9" fmla="*/ 22 h 22"/>
                  <a:gd name="T10" fmla="*/ 14 w 15"/>
                  <a:gd name="T11" fmla="*/ 21 h 22"/>
                  <a:gd name="T12" fmla="*/ 8 w 15"/>
                  <a:gd name="T13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22">
                    <a:moveTo>
                      <a:pt x="8" y="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3"/>
                      <a:pt x="5" y="8"/>
                      <a:pt x="6" y="13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4" y="21"/>
                      <a:pt x="14" y="21"/>
                    </a:cubicBezTo>
                    <a:cubicBezTo>
                      <a:pt x="13" y="15"/>
                      <a:pt x="11" y="11"/>
                      <a:pt x="8" y="8"/>
                    </a:cubicBezTo>
                    <a:close/>
                  </a:path>
                </a:pathLst>
              </a:custGeom>
              <a:solidFill>
                <a:srgbClr val="5A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31" name="Freeform 750"/>
              <p:cNvSpPr/>
              <p:nvPr/>
            </p:nvSpPr>
            <p:spPr bwMode="auto">
              <a:xfrm>
                <a:off x="5023" y="1217"/>
                <a:ext cx="38" cy="16"/>
              </a:xfrm>
              <a:custGeom>
                <a:avLst/>
                <a:gdLst>
                  <a:gd name="T0" fmla="*/ 38 w 38"/>
                  <a:gd name="T1" fmla="*/ 16 h 16"/>
                  <a:gd name="T2" fmla="*/ 31 w 38"/>
                  <a:gd name="T3" fmla="*/ 10 h 16"/>
                  <a:gd name="T4" fmla="*/ 0 w 38"/>
                  <a:gd name="T5" fmla="*/ 4 h 16"/>
                  <a:gd name="T6" fmla="*/ 8 w 38"/>
                  <a:gd name="T7" fmla="*/ 12 h 16"/>
                  <a:gd name="T8" fmla="*/ 38 w 38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6">
                    <a:moveTo>
                      <a:pt x="38" y="16"/>
                    </a:moveTo>
                    <a:cubicBezTo>
                      <a:pt x="31" y="10"/>
                      <a:pt x="31" y="10"/>
                      <a:pt x="31" y="10"/>
                    </a:cubicBezTo>
                    <a:cubicBezTo>
                      <a:pt x="25" y="3"/>
                      <a:pt x="15" y="0"/>
                      <a:pt x="0" y="4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21" y="8"/>
                      <a:pt x="32" y="10"/>
                      <a:pt x="38" y="16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32" name="Freeform 751"/>
              <p:cNvSpPr/>
              <p:nvPr/>
            </p:nvSpPr>
            <p:spPr bwMode="auto">
              <a:xfrm>
                <a:off x="4991" y="1221"/>
                <a:ext cx="40" cy="23"/>
              </a:xfrm>
              <a:custGeom>
                <a:avLst/>
                <a:gdLst>
                  <a:gd name="T0" fmla="*/ 40 w 40"/>
                  <a:gd name="T1" fmla="*/ 8 h 23"/>
                  <a:gd name="T2" fmla="*/ 32 w 40"/>
                  <a:gd name="T3" fmla="*/ 0 h 23"/>
                  <a:gd name="T4" fmla="*/ 0 w 40"/>
                  <a:gd name="T5" fmla="*/ 19 h 23"/>
                  <a:gd name="T6" fmla="*/ 9 w 40"/>
                  <a:gd name="T7" fmla="*/ 23 h 23"/>
                  <a:gd name="T8" fmla="*/ 40 w 40"/>
                  <a:gd name="T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3">
                    <a:moveTo>
                      <a:pt x="40" y="8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24" y="2"/>
                      <a:pt x="10" y="10"/>
                      <a:pt x="0" y="19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6" y="18"/>
                      <a:pt x="32" y="10"/>
                      <a:pt x="40" y="8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33" name="Freeform 752"/>
              <p:cNvSpPr/>
              <p:nvPr/>
            </p:nvSpPr>
            <p:spPr bwMode="auto">
              <a:xfrm>
                <a:off x="4990" y="1240"/>
                <a:ext cx="10" cy="5"/>
              </a:xfrm>
              <a:custGeom>
                <a:avLst/>
                <a:gdLst>
                  <a:gd name="T0" fmla="*/ 10 w 10"/>
                  <a:gd name="T1" fmla="*/ 4 h 5"/>
                  <a:gd name="T2" fmla="*/ 1 w 10"/>
                  <a:gd name="T3" fmla="*/ 0 h 5"/>
                  <a:gd name="T4" fmla="*/ 1 w 10"/>
                  <a:gd name="T5" fmla="*/ 0 h 5"/>
                  <a:gd name="T6" fmla="*/ 0 w 10"/>
                  <a:gd name="T7" fmla="*/ 0 h 5"/>
                  <a:gd name="T8" fmla="*/ 9 w 10"/>
                  <a:gd name="T9" fmla="*/ 5 h 5"/>
                  <a:gd name="T10" fmla="*/ 9 w 10"/>
                  <a:gd name="T11" fmla="*/ 5 h 5"/>
                  <a:gd name="T12" fmla="*/ 10 w 10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">
                    <a:moveTo>
                      <a:pt x="10" y="4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34" name="Freeform 753"/>
              <p:cNvSpPr/>
              <p:nvPr/>
            </p:nvSpPr>
            <p:spPr bwMode="auto">
              <a:xfrm>
                <a:off x="4990" y="1240"/>
                <a:ext cx="9" cy="6"/>
              </a:xfrm>
              <a:custGeom>
                <a:avLst/>
                <a:gdLst>
                  <a:gd name="T0" fmla="*/ 9 w 9"/>
                  <a:gd name="T1" fmla="*/ 5 h 6"/>
                  <a:gd name="T2" fmla="*/ 0 w 9"/>
                  <a:gd name="T3" fmla="*/ 0 h 6"/>
                  <a:gd name="T4" fmla="*/ 0 w 9"/>
                  <a:gd name="T5" fmla="*/ 1 h 6"/>
                  <a:gd name="T6" fmla="*/ 9 w 9"/>
                  <a:gd name="T7" fmla="*/ 6 h 6"/>
                  <a:gd name="T8" fmla="*/ 9 w 9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9" y="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5"/>
                      <a:pt x="9" y="5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35" name="Freeform 754"/>
              <p:cNvSpPr/>
              <p:nvPr/>
            </p:nvSpPr>
            <p:spPr bwMode="auto">
              <a:xfrm>
                <a:off x="4998" y="1222"/>
                <a:ext cx="70" cy="29"/>
              </a:xfrm>
              <a:custGeom>
                <a:avLst/>
                <a:gdLst>
                  <a:gd name="T0" fmla="*/ 32 w 70"/>
                  <a:gd name="T1" fmla="*/ 6 h 29"/>
                  <a:gd name="T2" fmla="*/ 1 w 70"/>
                  <a:gd name="T3" fmla="*/ 23 h 29"/>
                  <a:gd name="T4" fmla="*/ 1 w 70"/>
                  <a:gd name="T5" fmla="*/ 24 h 29"/>
                  <a:gd name="T6" fmla="*/ 2 w 70"/>
                  <a:gd name="T7" fmla="*/ 24 h 29"/>
                  <a:gd name="T8" fmla="*/ 4 w 70"/>
                  <a:gd name="T9" fmla="*/ 23 h 29"/>
                  <a:gd name="T10" fmla="*/ 32 w 70"/>
                  <a:gd name="T11" fmla="*/ 9 h 29"/>
                  <a:gd name="T12" fmla="*/ 67 w 70"/>
                  <a:gd name="T13" fmla="*/ 27 h 29"/>
                  <a:gd name="T14" fmla="*/ 69 w 70"/>
                  <a:gd name="T15" fmla="*/ 29 h 29"/>
                  <a:gd name="T16" fmla="*/ 69 w 70"/>
                  <a:gd name="T17" fmla="*/ 29 h 29"/>
                  <a:gd name="T18" fmla="*/ 70 w 70"/>
                  <a:gd name="T19" fmla="*/ 27 h 29"/>
                  <a:gd name="T20" fmla="*/ 32 w 70"/>
                  <a:gd name="T21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" h="29">
                    <a:moveTo>
                      <a:pt x="32" y="6"/>
                    </a:moveTo>
                    <a:cubicBezTo>
                      <a:pt x="25" y="8"/>
                      <a:pt x="16" y="10"/>
                      <a:pt x="1" y="23"/>
                    </a:cubicBezTo>
                    <a:cubicBezTo>
                      <a:pt x="0" y="23"/>
                      <a:pt x="0" y="24"/>
                      <a:pt x="1" y="24"/>
                    </a:cubicBezTo>
                    <a:cubicBezTo>
                      <a:pt x="1" y="24"/>
                      <a:pt x="2" y="24"/>
                      <a:pt x="2" y="24"/>
                    </a:cubicBezTo>
                    <a:cubicBezTo>
                      <a:pt x="3" y="24"/>
                      <a:pt x="4" y="24"/>
                      <a:pt x="4" y="23"/>
                    </a:cubicBezTo>
                    <a:cubicBezTo>
                      <a:pt x="17" y="14"/>
                      <a:pt x="25" y="11"/>
                      <a:pt x="32" y="9"/>
                    </a:cubicBezTo>
                    <a:cubicBezTo>
                      <a:pt x="51" y="4"/>
                      <a:pt x="65" y="11"/>
                      <a:pt x="67" y="27"/>
                    </a:cubicBezTo>
                    <a:cubicBezTo>
                      <a:pt x="67" y="28"/>
                      <a:pt x="68" y="28"/>
                      <a:pt x="69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70" y="28"/>
                      <a:pt x="70" y="28"/>
                      <a:pt x="70" y="27"/>
                    </a:cubicBezTo>
                    <a:cubicBezTo>
                      <a:pt x="69" y="9"/>
                      <a:pt x="54" y="0"/>
                      <a:pt x="32" y="6"/>
                    </a:cubicBezTo>
                    <a:close/>
                  </a:path>
                </a:pathLst>
              </a:custGeom>
              <a:solidFill>
                <a:srgbClr val="BFC6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36" name="Freeform 755"/>
              <p:cNvSpPr/>
              <p:nvPr/>
            </p:nvSpPr>
            <p:spPr bwMode="auto">
              <a:xfrm>
                <a:off x="5027" y="1212"/>
                <a:ext cx="15" cy="22"/>
              </a:xfrm>
              <a:custGeom>
                <a:avLst/>
                <a:gdLst>
                  <a:gd name="T0" fmla="*/ 9 w 15"/>
                  <a:gd name="T1" fmla="*/ 22 h 22"/>
                  <a:gd name="T2" fmla="*/ 14 w 15"/>
                  <a:gd name="T3" fmla="*/ 19 h 22"/>
                  <a:gd name="T4" fmla="*/ 7 w 15"/>
                  <a:gd name="T5" fmla="*/ 2 h 22"/>
                  <a:gd name="T6" fmla="*/ 5 w 15"/>
                  <a:gd name="T7" fmla="*/ 0 h 22"/>
                  <a:gd name="T8" fmla="*/ 0 w 15"/>
                  <a:gd name="T9" fmla="*/ 3 h 22"/>
                  <a:gd name="T10" fmla="*/ 2 w 15"/>
                  <a:gd name="T11" fmla="*/ 4 h 22"/>
                  <a:gd name="T12" fmla="*/ 9 w 15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22">
                    <a:moveTo>
                      <a:pt x="9" y="22"/>
                    </a:move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4"/>
                      <a:pt x="12" y="6"/>
                      <a:pt x="7" y="2"/>
                    </a:cubicBezTo>
                    <a:cubicBezTo>
                      <a:pt x="6" y="1"/>
                      <a:pt x="5" y="0"/>
                      <a:pt x="5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4"/>
                      <a:pt x="2" y="4"/>
                    </a:cubicBezTo>
                    <a:cubicBezTo>
                      <a:pt x="7" y="9"/>
                      <a:pt x="11" y="16"/>
                      <a:pt x="9" y="22"/>
                    </a:cubicBezTo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37" name="Freeform 756"/>
              <p:cNvSpPr/>
              <p:nvPr/>
            </p:nvSpPr>
            <p:spPr bwMode="auto">
              <a:xfrm>
                <a:off x="5020" y="1231"/>
                <a:ext cx="21" cy="76"/>
              </a:xfrm>
              <a:custGeom>
                <a:avLst/>
                <a:gdLst>
                  <a:gd name="T0" fmla="*/ 0 w 21"/>
                  <a:gd name="T1" fmla="*/ 75 h 76"/>
                  <a:gd name="T2" fmla="*/ 2 w 21"/>
                  <a:gd name="T3" fmla="*/ 75 h 76"/>
                  <a:gd name="T4" fmla="*/ 4 w 21"/>
                  <a:gd name="T5" fmla="*/ 72 h 76"/>
                  <a:gd name="T6" fmla="*/ 21 w 21"/>
                  <a:gd name="T7" fmla="*/ 0 h 76"/>
                  <a:gd name="T8" fmla="*/ 16 w 21"/>
                  <a:gd name="T9" fmla="*/ 3 h 76"/>
                  <a:gd name="T10" fmla="*/ 0 w 21"/>
                  <a:gd name="T11" fmla="*/ 7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76">
                    <a:moveTo>
                      <a:pt x="0" y="75"/>
                    </a:moveTo>
                    <a:cubicBezTo>
                      <a:pt x="0" y="75"/>
                      <a:pt x="1" y="76"/>
                      <a:pt x="2" y="75"/>
                    </a:cubicBezTo>
                    <a:cubicBezTo>
                      <a:pt x="4" y="74"/>
                      <a:pt x="4" y="72"/>
                      <a:pt x="4" y="7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6" y="3"/>
                      <a:pt x="16" y="3"/>
                      <a:pt x="16" y="3"/>
                    </a:cubicBez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38" name="Freeform 757"/>
              <p:cNvSpPr/>
              <p:nvPr/>
            </p:nvSpPr>
            <p:spPr bwMode="auto">
              <a:xfrm>
                <a:off x="5016" y="1212"/>
                <a:ext cx="22" cy="94"/>
              </a:xfrm>
              <a:custGeom>
                <a:avLst/>
                <a:gdLst>
                  <a:gd name="T0" fmla="*/ 12 w 22"/>
                  <a:gd name="T1" fmla="*/ 8 h 94"/>
                  <a:gd name="T2" fmla="*/ 11 w 22"/>
                  <a:gd name="T3" fmla="*/ 7 h 94"/>
                  <a:gd name="T4" fmla="*/ 5 w 22"/>
                  <a:gd name="T5" fmla="*/ 9 h 94"/>
                  <a:gd name="T6" fmla="*/ 5 w 22"/>
                  <a:gd name="T7" fmla="*/ 9 h 94"/>
                  <a:gd name="T8" fmla="*/ 0 w 22"/>
                  <a:gd name="T9" fmla="*/ 11 h 94"/>
                  <a:gd name="T10" fmla="*/ 2 w 22"/>
                  <a:gd name="T11" fmla="*/ 6 h 94"/>
                  <a:gd name="T12" fmla="*/ 12 w 22"/>
                  <a:gd name="T13" fmla="*/ 2 h 94"/>
                  <a:gd name="T14" fmla="*/ 14 w 22"/>
                  <a:gd name="T15" fmla="*/ 4 h 94"/>
                  <a:gd name="T16" fmla="*/ 20 w 22"/>
                  <a:gd name="T17" fmla="*/ 22 h 94"/>
                  <a:gd name="T18" fmla="*/ 4 w 22"/>
                  <a:gd name="T19" fmla="*/ 94 h 94"/>
                  <a:gd name="T20" fmla="*/ 2 w 22"/>
                  <a:gd name="T21" fmla="*/ 93 h 94"/>
                  <a:gd name="T22" fmla="*/ 2 w 22"/>
                  <a:gd name="T23" fmla="*/ 92 h 94"/>
                  <a:gd name="T24" fmla="*/ 1 w 22"/>
                  <a:gd name="T25" fmla="*/ 90 h 94"/>
                  <a:gd name="T26" fmla="*/ 17 w 22"/>
                  <a:gd name="T27" fmla="*/ 19 h 94"/>
                  <a:gd name="T28" fmla="*/ 12 w 22"/>
                  <a:gd name="T29" fmla="*/ 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94">
                    <a:moveTo>
                      <a:pt x="12" y="8"/>
                    </a:moveTo>
                    <a:cubicBezTo>
                      <a:pt x="12" y="7"/>
                      <a:pt x="11" y="7"/>
                      <a:pt x="11" y="7"/>
                    </a:cubicBezTo>
                    <a:cubicBezTo>
                      <a:pt x="8" y="5"/>
                      <a:pt x="6" y="6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0"/>
                      <a:pt x="1" y="11"/>
                      <a:pt x="0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1"/>
                      <a:pt x="8" y="0"/>
                      <a:pt x="12" y="2"/>
                    </a:cubicBezTo>
                    <a:cubicBezTo>
                      <a:pt x="13" y="3"/>
                      <a:pt x="14" y="3"/>
                      <a:pt x="14" y="4"/>
                    </a:cubicBezTo>
                    <a:cubicBezTo>
                      <a:pt x="20" y="8"/>
                      <a:pt x="22" y="16"/>
                      <a:pt x="20" y="22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2" y="93"/>
                      <a:pt x="2" y="93"/>
                      <a:pt x="2" y="93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92"/>
                      <a:pt x="0" y="91"/>
                      <a:pt x="1" y="9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5"/>
                      <a:pt x="16" y="10"/>
                      <a:pt x="12" y="8"/>
                    </a:cubicBezTo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39" name="Freeform 758"/>
              <p:cNvSpPr/>
              <p:nvPr/>
            </p:nvSpPr>
            <p:spPr bwMode="auto">
              <a:xfrm>
                <a:off x="4994" y="1108"/>
                <a:ext cx="23" cy="13"/>
              </a:xfrm>
              <a:custGeom>
                <a:avLst/>
                <a:gdLst>
                  <a:gd name="T0" fmla="*/ 23 w 23"/>
                  <a:gd name="T1" fmla="*/ 13 h 13"/>
                  <a:gd name="T2" fmla="*/ 2 w 23"/>
                  <a:gd name="T3" fmla="*/ 1 h 13"/>
                  <a:gd name="T4" fmla="*/ 0 w 23"/>
                  <a:gd name="T5" fmla="*/ 1 h 13"/>
                  <a:gd name="T6" fmla="*/ 20 w 23"/>
                  <a:gd name="T7" fmla="*/ 13 h 13"/>
                  <a:gd name="T8" fmla="*/ 23 w 23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">
                    <a:moveTo>
                      <a:pt x="23" y="13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2"/>
                      <a:pt x="22" y="12"/>
                      <a:pt x="23" y="13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40" name="Freeform 759"/>
              <p:cNvSpPr/>
              <p:nvPr/>
            </p:nvSpPr>
            <p:spPr bwMode="auto">
              <a:xfrm>
                <a:off x="4992" y="1109"/>
                <a:ext cx="22" cy="13"/>
              </a:xfrm>
              <a:custGeom>
                <a:avLst/>
                <a:gdLst>
                  <a:gd name="T0" fmla="*/ 22 w 22"/>
                  <a:gd name="T1" fmla="*/ 12 h 13"/>
                  <a:gd name="T2" fmla="*/ 2 w 22"/>
                  <a:gd name="T3" fmla="*/ 0 h 13"/>
                  <a:gd name="T4" fmla="*/ 0 w 22"/>
                  <a:gd name="T5" fmla="*/ 1 h 13"/>
                  <a:gd name="T6" fmla="*/ 21 w 22"/>
                  <a:gd name="T7" fmla="*/ 13 h 13"/>
                  <a:gd name="T8" fmla="*/ 22 w 2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3">
                    <a:moveTo>
                      <a:pt x="22" y="12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2" y="12"/>
                      <a:pt x="22" y="12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41" name="Freeform 760"/>
              <p:cNvSpPr/>
              <p:nvPr/>
            </p:nvSpPr>
            <p:spPr bwMode="auto">
              <a:xfrm>
                <a:off x="4991" y="1110"/>
                <a:ext cx="22" cy="14"/>
              </a:xfrm>
              <a:custGeom>
                <a:avLst/>
                <a:gdLst>
                  <a:gd name="T0" fmla="*/ 22 w 22"/>
                  <a:gd name="T1" fmla="*/ 12 h 14"/>
                  <a:gd name="T2" fmla="*/ 1 w 22"/>
                  <a:gd name="T3" fmla="*/ 0 h 14"/>
                  <a:gd name="T4" fmla="*/ 0 w 22"/>
                  <a:gd name="T5" fmla="*/ 2 h 14"/>
                  <a:gd name="T6" fmla="*/ 21 w 22"/>
                  <a:gd name="T7" fmla="*/ 14 h 14"/>
                  <a:gd name="T8" fmla="*/ 22 w 22"/>
                  <a:gd name="T9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2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2" y="12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42" name="Freeform 761"/>
              <p:cNvSpPr/>
              <p:nvPr/>
            </p:nvSpPr>
            <p:spPr bwMode="auto">
              <a:xfrm>
                <a:off x="4991" y="1112"/>
                <a:ext cx="21" cy="17"/>
              </a:xfrm>
              <a:custGeom>
                <a:avLst/>
                <a:gdLst>
                  <a:gd name="T0" fmla="*/ 21 w 21"/>
                  <a:gd name="T1" fmla="*/ 12 h 17"/>
                  <a:gd name="T2" fmla="*/ 0 w 21"/>
                  <a:gd name="T3" fmla="*/ 0 h 17"/>
                  <a:gd name="T4" fmla="*/ 0 w 21"/>
                  <a:gd name="T5" fmla="*/ 2 h 17"/>
                  <a:gd name="T6" fmla="*/ 1 w 21"/>
                  <a:gd name="T7" fmla="*/ 5 h 17"/>
                  <a:gd name="T8" fmla="*/ 21 w 21"/>
                  <a:gd name="T9" fmla="*/ 17 h 17"/>
                  <a:gd name="T10" fmla="*/ 20 w 21"/>
                  <a:gd name="T11" fmla="*/ 15 h 17"/>
                  <a:gd name="T12" fmla="*/ 21 w 21"/>
                  <a:gd name="T13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7">
                    <a:moveTo>
                      <a:pt x="21" y="1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6"/>
                      <a:pt x="20" y="16"/>
                      <a:pt x="20" y="15"/>
                    </a:cubicBezTo>
                    <a:cubicBezTo>
                      <a:pt x="20" y="14"/>
                      <a:pt x="20" y="13"/>
                      <a:pt x="21" y="12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43" name="Freeform 762"/>
              <p:cNvSpPr/>
              <p:nvPr/>
            </p:nvSpPr>
            <p:spPr bwMode="auto">
              <a:xfrm>
                <a:off x="5011" y="1120"/>
                <a:ext cx="7" cy="10"/>
              </a:xfrm>
              <a:custGeom>
                <a:avLst/>
                <a:gdLst>
                  <a:gd name="T0" fmla="*/ 3 w 7"/>
                  <a:gd name="T1" fmla="*/ 1 h 10"/>
                  <a:gd name="T2" fmla="*/ 0 w 7"/>
                  <a:gd name="T3" fmla="*/ 7 h 10"/>
                  <a:gd name="T4" fmla="*/ 3 w 7"/>
                  <a:gd name="T5" fmla="*/ 9 h 10"/>
                  <a:gd name="T6" fmla="*/ 7 w 7"/>
                  <a:gd name="T7" fmla="*/ 3 h 10"/>
                  <a:gd name="T8" fmla="*/ 3 w 7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0">
                    <a:moveTo>
                      <a:pt x="3" y="1"/>
                    </a:moveTo>
                    <a:cubicBezTo>
                      <a:pt x="2" y="2"/>
                      <a:pt x="0" y="5"/>
                      <a:pt x="0" y="7"/>
                    </a:cubicBezTo>
                    <a:cubicBezTo>
                      <a:pt x="0" y="9"/>
                      <a:pt x="2" y="10"/>
                      <a:pt x="3" y="9"/>
                    </a:cubicBezTo>
                    <a:cubicBezTo>
                      <a:pt x="5" y="7"/>
                      <a:pt x="7" y="5"/>
                      <a:pt x="7" y="3"/>
                    </a:cubicBezTo>
                    <a:cubicBezTo>
                      <a:pt x="7" y="1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44" name="Freeform 763"/>
              <p:cNvSpPr/>
              <p:nvPr/>
            </p:nvSpPr>
            <p:spPr bwMode="auto">
              <a:xfrm>
                <a:off x="5024" y="1159"/>
                <a:ext cx="24" cy="58"/>
              </a:xfrm>
              <a:custGeom>
                <a:avLst/>
                <a:gdLst>
                  <a:gd name="T0" fmla="*/ 12 w 24"/>
                  <a:gd name="T1" fmla="*/ 0 h 58"/>
                  <a:gd name="T2" fmla="*/ 0 w 24"/>
                  <a:gd name="T3" fmla="*/ 52 h 58"/>
                  <a:gd name="T4" fmla="*/ 1 w 24"/>
                  <a:gd name="T5" fmla="*/ 55 h 58"/>
                  <a:gd name="T6" fmla="*/ 10 w 24"/>
                  <a:gd name="T7" fmla="*/ 58 h 58"/>
                  <a:gd name="T8" fmla="*/ 12 w 24"/>
                  <a:gd name="T9" fmla="*/ 55 h 58"/>
                  <a:gd name="T10" fmla="*/ 24 w 24"/>
                  <a:gd name="T11" fmla="*/ 2 h 58"/>
                  <a:gd name="T12" fmla="*/ 22 w 24"/>
                  <a:gd name="T13" fmla="*/ 5 h 58"/>
                  <a:gd name="T14" fmla="*/ 13 w 24"/>
                  <a:gd name="T15" fmla="*/ 2 h 58"/>
                  <a:gd name="T16" fmla="*/ 12 w 24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58">
                    <a:moveTo>
                      <a:pt x="12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3"/>
                      <a:pt x="0" y="54"/>
                      <a:pt x="1" y="55"/>
                    </a:cubicBezTo>
                    <a:cubicBezTo>
                      <a:pt x="3" y="57"/>
                      <a:pt x="7" y="58"/>
                      <a:pt x="10" y="58"/>
                    </a:cubicBezTo>
                    <a:cubicBezTo>
                      <a:pt x="11" y="57"/>
                      <a:pt x="12" y="56"/>
                      <a:pt x="12" y="55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3"/>
                      <a:pt x="23" y="4"/>
                      <a:pt x="22" y="5"/>
                    </a:cubicBezTo>
                    <a:cubicBezTo>
                      <a:pt x="19" y="5"/>
                      <a:pt x="15" y="4"/>
                      <a:pt x="13" y="2"/>
                    </a:cubicBezTo>
                    <a:cubicBezTo>
                      <a:pt x="12" y="1"/>
                      <a:pt x="12" y="0"/>
                      <a:pt x="12" y="0"/>
                    </a:cubicBezTo>
                  </a:path>
                </a:pathLst>
              </a:custGeom>
              <a:solidFill>
                <a:srgbClr val="EF6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45" name="Freeform 764"/>
              <p:cNvSpPr/>
              <p:nvPr/>
            </p:nvSpPr>
            <p:spPr bwMode="auto">
              <a:xfrm>
                <a:off x="5035" y="1156"/>
                <a:ext cx="14" cy="8"/>
              </a:xfrm>
              <a:custGeom>
                <a:avLst/>
                <a:gdLst>
                  <a:gd name="T0" fmla="*/ 4 w 14"/>
                  <a:gd name="T1" fmla="*/ 0 h 8"/>
                  <a:gd name="T2" fmla="*/ 2 w 14"/>
                  <a:gd name="T3" fmla="*/ 5 h 8"/>
                  <a:gd name="T4" fmla="*/ 11 w 14"/>
                  <a:gd name="T5" fmla="*/ 8 h 8"/>
                  <a:gd name="T6" fmla="*/ 12 w 14"/>
                  <a:gd name="T7" fmla="*/ 3 h 8"/>
                  <a:gd name="T8" fmla="*/ 4 w 1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4" y="0"/>
                    </a:moveTo>
                    <a:cubicBezTo>
                      <a:pt x="1" y="1"/>
                      <a:pt x="0" y="3"/>
                      <a:pt x="2" y="5"/>
                    </a:cubicBezTo>
                    <a:cubicBezTo>
                      <a:pt x="4" y="7"/>
                      <a:pt x="8" y="8"/>
                      <a:pt x="11" y="8"/>
                    </a:cubicBezTo>
                    <a:cubicBezTo>
                      <a:pt x="14" y="7"/>
                      <a:pt x="14" y="5"/>
                      <a:pt x="12" y="3"/>
                    </a:cubicBezTo>
                    <a:cubicBezTo>
                      <a:pt x="10" y="1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8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46" name="Freeform 765"/>
              <p:cNvSpPr/>
              <p:nvPr/>
            </p:nvSpPr>
            <p:spPr bwMode="auto">
              <a:xfrm>
                <a:off x="5039" y="1151"/>
                <a:ext cx="9" cy="11"/>
              </a:xfrm>
              <a:custGeom>
                <a:avLst/>
                <a:gdLst>
                  <a:gd name="T0" fmla="*/ 2 w 9"/>
                  <a:gd name="T1" fmla="*/ 0 h 11"/>
                  <a:gd name="T2" fmla="*/ 0 w 9"/>
                  <a:gd name="T3" fmla="*/ 8 h 11"/>
                  <a:gd name="T4" fmla="*/ 1 w 9"/>
                  <a:gd name="T5" fmla="*/ 9 h 11"/>
                  <a:gd name="T6" fmla="*/ 6 w 9"/>
                  <a:gd name="T7" fmla="*/ 11 h 11"/>
                  <a:gd name="T8" fmla="*/ 7 w 9"/>
                  <a:gd name="T9" fmla="*/ 9 h 11"/>
                  <a:gd name="T10" fmla="*/ 9 w 9"/>
                  <a:gd name="T11" fmla="*/ 2 h 11"/>
                  <a:gd name="T12" fmla="*/ 7 w 9"/>
                  <a:gd name="T13" fmla="*/ 3 h 11"/>
                  <a:gd name="T14" fmla="*/ 3 w 9"/>
                  <a:gd name="T15" fmla="*/ 1 h 11"/>
                  <a:gd name="T16" fmla="*/ 2 w 9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1">
                    <a:moveTo>
                      <a:pt x="2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9"/>
                      <a:pt x="1" y="9"/>
                    </a:cubicBezTo>
                    <a:cubicBezTo>
                      <a:pt x="2" y="10"/>
                      <a:pt x="4" y="11"/>
                      <a:pt x="6" y="11"/>
                    </a:cubicBezTo>
                    <a:cubicBezTo>
                      <a:pt x="6" y="10"/>
                      <a:pt x="7" y="10"/>
                      <a:pt x="7" y="9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7" y="3"/>
                    </a:cubicBezTo>
                    <a:cubicBezTo>
                      <a:pt x="6" y="3"/>
                      <a:pt x="4" y="3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47" name="Freeform 766"/>
              <p:cNvSpPr/>
              <p:nvPr/>
            </p:nvSpPr>
            <p:spPr bwMode="auto">
              <a:xfrm>
                <a:off x="5041" y="1149"/>
                <a:ext cx="7" cy="5"/>
              </a:xfrm>
              <a:custGeom>
                <a:avLst/>
                <a:gdLst>
                  <a:gd name="T0" fmla="*/ 1 w 7"/>
                  <a:gd name="T1" fmla="*/ 1 h 5"/>
                  <a:gd name="T2" fmla="*/ 1 w 7"/>
                  <a:gd name="T3" fmla="*/ 3 h 5"/>
                  <a:gd name="T4" fmla="*/ 5 w 7"/>
                  <a:gd name="T5" fmla="*/ 5 h 5"/>
                  <a:gd name="T6" fmla="*/ 6 w 7"/>
                  <a:gd name="T7" fmla="*/ 2 h 5"/>
                  <a:gd name="T8" fmla="*/ 1 w 7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1" y="1"/>
                    </a:moveTo>
                    <a:cubicBezTo>
                      <a:pt x="0" y="1"/>
                      <a:pt x="0" y="2"/>
                      <a:pt x="1" y="3"/>
                    </a:cubicBezTo>
                    <a:cubicBezTo>
                      <a:pt x="2" y="5"/>
                      <a:pt x="4" y="5"/>
                      <a:pt x="5" y="5"/>
                    </a:cubicBezTo>
                    <a:cubicBezTo>
                      <a:pt x="7" y="4"/>
                      <a:pt x="7" y="3"/>
                      <a:pt x="6" y="2"/>
                    </a:cubicBezTo>
                    <a:cubicBezTo>
                      <a:pt x="5" y="1"/>
                      <a:pt x="3" y="0"/>
                      <a:pt x="1" y="1"/>
                    </a:cubicBez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48" name="Freeform 767"/>
              <p:cNvSpPr/>
              <p:nvPr/>
            </p:nvSpPr>
            <p:spPr bwMode="auto">
              <a:xfrm>
                <a:off x="5013" y="1122"/>
                <a:ext cx="8" cy="4"/>
              </a:xfrm>
              <a:custGeom>
                <a:avLst/>
                <a:gdLst>
                  <a:gd name="T0" fmla="*/ 3 w 8"/>
                  <a:gd name="T1" fmla="*/ 0 h 4"/>
                  <a:gd name="T2" fmla="*/ 7 w 8"/>
                  <a:gd name="T3" fmla="*/ 1 h 4"/>
                  <a:gd name="T4" fmla="*/ 7 w 8"/>
                  <a:gd name="T5" fmla="*/ 2 h 4"/>
                  <a:gd name="T6" fmla="*/ 8 w 8"/>
                  <a:gd name="T7" fmla="*/ 3 h 4"/>
                  <a:gd name="T8" fmla="*/ 4 w 8"/>
                  <a:gd name="T9" fmla="*/ 4 h 4"/>
                  <a:gd name="T10" fmla="*/ 4 w 8"/>
                  <a:gd name="T11" fmla="*/ 4 h 4"/>
                  <a:gd name="T12" fmla="*/ 3 w 8"/>
                  <a:gd name="T13" fmla="*/ 3 h 4"/>
                  <a:gd name="T14" fmla="*/ 0 w 8"/>
                  <a:gd name="T15" fmla="*/ 1 h 4"/>
                  <a:gd name="T16" fmla="*/ 3 w 8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4">
                    <a:moveTo>
                      <a:pt x="3" y="0"/>
                    </a:moveTo>
                    <a:lnTo>
                      <a:pt x="7" y="1"/>
                    </a:lnTo>
                    <a:lnTo>
                      <a:pt x="7" y="2"/>
                    </a:lnTo>
                    <a:lnTo>
                      <a:pt x="8" y="3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3" y="3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49" name="Freeform 768"/>
              <p:cNvSpPr/>
              <p:nvPr/>
            </p:nvSpPr>
            <p:spPr bwMode="auto">
              <a:xfrm>
                <a:off x="5017" y="1125"/>
                <a:ext cx="62" cy="40"/>
              </a:xfrm>
              <a:custGeom>
                <a:avLst/>
                <a:gdLst>
                  <a:gd name="T0" fmla="*/ 59 w 62"/>
                  <a:gd name="T1" fmla="*/ 35 h 40"/>
                  <a:gd name="T2" fmla="*/ 62 w 62"/>
                  <a:gd name="T3" fmla="*/ 33 h 40"/>
                  <a:gd name="T4" fmla="*/ 33 w 62"/>
                  <a:gd name="T5" fmla="*/ 27 h 40"/>
                  <a:gd name="T6" fmla="*/ 4 w 62"/>
                  <a:gd name="T7" fmla="*/ 0 h 40"/>
                  <a:gd name="T8" fmla="*/ 0 w 62"/>
                  <a:gd name="T9" fmla="*/ 1 h 40"/>
                  <a:gd name="T10" fmla="*/ 30 w 62"/>
                  <a:gd name="T11" fmla="*/ 28 h 40"/>
                  <a:gd name="T12" fmla="*/ 59 w 62"/>
                  <a:gd name="T13" fmla="*/ 3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40">
                    <a:moveTo>
                      <a:pt x="59" y="35"/>
                    </a:moveTo>
                    <a:cubicBezTo>
                      <a:pt x="62" y="33"/>
                      <a:pt x="62" y="33"/>
                      <a:pt x="62" y="33"/>
                    </a:cubicBezTo>
                    <a:cubicBezTo>
                      <a:pt x="62" y="33"/>
                      <a:pt x="53" y="38"/>
                      <a:pt x="33" y="27"/>
                    </a:cubicBezTo>
                    <a:cubicBezTo>
                      <a:pt x="13" y="15"/>
                      <a:pt x="4" y="0"/>
                      <a:pt x="4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0" y="17"/>
                      <a:pt x="30" y="28"/>
                    </a:cubicBezTo>
                    <a:cubicBezTo>
                      <a:pt x="49" y="40"/>
                      <a:pt x="59" y="35"/>
                      <a:pt x="59" y="35"/>
                    </a:cubicBez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50" name="Freeform 769"/>
              <p:cNvSpPr/>
              <p:nvPr/>
            </p:nvSpPr>
            <p:spPr bwMode="auto">
              <a:xfrm>
                <a:off x="5076" y="1158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0 h 2"/>
                  <a:gd name="T4" fmla="*/ 3 w 3"/>
                  <a:gd name="T5" fmla="*/ 0 h 2"/>
                  <a:gd name="T6" fmla="*/ 0 w 3"/>
                  <a:gd name="T7" fmla="*/ 2 h 2"/>
                  <a:gd name="T8" fmla="*/ 0 w 3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51" name="Freeform 770"/>
              <p:cNvSpPr/>
              <p:nvPr/>
            </p:nvSpPr>
            <p:spPr bwMode="auto">
              <a:xfrm>
                <a:off x="5076" y="1158"/>
                <a:ext cx="23" cy="13"/>
              </a:xfrm>
              <a:custGeom>
                <a:avLst/>
                <a:gdLst>
                  <a:gd name="T0" fmla="*/ 19 w 23"/>
                  <a:gd name="T1" fmla="*/ 13 h 13"/>
                  <a:gd name="T2" fmla="*/ 23 w 23"/>
                  <a:gd name="T3" fmla="*/ 11 h 13"/>
                  <a:gd name="T4" fmla="*/ 3 w 23"/>
                  <a:gd name="T5" fmla="*/ 0 h 13"/>
                  <a:gd name="T6" fmla="*/ 0 w 23"/>
                  <a:gd name="T7" fmla="*/ 2 h 13"/>
                  <a:gd name="T8" fmla="*/ 19 w 23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">
                    <a:moveTo>
                      <a:pt x="19" y="13"/>
                    </a:moveTo>
                    <a:lnTo>
                      <a:pt x="23" y="11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52" name="Freeform 771"/>
              <p:cNvSpPr/>
              <p:nvPr/>
            </p:nvSpPr>
            <p:spPr bwMode="auto">
              <a:xfrm>
                <a:off x="5095" y="1169"/>
                <a:ext cx="4" cy="6"/>
              </a:xfrm>
              <a:custGeom>
                <a:avLst/>
                <a:gdLst>
                  <a:gd name="T0" fmla="*/ 0 w 4"/>
                  <a:gd name="T1" fmla="*/ 6 h 6"/>
                  <a:gd name="T2" fmla="*/ 4 w 4"/>
                  <a:gd name="T3" fmla="*/ 4 h 6"/>
                  <a:gd name="T4" fmla="*/ 4 w 4"/>
                  <a:gd name="T5" fmla="*/ 0 h 6"/>
                  <a:gd name="T6" fmla="*/ 0 w 4"/>
                  <a:gd name="T7" fmla="*/ 2 h 6"/>
                  <a:gd name="T8" fmla="*/ 0 w 4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4" y="4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53" name="Freeform 772"/>
              <p:cNvSpPr/>
              <p:nvPr/>
            </p:nvSpPr>
            <p:spPr bwMode="auto">
              <a:xfrm>
                <a:off x="5013" y="1123"/>
                <a:ext cx="82" cy="52"/>
              </a:xfrm>
              <a:custGeom>
                <a:avLst/>
                <a:gdLst>
                  <a:gd name="T0" fmla="*/ 0 w 82"/>
                  <a:gd name="T1" fmla="*/ 0 h 52"/>
                  <a:gd name="T2" fmla="*/ 0 w 82"/>
                  <a:gd name="T3" fmla="*/ 4 h 52"/>
                  <a:gd name="T4" fmla="*/ 3 w 82"/>
                  <a:gd name="T5" fmla="*/ 6 h 52"/>
                  <a:gd name="T6" fmla="*/ 34 w 82"/>
                  <a:gd name="T7" fmla="*/ 34 h 52"/>
                  <a:gd name="T8" fmla="*/ 64 w 82"/>
                  <a:gd name="T9" fmla="*/ 41 h 52"/>
                  <a:gd name="T10" fmla="*/ 82 w 82"/>
                  <a:gd name="T11" fmla="*/ 52 h 52"/>
                  <a:gd name="T12" fmla="*/ 82 w 82"/>
                  <a:gd name="T13" fmla="*/ 48 h 52"/>
                  <a:gd name="T14" fmla="*/ 63 w 82"/>
                  <a:gd name="T15" fmla="*/ 37 h 52"/>
                  <a:gd name="T16" fmla="*/ 63 w 82"/>
                  <a:gd name="T17" fmla="*/ 37 h 52"/>
                  <a:gd name="T18" fmla="*/ 34 w 82"/>
                  <a:gd name="T19" fmla="*/ 30 h 52"/>
                  <a:gd name="T20" fmla="*/ 4 w 82"/>
                  <a:gd name="T21" fmla="*/ 3 h 52"/>
                  <a:gd name="T22" fmla="*/ 4 w 82"/>
                  <a:gd name="T23" fmla="*/ 3 h 52"/>
                  <a:gd name="T24" fmla="*/ 3 w 82"/>
                  <a:gd name="T25" fmla="*/ 2 h 52"/>
                  <a:gd name="T26" fmla="*/ 0 w 82"/>
                  <a:gd name="T2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52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5" y="9"/>
                      <a:pt x="15" y="23"/>
                      <a:pt x="34" y="34"/>
                    </a:cubicBezTo>
                    <a:cubicBezTo>
                      <a:pt x="52" y="45"/>
                      <a:pt x="62" y="42"/>
                      <a:pt x="64" y="41"/>
                    </a:cubicBezTo>
                    <a:cubicBezTo>
                      <a:pt x="82" y="52"/>
                      <a:pt x="82" y="52"/>
                      <a:pt x="82" y="52"/>
                    </a:cubicBezTo>
                    <a:cubicBezTo>
                      <a:pt x="82" y="48"/>
                      <a:pt x="82" y="48"/>
                      <a:pt x="82" y="48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7"/>
                      <a:pt x="53" y="42"/>
                      <a:pt x="34" y="30"/>
                    </a:cubicBezTo>
                    <a:cubicBezTo>
                      <a:pt x="14" y="19"/>
                      <a:pt x="5" y="4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54" name="Freeform 773"/>
              <p:cNvSpPr/>
              <p:nvPr/>
            </p:nvSpPr>
            <p:spPr bwMode="auto">
              <a:xfrm>
                <a:off x="5029" y="1167"/>
                <a:ext cx="14" cy="47"/>
              </a:xfrm>
              <a:custGeom>
                <a:avLst/>
                <a:gdLst>
                  <a:gd name="T0" fmla="*/ 12 w 14"/>
                  <a:gd name="T1" fmla="*/ 0 h 47"/>
                  <a:gd name="T2" fmla="*/ 10 w 14"/>
                  <a:gd name="T3" fmla="*/ 1 h 47"/>
                  <a:gd name="T4" fmla="*/ 1 w 14"/>
                  <a:gd name="T5" fmla="*/ 45 h 47"/>
                  <a:gd name="T6" fmla="*/ 2 w 14"/>
                  <a:gd name="T7" fmla="*/ 47 h 47"/>
                  <a:gd name="T8" fmla="*/ 2 w 14"/>
                  <a:gd name="T9" fmla="*/ 47 h 47"/>
                  <a:gd name="T10" fmla="*/ 4 w 14"/>
                  <a:gd name="T11" fmla="*/ 46 h 47"/>
                  <a:gd name="T12" fmla="*/ 14 w 14"/>
                  <a:gd name="T13" fmla="*/ 2 h 47"/>
                  <a:gd name="T14" fmla="*/ 12 w 14"/>
                  <a:gd name="T15" fmla="*/ 0 h 47"/>
                  <a:gd name="T16" fmla="*/ 12 w 14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47">
                    <a:moveTo>
                      <a:pt x="12" y="0"/>
                    </a:moveTo>
                    <a:cubicBezTo>
                      <a:pt x="11" y="0"/>
                      <a:pt x="11" y="1"/>
                      <a:pt x="10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6"/>
                      <a:pt x="1" y="47"/>
                      <a:pt x="2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3" y="47"/>
                      <a:pt x="4" y="47"/>
                      <a:pt x="4" y="46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F59A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55" name="Freeform 774"/>
              <p:cNvSpPr/>
              <p:nvPr/>
            </p:nvSpPr>
            <p:spPr bwMode="auto">
              <a:xfrm>
                <a:off x="5077" y="1164"/>
                <a:ext cx="19" cy="19"/>
              </a:xfrm>
              <a:custGeom>
                <a:avLst/>
                <a:gdLst>
                  <a:gd name="T0" fmla="*/ 0 w 19"/>
                  <a:gd name="T1" fmla="*/ 0 h 19"/>
                  <a:gd name="T2" fmla="*/ 1 w 19"/>
                  <a:gd name="T3" fmla="*/ 8 h 19"/>
                  <a:gd name="T4" fmla="*/ 16 w 19"/>
                  <a:gd name="T5" fmla="*/ 19 h 19"/>
                  <a:gd name="T6" fmla="*/ 16 w 19"/>
                  <a:gd name="T7" fmla="*/ 17 h 19"/>
                  <a:gd name="T8" fmla="*/ 4 w 19"/>
                  <a:gd name="T9" fmla="*/ 7 h 19"/>
                  <a:gd name="T10" fmla="*/ 5 w 19"/>
                  <a:gd name="T11" fmla="*/ 4 h 19"/>
                  <a:gd name="T12" fmla="*/ 0 w 19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9">
                    <a:moveTo>
                      <a:pt x="0" y="0"/>
                    </a:moveTo>
                    <a:cubicBezTo>
                      <a:pt x="0" y="0"/>
                      <a:pt x="0" y="5"/>
                      <a:pt x="1" y="8"/>
                    </a:cubicBezTo>
                    <a:cubicBezTo>
                      <a:pt x="2" y="11"/>
                      <a:pt x="13" y="17"/>
                      <a:pt x="16" y="19"/>
                    </a:cubicBezTo>
                    <a:cubicBezTo>
                      <a:pt x="16" y="19"/>
                      <a:pt x="19" y="19"/>
                      <a:pt x="16" y="17"/>
                    </a:cubicBezTo>
                    <a:cubicBezTo>
                      <a:pt x="14" y="15"/>
                      <a:pt x="4" y="10"/>
                      <a:pt x="4" y="7"/>
                    </a:cubicBezTo>
                    <a:cubicBezTo>
                      <a:pt x="4" y="4"/>
                      <a:pt x="5" y="4"/>
                      <a:pt x="5" y="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56" name="Freeform 775"/>
              <p:cNvSpPr/>
              <p:nvPr/>
            </p:nvSpPr>
            <p:spPr bwMode="auto">
              <a:xfrm>
                <a:off x="4993" y="1121"/>
                <a:ext cx="25" cy="12"/>
              </a:xfrm>
              <a:custGeom>
                <a:avLst/>
                <a:gdLst>
                  <a:gd name="T0" fmla="*/ 25 w 25"/>
                  <a:gd name="T1" fmla="*/ 9 h 12"/>
                  <a:gd name="T2" fmla="*/ 18 w 25"/>
                  <a:gd name="T3" fmla="*/ 12 h 12"/>
                  <a:gd name="T4" fmla="*/ 2 w 25"/>
                  <a:gd name="T5" fmla="*/ 3 h 12"/>
                  <a:gd name="T6" fmla="*/ 3 w 25"/>
                  <a:gd name="T7" fmla="*/ 2 h 12"/>
                  <a:gd name="T8" fmla="*/ 17 w 25"/>
                  <a:gd name="T9" fmla="*/ 8 h 12"/>
                  <a:gd name="T10" fmla="*/ 20 w 25"/>
                  <a:gd name="T11" fmla="*/ 6 h 12"/>
                  <a:gd name="T12" fmla="*/ 25 w 25"/>
                  <a:gd name="T13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2">
                    <a:moveTo>
                      <a:pt x="25" y="9"/>
                    </a:moveTo>
                    <a:cubicBezTo>
                      <a:pt x="25" y="9"/>
                      <a:pt x="21" y="11"/>
                      <a:pt x="18" y="12"/>
                    </a:cubicBezTo>
                    <a:cubicBezTo>
                      <a:pt x="14" y="12"/>
                      <a:pt x="4" y="5"/>
                      <a:pt x="2" y="3"/>
                    </a:cubicBezTo>
                    <a:cubicBezTo>
                      <a:pt x="1" y="2"/>
                      <a:pt x="0" y="0"/>
                      <a:pt x="3" y="2"/>
                    </a:cubicBezTo>
                    <a:cubicBezTo>
                      <a:pt x="6" y="3"/>
                      <a:pt x="14" y="9"/>
                      <a:pt x="17" y="8"/>
                    </a:cubicBezTo>
                    <a:cubicBezTo>
                      <a:pt x="20" y="7"/>
                      <a:pt x="20" y="6"/>
                      <a:pt x="20" y="6"/>
                    </a:cubicBezTo>
                    <a:lnTo>
                      <a:pt x="25" y="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57" name="Freeform 776"/>
              <p:cNvSpPr/>
              <p:nvPr/>
            </p:nvSpPr>
            <p:spPr bwMode="auto">
              <a:xfrm>
                <a:off x="5082" y="1159"/>
                <a:ext cx="23" cy="13"/>
              </a:xfrm>
              <a:custGeom>
                <a:avLst/>
                <a:gdLst>
                  <a:gd name="T0" fmla="*/ 23 w 23"/>
                  <a:gd name="T1" fmla="*/ 12 h 13"/>
                  <a:gd name="T2" fmla="*/ 2 w 23"/>
                  <a:gd name="T3" fmla="*/ 0 h 13"/>
                  <a:gd name="T4" fmla="*/ 0 w 23"/>
                  <a:gd name="T5" fmla="*/ 0 h 13"/>
                  <a:gd name="T6" fmla="*/ 20 w 23"/>
                  <a:gd name="T7" fmla="*/ 13 h 13"/>
                  <a:gd name="T8" fmla="*/ 23 w 23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">
                    <a:moveTo>
                      <a:pt x="23" y="12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2"/>
                      <a:pt x="22" y="12"/>
                      <a:pt x="23" y="12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58" name="Freeform 777"/>
              <p:cNvSpPr/>
              <p:nvPr/>
            </p:nvSpPr>
            <p:spPr bwMode="auto">
              <a:xfrm>
                <a:off x="5080" y="1159"/>
                <a:ext cx="22" cy="14"/>
              </a:xfrm>
              <a:custGeom>
                <a:avLst/>
                <a:gdLst>
                  <a:gd name="T0" fmla="*/ 22 w 22"/>
                  <a:gd name="T1" fmla="*/ 13 h 14"/>
                  <a:gd name="T2" fmla="*/ 2 w 22"/>
                  <a:gd name="T3" fmla="*/ 0 h 14"/>
                  <a:gd name="T4" fmla="*/ 0 w 22"/>
                  <a:gd name="T5" fmla="*/ 2 h 14"/>
                  <a:gd name="T6" fmla="*/ 21 w 22"/>
                  <a:gd name="T7" fmla="*/ 14 h 14"/>
                  <a:gd name="T8" fmla="*/ 22 w 22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2" y="1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2" y="13"/>
                      <a:pt x="22" y="13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59" name="Freeform 778"/>
              <p:cNvSpPr/>
              <p:nvPr/>
            </p:nvSpPr>
            <p:spPr bwMode="auto">
              <a:xfrm>
                <a:off x="5079" y="1161"/>
                <a:ext cx="22" cy="14"/>
              </a:xfrm>
              <a:custGeom>
                <a:avLst/>
                <a:gdLst>
                  <a:gd name="T0" fmla="*/ 22 w 22"/>
                  <a:gd name="T1" fmla="*/ 12 h 14"/>
                  <a:gd name="T2" fmla="*/ 1 w 22"/>
                  <a:gd name="T3" fmla="*/ 0 h 14"/>
                  <a:gd name="T4" fmla="*/ 0 w 22"/>
                  <a:gd name="T5" fmla="*/ 2 h 14"/>
                  <a:gd name="T6" fmla="*/ 21 w 22"/>
                  <a:gd name="T7" fmla="*/ 14 h 14"/>
                  <a:gd name="T8" fmla="*/ 22 w 22"/>
                  <a:gd name="T9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2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2"/>
                      <a:pt x="22" y="12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60" name="Freeform 779"/>
              <p:cNvSpPr/>
              <p:nvPr/>
            </p:nvSpPr>
            <p:spPr bwMode="auto">
              <a:xfrm>
                <a:off x="5078" y="1163"/>
                <a:ext cx="22" cy="16"/>
              </a:xfrm>
              <a:custGeom>
                <a:avLst/>
                <a:gdLst>
                  <a:gd name="T0" fmla="*/ 22 w 22"/>
                  <a:gd name="T1" fmla="*/ 12 h 16"/>
                  <a:gd name="T2" fmla="*/ 1 w 22"/>
                  <a:gd name="T3" fmla="*/ 0 h 16"/>
                  <a:gd name="T4" fmla="*/ 0 w 22"/>
                  <a:gd name="T5" fmla="*/ 2 h 16"/>
                  <a:gd name="T6" fmla="*/ 1 w 22"/>
                  <a:gd name="T7" fmla="*/ 4 h 16"/>
                  <a:gd name="T8" fmla="*/ 22 w 22"/>
                  <a:gd name="T9" fmla="*/ 16 h 16"/>
                  <a:gd name="T10" fmla="*/ 21 w 22"/>
                  <a:gd name="T11" fmla="*/ 14 h 16"/>
                  <a:gd name="T12" fmla="*/ 22 w 22"/>
                  <a:gd name="T13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6">
                    <a:moveTo>
                      <a:pt x="22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6"/>
                      <a:pt x="21" y="15"/>
                      <a:pt x="21" y="14"/>
                    </a:cubicBezTo>
                    <a:cubicBezTo>
                      <a:pt x="21" y="14"/>
                      <a:pt x="21" y="13"/>
                      <a:pt x="22" y="12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61" name="Freeform 780"/>
              <p:cNvSpPr/>
              <p:nvPr/>
            </p:nvSpPr>
            <p:spPr bwMode="auto">
              <a:xfrm>
                <a:off x="5099" y="1171"/>
                <a:ext cx="7" cy="9"/>
              </a:xfrm>
              <a:custGeom>
                <a:avLst/>
                <a:gdLst>
                  <a:gd name="T0" fmla="*/ 3 w 7"/>
                  <a:gd name="T1" fmla="*/ 1 h 9"/>
                  <a:gd name="T2" fmla="*/ 0 w 7"/>
                  <a:gd name="T3" fmla="*/ 6 h 9"/>
                  <a:gd name="T4" fmla="*/ 3 w 7"/>
                  <a:gd name="T5" fmla="*/ 8 h 9"/>
                  <a:gd name="T6" fmla="*/ 7 w 7"/>
                  <a:gd name="T7" fmla="*/ 3 h 9"/>
                  <a:gd name="T8" fmla="*/ 3 w 7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3" y="1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0" y="8"/>
                      <a:pt x="1" y="9"/>
                      <a:pt x="3" y="8"/>
                    </a:cubicBezTo>
                    <a:cubicBezTo>
                      <a:pt x="5" y="7"/>
                      <a:pt x="7" y="5"/>
                      <a:pt x="7" y="3"/>
                    </a:cubicBezTo>
                    <a:cubicBezTo>
                      <a:pt x="7" y="0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62" name="Freeform 781"/>
              <p:cNvSpPr/>
              <p:nvPr/>
            </p:nvSpPr>
            <p:spPr bwMode="auto">
              <a:xfrm>
                <a:off x="5213" y="1201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63" name="Freeform 782"/>
              <p:cNvSpPr/>
              <p:nvPr/>
            </p:nvSpPr>
            <p:spPr bwMode="auto">
              <a:xfrm>
                <a:off x="5213" y="1201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B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64" name="Rectangle 783"/>
              <p:cNvSpPr>
                <a:spLocks noChangeArrowheads="1"/>
              </p:cNvSpPr>
              <p:nvPr/>
            </p:nvSpPr>
            <p:spPr bwMode="auto">
              <a:xfrm>
                <a:off x="5208" y="1209"/>
                <a:ext cx="1" cy="1"/>
              </a:xfrm>
              <a:prstGeom prst="rect">
                <a:avLst/>
              </a:pr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65" name="Freeform 784"/>
              <p:cNvSpPr/>
              <p:nvPr/>
            </p:nvSpPr>
            <p:spPr bwMode="auto">
              <a:xfrm>
                <a:off x="5207" y="1209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66" name="Rectangle 785"/>
              <p:cNvSpPr>
                <a:spLocks noChangeArrowheads="1"/>
              </p:cNvSpPr>
              <p:nvPr/>
            </p:nvSpPr>
            <p:spPr bwMode="auto">
              <a:xfrm>
                <a:off x="5214" y="1195"/>
                <a:ext cx="1" cy="1"/>
              </a:xfrm>
              <a:prstGeom prst="rect">
                <a:avLst/>
              </a:pr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67" name="Freeform 786"/>
              <p:cNvSpPr/>
              <p:nvPr/>
            </p:nvSpPr>
            <p:spPr bwMode="auto">
              <a:xfrm>
                <a:off x="5213" y="1195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68" name="Freeform 787"/>
              <p:cNvSpPr/>
              <p:nvPr/>
            </p:nvSpPr>
            <p:spPr bwMode="auto">
              <a:xfrm>
                <a:off x="5202" y="1212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69" name="Rectangle 788"/>
              <p:cNvSpPr>
                <a:spLocks noChangeArrowheads="1"/>
              </p:cNvSpPr>
              <p:nvPr/>
            </p:nvSpPr>
            <p:spPr bwMode="auto">
              <a:xfrm>
                <a:off x="5202" y="1211"/>
                <a:ext cx="1" cy="1"/>
              </a:xfrm>
              <a:prstGeom prst="rect">
                <a:avLst/>
              </a:pr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70" name="Freeform 789"/>
              <p:cNvSpPr/>
              <p:nvPr/>
            </p:nvSpPr>
            <p:spPr bwMode="auto">
              <a:xfrm>
                <a:off x="5212" y="1190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71" name="Rectangle 790"/>
              <p:cNvSpPr>
                <a:spLocks noChangeArrowheads="1"/>
              </p:cNvSpPr>
              <p:nvPr/>
            </p:nvSpPr>
            <p:spPr bwMode="auto">
              <a:xfrm>
                <a:off x="5212" y="1191"/>
                <a:ext cx="1" cy="1"/>
              </a:xfrm>
              <a:prstGeom prst="rect">
                <a:avLst/>
              </a:pr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72" name="Freeform 791"/>
              <p:cNvSpPr/>
              <p:nvPr/>
            </p:nvSpPr>
            <p:spPr bwMode="auto">
              <a:xfrm>
                <a:off x="5211" y="1191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73" name="Freeform 792"/>
              <p:cNvSpPr/>
              <p:nvPr/>
            </p:nvSpPr>
            <p:spPr bwMode="auto">
              <a:xfrm>
                <a:off x="5200" y="1210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74" name="Freeform 793"/>
              <p:cNvSpPr/>
              <p:nvPr/>
            </p:nvSpPr>
            <p:spPr bwMode="auto">
              <a:xfrm>
                <a:off x="5199" y="1211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75" name="Freeform 794"/>
              <p:cNvSpPr/>
              <p:nvPr/>
            </p:nvSpPr>
            <p:spPr bwMode="auto">
              <a:xfrm>
                <a:off x="5198" y="1211"/>
                <a:ext cx="2" cy="1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0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2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76" name="Freeform 795"/>
              <p:cNvSpPr/>
              <p:nvPr/>
            </p:nvSpPr>
            <p:spPr bwMode="auto">
              <a:xfrm>
                <a:off x="5198" y="1209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77" name="Freeform 796"/>
              <p:cNvSpPr/>
              <p:nvPr/>
            </p:nvSpPr>
            <p:spPr bwMode="auto">
              <a:xfrm>
                <a:off x="5198" y="1210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78" name="Freeform 797"/>
              <p:cNvSpPr/>
              <p:nvPr/>
            </p:nvSpPr>
            <p:spPr bwMode="auto">
              <a:xfrm>
                <a:off x="5198" y="1210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79" name="Freeform 798"/>
              <p:cNvSpPr/>
              <p:nvPr/>
            </p:nvSpPr>
            <p:spPr bwMode="auto">
              <a:xfrm>
                <a:off x="5209" y="1191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2 w 3"/>
                  <a:gd name="T3" fmla="*/ 0 h 1"/>
                  <a:gd name="T4" fmla="*/ 0 w 3"/>
                  <a:gd name="T5" fmla="*/ 0 h 1"/>
                  <a:gd name="T6" fmla="*/ 1 w 3"/>
                  <a:gd name="T7" fmla="*/ 0 h 1"/>
                  <a:gd name="T8" fmla="*/ 3 w 3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3" y="1"/>
                    </a:cubicBezTo>
                    <a:close/>
                  </a:path>
                </a:pathLst>
              </a:custGeom>
              <a:solidFill>
                <a:srgbClr val="4F4B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80" name="Rectangle 799"/>
              <p:cNvSpPr>
                <a:spLocks noChangeArrowheads="1"/>
              </p:cNvSpPr>
              <p:nvPr/>
            </p:nvSpPr>
            <p:spPr bwMode="auto">
              <a:xfrm>
                <a:off x="5209" y="1190"/>
                <a:ext cx="1" cy="1"/>
              </a:xfrm>
              <a:prstGeom prst="rect">
                <a:avLst/>
              </a:pr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81" name="Freeform 800"/>
              <p:cNvSpPr/>
              <p:nvPr/>
            </p:nvSpPr>
            <p:spPr bwMode="auto">
              <a:xfrm>
                <a:off x="5198" y="1207"/>
                <a:ext cx="2" cy="3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0 h 3"/>
                  <a:gd name="T4" fmla="*/ 1 w 2"/>
                  <a:gd name="T5" fmla="*/ 2 h 3"/>
                  <a:gd name="T6" fmla="*/ 2 w 2"/>
                  <a:gd name="T7" fmla="*/ 3 h 3"/>
                  <a:gd name="T8" fmla="*/ 1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7C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82" name="Freeform 801"/>
              <p:cNvSpPr/>
              <p:nvPr/>
            </p:nvSpPr>
            <p:spPr bwMode="auto">
              <a:xfrm>
                <a:off x="5208" y="1190"/>
                <a:ext cx="2" cy="0"/>
              </a:xfrm>
              <a:custGeom>
                <a:avLst/>
                <a:gdLst>
                  <a:gd name="T0" fmla="*/ 2 w 2"/>
                  <a:gd name="T1" fmla="*/ 1 w 2"/>
                  <a:gd name="T2" fmla="*/ 0 w 2"/>
                  <a:gd name="T3" fmla="*/ 0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83" name="Freeform 802"/>
              <p:cNvSpPr/>
              <p:nvPr/>
            </p:nvSpPr>
            <p:spPr bwMode="auto">
              <a:xfrm>
                <a:off x="5207" y="1190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84" name="Freeform 803"/>
              <p:cNvSpPr/>
              <p:nvPr/>
            </p:nvSpPr>
            <p:spPr bwMode="auto">
              <a:xfrm>
                <a:off x="5207" y="1190"/>
                <a:ext cx="1" cy="2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0 w 1"/>
                  <a:gd name="T5" fmla="*/ 1 h 2"/>
                  <a:gd name="T6" fmla="*/ 1 w 1"/>
                  <a:gd name="T7" fmla="*/ 2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85" name="Freeform 804"/>
              <p:cNvSpPr/>
              <p:nvPr/>
            </p:nvSpPr>
            <p:spPr bwMode="auto">
              <a:xfrm>
                <a:off x="5207" y="1190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86" name="Freeform 805"/>
              <p:cNvSpPr/>
              <p:nvPr/>
            </p:nvSpPr>
            <p:spPr bwMode="auto">
              <a:xfrm>
                <a:off x="5207" y="1190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87" name="Freeform 806"/>
              <p:cNvSpPr/>
              <p:nvPr/>
            </p:nvSpPr>
            <p:spPr bwMode="auto">
              <a:xfrm>
                <a:off x="5207" y="1190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88" name="Freeform 807"/>
              <p:cNvSpPr/>
              <p:nvPr/>
            </p:nvSpPr>
            <p:spPr bwMode="auto">
              <a:xfrm>
                <a:off x="5197" y="1207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</p:grpSp>
        <p:grpSp>
          <p:nvGrpSpPr>
            <p:cNvPr id="90" name="Group 1009"/>
            <p:cNvGrpSpPr/>
            <p:nvPr/>
          </p:nvGrpSpPr>
          <p:grpSpPr bwMode="auto">
            <a:xfrm>
              <a:off x="7197725" y="1555750"/>
              <a:ext cx="1847850" cy="4673600"/>
              <a:chOff x="4382" y="980"/>
              <a:chExt cx="1164" cy="2944"/>
            </a:xfrm>
          </p:grpSpPr>
          <p:sp>
            <p:nvSpPr>
              <p:cNvPr id="189" name="Freeform 809"/>
              <p:cNvSpPr/>
              <p:nvPr/>
            </p:nvSpPr>
            <p:spPr bwMode="auto">
              <a:xfrm>
                <a:off x="5204" y="1191"/>
                <a:ext cx="4" cy="3"/>
              </a:xfrm>
              <a:custGeom>
                <a:avLst/>
                <a:gdLst>
                  <a:gd name="T0" fmla="*/ 4 w 4"/>
                  <a:gd name="T1" fmla="*/ 1 h 3"/>
                  <a:gd name="T2" fmla="*/ 3 w 4"/>
                  <a:gd name="T3" fmla="*/ 0 h 3"/>
                  <a:gd name="T4" fmla="*/ 2 w 4"/>
                  <a:gd name="T5" fmla="*/ 1 h 3"/>
                  <a:gd name="T6" fmla="*/ 0 w 4"/>
                  <a:gd name="T7" fmla="*/ 2 h 3"/>
                  <a:gd name="T8" fmla="*/ 1 w 4"/>
                  <a:gd name="T9" fmla="*/ 3 h 3"/>
                  <a:gd name="T10" fmla="*/ 3 w 4"/>
                  <a:gd name="T11" fmla="*/ 1 h 3"/>
                  <a:gd name="T12" fmla="*/ 4 w 4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2" y="2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lose/>
                  </a:path>
                </a:pathLst>
              </a:custGeom>
              <a:solidFill>
                <a:srgbClr val="4F4B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90" name="Freeform 810"/>
              <p:cNvSpPr/>
              <p:nvPr/>
            </p:nvSpPr>
            <p:spPr bwMode="auto">
              <a:xfrm>
                <a:off x="5197" y="1205"/>
                <a:ext cx="1" cy="2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91" name="Freeform 811"/>
              <p:cNvSpPr/>
              <p:nvPr/>
            </p:nvSpPr>
            <p:spPr bwMode="auto">
              <a:xfrm>
                <a:off x="5197" y="1204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92" name="Freeform 812"/>
              <p:cNvSpPr/>
              <p:nvPr/>
            </p:nvSpPr>
            <p:spPr bwMode="auto">
              <a:xfrm>
                <a:off x="5197" y="1205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93" name="Freeform 813"/>
              <p:cNvSpPr/>
              <p:nvPr/>
            </p:nvSpPr>
            <p:spPr bwMode="auto">
              <a:xfrm>
                <a:off x="5197" y="1205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94" name="Freeform 814"/>
              <p:cNvSpPr/>
              <p:nvPr/>
            </p:nvSpPr>
            <p:spPr bwMode="auto">
              <a:xfrm>
                <a:off x="5197" y="1205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95" name="Freeform 815"/>
              <p:cNvSpPr/>
              <p:nvPr/>
            </p:nvSpPr>
            <p:spPr bwMode="auto">
              <a:xfrm>
                <a:off x="5198" y="120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0 h 4"/>
                  <a:gd name="T4" fmla="*/ 0 w 2"/>
                  <a:gd name="T5" fmla="*/ 3 h 4"/>
                  <a:gd name="T6" fmla="*/ 1 w 2"/>
                  <a:gd name="T7" fmla="*/ 4 h 4"/>
                  <a:gd name="T8" fmla="*/ 2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4F4B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96" name="Freeform 816"/>
              <p:cNvSpPr/>
              <p:nvPr/>
            </p:nvSpPr>
            <p:spPr bwMode="auto">
              <a:xfrm>
                <a:off x="5203" y="1192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0 w 2"/>
                  <a:gd name="T7" fmla="*/ 0 h 1"/>
                  <a:gd name="T8" fmla="*/ 1 w 2"/>
                  <a:gd name="T9" fmla="*/ 1 h 1"/>
                  <a:gd name="T10" fmla="*/ 1 w 2"/>
                  <a:gd name="T11" fmla="*/ 1 h 1"/>
                  <a:gd name="T12" fmla="*/ 2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97" name="Freeform 817"/>
              <p:cNvSpPr/>
              <p:nvPr/>
            </p:nvSpPr>
            <p:spPr bwMode="auto">
              <a:xfrm>
                <a:off x="5200" y="1195"/>
                <a:ext cx="3" cy="4"/>
              </a:xfrm>
              <a:custGeom>
                <a:avLst/>
                <a:gdLst>
                  <a:gd name="T0" fmla="*/ 3 w 3"/>
                  <a:gd name="T1" fmla="*/ 0 h 4"/>
                  <a:gd name="T2" fmla="*/ 2 w 3"/>
                  <a:gd name="T3" fmla="*/ 0 h 4"/>
                  <a:gd name="T4" fmla="*/ 1 w 3"/>
                  <a:gd name="T5" fmla="*/ 2 h 4"/>
                  <a:gd name="T6" fmla="*/ 0 w 3"/>
                  <a:gd name="T7" fmla="*/ 3 h 4"/>
                  <a:gd name="T8" fmla="*/ 1 w 3"/>
                  <a:gd name="T9" fmla="*/ 4 h 4"/>
                  <a:gd name="T10" fmla="*/ 2 w 3"/>
                  <a:gd name="T11" fmla="*/ 2 h 4"/>
                  <a:gd name="T12" fmla="*/ 3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3" y="1"/>
                      <a:pt x="3" y="0"/>
                    </a:cubicBezTo>
                    <a:close/>
                  </a:path>
                </a:pathLst>
              </a:custGeom>
              <a:solidFill>
                <a:srgbClr val="4F4B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98" name="Freeform 818"/>
              <p:cNvSpPr/>
              <p:nvPr/>
            </p:nvSpPr>
            <p:spPr bwMode="auto">
              <a:xfrm>
                <a:off x="5202" y="1194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99" name="Freeform 819"/>
              <p:cNvSpPr/>
              <p:nvPr/>
            </p:nvSpPr>
            <p:spPr bwMode="auto">
              <a:xfrm>
                <a:off x="5202" y="1192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0 h 2"/>
                  <a:gd name="T4" fmla="*/ 0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00" name="Rectangle 820"/>
              <p:cNvSpPr>
                <a:spLocks noChangeArrowheads="1"/>
              </p:cNvSpPr>
              <p:nvPr/>
            </p:nvSpPr>
            <p:spPr bwMode="auto">
              <a:xfrm>
                <a:off x="5202" y="1194"/>
                <a:ext cx="1" cy="1"/>
              </a:xfrm>
              <a:prstGeom prst="rect">
                <a:avLst/>
              </a:pr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01" name="Rectangle 821"/>
              <p:cNvSpPr>
                <a:spLocks noChangeArrowheads="1"/>
              </p:cNvSpPr>
              <p:nvPr/>
            </p:nvSpPr>
            <p:spPr bwMode="auto">
              <a:xfrm>
                <a:off x="5202" y="1194"/>
                <a:ext cx="1" cy="1"/>
              </a:xfrm>
              <a:prstGeom prst="rect">
                <a:avLst/>
              </a:pr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02" name="Freeform 822"/>
              <p:cNvSpPr/>
              <p:nvPr/>
            </p:nvSpPr>
            <p:spPr bwMode="auto">
              <a:xfrm>
                <a:off x="5202" y="1194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03" name="Freeform 823"/>
              <p:cNvSpPr/>
              <p:nvPr/>
            </p:nvSpPr>
            <p:spPr bwMode="auto">
              <a:xfrm>
                <a:off x="5199" y="1198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04" name="Freeform 824"/>
              <p:cNvSpPr/>
              <p:nvPr/>
            </p:nvSpPr>
            <p:spPr bwMode="auto">
              <a:xfrm>
                <a:off x="5198" y="1200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05" name="Freeform 825"/>
              <p:cNvSpPr/>
              <p:nvPr/>
            </p:nvSpPr>
            <p:spPr bwMode="auto">
              <a:xfrm>
                <a:off x="5198" y="1200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06" name="Freeform 826"/>
              <p:cNvSpPr/>
              <p:nvPr/>
            </p:nvSpPr>
            <p:spPr bwMode="auto">
              <a:xfrm>
                <a:off x="5198" y="1198"/>
                <a:ext cx="2" cy="3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0 h 3"/>
                  <a:gd name="T4" fmla="*/ 0 w 2"/>
                  <a:gd name="T5" fmla="*/ 2 h 3"/>
                  <a:gd name="T6" fmla="*/ 1 w 2"/>
                  <a:gd name="T7" fmla="*/ 3 h 3"/>
                  <a:gd name="T8" fmla="*/ 2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07" name="Freeform 827"/>
              <p:cNvSpPr/>
              <p:nvPr/>
            </p:nvSpPr>
            <p:spPr bwMode="auto">
              <a:xfrm>
                <a:off x="5198" y="1190"/>
                <a:ext cx="17" cy="23"/>
              </a:xfrm>
              <a:custGeom>
                <a:avLst/>
                <a:gdLst>
                  <a:gd name="T0" fmla="*/ 10 w 17"/>
                  <a:gd name="T1" fmla="*/ 1 h 23"/>
                  <a:gd name="T2" fmla="*/ 9 w 17"/>
                  <a:gd name="T3" fmla="*/ 2 h 23"/>
                  <a:gd name="T4" fmla="*/ 7 w 17"/>
                  <a:gd name="T5" fmla="*/ 3 h 23"/>
                  <a:gd name="T6" fmla="*/ 6 w 17"/>
                  <a:gd name="T7" fmla="*/ 3 h 23"/>
                  <a:gd name="T8" fmla="*/ 5 w 17"/>
                  <a:gd name="T9" fmla="*/ 5 h 23"/>
                  <a:gd name="T10" fmla="*/ 4 w 17"/>
                  <a:gd name="T11" fmla="*/ 7 h 23"/>
                  <a:gd name="T12" fmla="*/ 2 w 17"/>
                  <a:gd name="T13" fmla="*/ 9 h 23"/>
                  <a:gd name="T14" fmla="*/ 2 w 17"/>
                  <a:gd name="T15" fmla="*/ 9 h 23"/>
                  <a:gd name="T16" fmla="*/ 1 w 17"/>
                  <a:gd name="T17" fmla="*/ 11 h 23"/>
                  <a:gd name="T18" fmla="*/ 1 w 17"/>
                  <a:gd name="T19" fmla="*/ 15 h 23"/>
                  <a:gd name="T20" fmla="*/ 0 w 17"/>
                  <a:gd name="T21" fmla="*/ 16 h 23"/>
                  <a:gd name="T22" fmla="*/ 0 w 17"/>
                  <a:gd name="T23" fmla="*/ 18 h 23"/>
                  <a:gd name="T24" fmla="*/ 2 w 17"/>
                  <a:gd name="T25" fmla="*/ 20 h 23"/>
                  <a:gd name="T26" fmla="*/ 1 w 17"/>
                  <a:gd name="T27" fmla="*/ 21 h 23"/>
                  <a:gd name="T28" fmla="*/ 2 w 17"/>
                  <a:gd name="T29" fmla="*/ 22 h 23"/>
                  <a:gd name="T30" fmla="*/ 3 w 17"/>
                  <a:gd name="T31" fmla="*/ 21 h 23"/>
                  <a:gd name="T32" fmla="*/ 5 w 17"/>
                  <a:gd name="T33" fmla="*/ 22 h 23"/>
                  <a:gd name="T34" fmla="*/ 7 w 17"/>
                  <a:gd name="T35" fmla="*/ 22 h 23"/>
                  <a:gd name="T36" fmla="*/ 7 w 17"/>
                  <a:gd name="T37" fmla="*/ 22 h 23"/>
                  <a:gd name="T38" fmla="*/ 9 w 17"/>
                  <a:gd name="T39" fmla="*/ 20 h 23"/>
                  <a:gd name="T40" fmla="*/ 10 w 17"/>
                  <a:gd name="T41" fmla="*/ 20 h 23"/>
                  <a:gd name="T42" fmla="*/ 11 w 17"/>
                  <a:gd name="T43" fmla="*/ 20 h 23"/>
                  <a:gd name="T44" fmla="*/ 12 w 17"/>
                  <a:gd name="T45" fmla="*/ 18 h 23"/>
                  <a:gd name="T46" fmla="*/ 14 w 17"/>
                  <a:gd name="T47" fmla="*/ 15 h 23"/>
                  <a:gd name="T48" fmla="*/ 15 w 17"/>
                  <a:gd name="T49" fmla="*/ 14 h 23"/>
                  <a:gd name="T50" fmla="*/ 15 w 17"/>
                  <a:gd name="T51" fmla="*/ 14 h 23"/>
                  <a:gd name="T52" fmla="*/ 16 w 17"/>
                  <a:gd name="T53" fmla="*/ 12 h 23"/>
                  <a:gd name="T54" fmla="*/ 16 w 17"/>
                  <a:gd name="T55" fmla="*/ 8 h 23"/>
                  <a:gd name="T56" fmla="*/ 17 w 17"/>
                  <a:gd name="T57" fmla="*/ 7 h 23"/>
                  <a:gd name="T58" fmla="*/ 17 w 17"/>
                  <a:gd name="T59" fmla="*/ 5 h 23"/>
                  <a:gd name="T60" fmla="*/ 15 w 17"/>
                  <a:gd name="T61" fmla="*/ 3 h 23"/>
                  <a:gd name="T62" fmla="*/ 16 w 17"/>
                  <a:gd name="T63" fmla="*/ 2 h 23"/>
                  <a:gd name="T64" fmla="*/ 15 w 17"/>
                  <a:gd name="T65" fmla="*/ 1 h 23"/>
                  <a:gd name="T66" fmla="*/ 14 w 17"/>
                  <a:gd name="T67" fmla="*/ 2 h 23"/>
                  <a:gd name="T68" fmla="*/ 12 w 17"/>
                  <a:gd name="T69" fmla="*/ 1 h 23"/>
                  <a:gd name="T70" fmla="*/ 10 w 17"/>
                  <a:gd name="T7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" h="23">
                    <a:moveTo>
                      <a:pt x="10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3"/>
                      <a:pt x="7" y="3"/>
                      <a:pt x="7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4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9"/>
                      <a:pt x="2" y="20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2"/>
                      <a:pt x="5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9" y="20"/>
                      <a:pt x="10" y="20"/>
                      <a:pt x="10" y="19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7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0"/>
                      <a:pt x="16" y="9"/>
                      <a:pt x="16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4"/>
                      <a:pt x="15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7F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08" name="Freeform 828"/>
              <p:cNvSpPr/>
              <p:nvPr/>
            </p:nvSpPr>
            <p:spPr bwMode="auto">
              <a:xfrm>
                <a:off x="5199" y="1198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09" name="Freeform 829"/>
              <p:cNvSpPr/>
              <p:nvPr/>
            </p:nvSpPr>
            <p:spPr bwMode="auto">
              <a:xfrm>
                <a:off x="5199" y="1198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10" name="Freeform 830"/>
              <p:cNvSpPr/>
              <p:nvPr/>
            </p:nvSpPr>
            <p:spPr bwMode="auto">
              <a:xfrm>
                <a:off x="5111" y="1260"/>
                <a:ext cx="5" cy="8"/>
              </a:xfrm>
              <a:custGeom>
                <a:avLst/>
                <a:gdLst>
                  <a:gd name="T0" fmla="*/ 2 w 5"/>
                  <a:gd name="T1" fmla="*/ 1 h 8"/>
                  <a:gd name="T2" fmla="*/ 0 w 5"/>
                  <a:gd name="T3" fmla="*/ 6 h 8"/>
                  <a:gd name="T4" fmla="*/ 2 w 5"/>
                  <a:gd name="T5" fmla="*/ 7 h 8"/>
                  <a:gd name="T6" fmla="*/ 5 w 5"/>
                  <a:gd name="T7" fmla="*/ 2 h 8"/>
                  <a:gd name="T8" fmla="*/ 2 w 5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1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0" y="7"/>
                      <a:pt x="1" y="8"/>
                      <a:pt x="2" y="7"/>
                    </a:cubicBezTo>
                    <a:cubicBezTo>
                      <a:pt x="4" y="6"/>
                      <a:pt x="5" y="4"/>
                      <a:pt x="5" y="2"/>
                    </a:cubicBezTo>
                    <a:cubicBezTo>
                      <a:pt x="5" y="1"/>
                      <a:pt x="4" y="0"/>
                      <a:pt x="2" y="1"/>
                    </a:cubicBezTo>
                    <a:close/>
                  </a:path>
                </a:pathLst>
              </a:custGeom>
              <a:solidFill>
                <a:srgbClr val="CC43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11" name="Freeform 831"/>
              <p:cNvSpPr/>
              <p:nvPr/>
            </p:nvSpPr>
            <p:spPr bwMode="auto">
              <a:xfrm>
                <a:off x="5200" y="1201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0 w 4"/>
                  <a:gd name="T5" fmla="*/ 0 h 2"/>
                  <a:gd name="T6" fmla="*/ 4 w 4"/>
                  <a:gd name="T7" fmla="*/ 2 h 2"/>
                  <a:gd name="T8" fmla="*/ 4 w 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234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12" name="Freeform 832"/>
              <p:cNvSpPr/>
              <p:nvPr/>
            </p:nvSpPr>
            <p:spPr bwMode="auto">
              <a:xfrm>
                <a:off x="5200" y="1201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0 w 4"/>
                  <a:gd name="T5" fmla="*/ 0 h 2"/>
                  <a:gd name="T6" fmla="*/ 3 w 4"/>
                  <a:gd name="T7" fmla="*/ 2 h 2"/>
                  <a:gd name="T8" fmla="*/ 4 w 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A7B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13" name="Freeform 833"/>
              <p:cNvSpPr/>
              <p:nvPr/>
            </p:nvSpPr>
            <p:spPr bwMode="auto">
              <a:xfrm>
                <a:off x="5114" y="1199"/>
                <a:ext cx="90" cy="64"/>
              </a:xfrm>
              <a:custGeom>
                <a:avLst/>
                <a:gdLst>
                  <a:gd name="T0" fmla="*/ 1 w 90"/>
                  <a:gd name="T1" fmla="*/ 58 h 64"/>
                  <a:gd name="T2" fmla="*/ 85 w 90"/>
                  <a:gd name="T3" fmla="*/ 2 h 64"/>
                  <a:gd name="T4" fmla="*/ 86 w 90"/>
                  <a:gd name="T5" fmla="*/ 0 h 64"/>
                  <a:gd name="T6" fmla="*/ 90 w 90"/>
                  <a:gd name="T7" fmla="*/ 3 h 64"/>
                  <a:gd name="T8" fmla="*/ 89 w 90"/>
                  <a:gd name="T9" fmla="*/ 5 h 64"/>
                  <a:gd name="T10" fmla="*/ 0 w 90"/>
                  <a:gd name="T11" fmla="*/ 64 h 64"/>
                  <a:gd name="T12" fmla="*/ 1 w 90"/>
                  <a:gd name="T13" fmla="*/ 5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64">
                    <a:moveTo>
                      <a:pt x="1" y="58"/>
                    </a:moveTo>
                    <a:cubicBezTo>
                      <a:pt x="85" y="2"/>
                      <a:pt x="85" y="2"/>
                      <a:pt x="85" y="2"/>
                    </a:cubicBezTo>
                    <a:cubicBezTo>
                      <a:pt x="86" y="2"/>
                      <a:pt x="86" y="1"/>
                      <a:pt x="86" y="0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90" y="3"/>
                      <a:pt x="90" y="4"/>
                      <a:pt x="89" y="5"/>
                    </a:cubicBezTo>
                    <a:cubicBezTo>
                      <a:pt x="0" y="64"/>
                      <a:pt x="0" y="64"/>
                      <a:pt x="0" y="64"/>
                    </a:cubicBezTo>
                    <a:lnTo>
                      <a:pt x="1" y="58"/>
                    </a:lnTo>
                    <a:close/>
                  </a:path>
                </a:pathLst>
              </a:custGeom>
              <a:solidFill>
                <a:srgbClr val="CC43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14" name="Freeform 834"/>
              <p:cNvSpPr/>
              <p:nvPr/>
            </p:nvSpPr>
            <p:spPr bwMode="auto">
              <a:xfrm>
                <a:off x="5111" y="1154"/>
                <a:ext cx="99" cy="119"/>
              </a:xfrm>
              <a:custGeom>
                <a:avLst/>
                <a:gdLst>
                  <a:gd name="T0" fmla="*/ 30 w 99"/>
                  <a:gd name="T1" fmla="*/ 0 h 119"/>
                  <a:gd name="T2" fmla="*/ 26 w 99"/>
                  <a:gd name="T3" fmla="*/ 6 h 119"/>
                  <a:gd name="T4" fmla="*/ 93 w 99"/>
                  <a:gd name="T5" fmla="*/ 48 h 119"/>
                  <a:gd name="T6" fmla="*/ 93 w 99"/>
                  <a:gd name="T7" fmla="*/ 49 h 119"/>
                  <a:gd name="T8" fmla="*/ 92 w 99"/>
                  <a:gd name="T9" fmla="*/ 50 h 119"/>
                  <a:gd name="T10" fmla="*/ 0 w 99"/>
                  <a:gd name="T11" fmla="*/ 111 h 119"/>
                  <a:gd name="T12" fmla="*/ 1 w 99"/>
                  <a:gd name="T13" fmla="*/ 119 h 119"/>
                  <a:gd name="T14" fmla="*/ 93 w 99"/>
                  <a:gd name="T15" fmla="*/ 55 h 119"/>
                  <a:gd name="T16" fmla="*/ 98 w 99"/>
                  <a:gd name="T17" fmla="*/ 49 h 119"/>
                  <a:gd name="T18" fmla="*/ 96 w 99"/>
                  <a:gd name="T19" fmla="*/ 42 h 119"/>
                  <a:gd name="T20" fmla="*/ 30 w 99"/>
                  <a:gd name="T2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119">
                    <a:moveTo>
                      <a:pt x="30" y="0"/>
                    </a:moveTo>
                    <a:cubicBezTo>
                      <a:pt x="26" y="6"/>
                      <a:pt x="26" y="6"/>
                      <a:pt x="26" y="6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8"/>
                      <a:pt x="93" y="49"/>
                      <a:pt x="93" y="49"/>
                    </a:cubicBezTo>
                    <a:cubicBezTo>
                      <a:pt x="92" y="50"/>
                      <a:pt x="92" y="50"/>
                      <a:pt x="92" y="50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1" y="119"/>
                      <a:pt x="1" y="119"/>
                      <a:pt x="1" y="119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5" y="54"/>
                      <a:pt x="97" y="52"/>
                      <a:pt x="98" y="49"/>
                    </a:cubicBezTo>
                    <a:cubicBezTo>
                      <a:pt x="99" y="46"/>
                      <a:pt x="98" y="43"/>
                      <a:pt x="96" y="42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15" name="Freeform 835"/>
              <p:cNvSpPr/>
              <p:nvPr/>
            </p:nvSpPr>
            <p:spPr bwMode="auto">
              <a:xfrm>
                <a:off x="5125" y="1264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16" name="Freeform 836"/>
              <p:cNvSpPr/>
              <p:nvPr/>
            </p:nvSpPr>
            <p:spPr bwMode="auto">
              <a:xfrm>
                <a:off x="5124" y="1264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1 w 3"/>
                  <a:gd name="T3" fmla="*/ 0 h 1"/>
                  <a:gd name="T4" fmla="*/ 0 w 3"/>
                  <a:gd name="T5" fmla="*/ 0 h 1"/>
                  <a:gd name="T6" fmla="*/ 2 w 3"/>
                  <a:gd name="T7" fmla="*/ 1 h 1"/>
                  <a:gd name="T8" fmla="*/ 3 w 3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9B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17" name="Freeform 837"/>
              <p:cNvSpPr/>
              <p:nvPr/>
            </p:nvSpPr>
            <p:spPr bwMode="auto">
              <a:xfrm>
                <a:off x="5115" y="1279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18" name="Freeform 838"/>
              <p:cNvSpPr/>
              <p:nvPr/>
            </p:nvSpPr>
            <p:spPr bwMode="auto">
              <a:xfrm>
                <a:off x="5115" y="1278"/>
                <a:ext cx="2" cy="1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19" name="Freeform 839"/>
              <p:cNvSpPr/>
              <p:nvPr/>
            </p:nvSpPr>
            <p:spPr bwMode="auto">
              <a:xfrm>
                <a:off x="5127" y="1252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20" name="Freeform 840"/>
              <p:cNvSpPr/>
              <p:nvPr/>
            </p:nvSpPr>
            <p:spPr bwMode="auto">
              <a:xfrm>
                <a:off x="5126" y="1252"/>
                <a:ext cx="3" cy="2"/>
              </a:xfrm>
              <a:custGeom>
                <a:avLst/>
                <a:gdLst>
                  <a:gd name="T0" fmla="*/ 3 w 3"/>
                  <a:gd name="T1" fmla="*/ 1 h 2"/>
                  <a:gd name="T2" fmla="*/ 1 w 3"/>
                  <a:gd name="T3" fmla="*/ 0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2" y="2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21" name="Freeform 841"/>
              <p:cNvSpPr/>
              <p:nvPr/>
            </p:nvSpPr>
            <p:spPr bwMode="auto">
              <a:xfrm>
                <a:off x="5106" y="1283"/>
                <a:ext cx="1" cy="2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0 w 1"/>
                  <a:gd name="T5" fmla="*/ 1 h 2"/>
                  <a:gd name="T6" fmla="*/ 1 w 1"/>
                  <a:gd name="T7" fmla="*/ 2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22" name="Freeform 842"/>
              <p:cNvSpPr/>
              <p:nvPr/>
            </p:nvSpPr>
            <p:spPr bwMode="auto">
              <a:xfrm>
                <a:off x="5106" y="1281"/>
                <a:ext cx="2" cy="3"/>
              </a:xfrm>
              <a:custGeom>
                <a:avLst/>
                <a:gdLst>
                  <a:gd name="T0" fmla="*/ 2 w 2"/>
                  <a:gd name="T1" fmla="*/ 1 h 3"/>
                  <a:gd name="T2" fmla="*/ 0 w 2"/>
                  <a:gd name="T3" fmla="*/ 0 h 3"/>
                  <a:gd name="T4" fmla="*/ 0 w 2"/>
                  <a:gd name="T5" fmla="*/ 2 h 3"/>
                  <a:gd name="T6" fmla="*/ 1 w 2"/>
                  <a:gd name="T7" fmla="*/ 3 h 3"/>
                  <a:gd name="T8" fmla="*/ 2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23" name="Freeform 843"/>
              <p:cNvSpPr/>
              <p:nvPr/>
            </p:nvSpPr>
            <p:spPr bwMode="auto">
              <a:xfrm>
                <a:off x="5123" y="1244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0 w 2"/>
                  <a:gd name="T7" fmla="*/ 0 h 1"/>
                  <a:gd name="T8" fmla="*/ 2 w 2"/>
                  <a:gd name="T9" fmla="*/ 1 h 1"/>
                  <a:gd name="T10" fmla="*/ 2 w 2"/>
                  <a:gd name="T11" fmla="*/ 1 h 1"/>
                  <a:gd name="T12" fmla="*/ 2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24" name="Freeform 844"/>
              <p:cNvSpPr/>
              <p:nvPr/>
            </p:nvSpPr>
            <p:spPr bwMode="auto">
              <a:xfrm>
                <a:off x="5123" y="1244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25" name="Freeform 845"/>
              <p:cNvSpPr/>
              <p:nvPr/>
            </p:nvSpPr>
            <p:spPr bwMode="auto">
              <a:xfrm>
                <a:off x="5122" y="1244"/>
                <a:ext cx="3" cy="3"/>
              </a:xfrm>
              <a:custGeom>
                <a:avLst/>
                <a:gdLst>
                  <a:gd name="T0" fmla="*/ 3 w 3"/>
                  <a:gd name="T1" fmla="*/ 1 h 3"/>
                  <a:gd name="T2" fmla="*/ 1 w 3"/>
                  <a:gd name="T3" fmla="*/ 0 h 3"/>
                  <a:gd name="T4" fmla="*/ 0 w 3"/>
                  <a:gd name="T5" fmla="*/ 2 h 3"/>
                  <a:gd name="T6" fmla="*/ 2 w 3"/>
                  <a:gd name="T7" fmla="*/ 3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26" name="Freeform 846"/>
              <p:cNvSpPr/>
              <p:nvPr/>
            </p:nvSpPr>
            <p:spPr bwMode="auto">
              <a:xfrm>
                <a:off x="5102" y="1280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27" name="Freeform 847"/>
              <p:cNvSpPr/>
              <p:nvPr/>
            </p:nvSpPr>
            <p:spPr bwMode="auto">
              <a:xfrm>
                <a:off x="5100" y="1282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28" name="Freeform 848"/>
              <p:cNvSpPr/>
              <p:nvPr/>
            </p:nvSpPr>
            <p:spPr bwMode="auto">
              <a:xfrm>
                <a:off x="5098" y="1281"/>
                <a:ext cx="3" cy="2"/>
              </a:xfrm>
              <a:custGeom>
                <a:avLst/>
                <a:gdLst>
                  <a:gd name="T0" fmla="*/ 2 w 3"/>
                  <a:gd name="T1" fmla="*/ 1 h 2"/>
                  <a:gd name="T2" fmla="*/ 0 w 3"/>
                  <a:gd name="T3" fmla="*/ 0 h 2"/>
                  <a:gd name="T4" fmla="*/ 2 w 3"/>
                  <a:gd name="T5" fmla="*/ 1 h 2"/>
                  <a:gd name="T6" fmla="*/ 3 w 3"/>
                  <a:gd name="T7" fmla="*/ 2 h 2"/>
                  <a:gd name="T8" fmla="*/ 2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lnTo>
                      <a:pt x="0" y="0"/>
                    </a:lnTo>
                    <a:lnTo>
                      <a:pt x="2" y="1"/>
                    </a:lnTo>
                    <a:lnTo>
                      <a:pt x="3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29" name="Freeform 849"/>
              <p:cNvSpPr/>
              <p:nvPr/>
            </p:nvSpPr>
            <p:spPr bwMode="auto">
              <a:xfrm>
                <a:off x="5098" y="1278"/>
                <a:ext cx="3" cy="3"/>
              </a:xfrm>
              <a:custGeom>
                <a:avLst/>
                <a:gdLst>
                  <a:gd name="T0" fmla="*/ 3 w 3"/>
                  <a:gd name="T1" fmla="*/ 1 h 3"/>
                  <a:gd name="T2" fmla="*/ 2 w 3"/>
                  <a:gd name="T3" fmla="*/ 0 h 3"/>
                  <a:gd name="T4" fmla="*/ 0 w 3"/>
                  <a:gd name="T5" fmla="*/ 2 h 3"/>
                  <a:gd name="T6" fmla="*/ 2 w 3"/>
                  <a:gd name="T7" fmla="*/ 3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30" name="Freeform 850"/>
              <p:cNvSpPr/>
              <p:nvPr/>
            </p:nvSpPr>
            <p:spPr bwMode="auto">
              <a:xfrm>
                <a:off x="5098" y="1280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31" name="Freeform 851"/>
              <p:cNvSpPr/>
              <p:nvPr/>
            </p:nvSpPr>
            <p:spPr bwMode="auto">
              <a:xfrm>
                <a:off x="5098" y="1280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0 w 2"/>
                  <a:gd name="T5" fmla="*/ 1 h 2"/>
                  <a:gd name="T6" fmla="*/ 2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2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32" name="Freeform 852"/>
              <p:cNvSpPr/>
              <p:nvPr/>
            </p:nvSpPr>
            <p:spPr bwMode="auto">
              <a:xfrm>
                <a:off x="5117" y="1245"/>
                <a:ext cx="7" cy="2"/>
              </a:xfrm>
              <a:custGeom>
                <a:avLst/>
                <a:gdLst>
                  <a:gd name="T0" fmla="*/ 7 w 7"/>
                  <a:gd name="T1" fmla="*/ 2 h 2"/>
                  <a:gd name="T2" fmla="*/ 5 w 7"/>
                  <a:gd name="T3" fmla="*/ 1 h 2"/>
                  <a:gd name="T4" fmla="*/ 0 w 7"/>
                  <a:gd name="T5" fmla="*/ 0 h 2"/>
                  <a:gd name="T6" fmla="*/ 2 w 7"/>
                  <a:gd name="T7" fmla="*/ 1 h 2"/>
                  <a:gd name="T8" fmla="*/ 7 w 7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7" y="2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1"/>
                      <a:pt x="5" y="1"/>
                      <a:pt x="7" y="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33" name="Freeform 853"/>
              <p:cNvSpPr/>
              <p:nvPr/>
            </p:nvSpPr>
            <p:spPr bwMode="auto">
              <a:xfrm>
                <a:off x="5117" y="1243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34" name="Freeform 854"/>
              <p:cNvSpPr/>
              <p:nvPr/>
            </p:nvSpPr>
            <p:spPr bwMode="auto">
              <a:xfrm>
                <a:off x="5098" y="1274"/>
                <a:ext cx="3" cy="5"/>
              </a:xfrm>
              <a:custGeom>
                <a:avLst/>
                <a:gdLst>
                  <a:gd name="T0" fmla="*/ 1 w 3"/>
                  <a:gd name="T1" fmla="*/ 0 h 5"/>
                  <a:gd name="T2" fmla="*/ 0 w 3"/>
                  <a:gd name="T3" fmla="*/ 0 h 5"/>
                  <a:gd name="T4" fmla="*/ 2 w 3"/>
                  <a:gd name="T5" fmla="*/ 4 h 5"/>
                  <a:gd name="T6" fmla="*/ 3 w 3"/>
                  <a:gd name="T7" fmla="*/ 5 h 5"/>
                  <a:gd name="T8" fmla="*/ 1 w 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4"/>
                      <a:pt x="2" y="2"/>
                      <a:pt x="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35" name="Freeform 855"/>
              <p:cNvSpPr/>
              <p:nvPr/>
            </p:nvSpPr>
            <p:spPr bwMode="auto">
              <a:xfrm>
                <a:off x="5115" y="1243"/>
                <a:ext cx="4" cy="1"/>
              </a:xfrm>
              <a:custGeom>
                <a:avLst/>
                <a:gdLst>
                  <a:gd name="T0" fmla="*/ 4 w 4"/>
                  <a:gd name="T1" fmla="*/ 1 h 1"/>
                  <a:gd name="T2" fmla="*/ 2 w 4"/>
                  <a:gd name="T3" fmla="*/ 0 h 1"/>
                  <a:gd name="T4" fmla="*/ 0 w 4"/>
                  <a:gd name="T5" fmla="*/ 0 h 1"/>
                  <a:gd name="T6" fmla="*/ 2 w 4"/>
                  <a:gd name="T7" fmla="*/ 1 h 1"/>
                  <a:gd name="T8" fmla="*/ 4 w 4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">
                    <a:moveTo>
                      <a:pt x="4" y="1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36" name="Freeform 856"/>
              <p:cNvSpPr/>
              <p:nvPr/>
            </p:nvSpPr>
            <p:spPr bwMode="auto">
              <a:xfrm>
                <a:off x="5115" y="1243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37" name="Freeform 857"/>
              <p:cNvSpPr/>
              <p:nvPr/>
            </p:nvSpPr>
            <p:spPr bwMode="auto">
              <a:xfrm>
                <a:off x="5114" y="1244"/>
                <a:ext cx="2" cy="3"/>
              </a:xfrm>
              <a:custGeom>
                <a:avLst/>
                <a:gdLst>
                  <a:gd name="T0" fmla="*/ 2 w 2"/>
                  <a:gd name="T1" fmla="*/ 1 h 3"/>
                  <a:gd name="T2" fmla="*/ 0 w 2"/>
                  <a:gd name="T3" fmla="*/ 0 h 3"/>
                  <a:gd name="T4" fmla="*/ 0 w 2"/>
                  <a:gd name="T5" fmla="*/ 2 h 3"/>
                  <a:gd name="T6" fmla="*/ 2 w 2"/>
                  <a:gd name="T7" fmla="*/ 3 h 3"/>
                  <a:gd name="T8" fmla="*/ 2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38" name="Freeform 858"/>
              <p:cNvSpPr/>
              <p:nvPr/>
            </p:nvSpPr>
            <p:spPr bwMode="auto">
              <a:xfrm>
                <a:off x="5115" y="1243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39" name="Freeform 859"/>
              <p:cNvSpPr/>
              <p:nvPr/>
            </p:nvSpPr>
            <p:spPr bwMode="auto">
              <a:xfrm>
                <a:off x="5115" y="1244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40" name="Freeform 860"/>
              <p:cNvSpPr/>
              <p:nvPr/>
            </p:nvSpPr>
            <p:spPr bwMode="auto">
              <a:xfrm>
                <a:off x="5114" y="1244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41" name="Freeform 861"/>
              <p:cNvSpPr/>
              <p:nvPr/>
            </p:nvSpPr>
            <p:spPr bwMode="auto">
              <a:xfrm>
                <a:off x="5096" y="1274"/>
                <a:ext cx="2" cy="1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1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42" name="Freeform 862"/>
              <p:cNvSpPr/>
              <p:nvPr/>
            </p:nvSpPr>
            <p:spPr bwMode="auto">
              <a:xfrm>
                <a:off x="5109" y="1246"/>
                <a:ext cx="7" cy="4"/>
              </a:xfrm>
              <a:custGeom>
                <a:avLst/>
                <a:gdLst>
                  <a:gd name="T0" fmla="*/ 7 w 7"/>
                  <a:gd name="T1" fmla="*/ 1 h 4"/>
                  <a:gd name="T2" fmla="*/ 5 w 7"/>
                  <a:gd name="T3" fmla="*/ 0 h 4"/>
                  <a:gd name="T4" fmla="*/ 3 w 7"/>
                  <a:gd name="T5" fmla="*/ 1 h 4"/>
                  <a:gd name="T6" fmla="*/ 0 w 7"/>
                  <a:gd name="T7" fmla="*/ 3 h 4"/>
                  <a:gd name="T8" fmla="*/ 1 w 7"/>
                  <a:gd name="T9" fmla="*/ 4 h 4"/>
                  <a:gd name="T10" fmla="*/ 4 w 7"/>
                  <a:gd name="T11" fmla="*/ 2 h 4"/>
                  <a:gd name="T12" fmla="*/ 7 w 7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1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1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5" y="1"/>
                      <a:pt x="6" y="1"/>
                      <a:pt x="7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43" name="Freeform 863"/>
              <p:cNvSpPr/>
              <p:nvPr/>
            </p:nvSpPr>
            <p:spPr bwMode="auto">
              <a:xfrm>
                <a:off x="5096" y="1271"/>
                <a:ext cx="1" cy="4"/>
              </a:xfrm>
              <a:custGeom>
                <a:avLst/>
                <a:gdLst>
                  <a:gd name="T0" fmla="*/ 1 w 1"/>
                  <a:gd name="T1" fmla="*/ 1 h 4"/>
                  <a:gd name="T2" fmla="*/ 0 w 1"/>
                  <a:gd name="T3" fmla="*/ 0 h 4"/>
                  <a:gd name="T4" fmla="*/ 0 w 1"/>
                  <a:gd name="T5" fmla="*/ 3 h 4"/>
                  <a:gd name="T6" fmla="*/ 1 w 1"/>
                  <a:gd name="T7" fmla="*/ 4 h 4"/>
                  <a:gd name="T8" fmla="*/ 1 w 1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1" y="1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1" y="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44" name="Freeform 864"/>
              <p:cNvSpPr/>
              <p:nvPr/>
            </p:nvSpPr>
            <p:spPr bwMode="auto">
              <a:xfrm>
                <a:off x="5096" y="1270"/>
                <a:ext cx="3" cy="1"/>
              </a:xfrm>
              <a:custGeom>
                <a:avLst/>
                <a:gdLst>
                  <a:gd name="T0" fmla="*/ 3 w 3"/>
                  <a:gd name="T1" fmla="*/ 0 h 1"/>
                  <a:gd name="T2" fmla="*/ 2 w 3"/>
                  <a:gd name="T3" fmla="*/ 0 h 1"/>
                  <a:gd name="T4" fmla="*/ 0 w 3"/>
                  <a:gd name="T5" fmla="*/ 0 h 1"/>
                  <a:gd name="T6" fmla="*/ 2 w 3"/>
                  <a:gd name="T7" fmla="*/ 1 h 1"/>
                  <a:gd name="T8" fmla="*/ 3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45" name="Freeform 865"/>
              <p:cNvSpPr/>
              <p:nvPr/>
            </p:nvSpPr>
            <p:spPr bwMode="auto">
              <a:xfrm>
                <a:off x="5096" y="1270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0 w 2"/>
                  <a:gd name="T5" fmla="*/ 1 h 2"/>
                  <a:gd name="T6" fmla="*/ 2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2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46" name="Freeform 866"/>
              <p:cNvSpPr/>
              <p:nvPr/>
            </p:nvSpPr>
            <p:spPr bwMode="auto">
              <a:xfrm>
                <a:off x="5096" y="1271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47" name="Freeform 867"/>
              <p:cNvSpPr/>
              <p:nvPr/>
            </p:nvSpPr>
            <p:spPr bwMode="auto">
              <a:xfrm>
                <a:off x="5096" y="1271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48" name="Freeform 868"/>
              <p:cNvSpPr/>
              <p:nvPr/>
            </p:nvSpPr>
            <p:spPr bwMode="auto">
              <a:xfrm>
                <a:off x="5098" y="1263"/>
                <a:ext cx="3" cy="7"/>
              </a:xfrm>
              <a:custGeom>
                <a:avLst/>
                <a:gdLst>
                  <a:gd name="T0" fmla="*/ 3 w 3"/>
                  <a:gd name="T1" fmla="*/ 1 h 7"/>
                  <a:gd name="T2" fmla="*/ 1 w 3"/>
                  <a:gd name="T3" fmla="*/ 0 h 7"/>
                  <a:gd name="T4" fmla="*/ 0 w 3"/>
                  <a:gd name="T5" fmla="*/ 7 h 7"/>
                  <a:gd name="T6" fmla="*/ 1 w 3"/>
                  <a:gd name="T7" fmla="*/ 7 h 7"/>
                  <a:gd name="T8" fmla="*/ 3 w 3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3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4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5"/>
                      <a:pt x="2" y="3"/>
                      <a:pt x="3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49" name="Freeform 869"/>
              <p:cNvSpPr/>
              <p:nvPr/>
            </p:nvSpPr>
            <p:spPr bwMode="auto">
              <a:xfrm>
                <a:off x="5108" y="1248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0 w 2"/>
                  <a:gd name="T7" fmla="*/ 0 h 1"/>
                  <a:gd name="T8" fmla="*/ 1 w 2"/>
                  <a:gd name="T9" fmla="*/ 1 h 1"/>
                  <a:gd name="T10" fmla="*/ 1 w 2"/>
                  <a:gd name="T11" fmla="*/ 1 h 1"/>
                  <a:gd name="T12" fmla="*/ 2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50" name="Freeform 870"/>
              <p:cNvSpPr/>
              <p:nvPr/>
            </p:nvSpPr>
            <p:spPr bwMode="auto">
              <a:xfrm>
                <a:off x="5101" y="1252"/>
                <a:ext cx="6" cy="7"/>
              </a:xfrm>
              <a:custGeom>
                <a:avLst/>
                <a:gdLst>
                  <a:gd name="T0" fmla="*/ 6 w 6"/>
                  <a:gd name="T1" fmla="*/ 1 h 7"/>
                  <a:gd name="T2" fmla="*/ 4 w 6"/>
                  <a:gd name="T3" fmla="*/ 0 h 7"/>
                  <a:gd name="T4" fmla="*/ 2 w 6"/>
                  <a:gd name="T5" fmla="*/ 4 h 7"/>
                  <a:gd name="T6" fmla="*/ 0 w 6"/>
                  <a:gd name="T7" fmla="*/ 6 h 7"/>
                  <a:gd name="T8" fmla="*/ 2 w 6"/>
                  <a:gd name="T9" fmla="*/ 7 h 7"/>
                  <a:gd name="T10" fmla="*/ 3 w 6"/>
                  <a:gd name="T11" fmla="*/ 5 h 7"/>
                  <a:gd name="T12" fmla="*/ 6 w 6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6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3"/>
                      <a:pt x="2" y="4"/>
                    </a:cubicBezTo>
                    <a:cubicBezTo>
                      <a:pt x="1" y="5"/>
                      <a:pt x="1" y="6"/>
                      <a:pt x="0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3" y="6"/>
                      <a:pt x="3" y="5"/>
                    </a:cubicBezTo>
                    <a:cubicBezTo>
                      <a:pt x="4" y="4"/>
                      <a:pt x="5" y="2"/>
                      <a:pt x="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51" name="Freeform 871"/>
              <p:cNvSpPr/>
              <p:nvPr/>
            </p:nvSpPr>
            <p:spPr bwMode="auto">
              <a:xfrm>
                <a:off x="5105" y="1251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0 w 2"/>
                  <a:gd name="T5" fmla="*/ 1 h 2"/>
                  <a:gd name="T6" fmla="*/ 2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2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52" name="Freeform 872"/>
              <p:cNvSpPr/>
              <p:nvPr/>
            </p:nvSpPr>
            <p:spPr bwMode="auto">
              <a:xfrm>
                <a:off x="5105" y="1248"/>
                <a:ext cx="4" cy="3"/>
              </a:xfrm>
              <a:custGeom>
                <a:avLst/>
                <a:gdLst>
                  <a:gd name="T0" fmla="*/ 4 w 4"/>
                  <a:gd name="T1" fmla="*/ 1 h 3"/>
                  <a:gd name="T2" fmla="*/ 3 w 4"/>
                  <a:gd name="T3" fmla="*/ 0 h 3"/>
                  <a:gd name="T4" fmla="*/ 0 w 4"/>
                  <a:gd name="T5" fmla="*/ 2 h 3"/>
                  <a:gd name="T6" fmla="*/ 2 w 4"/>
                  <a:gd name="T7" fmla="*/ 3 h 3"/>
                  <a:gd name="T8" fmla="*/ 4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53" name="Freeform 873"/>
              <p:cNvSpPr/>
              <p:nvPr/>
            </p:nvSpPr>
            <p:spPr bwMode="auto">
              <a:xfrm>
                <a:off x="5105" y="1250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54" name="Freeform 874"/>
              <p:cNvSpPr/>
              <p:nvPr/>
            </p:nvSpPr>
            <p:spPr bwMode="auto">
              <a:xfrm>
                <a:off x="5105" y="1250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55" name="Freeform 875"/>
              <p:cNvSpPr/>
              <p:nvPr/>
            </p:nvSpPr>
            <p:spPr bwMode="auto">
              <a:xfrm>
                <a:off x="5105" y="1250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0 w 2"/>
                  <a:gd name="T5" fmla="*/ 1 h 2"/>
                  <a:gd name="T6" fmla="*/ 2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2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56" name="Freeform 876"/>
              <p:cNvSpPr/>
              <p:nvPr/>
            </p:nvSpPr>
            <p:spPr bwMode="auto">
              <a:xfrm>
                <a:off x="5100" y="1258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1 w 3"/>
                  <a:gd name="T3" fmla="*/ 0 h 1"/>
                  <a:gd name="T4" fmla="*/ 0 w 3"/>
                  <a:gd name="T5" fmla="*/ 0 h 1"/>
                  <a:gd name="T6" fmla="*/ 2 w 3"/>
                  <a:gd name="T7" fmla="*/ 1 h 1"/>
                  <a:gd name="T8" fmla="*/ 3 w 3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57" name="Freeform 877"/>
              <p:cNvSpPr/>
              <p:nvPr/>
            </p:nvSpPr>
            <p:spPr bwMode="auto">
              <a:xfrm>
                <a:off x="5098" y="1262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58" name="Freeform 878"/>
              <p:cNvSpPr/>
              <p:nvPr/>
            </p:nvSpPr>
            <p:spPr bwMode="auto">
              <a:xfrm>
                <a:off x="5098" y="1262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59" name="Freeform 879"/>
              <p:cNvSpPr/>
              <p:nvPr/>
            </p:nvSpPr>
            <p:spPr bwMode="auto">
              <a:xfrm>
                <a:off x="5098" y="1259"/>
                <a:ext cx="3" cy="4"/>
              </a:xfrm>
              <a:custGeom>
                <a:avLst/>
                <a:gdLst>
                  <a:gd name="T0" fmla="*/ 3 w 3"/>
                  <a:gd name="T1" fmla="*/ 1 h 4"/>
                  <a:gd name="T2" fmla="*/ 1 w 3"/>
                  <a:gd name="T3" fmla="*/ 0 h 4"/>
                  <a:gd name="T4" fmla="*/ 0 w 3"/>
                  <a:gd name="T5" fmla="*/ 3 h 4"/>
                  <a:gd name="T6" fmla="*/ 2 w 3"/>
                  <a:gd name="T7" fmla="*/ 4 h 4"/>
                  <a:gd name="T8" fmla="*/ 3 w 3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1"/>
                    </a:moveTo>
                    <a:lnTo>
                      <a:pt x="1" y="0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60" name="Freeform 880"/>
              <p:cNvSpPr/>
              <p:nvPr/>
            </p:nvSpPr>
            <p:spPr bwMode="auto">
              <a:xfrm>
                <a:off x="5097" y="1244"/>
                <a:ext cx="32" cy="41"/>
              </a:xfrm>
              <a:custGeom>
                <a:avLst/>
                <a:gdLst>
                  <a:gd name="T0" fmla="*/ 19 w 32"/>
                  <a:gd name="T1" fmla="*/ 1 h 41"/>
                  <a:gd name="T2" fmla="*/ 16 w 32"/>
                  <a:gd name="T3" fmla="*/ 4 h 41"/>
                  <a:gd name="T4" fmla="*/ 13 w 32"/>
                  <a:gd name="T5" fmla="*/ 5 h 41"/>
                  <a:gd name="T6" fmla="*/ 12 w 32"/>
                  <a:gd name="T7" fmla="*/ 5 h 41"/>
                  <a:gd name="T8" fmla="*/ 10 w 32"/>
                  <a:gd name="T9" fmla="*/ 8 h 41"/>
                  <a:gd name="T10" fmla="*/ 7 w 32"/>
                  <a:gd name="T11" fmla="*/ 13 h 41"/>
                  <a:gd name="T12" fmla="*/ 5 w 32"/>
                  <a:gd name="T13" fmla="*/ 15 h 41"/>
                  <a:gd name="T14" fmla="*/ 4 w 32"/>
                  <a:gd name="T15" fmla="*/ 16 h 41"/>
                  <a:gd name="T16" fmla="*/ 3 w 32"/>
                  <a:gd name="T17" fmla="*/ 19 h 41"/>
                  <a:gd name="T18" fmla="*/ 2 w 32"/>
                  <a:gd name="T19" fmla="*/ 26 h 41"/>
                  <a:gd name="T20" fmla="*/ 0 w 32"/>
                  <a:gd name="T21" fmla="*/ 28 h 41"/>
                  <a:gd name="T22" fmla="*/ 1 w 32"/>
                  <a:gd name="T23" fmla="*/ 31 h 41"/>
                  <a:gd name="T24" fmla="*/ 4 w 32"/>
                  <a:gd name="T25" fmla="*/ 35 h 41"/>
                  <a:gd name="T26" fmla="*/ 3 w 32"/>
                  <a:gd name="T27" fmla="*/ 38 h 41"/>
                  <a:gd name="T28" fmla="*/ 5 w 32"/>
                  <a:gd name="T29" fmla="*/ 39 h 41"/>
                  <a:gd name="T30" fmla="*/ 6 w 32"/>
                  <a:gd name="T31" fmla="*/ 37 h 41"/>
                  <a:gd name="T32" fmla="*/ 10 w 32"/>
                  <a:gd name="T33" fmla="*/ 40 h 41"/>
                  <a:gd name="T34" fmla="*/ 13 w 32"/>
                  <a:gd name="T35" fmla="*/ 40 h 41"/>
                  <a:gd name="T36" fmla="*/ 14 w 32"/>
                  <a:gd name="T37" fmla="*/ 39 h 41"/>
                  <a:gd name="T38" fmla="*/ 17 w 32"/>
                  <a:gd name="T39" fmla="*/ 36 h 41"/>
                  <a:gd name="T40" fmla="*/ 20 w 32"/>
                  <a:gd name="T41" fmla="*/ 35 h 41"/>
                  <a:gd name="T42" fmla="*/ 20 w 32"/>
                  <a:gd name="T43" fmla="*/ 35 h 41"/>
                  <a:gd name="T44" fmla="*/ 23 w 32"/>
                  <a:gd name="T45" fmla="*/ 32 h 41"/>
                  <a:gd name="T46" fmla="*/ 26 w 32"/>
                  <a:gd name="T47" fmla="*/ 27 h 41"/>
                  <a:gd name="T48" fmla="*/ 28 w 32"/>
                  <a:gd name="T49" fmla="*/ 25 h 41"/>
                  <a:gd name="T50" fmla="*/ 29 w 32"/>
                  <a:gd name="T51" fmla="*/ 25 h 41"/>
                  <a:gd name="T52" fmla="*/ 30 w 32"/>
                  <a:gd name="T53" fmla="*/ 21 h 41"/>
                  <a:gd name="T54" fmla="*/ 31 w 32"/>
                  <a:gd name="T55" fmla="*/ 14 h 41"/>
                  <a:gd name="T56" fmla="*/ 32 w 32"/>
                  <a:gd name="T57" fmla="*/ 12 h 41"/>
                  <a:gd name="T58" fmla="*/ 32 w 32"/>
                  <a:gd name="T59" fmla="*/ 9 h 41"/>
                  <a:gd name="T60" fmla="*/ 29 w 32"/>
                  <a:gd name="T61" fmla="*/ 5 h 41"/>
                  <a:gd name="T62" fmla="*/ 30 w 32"/>
                  <a:gd name="T63" fmla="*/ 2 h 41"/>
                  <a:gd name="T64" fmla="*/ 28 w 32"/>
                  <a:gd name="T65" fmla="*/ 1 h 41"/>
                  <a:gd name="T66" fmla="*/ 27 w 32"/>
                  <a:gd name="T67" fmla="*/ 3 h 41"/>
                  <a:gd name="T68" fmla="*/ 22 w 32"/>
                  <a:gd name="T69" fmla="*/ 0 h 41"/>
                  <a:gd name="T70" fmla="*/ 20 w 32"/>
                  <a:gd name="T7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" h="41">
                    <a:moveTo>
                      <a:pt x="20" y="0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4"/>
                    </a:cubicBezTo>
                    <a:cubicBezTo>
                      <a:pt x="15" y="4"/>
                      <a:pt x="14" y="5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8" y="12"/>
                      <a:pt x="7" y="13"/>
                    </a:cubicBezTo>
                    <a:cubicBezTo>
                      <a:pt x="7" y="14"/>
                      <a:pt x="6" y="15"/>
                      <a:pt x="6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22"/>
                      <a:pt x="3" y="24"/>
                      <a:pt x="2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3" y="32"/>
                      <a:pt x="3" y="34"/>
                      <a:pt x="4" y="35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8"/>
                      <a:pt x="3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38"/>
                      <a:pt x="9" y="38"/>
                      <a:pt x="11" y="3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1"/>
                      <a:pt x="11" y="41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7"/>
                      <a:pt x="16" y="37"/>
                      <a:pt x="17" y="36"/>
                    </a:cubicBezTo>
                    <a:cubicBezTo>
                      <a:pt x="17" y="36"/>
                      <a:pt x="18" y="35"/>
                      <a:pt x="19" y="34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4" y="30"/>
                      <a:pt x="25" y="29"/>
                      <a:pt x="26" y="27"/>
                    </a:cubicBezTo>
                    <a:cubicBezTo>
                      <a:pt x="26" y="27"/>
                      <a:pt x="27" y="26"/>
                      <a:pt x="27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0" y="18"/>
                      <a:pt x="30" y="16"/>
                      <a:pt x="31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32" y="12"/>
                      <a:pt x="32" y="12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8"/>
                      <a:pt x="30" y="6"/>
                      <a:pt x="29" y="5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5" y="2"/>
                      <a:pt x="24" y="2"/>
                      <a:pt x="22" y="2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0" y="0"/>
                      <a:pt x="20" y="0"/>
                      <a:pt x="20" y="0"/>
                    </a:cubicBez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61" name="Freeform 881"/>
              <p:cNvSpPr/>
              <p:nvPr/>
            </p:nvSpPr>
            <p:spPr bwMode="auto">
              <a:xfrm>
                <a:off x="5100" y="1258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0 w 2"/>
                  <a:gd name="T7" fmla="*/ 0 h 1"/>
                  <a:gd name="T8" fmla="*/ 1 w 2"/>
                  <a:gd name="T9" fmla="*/ 1 h 1"/>
                  <a:gd name="T10" fmla="*/ 1 w 2"/>
                  <a:gd name="T11" fmla="*/ 1 h 1"/>
                  <a:gd name="T12" fmla="*/ 2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62" name="Freeform 882"/>
              <p:cNvSpPr/>
              <p:nvPr/>
            </p:nvSpPr>
            <p:spPr bwMode="auto">
              <a:xfrm>
                <a:off x="5099" y="1258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2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2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63" name="Freeform 883"/>
              <p:cNvSpPr/>
              <p:nvPr/>
            </p:nvSpPr>
            <p:spPr bwMode="auto">
              <a:xfrm>
                <a:off x="5100" y="1249"/>
                <a:ext cx="26" cy="30"/>
              </a:xfrm>
              <a:custGeom>
                <a:avLst/>
                <a:gdLst>
                  <a:gd name="T0" fmla="*/ 24 w 26"/>
                  <a:gd name="T1" fmla="*/ 4 h 30"/>
                  <a:gd name="T2" fmla="*/ 26 w 26"/>
                  <a:gd name="T3" fmla="*/ 9 h 30"/>
                  <a:gd name="T4" fmla="*/ 12 w 26"/>
                  <a:gd name="T5" fmla="*/ 30 h 30"/>
                  <a:gd name="T6" fmla="*/ 0 w 26"/>
                  <a:gd name="T7" fmla="*/ 23 h 30"/>
                  <a:gd name="T8" fmla="*/ 13 w 26"/>
                  <a:gd name="T9" fmla="*/ 0 h 30"/>
                  <a:gd name="T10" fmla="*/ 24 w 26"/>
                  <a:gd name="T11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30">
                    <a:moveTo>
                      <a:pt x="24" y="4"/>
                    </a:moveTo>
                    <a:lnTo>
                      <a:pt x="26" y="9"/>
                    </a:lnTo>
                    <a:lnTo>
                      <a:pt x="12" y="30"/>
                    </a:lnTo>
                    <a:lnTo>
                      <a:pt x="0" y="23"/>
                    </a:lnTo>
                    <a:lnTo>
                      <a:pt x="13" y="0"/>
                    </a:lnTo>
                    <a:lnTo>
                      <a:pt x="24" y="4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64" name="Freeform 884"/>
              <p:cNvSpPr/>
              <p:nvPr/>
            </p:nvSpPr>
            <p:spPr bwMode="auto">
              <a:xfrm>
                <a:off x="5114" y="1268"/>
                <a:ext cx="3" cy="6"/>
              </a:xfrm>
              <a:custGeom>
                <a:avLst/>
                <a:gdLst>
                  <a:gd name="T0" fmla="*/ 2 w 3"/>
                  <a:gd name="T1" fmla="*/ 1 h 6"/>
                  <a:gd name="T2" fmla="*/ 0 w 3"/>
                  <a:gd name="T3" fmla="*/ 0 h 6"/>
                  <a:gd name="T4" fmla="*/ 2 w 3"/>
                  <a:gd name="T5" fmla="*/ 2 h 6"/>
                  <a:gd name="T6" fmla="*/ 1 w 3"/>
                  <a:gd name="T7" fmla="*/ 5 h 6"/>
                  <a:gd name="T8" fmla="*/ 2 w 3"/>
                  <a:gd name="T9" fmla="*/ 6 h 6"/>
                  <a:gd name="T10" fmla="*/ 3 w 3"/>
                  <a:gd name="T11" fmla="*/ 3 h 6"/>
                  <a:gd name="T12" fmla="*/ 2 w 3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2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2" y="2"/>
                    </a:cubicBezTo>
                    <a:cubicBezTo>
                      <a:pt x="2" y="3"/>
                      <a:pt x="1" y="4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5"/>
                      <a:pt x="3" y="4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65" name="Freeform 885"/>
              <p:cNvSpPr/>
              <p:nvPr/>
            </p:nvSpPr>
            <p:spPr bwMode="auto">
              <a:xfrm>
                <a:off x="5113" y="1273"/>
                <a:ext cx="3" cy="3"/>
              </a:xfrm>
              <a:custGeom>
                <a:avLst/>
                <a:gdLst>
                  <a:gd name="T0" fmla="*/ 3 w 3"/>
                  <a:gd name="T1" fmla="*/ 1 h 3"/>
                  <a:gd name="T2" fmla="*/ 2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2"/>
                      <a:pt x="3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66" name="Freeform 886"/>
              <p:cNvSpPr/>
              <p:nvPr/>
            </p:nvSpPr>
            <p:spPr bwMode="auto">
              <a:xfrm>
                <a:off x="5112" y="1276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1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67" name="Freeform 887"/>
              <p:cNvSpPr/>
              <p:nvPr/>
            </p:nvSpPr>
            <p:spPr bwMode="auto">
              <a:xfrm>
                <a:off x="5109" y="1277"/>
                <a:ext cx="4" cy="2"/>
              </a:xfrm>
              <a:custGeom>
                <a:avLst/>
                <a:gdLst>
                  <a:gd name="T0" fmla="*/ 4 w 4"/>
                  <a:gd name="T1" fmla="*/ 1 h 2"/>
                  <a:gd name="T2" fmla="*/ 3 w 4"/>
                  <a:gd name="T3" fmla="*/ 0 h 2"/>
                  <a:gd name="T4" fmla="*/ 0 w 4"/>
                  <a:gd name="T5" fmla="*/ 0 h 2"/>
                  <a:gd name="T6" fmla="*/ 1 w 4"/>
                  <a:gd name="T7" fmla="*/ 1 h 2"/>
                  <a:gd name="T8" fmla="*/ 4 w 4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1"/>
                      <a:pt x="4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68" name="Freeform 888"/>
              <p:cNvSpPr/>
              <p:nvPr/>
            </p:nvSpPr>
            <p:spPr bwMode="auto">
              <a:xfrm>
                <a:off x="5117" y="1263"/>
                <a:ext cx="4" cy="2"/>
              </a:xfrm>
              <a:custGeom>
                <a:avLst/>
                <a:gdLst>
                  <a:gd name="T0" fmla="*/ 4 w 4"/>
                  <a:gd name="T1" fmla="*/ 1 h 2"/>
                  <a:gd name="T2" fmla="*/ 3 w 4"/>
                  <a:gd name="T3" fmla="*/ 0 h 2"/>
                  <a:gd name="T4" fmla="*/ 0 w 4"/>
                  <a:gd name="T5" fmla="*/ 0 h 2"/>
                  <a:gd name="T6" fmla="*/ 1 w 4"/>
                  <a:gd name="T7" fmla="*/ 1 h 2"/>
                  <a:gd name="T8" fmla="*/ 4 w 4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2"/>
                      <a:pt x="4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69" name="Freeform 889"/>
              <p:cNvSpPr/>
              <p:nvPr/>
            </p:nvSpPr>
            <p:spPr bwMode="auto">
              <a:xfrm>
                <a:off x="5122" y="1254"/>
                <a:ext cx="3" cy="6"/>
              </a:xfrm>
              <a:custGeom>
                <a:avLst/>
                <a:gdLst>
                  <a:gd name="T0" fmla="*/ 2 w 3"/>
                  <a:gd name="T1" fmla="*/ 1 h 6"/>
                  <a:gd name="T2" fmla="*/ 0 w 3"/>
                  <a:gd name="T3" fmla="*/ 0 h 6"/>
                  <a:gd name="T4" fmla="*/ 1 w 3"/>
                  <a:gd name="T5" fmla="*/ 2 h 6"/>
                  <a:gd name="T6" fmla="*/ 1 w 3"/>
                  <a:gd name="T7" fmla="*/ 5 h 6"/>
                  <a:gd name="T8" fmla="*/ 2 w 3"/>
                  <a:gd name="T9" fmla="*/ 6 h 6"/>
                  <a:gd name="T10" fmla="*/ 3 w 3"/>
                  <a:gd name="T11" fmla="*/ 3 h 6"/>
                  <a:gd name="T12" fmla="*/ 2 w 3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2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2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5"/>
                      <a:pt x="3" y="4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70" name="Freeform 890"/>
              <p:cNvSpPr/>
              <p:nvPr/>
            </p:nvSpPr>
            <p:spPr bwMode="auto">
              <a:xfrm>
                <a:off x="5121" y="1259"/>
                <a:ext cx="3" cy="4"/>
              </a:xfrm>
              <a:custGeom>
                <a:avLst/>
                <a:gdLst>
                  <a:gd name="T0" fmla="*/ 3 w 3"/>
                  <a:gd name="T1" fmla="*/ 1 h 4"/>
                  <a:gd name="T2" fmla="*/ 2 w 3"/>
                  <a:gd name="T3" fmla="*/ 0 h 4"/>
                  <a:gd name="T4" fmla="*/ 0 w 3"/>
                  <a:gd name="T5" fmla="*/ 3 h 4"/>
                  <a:gd name="T6" fmla="*/ 2 w 3"/>
                  <a:gd name="T7" fmla="*/ 4 h 4"/>
                  <a:gd name="T8" fmla="*/ 3 w 3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3" y="2"/>
                      <a:pt x="3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71" name="Freeform 891"/>
              <p:cNvSpPr/>
              <p:nvPr/>
            </p:nvSpPr>
            <p:spPr bwMode="auto">
              <a:xfrm>
                <a:off x="5120" y="1262"/>
                <a:ext cx="3" cy="2"/>
              </a:xfrm>
              <a:custGeom>
                <a:avLst/>
                <a:gdLst>
                  <a:gd name="T0" fmla="*/ 3 w 3"/>
                  <a:gd name="T1" fmla="*/ 1 h 2"/>
                  <a:gd name="T2" fmla="*/ 1 w 3"/>
                  <a:gd name="T3" fmla="*/ 0 h 2"/>
                  <a:gd name="T4" fmla="*/ 0 w 3"/>
                  <a:gd name="T5" fmla="*/ 1 h 2"/>
                  <a:gd name="T6" fmla="*/ 1 w 3"/>
                  <a:gd name="T7" fmla="*/ 2 h 2"/>
                  <a:gd name="T8" fmla="*/ 3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3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72" name="Freeform 892"/>
              <p:cNvSpPr/>
              <p:nvPr/>
            </p:nvSpPr>
            <p:spPr bwMode="auto">
              <a:xfrm>
                <a:off x="5106" y="1263"/>
                <a:ext cx="3" cy="7"/>
              </a:xfrm>
              <a:custGeom>
                <a:avLst/>
                <a:gdLst>
                  <a:gd name="T0" fmla="*/ 2 w 3"/>
                  <a:gd name="T1" fmla="*/ 1 h 7"/>
                  <a:gd name="T2" fmla="*/ 0 w 3"/>
                  <a:gd name="T3" fmla="*/ 0 h 7"/>
                  <a:gd name="T4" fmla="*/ 2 w 3"/>
                  <a:gd name="T5" fmla="*/ 3 h 7"/>
                  <a:gd name="T6" fmla="*/ 1 w 3"/>
                  <a:gd name="T7" fmla="*/ 6 h 7"/>
                  <a:gd name="T8" fmla="*/ 2 w 3"/>
                  <a:gd name="T9" fmla="*/ 7 h 7"/>
                  <a:gd name="T10" fmla="*/ 3 w 3"/>
                  <a:gd name="T11" fmla="*/ 4 h 7"/>
                  <a:gd name="T12" fmla="*/ 2 w 3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7">
                    <a:moveTo>
                      <a:pt x="2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2" y="3"/>
                    </a:cubicBezTo>
                    <a:cubicBezTo>
                      <a:pt x="2" y="4"/>
                      <a:pt x="1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6"/>
                      <a:pt x="3" y="5"/>
                      <a:pt x="3" y="4"/>
                    </a:cubicBezTo>
                    <a:cubicBezTo>
                      <a:pt x="3" y="2"/>
                      <a:pt x="3" y="2"/>
                      <a:pt x="2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73" name="Freeform 893"/>
              <p:cNvSpPr/>
              <p:nvPr/>
            </p:nvSpPr>
            <p:spPr bwMode="auto">
              <a:xfrm>
                <a:off x="5105" y="1269"/>
                <a:ext cx="3" cy="3"/>
              </a:xfrm>
              <a:custGeom>
                <a:avLst/>
                <a:gdLst>
                  <a:gd name="T0" fmla="*/ 3 w 3"/>
                  <a:gd name="T1" fmla="*/ 1 h 3"/>
                  <a:gd name="T2" fmla="*/ 2 w 3"/>
                  <a:gd name="T3" fmla="*/ 0 h 3"/>
                  <a:gd name="T4" fmla="*/ 0 w 3"/>
                  <a:gd name="T5" fmla="*/ 2 h 3"/>
                  <a:gd name="T6" fmla="*/ 2 w 3"/>
                  <a:gd name="T7" fmla="*/ 3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74" name="Freeform 894"/>
              <p:cNvSpPr/>
              <p:nvPr/>
            </p:nvSpPr>
            <p:spPr bwMode="auto">
              <a:xfrm>
                <a:off x="5104" y="1271"/>
                <a:ext cx="3" cy="2"/>
              </a:xfrm>
              <a:custGeom>
                <a:avLst/>
                <a:gdLst>
                  <a:gd name="T0" fmla="*/ 3 w 3"/>
                  <a:gd name="T1" fmla="*/ 1 h 2"/>
                  <a:gd name="T2" fmla="*/ 1 w 3"/>
                  <a:gd name="T3" fmla="*/ 0 h 2"/>
                  <a:gd name="T4" fmla="*/ 0 w 3"/>
                  <a:gd name="T5" fmla="*/ 1 h 2"/>
                  <a:gd name="T6" fmla="*/ 1 w 3"/>
                  <a:gd name="T7" fmla="*/ 2 h 2"/>
                  <a:gd name="T8" fmla="*/ 3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3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75" name="Freeform 895"/>
              <p:cNvSpPr/>
              <p:nvPr/>
            </p:nvSpPr>
            <p:spPr bwMode="auto">
              <a:xfrm>
                <a:off x="5101" y="1272"/>
                <a:ext cx="4" cy="2"/>
              </a:xfrm>
              <a:custGeom>
                <a:avLst/>
                <a:gdLst>
                  <a:gd name="T0" fmla="*/ 4 w 4"/>
                  <a:gd name="T1" fmla="*/ 1 h 2"/>
                  <a:gd name="T2" fmla="*/ 3 w 4"/>
                  <a:gd name="T3" fmla="*/ 0 h 2"/>
                  <a:gd name="T4" fmla="*/ 0 w 4"/>
                  <a:gd name="T5" fmla="*/ 1 h 2"/>
                  <a:gd name="T6" fmla="*/ 1 w 4"/>
                  <a:gd name="T7" fmla="*/ 2 h 2"/>
                  <a:gd name="T8" fmla="*/ 4 w 4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3" y="2"/>
                      <a:pt x="4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76" name="Freeform 896"/>
              <p:cNvSpPr/>
              <p:nvPr/>
            </p:nvSpPr>
            <p:spPr bwMode="auto">
              <a:xfrm>
                <a:off x="5109" y="1259"/>
                <a:ext cx="4" cy="1"/>
              </a:xfrm>
              <a:custGeom>
                <a:avLst/>
                <a:gdLst>
                  <a:gd name="T0" fmla="*/ 4 w 4"/>
                  <a:gd name="T1" fmla="*/ 1 h 1"/>
                  <a:gd name="T2" fmla="*/ 3 w 4"/>
                  <a:gd name="T3" fmla="*/ 0 h 1"/>
                  <a:gd name="T4" fmla="*/ 0 w 4"/>
                  <a:gd name="T5" fmla="*/ 0 h 1"/>
                  <a:gd name="T6" fmla="*/ 1 w 4"/>
                  <a:gd name="T7" fmla="*/ 1 h 1"/>
                  <a:gd name="T8" fmla="*/ 4 w 4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">
                    <a:moveTo>
                      <a:pt x="4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4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77" name="Freeform 897"/>
              <p:cNvSpPr/>
              <p:nvPr/>
            </p:nvSpPr>
            <p:spPr bwMode="auto">
              <a:xfrm>
                <a:off x="5114" y="1249"/>
                <a:ext cx="3" cy="7"/>
              </a:xfrm>
              <a:custGeom>
                <a:avLst/>
                <a:gdLst>
                  <a:gd name="T0" fmla="*/ 2 w 3"/>
                  <a:gd name="T1" fmla="*/ 1 h 7"/>
                  <a:gd name="T2" fmla="*/ 0 w 3"/>
                  <a:gd name="T3" fmla="*/ 0 h 7"/>
                  <a:gd name="T4" fmla="*/ 1 w 3"/>
                  <a:gd name="T5" fmla="*/ 3 h 7"/>
                  <a:gd name="T6" fmla="*/ 1 w 3"/>
                  <a:gd name="T7" fmla="*/ 6 h 7"/>
                  <a:gd name="T8" fmla="*/ 2 w 3"/>
                  <a:gd name="T9" fmla="*/ 7 h 7"/>
                  <a:gd name="T10" fmla="*/ 3 w 3"/>
                  <a:gd name="T11" fmla="*/ 4 h 7"/>
                  <a:gd name="T12" fmla="*/ 2 w 3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7">
                    <a:moveTo>
                      <a:pt x="2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2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6"/>
                      <a:pt x="3" y="5"/>
                      <a:pt x="3" y="4"/>
                    </a:cubicBezTo>
                    <a:cubicBezTo>
                      <a:pt x="3" y="3"/>
                      <a:pt x="3" y="2"/>
                      <a:pt x="2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78" name="Freeform 898"/>
              <p:cNvSpPr/>
              <p:nvPr/>
            </p:nvSpPr>
            <p:spPr bwMode="auto">
              <a:xfrm>
                <a:off x="5113" y="1255"/>
                <a:ext cx="3" cy="3"/>
              </a:xfrm>
              <a:custGeom>
                <a:avLst/>
                <a:gdLst>
                  <a:gd name="T0" fmla="*/ 3 w 3"/>
                  <a:gd name="T1" fmla="*/ 1 h 3"/>
                  <a:gd name="T2" fmla="*/ 2 w 3"/>
                  <a:gd name="T3" fmla="*/ 0 h 3"/>
                  <a:gd name="T4" fmla="*/ 0 w 3"/>
                  <a:gd name="T5" fmla="*/ 2 h 3"/>
                  <a:gd name="T6" fmla="*/ 2 w 3"/>
                  <a:gd name="T7" fmla="*/ 3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79" name="Freeform 899"/>
              <p:cNvSpPr/>
              <p:nvPr/>
            </p:nvSpPr>
            <p:spPr bwMode="auto">
              <a:xfrm>
                <a:off x="5112" y="1257"/>
                <a:ext cx="3" cy="3"/>
              </a:xfrm>
              <a:custGeom>
                <a:avLst/>
                <a:gdLst>
                  <a:gd name="T0" fmla="*/ 3 w 3"/>
                  <a:gd name="T1" fmla="*/ 1 h 3"/>
                  <a:gd name="T2" fmla="*/ 1 w 3"/>
                  <a:gd name="T3" fmla="*/ 0 h 3"/>
                  <a:gd name="T4" fmla="*/ 0 w 3"/>
                  <a:gd name="T5" fmla="*/ 2 h 3"/>
                  <a:gd name="T6" fmla="*/ 1 w 3"/>
                  <a:gd name="T7" fmla="*/ 3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2"/>
                      <a:pt x="3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80" name="Freeform 900"/>
              <p:cNvSpPr>
                <a:spLocks noEditPoints="1"/>
              </p:cNvSpPr>
              <p:nvPr/>
            </p:nvSpPr>
            <p:spPr bwMode="auto">
              <a:xfrm>
                <a:off x="5099" y="1243"/>
                <a:ext cx="29" cy="42"/>
              </a:xfrm>
              <a:custGeom>
                <a:avLst/>
                <a:gdLst>
                  <a:gd name="T0" fmla="*/ 29 w 29"/>
                  <a:gd name="T1" fmla="*/ 13 h 42"/>
                  <a:gd name="T2" fmla="*/ 15 w 29"/>
                  <a:gd name="T3" fmla="*/ 37 h 42"/>
                  <a:gd name="T4" fmla="*/ 0 w 29"/>
                  <a:gd name="T5" fmla="*/ 29 h 42"/>
                  <a:gd name="T6" fmla="*/ 14 w 29"/>
                  <a:gd name="T7" fmla="*/ 5 h 42"/>
                  <a:gd name="T8" fmla="*/ 29 w 29"/>
                  <a:gd name="T9" fmla="*/ 13 h 42"/>
                  <a:gd name="T10" fmla="*/ 14 w 29"/>
                  <a:gd name="T11" fmla="*/ 17 h 42"/>
                  <a:gd name="T12" fmla="*/ 18 w 29"/>
                  <a:gd name="T13" fmla="*/ 10 h 42"/>
                  <a:gd name="T14" fmla="*/ 14 w 29"/>
                  <a:gd name="T15" fmla="*/ 8 h 42"/>
                  <a:gd name="T16" fmla="*/ 10 w 29"/>
                  <a:gd name="T17" fmla="*/ 14 h 42"/>
                  <a:gd name="T18" fmla="*/ 14 w 29"/>
                  <a:gd name="T19" fmla="*/ 17 h 42"/>
                  <a:gd name="T20" fmla="*/ 6 w 29"/>
                  <a:gd name="T21" fmla="*/ 30 h 42"/>
                  <a:gd name="T22" fmla="*/ 10 w 29"/>
                  <a:gd name="T23" fmla="*/ 24 h 42"/>
                  <a:gd name="T24" fmla="*/ 6 w 29"/>
                  <a:gd name="T25" fmla="*/ 21 h 42"/>
                  <a:gd name="T26" fmla="*/ 2 w 29"/>
                  <a:gd name="T27" fmla="*/ 28 h 42"/>
                  <a:gd name="T28" fmla="*/ 6 w 29"/>
                  <a:gd name="T29" fmla="*/ 30 h 42"/>
                  <a:gd name="T30" fmla="*/ 14 w 29"/>
                  <a:gd name="T31" fmla="*/ 35 h 42"/>
                  <a:gd name="T32" fmla="*/ 18 w 29"/>
                  <a:gd name="T33" fmla="*/ 28 h 42"/>
                  <a:gd name="T34" fmla="*/ 14 w 29"/>
                  <a:gd name="T35" fmla="*/ 26 h 42"/>
                  <a:gd name="T36" fmla="*/ 10 w 29"/>
                  <a:gd name="T37" fmla="*/ 33 h 42"/>
                  <a:gd name="T38" fmla="*/ 14 w 29"/>
                  <a:gd name="T39" fmla="*/ 35 h 42"/>
                  <a:gd name="T40" fmla="*/ 22 w 29"/>
                  <a:gd name="T41" fmla="*/ 21 h 42"/>
                  <a:gd name="T42" fmla="*/ 26 w 29"/>
                  <a:gd name="T43" fmla="*/ 14 h 42"/>
                  <a:gd name="T44" fmla="*/ 22 w 29"/>
                  <a:gd name="T45" fmla="*/ 12 h 42"/>
                  <a:gd name="T46" fmla="*/ 18 w 29"/>
                  <a:gd name="T47" fmla="*/ 19 h 42"/>
                  <a:gd name="T48" fmla="*/ 22 w 29"/>
                  <a:gd name="T49" fmla="*/ 2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42">
                    <a:moveTo>
                      <a:pt x="29" y="13"/>
                    </a:moveTo>
                    <a:cubicBezTo>
                      <a:pt x="29" y="22"/>
                      <a:pt x="22" y="33"/>
                      <a:pt x="15" y="37"/>
                    </a:cubicBezTo>
                    <a:cubicBezTo>
                      <a:pt x="7" y="42"/>
                      <a:pt x="0" y="38"/>
                      <a:pt x="0" y="29"/>
                    </a:cubicBezTo>
                    <a:cubicBezTo>
                      <a:pt x="0" y="20"/>
                      <a:pt x="7" y="9"/>
                      <a:pt x="14" y="5"/>
                    </a:cubicBezTo>
                    <a:cubicBezTo>
                      <a:pt x="22" y="0"/>
                      <a:pt x="29" y="4"/>
                      <a:pt x="29" y="13"/>
                    </a:cubicBezTo>
                    <a:close/>
                    <a:moveTo>
                      <a:pt x="14" y="17"/>
                    </a:moveTo>
                    <a:cubicBezTo>
                      <a:pt x="16" y="15"/>
                      <a:pt x="18" y="12"/>
                      <a:pt x="18" y="10"/>
                    </a:cubicBezTo>
                    <a:cubicBezTo>
                      <a:pt x="18" y="7"/>
                      <a:pt x="16" y="6"/>
                      <a:pt x="14" y="8"/>
                    </a:cubicBezTo>
                    <a:cubicBezTo>
                      <a:pt x="12" y="9"/>
                      <a:pt x="10" y="12"/>
                      <a:pt x="10" y="14"/>
                    </a:cubicBezTo>
                    <a:cubicBezTo>
                      <a:pt x="10" y="17"/>
                      <a:pt x="12" y="18"/>
                      <a:pt x="14" y="17"/>
                    </a:cubicBezTo>
                    <a:close/>
                    <a:moveTo>
                      <a:pt x="6" y="30"/>
                    </a:moveTo>
                    <a:cubicBezTo>
                      <a:pt x="8" y="29"/>
                      <a:pt x="10" y="26"/>
                      <a:pt x="10" y="24"/>
                    </a:cubicBezTo>
                    <a:cubicBezTo>
                      <a:pt x="10" y="21"/>
                      <a:pt x="8" y="20"/>
                      <a:pt x="6" y="21"/>
                    </a:cubicBezTo>
                    <a:cubicBezTo>
                      <a:pt x="4" y="23"/>
                      <a:pt x="2" y="26"/>
                      <a:pt x="2" y="28"/>
                    </a:cubicBezTo>
                    <a:cubicBezTo>
                      <a:pt x="2" y="31"/>
                      <a:pt x="4" y="32"/>
                      <a:pt x="6" y="30"/>
                    </a:cubicBezTo>
                    <a:close/>
                    <a:moveTo>
                      <a:pt x="14" y="35"/>
                    </a:moveTo>
                    <a:cubicBezTo>
                      <a:pt x="16" y="34"/>
                      <a:pt x="18" y="31"/>
                      <a:pt x="18" y="28"/>
                    </a:cubicBezTo>
                    <a:cubicBezTo>
                      <a:pt x="18" y="26"/>
                      <a:pt x="16" y="25"/>
                      <a:pt x="14" y="26"/>
                    </a:cubicBezTo>
                    <a:cubicBezTo>
                      <a:pt x="12" y="27"/>
                      <a:pt x="10" y="30"/>
                      <a:pt x="10" y="33"/>
                    </a:cubicBezTo>
                    <a:cubicBezTo>
                      <a:pt x="10" y="35"/>
                      <a:pt x="12" y="36"/>
                      <a:pt x="14" y="35"/>
                    </a:cubicBezTo>
                    <a:close/>
                    <a:moveTo>
                      <a:pt x="22" y="21"/>
                    </a:moveTo>
                    <a:cubicBezTo>
                      <a:pt x="24" y="20"/>
                      <a:pt x="26" y="17"/>
                      <a:pt x="26" y="14"/>
                    </a:cubicBezTo>
                    <a:cubicBezTo>
                      <a:pt x="26" y="12"/>
                      <a:pt x="24" y="11"/>
                      <a:pt x="22" y="12"/>
                    </a:cubicBezTo>
                    <a:cubicBezTo>
                      <a:pt x="20" y="13"/>
                      <a:pt x="18" y="16"/>
                      <a:pt x="18" y="19"/>
                    </a:cubicBezTo>
                    <a:cubicBezTo>
                      <a:pt x="18" y="21"/>
                      <a:pt x="20" y="22"/>
                      <a:pt x="22" y="21"/>
                    </a:cubicBez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81" name="Freeform 901"/>
              <p:cNvSpPr/>
              <p:nvPr/>
            </p:nvSpPr>
            <p:spPr bwMode="auto">
              <a:xfrm>
                <a:off x="5123" y="1278"/>
                <a:ext cx="5" cy="6"/>
              </a:xfrm>
              <a:custGeom>
                <a:avLst/>
                <a:gdLst>
                  <a:gd name="T0" fmla="*/ 3 w 5"/>
                  <a:gd name="T1" fmla="*/ 6 h 6"/>
                  <a:gd name="T2" fmla="*/ 5 w 5"/>
                  <a:gd name="T3" fmla="*/ 5 h 6"/>
                  <a:gd name="T4" fmla="*/ 2 w 5"/>
                  <a:gd name="T5" fmla="*/ 0 h 6"/>
                  <a:gd name="T6" fmla="*/ 0 w 5"/>
                  <a:gd name="T7" fmla="*/ 1 h 6"/>
                  <a:gd name="T8" fmla="*/ 3 w 5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2" y="2"/>
                      <a:pt x="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1" y="5"/>
                      <a:pt x="3" y="6"/>
                    </a:cubicBezTo>
                    <a:close/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82" name="Freeform 902"/>
              <p:cNvSpPr/>
              <p:nvPr/>
            </p:nvSpPr>
            <p:spPr bwMode="auto">
              <a:xfrm>
                <a:off x="5123" y="1273"/>
                <a:ext cx="2" cy="6"/>
              </a:xfrm>
              <a:custGeom>
                <a:avLst/>
                <a:gdLst>
                  <a:gd name="T0" fmla="*/ 0 w 2"/>
                  <a:gd name="T1" fmla="*/ 6 h 6"/>
                  <a:gd name="T2" fmla="*/ 2 w 2"/>
                  <a:gd name="T3" fmla="*/ 5 h 6"/>
                  <a:gd name="T4" fmla="*/ 2 w 2"/>
                  <a:gd name="T5" fmla="*/ 0 h 6"/>
                  <a:gd name="T6" fmla="*/ 0 w 2"/>
                  <a:gd name="T7" fmla="*/ 1 h 6"/>
                  <a:gd name="T8" fmla="*/ 0 w 2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0" y="6"/>
                    </a:moveTo>
                    <a:lnTo>
                      <a:pt x="2" y="5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83" name="Freeform 903"/>
              <p:cNvSpPr/>
              <p:nvPr/>
            </p:nvSpPr>
            <p:spPr bwMode="auto">
              <a:xfrm>
                <a:off x="5112" y="1263"/>
                <a:ext cx="9" cy="5"/>
              </a:xfrm>
              <a:custGeom>
                <a:avLst/>
                <a:gdLst>
                  <a:gd name="T0" fmla="*/ 7 w 9"/>
                  <a:gd name="T1" fmla="*/ 5 h 5"/>
                  <a:gd name="T2" fmla="*/ 9 w 9"/>
                  <a:gd name="T3" fmla="*/ 4 h 5"/>
                  <a:gd name="T4" fmla="*/ 3 w 9"/>
                  <a:gd name="T5" fmla="*/ 0 h 5"/>
                  <a:gd name="T6" fmla="*/ 0 w 9"/>
                  <a:gd name="T7" fmla="*/ 1 h 5"/>
                  <a:gd name="T8" fmla="*/ 7 w 9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5"/>
                    </a:moveTo>
                    <a:lnTo>
                      <a:pt x="9" y="4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84" name="Freeform 904"/>
              <p:cNvSpPr/>
              <p:nvPr/>
            </p:nvSpPr>
            <p:spPr bwMode="auto">
              <a:xfrm>
                <a:off x="5119" y="1267"/>
                <a:ext cx="6" cy="7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6 h 7"/>
                  <a:gd name="T4" fmla="*/ 2 w 6"/>
                  <a:gd name="T5" fmla="*/ 0 h 7"/>
                  <a:gd name="T6" fmla="*/ 0 w 6"/>
                  <a:gd name="T7" fmla="*/ 1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6" y="4"/>
                      <a:pt x="4" y="1"/>
                      <a:pt x="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4" y="5"/>
                      <a:pt x="4" y="7"/>
                    </a:cubicBezTo>
                    <a:close/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85" name="Freeform 905"/>
              <p:cNvSpPr/>
              <p:nvPr/>
            </p:nvSpPr>
            <p:spPr bwMode="auto">
              <a:xfrm>
                <a:off x="5126" y="1283"/>
                <a:ext cx="8" cy="5"/>
              </a:xfrm>
              <a:custGeom>
                <a:avLst/>
                <a:gdLst>
                  <a:gd name="T0" fmla="*/ 6 w 8"/>
                  <a:gd name="T1" fmla="*/ 5 h 5"/>
                  <a:gd name="T2" fmla="*/ 8 w 8"/>
                  <a:gd name="T3" fmla="*/ 3 h 5"/>
                  <a:gd name="T4" fmla="*/ 2 w 8"/>
                  <a:gd name="T5" fmla="*/ 0 h 5"/>
                  <a:gd name="T6" fmla="*/ 0 w 8"/>
                  <a:gd name="T7" fmla="*/ 1 h 5"/>
                  <a:gd name="T8" fmla="*/ 6 w 8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">
                    <a:moveTo>
                      <a:pt x="6" y="5"/>
                    </a:moveTo>
                    <a:lnTo>
                      <a:pt x="8" y="3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284D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86" name="Freeform 906"/>
              <p:cNvSpPr/>
              <p:nvPr/>
            </p:nvSpPr>
            <p:spPr bwMode="auto">
              <a:xfrm>
                <a:off x="5132" y="1286"/>
                <a:ext cx="2" cy="3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2 h 3"/>
                  <a:gd name="T4" fmla="*/ 2 w 2"/>
                  <a:gd name="T5" fmla="*/ 0 h 3"/>
                  <a:gd name="T6" fmla="*/ 0 w 2"/>
                  <a:gd name="T7" fmla="*/ 2 h 3"/>
                  <a:gd name="T8" fmla="*/ 0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930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87" name="Freeform 907"/>
              <p:cNvSpPr/>
              <p:nvPr/>
            </p:nvSpPr>
            <p:spPr bwMode="auto">
              <a:xfrm>
                <a:off x="5112" y="1264"/>
                <a:ext cx="20" cy="25"/>
              </a:xfrm>
              <a:custGeom>
                <a:avLst/>
                <a:gdLst>
                  <a:gd name="T0" fmla="*/ 0 w 20"/>
                  <a:gd name="T1" fmla="*/ 0 h 25"/>
                  <a:gd name="T2" fmla="*/ 0 w 20"/>
                  <a:gd name="T3" fmla="*/ 1 h 25"/>
                  <a:gd name="T4" fmla="*/ 7 w 20"/>
                  <a:gd name="T5" fmla="*/ 5 h 25"/>
                  <a:gd name="T6" fmla="*/ 10 w 20"/>
                  <a:gd name="T7" fmla="*/ 10 h 25"/>
                  <a:gd name="T8" fmla="*/ 10 w 20"/>
                  <a:gd name="T9" fmla="*/ 15 h 25"/>
                  <a:gd name="T10" fmla="*/ 14 w 20"/>
                  <a:gd name="T11" fmla="*/ 21 h 25"/>
                  <a:gd name="T12" fmla="*/ 20 w 20"/>
                  <a:gd name="T13" fmla="*/ 25 h 25"/>
                  <a:gd name="T14" fmla="*/ 20 w 20"/>
                  <a:gd name="T15" fmla="*/ 24 h 25"/>
                  <a:gd name="T16" fmla="*/ 14 w 20"/>
                  <a:gd name="T17" fmla="*/ 20 h 25"/>
                  <a:gd name="T18" fmla="*/ 11 w 20"/>
                  <a:gd name="T19" fmla="*/ 15 h 25"/>
                  <a:gd name="T20" fmla="*/ 11 w 20"/>
                  <a:gd name="T21" fmla="*/ 10 h 25"/>
                  <a:gd name="T22" fmla="*/ 7 w 20"/>
                  <a:gd name="T23" fmla="*/ 4 h 25"/>
                  <a:gd name="T24" fmla="*/ 0 w 20"/>
                  <a:gd name="T2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5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9" y="6"/>
                      <a:pt x="10" y="8"/>
                      <a:pt x="10" y="10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7"/>
                      <a:pt x="11" y="20"/>
                      <a:pt x="14" y="21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2" y="19"/>
                      <a:pt x="11" y="17"/>
                      <a:pt x="11" y="15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8"/>
                      <a:pt x="9" y="5"/>
                      <a:pt x="7" y="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43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88" name="Freeform 908"/>
              <p:cNvSpPr/>
              <p:nvPr/>
            </p:nvSpPr>
            <p:spPr bwMode="auto">
              <a:xfrm>
                <a:off x="5121" y="1286"/>
                <a:ext cx="25" cy="12"/>
              </a:xfrm>
              <a:custGeom>
                <a:avLst/>
                <a:gdLst>
                  <a:gd name="T0" fmla="*/ 0 w 25"/>
                  <a:gd name="T1" fmla="*/ 1 h 12"/>
                  <a:gd name="T2" fmla="*/ 12 w 25"/>
                  <a:gd name="T3" fmla="*/ 8 h 12"/>
                  <a:gd name="T4" fmla="*/ 21 w 25"/>
                  <a:gd name="T5" fmla="*/ 8 h 12"/>
                  <a:gd name="T6" fmla="*/ 23 w 25"/>
                  <a:gd name="T7" fmla="*/ 6 h 12"/>
                  <a:gd name="T8" fmla="*/ 25 w 25"/>
                  <a:gd name="T9" fmla="*/ 3 h 12"/>
                  <a:gd name="T10" fmla="*/ 25 w 25"/>
                  <a:gd name="T11" fmla="*/ 6 h 12"/>
                  <a:gd name="T12" fmla="*/ 23 w 25"/>
                  <a:gd name="T13" fmla="*/ 9 h 12"/>
                  <a:gd name="T14" fmla="*/ 21 w 25"/>
                  <a:gd name="T15" fmla="*/ 10 h 12"/>
                  <a:gd name="T16" fmla="*/ 12 w 25"/>
                  <a:gd name="T17" fmla="*/ 10 h 12"/>
                  <a:gd name="T18" fmla="*/ 0 w 25"/>
                  <a:gd name="T19" fmla="*/ 4 h 12"/>
                  <a:gd name="T20" fmla="*/ 0 w 25"/>
                  <a:gd name="T21" fmla="*/ 3 h 12"/>
                  <a:gd name="T22" fmla="*/ 0 w 25"/>
                  <a:gd name="T23" fmla="*/ 0 h 12"/>
                  <a:gd name="T24" fmla="*/ 0 w 25"/>
                  <a:gd name="T25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12">
                    <a:moveTo>
                      <a:pt x="0" y="1"/>
                    </a:moveTo>
                    <a:cubicBezTo>
                      <a:pt x="12" y="8"/>
                      <a:pt x="12" y="8"/>
                      <a:pt x="12" y="8"/>
                    </a:cubicBezTo>
                    <a:cubicBezTo>
                      <a:pt x="14" y="9"/>
                      <a:pt x="18" y="9"/>
                      <a:pt x="21" y="8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5" y="5"/>
                      <a:pt x="25" y="4"/>
                      <a:pt x="25" y="3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5" y="8"/>
                      <a:pt x="23" y="9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18" y="12"/>
                      <a:pt x="14" y="12"/>
                      <a:pt x="12" y="1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89" name="Freeform 909"/>
              <p:cNvSpPr/>
              <p:nvPr/>
            </p:nvSpPr>
            <p:spPr bwMode="auto">
              <a:xfrm>
                <a:off x="5121" y="1280"/>
                <a:ext cx="26" cy="15"/>
              </a:xfrm>
              <a:custGeom>
                <a:avLst/>
                <a:gdLst>
                  <a:gd name="T0" fmla="*/ 0 w 26"/>
                  <a:gd name="T1" fmla="*/ 6 h 15"/>
                  <a:gd name="T2" fmla="*/ 0 w 26"/>
                  <a:gd name="T3" fmla="*/ 7 h 15"/>
                  <a:gd name="T4" fmla="*/ 12 w 26"/>
                  <a:gd name="T5" fmla="*/ 14 h 15"/>
                  <a:gd name="T6" fmla="*/ 21 w 26"/>
                  <a:gd name="T7" fmla="*/ 14 h 15"/>
                  <a:gd name="T8" fmla="*/ 23 w 26"/>
                  <a:gd name="T9" fmla="*/ 12 h 15"/>
                  <a:gd name="T10" fmla="*/ 23 w 26"/>
                  <a:gd name="T11" fmla="*/ 7 h 15"/>
                  <a:gd name="T12" fmla="*/ 12 w 26"/>
                  <a:gd name="T13" fmla="*/ 0 h 15"/>
                  <a:gd name="T14" fmla="*/ 10 w 26"/>
                  <a:gd name="T15" fmla="*/ 0 h 15"/>
                  <a:gd name="T16" fmla="*/ 0 w 26"/>
                  <a:gd name="T1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5">
                    <a:moveTo>
                      <a:pt x="0" y="6"/>
                    </a:moveTo>
                    <a:cubicBezTo>
                      <a:pt x="0" y="6"/>
                      <a:pt x="0" y="7"/>
                      <a:pt x="0" y="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4" y="15"/>
                      <a:pt x="18" y="15"/>
                      <a:pt x="21" y="14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6" y="11"/>
                      <a:pt x="26" y="8"/>
                      <a:pt x="23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1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90" name="Freeform 910"/>
              <p:cNvSpPr/>
              <p:nvPr/>
            </p:nvSpPr>
            <p:spPr bwMode="auto">
              <a:xfrm>
                <a:off x="5207" y="1199"/>
                <a:ext cx="4" cy="1"/>
              </a:xfrm>
              <a:custGeom>
                <a:avLst/>
                <a:gdLst>
                  <a:gd name="T0" fmla="*/ 4 w 4"/>
                  <a:gd name="T1" fmla="*/ 1 h 1"/>
                  <a:gd name="T2" fmla="*/ 2 w 4"/>
                  <a:gd name="T3" fmla="*/ 0 h 1"/>
                  <a:gd name="T4" fmla="*/ 0 w 4"/>
                  <a:gd name="T5" fmla="*/ 0 h 1"/>
                  <a:gd name="T6" fmla="*/ 3 w 4"/>
                  <a:gd name="T7" fmla="*/ 1 h 1"/>
                  <a:gd name="T8" fmla="*/ 4 w 4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">
                    <a:moveTo>
                      <a:pt x="4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23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91" name="Freeform 911"/>
              <p:cNvSpPr/>
              <p:nvPr/>
            </p:nvSpPr>
            <p:spPr bwMode="auto">
              <a:xfrm>
                <a:off x="5206" y="1199"/>
                <a:ext cx="4" cy="2"/>
              </a:xfrm>
              <a:custGeom>
                <a:avLst/>
                <a:gdLst>
                  <a:gd name="T0" fmla="*/ 4 w 4"/>
                  <a:gd name="T1" fmla="*/ 1 h 2"/>
                  <a:gd name="T2" fmla="*/ 1 w 4"/>
                  <a:gd name="T3" fmla="*/ 0 h 2"/>
                  <a:gd name="T4" fmla="*/ 0 w 4"/>
                  <a:gd name="T5" fmla="*/ 1 h 2"/>
                  <a:gd name="T6" fmla="*/ 3 w 4"/>
                  <a:gd name="T7" fmla="*/ 2 h 2"/>
                  <a:gd name="T8" fmla="*/ 4 w 4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3" y="2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23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92" name="Freeform 912"/>
              <p:cNvSpPr/>
              <p:nvPr/>
            </p:nvSpPr>
            <p:spPr bwMode="auto">
              <a:xfrm>
                <a:off x="5206" y="1200"/>
                <a:ext cx="3" cy="2"/>
              </a:xfrm>
              <a:custGeom>
                <a:avLst/>
                <a:gdLst>
                  <a:gd name="T0" fmla="*/ 3 w 3"/>
                  <a:gd name="T1" fmla="*/ 1 h 2"/>
                  <a:gd name="T2" fmla="*/ 0 w 3"/>
                  <a:gd name="T3" fmla="*/ 0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1"/>
                    </a:cubicBezTo>
                    <a:close/>
                  </a:path>
                </a:pathLst>
              </a:custGeom>
              <a:solidFill>
                <a:srgbClr val="23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93" name="Freeform 913"/>
              <p:cNvSpPr/>
              <p:nvPr/>
            </p:nvSpPr>
            <p:spPr bwMode="auto">
              <a:xfrm>
                <a:off x="5205" y="1201"/>
                <a:ext cx="3" cy="4"/>
              </a:xfrm>
              <a:custGeom>
                <a:avLst/>
                <a:gdLst>
                  <a:gd name="T0" fmla="*/ 3 w 3"/>
                  <a:gd name="T1" fmla="*/ 1 h 4"/>
                  <a:gd name="T2" fmla="*/ 1 w 3"/>
                  <a:gd name="T3" fmla="*/ 0 h 4"/>
                  <a:gd name="T4" fmla="*/ 0 w 3"/>
                  <a:gd name="T5" fmla="*/ 1 h 4"/>
                  <a:gd name="T6" fmla="*/ 1 w 3"/>
                  <a:gd name="T7" fmla="*/ 3 h 4"/>
                  <a:gd name="T8" fmla="*/ 3 w 3"/>
                  <a:gd name="T9" fmla="*/ 4 h 4"/>
                  <a:gd name="T10" fmla="*/ 3 w 3"/>
                  <a:gd name="T11" fmla="*/ 3 h 4"/>
                  <a:gd name="T12" fmla="*/ 3 w 3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3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1"/>
                    </a:cubicBezTo>
                    <a:close/>
                  </a:path>
                </a:pathLst>
              </a:custGeom>
              <a:solidFill>
                <a:srgbClr val="23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94" name="Freeform 914"/>
              <p:cNvSpPr/>
              <p:nvPr/>
            </p:nvSpPr>
            <p:spPr bwMode="auto">
              <a:xfrm>
                <a:off x="5208" y="1200"/>
                <a:ext cx="4" cy="6"/>
              </a:xfrm>
              <a:custGeom>
                <a:avLst/>
                <a:gdLst>
                  <a:gd name="T0" fmla="*/ 2 w 4"/>
                  <a:gd name="T1" fmla="*/ 0 h 6"/>
                  <a:gd name="T2" fmla="*/ 0 w 4"/>
                  <a:gd name="T3" fmla="*/ 4 h 6"/>
                  <a:gd name="T4" fmla="*/ 2 w 4"/>
                  <a:gd name="T5" fmla="*/ 5 h 6"/>
                  <a:gd name="T6" fmla="*/ 4 w 4"/>
                  <a:gd name="T7" fmla="*/ 2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1" y="1"/>
                      <a:pt x="0" y="3"/>
                      <a:pt x="0" y="4"/>
                    </a:cubicBezTo>
                    <a:cubicBezTo>
                      <a:pt x="0" y="5"/>
                      <a:pt x="1" y="6"/>
                      <a:pt x="2" y="5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0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95" name="Freeform 915"/>
              <p:cNvSpPr/>
              <p:nvPr/>
            </p:nvSpPr>
            <p:spPr bwMode="auto">
              <a:xfrm>
                <a:off x="5095" y="1188"/>
                <a:ext cx="120" cy="98"/>
              </a:xfrm>
              <a:custGeom>
                <a:avLst/>
                <a:gdLst>
                  <a:gd name="T0" fmla="*/ 11 w 120"/>
                  <a:gd name="T1" fmla="*/ 98 h 98"/>
                  <a:gd name="T2" fmla="*/ 13 w 120"/>
                  <a:gd name="T3" fmla="*/ 98 h 98"/>
                  <a:gd name="T4" fmla="*/ 110 w 120"/>
                  <a:gd name="T5" fmla="*/ 24 h 98"/>
                  <a:gd name="T6" fmla="*/ 108 w 120"/>
                  <a:gd name="T7" fmla="*/ 25 h 98"/>
                  <a:gd name="T8" fmla="*/ 12 w 120"/>
                  <a:gd name="T9" fmla="*/ 97 h 98"/>
                  <a:gd name="T10" fmla="*/ 5 w 120"/>
                  <a:gd name="T11" fmla="*/ 94 h 98"/>
                  <a:gd name="T12" fmla="*/ 2 w 120"/>
                  <a:gd name="T13" fmla="*/ 86 h 98"/>
                  <a:gd name="T14" fmla="*/ 12 w 120"/>
                  <a:gd name="T15" fmla="*/ 62 h 98"/>
                  <a:gd name="T16" fmla="*/ 112 w 120"/>
                  <a:gd name="T17" fmla="*/ 3 h 98"/>
                  <a:gd name="T18" fmla="*/ 117 w 120"/>
                  <a:gd name="T19" fmla="*/ 3 h 98"/>
                  <a:gd name="T20" fmla="*/ 119 w 120"/>
                  <a:gd name="T21" fmla="*/ 7 h 98"/>
                  <a:gd name="T22" fmla="*/ 120 w 120"/>
                  <a:gd name="T23" fmla="*/ 7 h 98"/>
                  <a:gd name="T24" fmla="*/ 118 w 120"/>
                  <a:gd name="T25" fmla="*/ 2 h 98"/>
                  <a:gd name="T26" fmla="*/ 111 w 120"/>
                  <a:gd name="T27" fmla="*/ 2 h 98"/>
                  <a:gd name="T28" fmla="*/ 11 w 120"/>
                  <a:gd name="T29" fmla="*/ 61 h 98"/>
                  <a:gd name="T30" fmla="*/ 11 w 120"/>
                  <a:gd name="T31" fmla="*/ 61 h 98"/>
                  <a:gd name="T32" fmla="*/ 1 w 120"/>
                  <a:gd name="T33" fmla="*/ 86 h 98"/>
                  <a:gd name="T34" fmla="*/ 5 w 120"/>
                  <a:gd name="T35" fmla="*/ 95 h 98"/>
                  <a:gd name="T36" fmla="*/ 11 w 120"/>
                  <a:gd name="T3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0" h="98">
                    <a:moveTo>
                      <a:pt x="11" y="98"/>
                    </a:moveTo>
                    <a:cubicBezTo>
                      <a:pt x="12" y="98"/>
                      <a:pt x="12" y="98"/>
                      <a:pt x="13" y="98"/>
                    </a:cubicBezTo>
                    <a:cubicBezTo>
                      <a:pt x="21" y="96"/>
                      <a:pt x="106" y="27"/>
                      <a:pt x="110" y="24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76" y="50"/>
                      <a:pt x="19" y="96"/>
                      <a:pt x="12" y="97"/>
                    </a:cubicBezTo>
                    <a:cubicBezTo>
                      <a:pt x="8" y="97"/>
                      <a:pt x="6" y="95"/>
                      <a:pt x="5" y="94"/>
                    </a:cubicBezTo>
                    <a:cubicBezTo>
                      <a:pt x="5" y="94"/>
                      <a:pt x="3" y="91"/>
                      <a:pt x="2" y="86"/>
                    </a:cubicBezTo>
                    <a:cubicBezTo>
                      <a:pt x="1" y="78"/>
                      <a:pt x="5" y="70"/>
                      <a:pt x="12" y="62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5" y="2"/>
                      <a:pt x="117" y="3"/>
                    </a:cubicBezTo>
                    <a:cubicBezTo>
                      <a:pt x="118" y="4"/>
                      <a:pt x="119" y="4"/>
                      <a:pt x="119" y="7"/>
                    </a:cubicBezTo>
                    <a:cubicBezTo>
                      <a:pt x="120" y="7"/>
                      <a:pt x="120" y="7"/>
                      <a:pt x="120" y="7"/>
                    </a:cubicBezTo>
                    <a:cubicBezTo>
                      <a:pt x="120" y="4"/>
                      <a:pt x="119" y="3"/>
                      <a:pt x="118" y="2"/>
                    </a:cubicBezTo>
                    <a:cubicBezTo>
                      <a:pt x="115" y="0"/>
                      <a:pt x="111" y="2"/>
                      <a:pt x="111" y="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2" y="72"/>
                      <a:pt x="0" y="80"/>
                      <a:pt x="1" y="86"/>
                    </a:cubicBezTo>
                    <a:cubicBezTo>
                      <a:pt x="2" y="92"/>
                      <a:pt x="4" y="95"/>
                      <a:pt x="5" y="95"/>
                    </a:cubicBezTo>
                    <a:cubicBezTo>
                      <a:pt x="5" y="95"/>
                      <a:pt x="7" y="98"/>
                      <a:pt x="11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96" name="Freeform 916"/>
              <p:cNvSpPr/>
              <p:nvPr/>
            </p:nvSpPr>
            <p:spPr bwMode="auto">
              <a:xfrm>
                <a:off x="5204" y="1210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0 h 3"/>
                  <a:gd name="T4" fmla="*/ 1 w 4"/>
                  <a:gd name="T5" fmla="*/ 2 h 3"/>
                  <a:gd name="T6" fmla="*/ 1 w 4"/>
                  <a:gd name="T7" fmla="*/ 1 h 3"/>
                  <a:gd name="T8" fmla="*/ 4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0" y="3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97" name="Freeform 917"/>
              <p:cNvSpPr/>
              <p:nvPr/>
            </p:nvSpPr>
            <p:spPr bwMode="auto">
              <a:xfrm>
                <a:off x="5123" y="1243"/>
                <a:ext cx="7" cy="6"/>
              </a:xfrm>
              <a:custGeom>
                <a:avLst/>
                <a:gdLst>
                  <a:gd name="T0" fmla="*/ 3 w 7"/>
                  <a:gd name="T1" fmla="*/ 2 h 6"/>
                  <a:gd name="T2" fmla="*/ 0 w 7"/>
                  <a:gd name="T3" fmla="*/ 0 h 6"/>
                  <a:gd name="T4" fmla="*/ 4 w 7"/>
                  <a:gd name="T5" fmla="*/ 4 h 6"/>
                  <a:gd name="T6" fmla="*/ 7 w 7"/>
                  <a:gd name="T7" fmla="*/ 6 h 6"/>
                  <a:gd name="T8" fmla="*/ 3 w 7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3" y="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4" y="4"/>
                      <a:pt x="4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3"/>
                      <a:pt x="3" y="2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98" name="Freeform 918"/>
              <p:cNvSpPr/>
              <p:nvPr/>
            </p:nvSpPr>
            <p:spPr bwMode="auto">
              <a:xfrm>
                <a:off x="5118" y="1205"/>
                <a:ext cx="63" cy="33"/>
              </a:xfrm>
              <a:custGeom>
                <a:avLst/>
                <a:gdLst>
                  <a:gd name="T0" fmla="*/ 63 w 63"/>
                  <a:gd name="T1" fmla="*/ 4 h 33"/>
                  <a:gd name="T2" fmla="*/ 60 w 63"/>
                  <a:gd name="T3" fmla="*/ 2 h 33"/>
                  <a:gd name="T4" fmla="*/ 0 w 63"/>
                  <a:gd name="T5" fmla="*/ 31 h 33"/>
                  <a:gd name="T6" fmla="*/ 4 w 63"/>
                  <a:gd name="T7" fmla="*/ 33 h 33"/>
                  <a:gd name="T8" fmla="*/ 63 w 63"/>
                  <a:gd name="T9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33">
                    <a:moveTo>
                      <a:pt x="63" y="4"/>
                    </a:moveTo>
                    <a:cubicBezTo>
                      <a:pt x="60" y="2"/>
                      <a:pt x="60" y="2"/>
                      <a:pt x="60" y="2"/>
                    </a:cubicBezTo>
                    <a:cubicBezTo>
                      <a:pt x="59" y="0"/>
                      <a:pt x="3" y="30"/>
                      <a:pt x="0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2"/>
                      <a:pt x="63" y="3"/>
                      <a:pt x="63" y="4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99" name="Freeform 919"/>
              <p:cNvSpPr/>
              <p:nvPr/>
            </p:nvSpPr>
            <p:spPr bwMode="auto">
              <a:xfrm>
                <a:off x="5111" y="1236"/>
                <a:ext cx="11" cy="5"/>
              </a:xfrm>
              <a:custGeom>
                <a:avLst/>
                <a:gdLst>
                  <a:gd name="T0" fmla="*/ 11 w 11"/>
                  <a:gd name="T1" fmla="*/ 2 h 5"/>
                  <a:gd name="T2" fmla="*/ 7 w 11"/>
                  <a:gd name="T3" fmla="*/ 0 h 5"/>
                  <a:gd name="T4" fmla="*/ 0 w 11"/>
                  <a:gd name="T5" fmla="*/ 4 h 5"/>
                  <a:gd name="T6" fmla="*/ 3 w 11"/>
                  <a:gd name="T7" fmla="*/ 5 h 5"/>
                  <a:gd name="T8" fmla="*/ 11 w 11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1" y="2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5" y="1"/>
                      <a:pt x="2" y="2"/>
                      <a:pt x="0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4"/>
                      <a:pt x="8" y="3"/>
                      <a:pt x="11" y="2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00" name="Freeform 920"/>
              <p:cNvSpPr/>
              <p:nvPr/>
            </p:nvSpPr>
            <p:spPr bwMode="auto">
              <a:xfrm>
                <a:off x="5099" y="1240"/>
                <a:ext cx="15" cy="11"/>
              </a:xfrm>
              <a:custGeom>
                <a:avLst/>
                <a:gdLst>
                  <a:gd name="T0" fmla="*/ 15 w 15"/>
                  <a:gd name="T1" fmla="*/ 1 h 11"/>
                  <a:gd name="T2" fmla="*/ 12 w 15"/>
                  <a:gd name="T3" fmla="*/ 0 h 11"/>
                  <a:gd name="T4" fmla="*/ 0 w 15"/>
                  <a:gd name="T5" fmla="*/ 9 h 11"/>
                  <a:gd name="T6" fmla="*/ 3 w 15"/>
                  <a:gd name="T7" fmla="*/ 11 h 11"/>
                  <a:gd name="T8" fmla="*/ 15 w 15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5" y="1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7" y="2"/>
                      <a:pt x="3" y="6"/>
                      <a:pt x="0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6" y="8"/>
                      <a:pt x="10" y="4"/>
                      <a:pt x="15" y="1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01" name="Freeform 921"/>
              <p:cNvSpPr/>
              <p:nvPr/>
            </p:nvSpPr>
            <p:spPr bwMode="auto">
              <a:xfrm>
                <a:off x="5092" y="1249"/>
                <a:ext cx="10" cy="13"/>
              </a:xfrm>
              <a:custGeom>
                <a:avLst/>
                <a:gdLst>
                  <a:gd name="T0" fmla="*/ 10 w 10"/>
                  <a:gd name="T1" fmla="*/ 2 h 13"/>
                  <a:gd name="T2" fmla="*/ 7 w 10"/>
                  <a:gd name="T3" fmla="*/ 0 h 13"/>
                  <a:gd name="T4" fmla="*/ 0 w 10"/>
                  <a:gd name="T5" fmla="*/ 11 h 13"/>
                  <a:gd name="T6" fmla="*/ 3 w 10"/>
                  <a:gd name="T7" fmla="*/ 13 h 13"/>
                  <a:gd name="T8" fmla="*/ 10 w 10"/>
                  <a:gd name="T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10" y="2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4"/>
                      <a:pt x="2" y="7"/>
                      <a:pt x="0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5" y="9"/>
                      <a:pt x="7" y="6"/>
                      <a:pt x="10" y="2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02" name="Freeform 922"/>
              <p:cNvSpPr/>
              <p:nvPr/>
            </p:nvSpPr>
            <p:spPr bwMode="auto">
              <a:xfrm>
                <a:off x="5087" y="1260"/>
                <a:ext cx="8" cy="26"/>
              </a:xfrm>
              <a:custGeom>
                <a:avLst/>
                <a:gdLst>
                  <a:gd name="T0" fmla="*/ 8 w 8"/>
                  <a:gd name="T1" fmla="*/ 2 h 26"/>
                  <a:gd name="T2" fmla="*/ 5 w 8"/>
                  <a:gd name="T3" fmla="*/ 0 h 26"/>
                  <a:gd name="T4" fmla="*/ 2 w 8"/>
                  <a:gd name="T5" fmla="*/ 24 h 26"/>
                  <a:gd name="T6" fmla="*/ 6 w 8"/>
                  <a:gd name="T7" fmla="*/ 26 h 26"/>
                  <a:gd name="T8" fmla="*/ 8 w 8"/>
                  <a:gd name="T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6">
                    <a:moveTo>
                      <a:pt x="8" y="2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0" y="11"/>
                      <a:pt x="2" y="23"/>
                      <a:pt x="2" y="24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5"/>
                      <a:pt x="3" y="13"/>
                      <a:pt x="8" y="2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03" name="Freeform 923"/>
              <p:cNvSpPr/>
              <p:nvPr/>
            </p:nvSpPr>
            <p:spPr bwMode="auto">
              <a:xfrm>
                <a:off x="5086" y="1208"/>
                <a:ext cx="98" cy="78"/>
              </a:xfrm>
              <a:custGeom>
                <a:avLst/>
                <a:gdLst>
                  <a:gd name="T0" fmla="*/ 28 w 98"/>
                  <a:gd name="T1" fmla="*/ 33 h 78"/>
                  <a:gd name="T2" fmla="*/ 7 w 98"/>
                  <a:gd name="T3" fmla="*/ 78 h 78"/>
                  <a:gd name="T4" fmla="*/ 11 w 98"/>
                  <a:gd name="T5" fmla="*/ 72 h 78"/>
                  <a:gd name="T6" fmla="*/ 29 w 98"/>
                  <a:gd name="T7" fmla="*/ 38 h 78"/>
                  <a:gd name="T8" fmla="*/ 29 w 98"/>
                  <a:gd name="T9" fmla="*/ 37 h 78"/>
                  <a:gd name="T10" fmla="*/ 44 w 98"/>
                  <a:gd name="T11" fmla="*/ 41 h 78"/>
                  <a:gd name="T12" fmla="*/ 60 w 98"/>
                  <a:gd name="T13" fmla="*/ 24 h 78"/>
                  <a:gd name="T14" fmla="*/ 90 w 98"/>
                  <a:gd name="T15" fmla="*/ 7 h 78"/>
                  <a:gd name="T16" fmla="*/ 95 w 98"/>
                  <a:gd name="T17" fmla="*/ 1 h 78"/>
                  <a:gd name="T18" fmla="*/ 36 w 98"/>
                  <a:gd name="T19" fmla="*/ 30 h 78"/>
                  <a:gd name="T20" fmla="*/ 28 w 98"/>
                  <a:gd name="T21" fmla="*/ 3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78">
                    <a:moveTo>
                      <a:pt x="28" y="33"/>
                    </a:moveTo>
                    <a:cubicBezTo>
                      <a:pt x="0" y="49"/>
                      <a:pt x="7" y="77"/>
                      <a:pt x="7" y="78"/>
                    </a:cubicBezTo>
                    <a:cubicBezTo>
                      <a:pt x="11" y="72"/>
                      <a:pt x="11" y="72"/>
                      <a:pt x="11" y="72"/>
                    </a:cubicBezTo>
                    <a:cubicBezTo>
                      <a:pt x="10" y="71"/>
                      <a:pt x="6" y="51"/>
                      <a:pt x="29" y="38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9" y="32"/>
                      <a:pt x="44" y="40"/>
                      <a:pt x="44" y="41"/>
                    </a:cubicBezTo>
                    <a:cubicBezTo>
                      <a:pt x="47" y="34"/>
                      <a:pt x="53" y="28"/>
                      <a:pt x="60" y="24"/>
                    </a:cubicBezTo>
                    <a:cubicBezTo>
                      <a:pt x="67" y="20"/>
                      <a:pt x="89" y="8"/>
                      <a:pt x="90" y="7"/>
                    </a:cubicBezTo>
                    <a:cubicBezTo>
                      <a:pt x="98" y="3"/>
                      <a:pt x="95" y="1"/>
                      <a:pt x="95" y="1"/>
                    </a:cubicBezTo>
                    <a:cubicBezTo>
                      <a:pt x="93" y="0"/>
                      <a:pt x="38" y="29"/>
                      <a:pt x="36" y="30"/>
                    </a:cubicBezTo>
                    <a:cubicBezTo>
                      <a:pt x="33" y="31"/>
                      <a:pt x="30" y="32"/>
                      <a:pt x="28" y="3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04" name="Freeform 924"/>
              <p:cNvSpPr/>
              <p:nvPr/>
            </p:nvSpPr>
            <p:spPr bwMode="auto">
              <a:xfrm>
                <a:off x="4992" y="1105"/>
                <a:ext cx="32" cy="21"/>
              </a:xfrm>
              <a:custGeom>
                <a:avLst/>
                <a:gdLst>
                  <a:gd name="T0" fmla="*/ 25 w 32"/>
                  <a:gd name="T1" fmla="*/ 3 h 21"/>
                  <a:gd name="T2" fmla="*/ 8 w 32"/>
                  <a:gd name="T3" fmla="*/ 1 h 21"/>
                  <a:gd name="T4" fmla="*/ 0 w 32"/>
                  <a:gd name="T5" fmla="*/ 9 h 21"/>
                  <a:gd name="T6" fmla="*/ 3 w 32"/>
                  <a:gd name="T7" fmla="*/ 18 h 21"/>
                  <a:gd name="T8" fmla="*/ 11 w 32"/>
                  <a:gd name="T9" fmla="*/ 21 h 21"/>
                  <a:gd name="T10" fmla="*/ 18 w 32"/>
                  <a:gd name="T11" fmla="*/ 16 h 21"/>
                  <a:gd name="T12" fmla="*/ 32 w 32"/>
                  <a:gd name="T13" fmla="*/ 12 h 21"/>
                  <a:gd name="T14" fmla="*/ 25 w 32"/>
                  <a:gd name="T15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21">
                    <a:moveTo>
                      <a:pt x="25" y="3"/>
                    </a:moveTo>
                    <a:cubicBezTo>
                      <a:pt x="25" y="3"/>
                      <a:pt x="10" y="0"/>
                      <a:pt x="8" y="1"/>
                    </a:cubicBezTo>
                    <a:cubicBezTo>
                      <a:pt x="5" y="2"/>
                      <a:pt x="1" y="7"/>
                      <a:pt x="0" y="9"/>
                    </a:cubicBezTo>
                    <a:cubicBezTo>
                      <a:pt x="0" y="11"/>
                      <a:pt x="1" y="17"/>
                      <a:pt x="3" y="18"/>
                    </a:cubicBezTo>
                    <a:cubicBezTo>
                      <a:pt x="5" y="19"/>
                      <a:pt x="9" y="21"/>
                      <a:pt x="11" y="21"/>
                    </a:cubicBezTo>
                    <a:cubicBezTo>
                      <a:pt x="13" y="21"/>
                      <a:pt x="16" y="17"/>
                      <a:pt x="18" y="16"/>
                    </a:cubicBezTo>
                    <a:cubicBezTo>
                      <a:pt x="20" y="15"/>
                      <a:pt x="29" y="19"/>
                      <a:pt x="32" y="12"/>
                    </a:cubicBezTo>
                    <a:cubicBezTo>
                      <a:pt x="32" y="11"/>
                      <a:pt x="31" y="6"/>
                      <a:pt x="25" y="3"/>
                    </a:cubicBezTo>
                    <a:close/>
                  </a:path>
                </a:pathLst>
              </a:custGeom>
              <a:solidFill>
                <a:srgbClr val="E8C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05" name="Freeform 925"/>
              <p:cNvSpPr/>
              <p:nvPr/>
            </p:nvSpPr>
            <p:spPr bwMode="auto">
              <a:xfrm>
                <a:off x="5101" y="1253"/>
                <a:ext cx="50" cy="45"/>
              </a:xfrm>
              <a:custGeom>
                <a:avLst/>
                <a:gdLst>
                  <a:gd name="T0" fmla="*/ 23 w 50"/>
                  <a:gd name="T1" fmla="*/ 8 h 45"/>
                  <a:gd name="T2" fmla="*/ 22 w 50"/>
                  <a:gd name="T3" fmla="*/ 14 h 45"/>
                  <a:gd name="T4" fmla="*/ 8 w 50"/>
                  <a:gd name="T5" fmla="*/ 26 h 45"/>
                  <a:gd name="T6" fmla="*/ 1 w 50"/>
                  <a:gd name="T7" fmla="*/ 35 h 45"/>
                  <a:gd name="T8" fmla="*/ 0 w 50"/>
                  <a:gd name="T9" fmla="*/ 40 h 45"/>
                  <a:gd name="T10" fmla="*/ 2 w 50"/>
                  <a:gd name="T11" fmla="*/ 44 h 45"/>
                  <a:gd name="T12" fmla="*/ 10 w 50"/>
                  <a:gd name="T13" fmla="*/ 45 h 45"/>
                  <a:gd name="T14" fmla="*/ 25 w 50"/>
                  <a:gd name="T15" fmla="*/ 38 h 45"/>
                  <a:gd name="T16" fmla="*/ 50 w 50"/>
                  <a:gd name="T17" fmla="*/ 20 h 45"/>
                  <a:gd name="T18" fmla="*/ 50 w 50"/>
                  <a:gd name="T19" fmla="*/ 17 h 45"/>
                  <a:gd name="T20" fmla="*/ 43 w 50"/>
                  <a:gd name="T21" fmla="*/ 0 h 45"/>
                  <a:gd name="T22" fmla="*/ 23 w 50"/>
                  <a:gd name="T23" fmla="*/ 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45">
                    <a:moveTo>
                      <a:pt x="23" y="8"/>
                    </a:moveTo>
                    <a:cubicBezTo>
                      <a:pt x="22" y="14"/>
                      <a:pt x="22" y="14"/>
                      <a:pt x="22" y="14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3" y="32"/>
                      <a:pt x="1" y="35"/>
                    </a:cubicBezTo>
                    <a:cubicBezTo>
                      <a:pt x="0" y="36"/>
                      <a:pt x="0" y="38"/>
                      <a:pt x="0" y="40"/>
                    </a:cubicBezTo>
                    <a:cubicBezTo>
                      <a:pt x="0" y="41"/>
                      <a:pt x="1" y="43"/>
                      <a:pt x="2" y="44"/>
                    </a:cubicBezTo>
                    <a:cubicBezTo>
                      <a:pt x="4" y="45"/>
                      <a:pt x="7" y="45"/>
                      <a:pt x="10" y="45"/>
                    </a:cubicBezTo>
                    <a:cubicBezTo>
                      <a:pt x="18" y="45"/>
                      <a:pt x="25" y="38"/>
                      <a:pt x="25" y="38"/>
                    </a:cubicBezTo>
                    <a:cubicBezTo>
                      <a:pt x="26" y="37"/>
                      <a:pt x="50" y="20"/>
                      <a:pt x="50" y="20"/>
                    </a:cubicBezTo>
                    <a:cubicBezTo>
                      <a:pt x="50" y="20"/>
                      <a:pt x="50" y="19"/>
                      <a:pt x="50" y="17"/>
                    </a:cubicBezTo>
                    <a:cubicBezTo>
                      <a:pt x="48" y="8"/>
                      <a:pt x="43" y="0"/>
                      <a:pt x="43" y="0"/>
                    </a:cubicBezTo>
                    <a:lnTo>
                      <a:pt x="23" y="8"/>
                    </a:lnTo>
                    <a:close/>
                  </a:path>
                </a:pathLst>
              </a:custGeom>
              <a:solidFill>
                <a:srgbClr val="269F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06" name="Freeform 926"/>
              <p:cNvSpPr/>
              <p:nvPr/>
            </p:nvSpPr>
            <p:spPr bwMode="auto">
              <a:xfrm>
                <a:off x="5112" y="1274"/>
                <a:ext cx="14" cy="6"/>
              </a:xfrm>
              <a:custGeom>
                <a:avLst/>
                <a:gdLst>
                  <a:gd name="T0" fmla="*/ 13 w 14"/>
                  <a:gd name="T1" fmla="*/ 6 h 6"/>
                  <a:gd name="T2" fmla="*/ 14 w 14"/>
                  <a:gd name="T3" fmla="*/ 6 h 6"/>
                  <a:gd name="T4" fmla="*/ 14 w 14"/>
                  <a:gd name="T5" fmla="*/ 5 h 6"/>
                  <a:gd name="T6" fmla="*/ 6 w 14"/>
                  <a:gd name="T7" fmla="*/ 1 h 6"/>
                  <a:gd name="T8" fmla="*/ 0 w 14"/>
                  <a:gd name="T9" fmla="*/ 1 h 6"/>
                  <a:gd name="T10" fmla="*/ 0 w 14"/>
                  <a:gd name="T11" fmla="*/ 2 h 6"/>
                  <a:gd name="T12" fmla="*/ 1 w 14"/>
                  <a:gd name="T13" fmla="*/ 2 h 6"/>
                  <a:gd name="T14" fmla="*/ 6 w 14"/>
                  <a:gd name="T15" fmla="*/ 2 h 6"/>
                  <a:gd name="T16" fmla="*/ 13 w 14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6">
                    <a:moveTo>
                      <a:pt x="13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0" y="2"/>
                      <a:pt x="6" y="1"/>
                    </a:cubicBezTo>
                    <a:cubicBezTo>
                      <a:pt x="3" y="0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3" y="1"/>
                      <a:pt x="6" y="2"/>
                    </a:cubicBezTo>
                    <a:cubicBezTo>
                      <a:pt x="9" y="3"/>
                      <a:pt x="12" y="5"/>
                      <a:pt x="13" y="6"/>
                    </a:cubicBezTo>
                    <a:close/>
                  </a:path>
                </a:pathLst>
              </a:custGeom>
              <a:solidFill>
                <a:srgbClr val="D5D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07" name="Freeform 927"/>
              <p:cNvSpPr/>
              <p:nvPr/>
            </p:nvSpPr>
            <p:spPr bwMode="auto">
              <a:xfrm>
                <a:off x="5109" y="1277"/>
                <a:ext cx="14" cy="5"/>
              </a:xfrm>
              <a:custGeom>
                <a:avLst/>
                <a:gdLst>
                  <a:gd name="T0" fmla="*/ 14 w 14"/>
                  <a:gd name="T1" fmla="*/ 5 h 5"/>
                  <a:gd name="T2" fmla="*/ 14 w 14"/>
                  <a:gd name="T3" fmla="*/ 5 h 5"/>
                  <a:gd name="T4" fmla="*/ 14 w 14"/>
                  <a:gd name="T5" fmla="*/ 5 h 5"/>
                  <a:gd name="T6" fmla="*/ 7 w 14"/>
                  <a:gd name="T7" fmla="*/ 1 h 5"/>
                  <a:gd name="T8" fmla="*/ 1 w 14"/>
                  <a:gd name="T9" fmla="*/ 1 h 5"/>
                  <a:gd name="T10" fmla="*/ 0 w 14"/>
                  <a:gd name="T11" fmla="*/ 2 h 5"/>
                  <a:gd name="T12" fmla="*/ 1 w 14"/>
                  <a:gd name="T13" fmla="*/ 2 h 5"/>
                  <a:gd name="T14" fmla="*/ 6 w 14"/>
                  <a:gd name="T15" fmla="*/ 1 h 5"/>
                  <a:gd name="T16" fmla="*/ 14 w 14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5">
                    <a:moveTo>
                      <a:pt x="14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0" y="1"/>
                      <a:pt x="7" y="1"/>
                    </a:cubicBezTo>
                    <a:cubicBezTo>
                      <a:pt x="4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4" y="1"/>
                      <a:pt x="6" y="1"/>
                    </a:cubicBezTo>
                    <a:cubicBezTo>
                      <a:pt x="9" y="2"/>
                      <a:pt x="13" y="4"/>
                      <a:pt x="14" y="5"/>
                    </a:cubicBezTo>
                    <a:close/>
                  </a:path>
                </a:pathLst>
              </a:custGeom>
              <a:solidFill>
                <a:srgbClr val="D5D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08" name="Freeform 928"/>
              <p:cNvSpPr/>
              <p:nvPr/>
            </p:nvSpPr>
            <p:spPr bwMode="auto">
              <a:xfrm>
                <a:off x="5107" y="1280"/>
                <a:ext cx="14" cy="4"/>
              </a:xfrm>
              <a:custGeom>
                <a:avLst/>
                <a:gdLst>
                  <a:gd name="T0" fmla="*/ 14 w 14"/>
                  <a:gd name="T1" fmla="*/ 4 h 4"/>
                  <a:gd name="T2" fmla="*/ 14 w 14"/>
                  <a:gd name="T3" fmla="*/ 4 h 4"/>
                  <a:gd name="T4" fmla="*/ 14 w 14"/>
                  <a:gd name="T5" fmla="*/ 4 h 4"/>
                  <a:gd name="T6" fmla="*/ 6 w 14"/>
                  <a:gd name="T7" fmla="*/ 0 h 4"/>
                  <a:gd name="T8" fmla="*/ 0 w 14"/>
                  <a:gd name="T9" fmla="*/ 1 h 4"/>
                  <a:gd name="T10" fmla="*/ 0 w 14"/>
                  <a:gd name="T11" fmla="*/ 2 h 4"/>
                  <a:gd name="T12" fmla="*/ 1 w 14"/>
                  <a:gd name="T13" fmla="*/ 2 h 4"/>
                  <a:gd name="T14" fmla="*/ 6 w 14"/>
                  <a:gd name="T15" fmla="*/ 1 h 4"/>
                  <a:gd name="T16" fmla="*/ 14 w 14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4">
                    <a:moveTo>
                      <a:pt x="14" y="4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3"/>
                      <a:pt x="9" y="1"/>
                      <a:pt x="6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3" y="1"/>
                      <a:pt x="6" y="1"/>
                    </a:cubicBezTo>
                    <a:cubicBezTo>
                      <a:pt x="9" y="2"/>
                      <a:pt x="12" y="4"/>
                      <a:pt x="14" y="4"/>
                    </a:cubicBezTo>
                    <a:close/>
                  </a:path>
                </a:pathLst>
              </a:custGeom>
              <a:solidFill>
                <a:srgbClr val="D5D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09" name="Freeform 929"/>
              <p:cNvSpPr/>
              <p:nvPr/>
            </p:nvSpPr>
            <p:spPr bwMode="auto">
              <a:xfrm>
                <a:off x="5101" y="1285"/>
                <a:ext cx="21" cy="13"/>
              </a:xfrm>
              <a:custGeom>
                <a:avLst/>
                <a:gdLst>
                  <a:gd name="T0" fmla="*/ 1 w 21"/>
                  <a:gd name="T1" fmla="*/ 3 h 13"/>
                  <a:gd name="T2" fmla="*/ 2 w 21"/>
                  <a:gd name="T3" fmla="*/ 1 h 13"/>
                  <a:gd name="T4" fmla="*/ 10 w 21"/>
                  <a:gd name="T5" fmla="*/ 1 h 13"/>
                  <a:gd name="T6" fmla="*/ 21 w 21"/>
                  <a:gd name="T7" fmla="*/ 8 h 13"/>
                  <a:gd name="T8" fmla="*/ 6 w 21"/>
                  <a:gd name="T9" fmla="*/ 13 h 13"/>
                  <a:gd name="T10" fmla="*/ 6 w 21"/>
                  <a:gd name="T11" fmla="*/ 13 h 13"/>
                  <a:gd name="T12" fmla="*/ 2 w 21"/>
                  <a:gd name="T13" fmla="*/ 12 h 13"/>
                  <a:gd name="T14" fmla="*/ 0 w 21"/>
                  <a:gd name="T15" fmla="*/ 8 h 13"/>
                  <a:gd name="T16" fmla="*/ 1 w 21"/>
                  <a:gd name="T17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3">
                    <a:moveTo>
                      <a:pt x="1" y="3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3" y="1"/>
                      <a:pt x="5" y="0"/>
                      <a:pt x="10" y="1"/>
                    </a:cubicBezTo>
                    <a:cubicBezTo>
                      <a:pt x="17" y="3"/>
                      <a:pt x="21" y="8"/>
                      <a:pt x="21" y="8"/>
                    </a:cubicBezTo>
                    <a:cubicBezTo>
                      <a:pt x="21" y="8"/>
                      <a:pt x="17" y="11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3"/>
                      <a:pt x="3" y="12"/>
                      <a:pt x="2" y="12"/>
                    </a:cubicBezTo>
                    <a:cubicBezTo>
                      <a:pt x="1" y="11"/>
                      <a:pt x="0" y="9"/>
                      <a:pt x="0" y="8"/>
                    </a:cubicBezTo>
                    <a:cubicBezTo>
                      <a:pt x="0" y="6"/>
                      <a:pt x="0" y="4"/>
                      <a:pt x="1" y="3"/>
                    </a:cubicBezTo>
                    <a:close/>
                  </a:path>
                </a:pathLst>
              </a:custGeom>
              <a:solidFill>
                <a:srgbClr val="254B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10" name="Freeform 930"/>
              <p:cNvSpPr/>
              <p:nvPr/>
            </p:nvSpPr>
            <p:spPr bwMode="auto">
              <a:xfrm>
                <a:off x="5101" y="1270"/>
                <a:ext cx="50" cy="30"/>
              </a:xfrm>
              <a:custGeom>
                <a:avLst/>
                <a:gdLst>
                  <a:gd name="T0" fmla="*/ 0 w 50"/>
                  <a:gd name="T1" fmla="*/ 23 h 30"/>
                  <a:gd name="T2" fmla="*/ 9 w 50"/>
                  <a:gd name="T3" fmla="*/ 26 h 30"/>
                  <a:gd name="T4" fmla="*/ 47 w 50"/>
                  <a:gd name="T5" fmla="*/ 3 h 30"/>
                  <a:gd name="T6" fmla="*/ 50 w 50"/>
                  <a:gd name="T7" fmla="*/ 0 h 30"/>
                  <a:gd name="T8" fmla="*/ 50 w 50"/>
                  <a:gd name="T9" fmla="*/ 3 h 30"/>
                  <a:gd name="T10" fmla="*/ 49 w 50"/>
                  <a:gd name="T11" fmla="*/ 7 h 30"/>
                  <a:gd name="T12" fmla="*/ 29 w 50"/>
                  <a:gd name="T13" fmla="*/ 22 h 30"/>
                  <a:gd name="T14" fmla="*/ 10 w 50"/>
                  <a:gd name="T15" fmla="*/ 29 h 30"/>
                  <a:gd name="T16" fmla="*/ 1 w 50"/>
                  <a:gd name="T17" fmla="*/ 27 h 30"/>
                  <a:gd name="T18" fmla="*/ 0 w 50"/>
                  <a:gd name="T19" fmla="*/ 2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30">
                    <a:moveTo>
                      <a:pt x="0" y="23"/>
                    </a:moveTo>
                    <a:cubicBezTo>
                      <a:pt x="1" y="25"/>
                      <a:pt x="7" y="26"/>
                      <a:pt x="9" y="26"/>
                    </a:cubicBezTo>
                    <a:cubicBezTo>
                      <a:pt x="23" y="26"/>
                      <a:pt x="46" y="4"/>
                      <a:pt x="47" y="3"/>
                    </a:cubicBezTo>
                    <a:cubicBezTo>
                      <a:pt x="49" y="1"/>
                      <a:pt x="50" y="0"/>
                      <a:pt x="50" y="0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6"/>
                      <a:pt x="49" y="7"/>
                    </a:cubicBezTo>
                    <a:cubicBezTo>
                      <a:pt x="48" y="8"/>
                      <a:pt x="31" y="21"/>
                      <a:pt x="29" y="22"/>
                    </a:cubicBezTo>
                    <a:cubicBezTo>
                      <a:pt x="29" y="22"/>
                      <a:pt x="19" y="30"/>
                      <a:pt x="10" y="29"/>
                    </a:cubicBezTo>
                    <a:cubicBezTo>
                      <a:pt x="7" y="29"/>
                      <a:pt x="3" y="29"/>
                      <a:pt x="1" y="27"/>
                    </a:cubicBezTo>
                    <a:cubicBezTo>
                      <a:pt x="0" y="26"/>
                      <a:pt x="0" y="22"/>
                      <a:pt x="0" y="23"/>
                    </a:cubicBezTo>
                    <a:close/>
                  </a:path>
                </a:pathLst>
              </a:custGeom>
              <a:solidFill>
                <a:srgbClr val="D5D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11" name="Freeform 931"/>
              <p:cNvSpPr/>
              <p:nvPr/>
            </p:nvSpPr>
            <p:spPr bwMode="auto">
              <a:xfrm>
                <a:off x="5102" y="1087"/>
                <a:ext cx="68" cy="186"/>
              </a:xfrm>
              <a:custGeom>
                <a:avLst/>
                <a:gdLst>
                  <a:gd name="T0" fmla="*/ 24 w 68"/>
                  <a:gd name="T1" fmla="*/ 21 h 186"/>
                  <a:gd name="T2" fmla="*/ 2 w 68"/>
                  <a:gd name="T3" fmla="*/ 108 h 186"/>
                  <a:gd name="T4" fmla="*/ 6 w 68"/>
                  <a:gd name="T5" fmla="*/ 134 h 186"/>
                  <a:gd name="T6" fmla="*/ 19 w 68"/>
                  <a:gd name="T7" fmla="*/ 181 h 186"/>
                  <a:gd name="T8" fmla="*/ 38 w 68"/>
                  <a:gd name="T9" fmla="*/ 182 h 186"/>
                  <a:gd name="T10" fmla="*/ 47 w 68"/>
                  <a:gd name="T11" fmla="*/ 174 h 186"/>
                  <a:gd name="T12" fmla="*/ 34 w 68"/>
                  <a:gd name="T13" fmla="*/ 120 h 186"/>
                  <a:gd name="T14" fmla="*/ 36 w 68"/>
                  <a:gd name="T15" fmla="*/ 101 h 186"/>
                  <a:gd name="T16" fmla="*/ 55 w 68"/>
                  <a:gd name="T17" fmla="*/ 51 h 186"/>
                  <a:gd name="T18" fmla="*/ 61 w 68"/>
                  <a:gd name="T19" fmla="*/ 11 h 186"/>
                  <a:gd name="T20" fmla="*/ 24 w 68"/>
                  <a:gd name="T21" fmla="*/ 2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186">
                    <a:moveTo>
                      <a:pt x="24" y="21"/>
                    </a:moveTo>
                    <a:cubicBezTo>
                      <a:pt x="24" y="21"/>
                      <a:pt x="6" y="81"/>
                      <a:pt x="2" y="108"/>
                    </a:cubicBezTo>
                    <a:cubicBezTo>
                      <a:pt x="0" y="117"/>
                      <a:pt x="6" y="134"/>
                      <a:pt x="6" y="134"/>
                    </a:cubicBezTo>
                    <a:cubicBezTo>
                      <a:pt x="19" y="181"/>
                      <a:pt x="19" y="181"/>
                      <a:pt x="19" y="181"/>
                    </a:cubicBezTo>
                    <a:cubicBezTo>
                      <a:pt x="19" y="181"/>
                      <a:pt x="29" y="186"/>
                      <a:pt x="38" y="182"/>
                    </a:cubicBezTo>
                    <a:cubicBezTo>
                      <a:pt x="46" y="177"/>
                      <a:pt x="47" y="174"/>
                      <a:pt x="47" y="174"/>
                    </a:cubicBezTo>
                    <a:cubicBezTo>
                      <a:pt x="47" y="174"/>
                      <a:pt x="41" y="141"/>
                      <a:pt x="34" y="120"/>
                    </a:cubicBezTo>
                    <a:cubicBezTo>
                      <a:pt x="32" y="111"/>
                      <a:pt x="36" y="101"/>
                      <a:pt x="36" y="10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5" y="51"/>
                      <a:pt x="68" y="26"/>
                      <a:pt x="61" y="11"/>
                    </a:cubicBezTo>
                    <a:cubicBezTo>
                      <a:pt x="56" y="0"/>
                      <a:pt x="24" y="21"/>
                      <a:pt x="24" y="21"/>
                    </a:cubicBezTo>
                    <a:close/>
                  </a:path>
                </a:pathLst>
              </a:custGeom>
              <a:solidFill>
                <a:srgbClr val="254B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12" name="Freeform 932"/>
              <p:cNvSpPr/>
              <p:nvPr/>
            </p:nvSpPr>
            <p:spPr bwMode="auto">
              <a:xfrm>
                <a:off x="5011" y="1030"/>
                <a:ext cx="83" cy="89"/>
              </a:xfrm>
              <a:custGeom>
                <a:avLst/>
                <a:gdLst>
                  <a:gd name="T0" fmla="*/ 8 w 83"/>
                  <a:gd name="T1" fmla="*/ 90 h 90"/>
                  <a:gd name="T2" fmla="*/ 39 w 83"/>
                  <a:gd name="T3" fmla="*/ 75 h 90"/>
                  <a:gd name="T4" fmla="*/ 54 w 83"/>
                  <a:gd name="T5" fmla="*/ 61 h 90"/>
                  <a:gd name="T6" fmla="*/ 78 w 83"/>
                  <a:gd name="T7" fmla="*/ 19 h 90"/>
                  <a:gd name="T8" fmla="*/ 56 w 83"/>
                  <a:gd name="T9" fmla="*/ 13 h 90"/>
                  <a:gd name="T10" fmla="*/ 35 w 83"/>
                  <a:gd name="T11" fmla="*/ 52 h 90"/>
                  <a:gd name="T12" fmla="*/ 25 w 83"/>
                  <a:gd name="T13" fmla="*/ 61 h 90"/>
                  <a:gd name="T14" fmla="*/ 0 w 83"/>
                  <a:gd name="T15" fmla="*/ 83 h 90"/>
                  <a:gd name="T16" fmla="*/ 8 w 83"/>
                  <a:gd name="T1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90">
                    <a:moveTo>
                      <a:pt x="8" y="90"/>
                    </a:moveTo>
                    <a:cubicBezTo>
                      <a:pt x="14" y="89"/>
                      <a:pt x="33" y="80"/>
                      <a:pt x="39" y="75"/>
                    </a:cubicBezTo>
                    <a:cubicBezTo>
                      <a:pt x="48" y="70"/>
                      <a:pt x="54" y="61"/>
                      <a:pt x="54" y="61"/>
                    </a:cubicBezTo>
                    <a:cubicBezTo>
                      <a:pt x="54" y="61"/>
                      <a:pt x="76" y="28"/>
                      <a:pt x="78" y="19"/>
                    </a:cubicBezTo>
                    <a:cubicBezTo>
                      <a:pt x="83" y="4"/>
                      <a:pt x="65" y="0"/>
                      <a:pt x="56" y="13"/>
                    </a:cubicBezTo>
                    <a:cubicBezTo>
                      <a:pt x="52" y="18"/>
                      <a:pt x="39" y="43"/>
                      <a:pt x="35" y="52"/>
                    </a:cubicBezTo>
                    <a:cubicBezTo>
                      <a:pt x="32" y="56"/>
                      <a:pt x="25" y="61"/>
                      <a:pt x="25" y="61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7" y="90"/>
                      <a:pt x="8" y="90"/>
                    </a:cubicBezTo>
                    <a:close/>
                  </a:path>
                </a:pathLst>
              </a:custGeom>
              <a:solidFill>
                <a:srgbClr val="E8C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13" name="Freeform 933"/>
              <p:cNvSpPr/>
              <p:nvPr/>
            </p:nvSpPr>
            <p:spPr bwMode="auto">
              <a:xfrm>
                <a:off x="5047" y="1033"/>
                <a:ext cx="37" cy="60"/>
              </a:xfrm>
              <a:custGeom>
                <a:avLst/>
                <a:gdLst>
                  <a:gd name="T0" fmla="*/ 32 w 37"/>
                  <a:gd name="T1" fmla="*/ 48 h 61"/>
                  <a:gd name="T2" fmla="*/ 0 w 37"/>
                  <a:gd name="T3" fmla="*/ 41 h 61"/>
                  <a:gd name="T4" fmla="*/ 6 w 37"/>
                  <a:gd name="T5" fmla="*/ 27 h 61"/>
                  <a:gd name="T6" fmla="*/ 12 w 37"/>
                  <a:gd name="T7" fmla="*/ 11 h 61"/>
                  <a:gd name="T8" fmla="*/ 35 w 37"/>
                  <a:gd name="T9" fmla="*/ 10 h 61"/>
                  <a:gd name="T10" fmla="*/ 32 w 37"/>
                  <a:gd name="T11" fmla="*/ 4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61">
                    <a:moveTo>
                      <a:pt x="32" y="48"/>
                    </a:moveTo>
                    <a:cubicBezTo>
                      <a:pt x="32" y="48"/>
                      <a:pt x="14" y="61"/>
                      <a:pt x="0" y="41"/>
                    </a:cubicBezTo>
                    <a:cubicBezTo>
                      <a:pt x="0" y="41"/>
                      <a:pt x="2" y="36"/>
                      <a:pt x="6" y="27"/>
                    </a:cubicBezTo>
                    <a:cubicBezTo>
                      <a:pt x="10" y="19"/>
                      <a:pt x="10" y="12"/>
                      <a:pt x="12" y="11"/>
                    </a:cubicBezTo>
                    <a:cubicBezTo>
                      <a:pt x="15" y="9"/>
                      <a:pt x="29" y="0"/>
                      <a:pt x="35" y="10"/>
                    </a:cubicBezTo>
                    <a:cubicBezTo>
                      <a:pt x="37" y="13"/>
                      <a:pt x="32" y="48"/>
                      <a:pt x="32" y="48"/>
                    </a:cubicBezTo>
                    <a:close/>
                  </a:path>
                </a:pathLst>
              </a:custGeom>
              <a:solidFill>
                <a:srgbClr val="048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14" name="Freeform 934"/>
              <p:cNvSpPr/>
              <p:nvPr/>
            </p:nvSpPr>
            <p:spPr bwMode="auto">
              <a:xfrm>
                <a:off x="5059" y="1016"/>
                <a:ext cx="118" cy="128"/>
              </a:xfrm>
              <a:custGeom>
                <a:avLst/>
                <a:gdLst>
                  <a:gd name="T0" fmla="*/ 0 w 118"/>
                  <a:gd name="T1" fmla="*/ 35 h 129"/>
                  <a:gd name="T2" fmla="*/ 29 w 118"/>
                  <a:gd name="T3" fmla="*/ 72 h 129"/>
                  <a:gd name="T4" fmla="*/ 43 w 118"/>
                  <a:gd name="T5" fmla="*/ 88 h 129"/>
                  <a:gd name="T6" fmla="*/ 35 w 118"/>
                  <a:gd name="T7" fmla="*/ 99 h 129"/>
                  <a:gd name="T8" fmla="*/ 48 w 118"/>
                  <a:gd name="T9" fmla="*/ 112 h 129"/>
                  <a:gd name="T10" fmla="*/ 99 w 118"/>
                  <a:gd name="T11" fmla="*/ 113 h 129"/>
                  <a:gd name="T12" fmla="*/ 118 w 118"/>
                  <a:gd name="T13" fmla="*/ 97 h 129"/>
                  <a:gd name="T14" fmla="*/ 91 w 118"/>
                  <a:gd name="T15" fmla="*/ 50 h 129"/>
                  <a:gd name="T16" fmla="*/ 68 w 118"/>
                  <a:gd name="T17" fmla="*/ 22 h 129"/>
                  <a:gd name="T18" fmla="*/ 12 w 118"/>
                  <a:gd name="T19" fmla="*/ 9 h 129"/>
                  <a:gd name="T20" fmla="*/ 0 w 118"/>
                  <a:gd name="T21" fmla="*/ 3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29">
                    <a:moveTo>
                      <a:pt x="0" y="35"/>
                    </a:moveTo>
                    <a:cubicBezTo>
                      <a:pt x="0" y="44"/>
                      <a:pt x="10" y="57"/>
                      <a:pt x="29" y="72"/>
                    </a:cubicBezTo>
                    <a:cubicBezTo>
                      <a:pt x="29" y="72"/>
                      <a:pt x="43" y="84"/>
                      <a:pt x="43" y="88"/>
                    </a:cubicBezTo>
                    <a:cubicBezTo>
                      <a:pt x="44" y="94"/>
                      <a:pt x="35" y="98"/>
                      <a:pt x="35" y="99"/>
                    </a:cubicBezTo>
                    <a:cubicBezTo>
                      <a:pt x="36" y="104"/>
                      <a:pt x="39" y="106"/>
                      <a:pt x="48" y="112"/>
                    </a:cubicBezTo>
                    <a:cubicBezTo>
                      <a:pt x="54" y="116"/>
                      <a:pt x="75" y="129"/>
                      <a:pt x="99" y="113"/>
                    </a:cubicBezTo>
                    <a:cubicBezTo>
                      <a:pt x="111" y="104"/>
                      <a:pt x="118" y="97"/>
                      <a:pt x="118" y="97"/>
                    </a:cubicBezTo>
                    <a:cubicBezTo>
                      <a:pt x="113" y="91"/>
                      <a:pt x="102" y="67"/>
                      <a:pt x="91" y="50"/>
                    </a:cubicBezTo>
                    <a:cubicBezTo>
                      <a:pt x="79" y="32"/>
                      <a:pt x="68" y="22"/>
                      <a:pt x="68" y="22"/>
                    </a:cubicBezTo>
                    <a:cubicBezTo>
                      <a:pt x="39" y="0"/>
                      <a:pt x="12" y="9"/>
                      <a:pt x="12" y="9"/>
                    </a:cubicBezTo>
                    <a:cubicBezTo>
                      <a:pt x="12" y="9"/>
                      <a:pt x="1" y="28"/>
                      <a:pt x="0" y="35"/>
                    </a:cubicBezTo>
                    <a:close/>
                  </a:path>
                </a:pathLst>
              </a:custGeom>
              <a:solidFill>
                <a:srgbClr val="0BA2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15" name="Freeform 935"/>
              <p:cNvSpPr/>
              <p:nvPr/>
            </p:nvSpPr>
            <p:spPr bwMode="auto">
              <a:xfrm>
                <a:off x="5075" y="1023"/>
                <a:ext cx="27" cy="38"/>
              </a:xfrm>
              <a:custGeom>
                <a:avLst/>
                <a:gdLst>
                  <a:gd name="T0" fmla="*/ 3 w 27"/>
                  <a:gd name="T1" fmla="*/ 15 h 38"/>
                  <a:gd name="T2" fmla="*/ 7 w 27"/>
                  <a:gd name="T3" fmla="*/ 35 h 38"/>
                  <a:gd name="T4" fmla="*/ 22 w 27"/>
                  <a:gd name="T5" fmla="*/ 23 h 38"/>
                  <a:gd name="T6" fmla="*/ 20 w 27"/>
                  <a:gd name="T7" fmla="*/ 4 h 38"/>
                  <a:gd name="T8" fmla="*/ 3 w 27"/>
                  <a:gd name="T9" fmla="*/ 1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8">
                    <a:moveTo>
                      <a:pt x="3" y="15"/>
                    </a:moveTo>
                    <a:cubicBezTo>
                      <a:pt x="0" y="22"/>
                      <a:pt x="3" y="32"/>
                      <a:pt x="7" y="35"/>
                    </a:cubicBezTo>
                    <a:cubicBezTo>
                      <a:pt x="12" y="38"/>
                      <a:pt x="19" y="31"/>
                      <a:pt x="22" y="23"/>
                    </a:cubicBezTo>
                    <a:cubicBezTo>
                      <a:pt x="24" y="18"/>
                      <a:pt x="27" y="8"/>
                      <a:pt x="20" y="4"/>
                    </a:cubicBezTo>
                    <a:cubicBezTo>
                      <a:pt x="13" y="0"/>
                      <a:pt x="4" y="15"/>
                      <a:pt x="3" y="15"/>
                    </a:cubicBezTo>
                    <a:close/>
                  </a:path>
                </a:pathLst>
              </a:custGeom>
              <a:solidFill>
                <a:srgbClr val="E8C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16" name="Freeform 936"/>
              <p:cNvSpPr/>
              <p:nvPr/>
            </p:nvSpPr>
            <p:spPr bwMode="auto">
              <a:xfrm>
                <a:off x="5056" y="1020"/>
                <a:ext cx="46" cy="34"/>
              </a:xfrm>
              <a:custGeom>
                <a:avLst/>
                <a:gdLst>
                  <a:gd name="T0" fmla="*/ 28 w 46"/>
                  <a:gd name="T1" fmla="*/ 31 h 34"/>
                  <a:gd name="T2" fmla="*/ 39 w 46"/>
                  <a:gd name="T3" fmla="*/ 7 h 34"/>
                  <a:gd name="T4" fmla="*/ 19 w 46"/>
                  <a:gd name="T5" fmla="*/ 0 h 34"/>
                  <a:gd name="T6" fmla="*/ 6 w 46"/>
                  <a:gd name="T7" fmla="*/ 24 h 34"/>
                  <a:gd name="T8" fmla="*/ 18 w 46"/>
                  <a:gd name="T9" fmla="*/ 26 h 34"/>
                  <a:gd name="T10" fmla="*/ 28 w 46"/>
                  <a:gd name="T11" fmla="*/ 3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34">
                    <a:moveTo>
                      <a:pt x="28" y="31"/>
                    </a:moveTo>
                    <a:cubicBezTo>
                      <a:pt x="38" y="34"/>
                      <a:pt x="46" y="9"/>
                      <a:pt x="39" y="7"/>
                    </a:cubicBezTo>
                    <a:cubicBezTo>
                      <a:pt x="35" y="6"/>
                      <a:pt x="19" y="0"/>
                      <a:pt x="19" y="0"/>
                    </a:cubicBezTo>
                    <a:cubicBezTo>
                      <a:pt x="19" y="0"/>
                      <a:pt x="0" y="21"/>
                      <a:pt x="6" y="24"/>
                    </a:cubicBezTo>
                    <a:cubicBezTo>
                      <a:pt x="8" y="25"/>
                      <a:pt x="15" y="26"/>
                      <a:pt x="18" y="26"/>
                    </a:cubicBezTo>
                    <a:cubicBezTo>
                      <a:pt x="25" y="27"/>
                      <a:pt x="28" y="31"/>
                      <a:pt x="28" y="31"/>
                    </a:cubicBezTo>
                    <a:close/>
                  </a:path>
                </a:pathLst>
              </a:custGeom>
              <a:solidFill>
                <a:srgbClr val="E8C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17" name="Freeform 937"/>
              <p:cNvSpPr/>
              <p:nvPr/>
            </p:nvSpPr>
            <p:spPr bwMode="auto">
              <a:xfrm>
                <a:off x="5058" y="1012"/>
                <a:ext cx="11" cy="18"/>
              </a:xfrm>
              <a:custGeom>
                <a:avLst/>
                <a:gdLst>
                  <a:gd name="T0" fmla="*/ 5 w 11"/>
                  <a:gd name="T1" fmla="*/ 0 h 18"/>
                  <a:gd name="T2" fmla="*/ 1 w 11"/>
                  <a:gd name="T3" fmla="*/ 6 h 18"/>
                  <a:gd name="T4" fmla="*/ 2 w 11"/>
                  <a:gd name="T5" fmla="*/ 15 h 18"/>
                  <a:gd name="T6" fmla="*/ 5 w 11"/>
                  <a:gd name="T7" fmla="*/ 17 h 18"/>
                  <a:gd name="T8" fmla="*/ 9 w 11"/>
                  <a:gd name="T9" fmla="*/ 12 h 18"/>
                  <a:gd name="T10" fmla="*/ 10 w 11"/>
                  <a:gd name="T11" fmla="*/ 8 h 18"/>
                  <a:gd name="T12" fmla="*/ 5 w 11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8">
                    <a:moveTo>
                      <a:pt x="5" y="0"/>
                    </a:moveTo>
                    <a:cubicBezTo>
                      <a:pt x="0" y="1"/>
                      <a:pt x="1" y="6"/>
                      <a:pt x="1" y="6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3" y="17"/>
                      <a:pt x="5" y="17"/>
                    </a:cubicBezTo>
                    <a:cubicBezTo>
                      <a:pt x="8" y="18"/>
                      <a:pt x="8" y="15"/>
                      <a:pt x="9" y="12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4"/>
                      <a:pt x="10" y="0"/>
                      <a:pt x="5" y="0"/>
                    </a:cubicBezTo>
                    <a:close/>
                  </a:path>
                </a:pathLst>
              </a:custGeom>
              <a:solidFill>
                <a:srgbClr val="FF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18" name="Freeform 938"/>
              <p:cNvSpPr/>
              <p:nvPr/>
            </p:nvSpPr>
            <p:spPr bwMode="auto">
              <a:xfrm>
                <a:off x="5031" y="997"/>
                <a:ext cx="45" cy="57"/>
              </a:xfrm>
              <a:custGeom>
                <a:avLst/>
                <a:gdLst>
                  <a:gd name="T0" fmla="*/ 20 w 45"/>
                  <a:gd name="T1" fmla="*/ 3 h 57"/>
                  <a:gd name="T2" fmla="*/ 20 w 45"/>
                  <a:gd name="T3" fmla="*/ 3 h 57"/>
                  <a:gd name="T4" fmla="*/ 38 w 45"/>
                  <a:gd name="T5" fmla="*/ 0 h 57"/>
                  <a:gd name="T6" fmla="*/ 44 w 45"/>
                  <a:gd name="T7" fmla="*/ 33 h 57"/>
                  <a:gd name="T8" fmla="*/ 45 w 45"/>
                  <a:gd name="T9" fmla="*/ 40 h 57"/>
                  <a:gd name="T10" fmla="*/ 42 w 45"/>
                  <a:gd name="T11" fmla="*/ 46 h 57"/>
                  <a:gd name="T12" fmla="*/ 35 w 45"/>
                  <a:gd name="T13" fmla="*/ 52 h 57"/>
                  <a:gd name="T14" fmla="*/ 25 w 45"/>
                  <a:gd name="T15" fmla="*/ 57 h 57"/>
                  <a:gd name="T16" fmla="*/ 20 w 45"/>
                  <a:gd name="T17" fmla="*/ 55 h 57"/>
                  <a:gd name="T18" fmla="*/ 14 w 45"/>
                  <a:gd name="T19" fmla="*/ 50 h 57"/>
                  <a:gd name="T20" fmla="*/ 3 w 45"/>
                  <a:gd name="T21" fmla="*/ 14 h 57"/>
                  <a:gd name="T22" fmla="*/ 0 w 45"/>
                  <a:gd name="T23" fmla="*/ 4 h 57"/>
                  <a:gd name="T24" fmla="*/ 20 w 45"/>
                  <a:gd name="T25" fmla="*/ 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57">
                    <a:moveTo>
                      <a:pt x="20" y="3"/>
                    </a:moveTo>
                    <a:cubicBezTo>
                      <a:pt x="20" y="3"/>
                      <a:pt x="20" y="3"/>
                      <a:pt x="20" y="3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4" y="36"/>
                      <a:pt x="45" y="38"/>
                      <a:pt x="45" y="40"/>
                    </a:cubicBezTo>
                    <a:cubicBezTo>
                      <a:pt x="45" y="42"/>
                      <a:pt x="44" y="44"/>
                      <a:pt x="42" y="46"/>
                    </a:cubicBezTo>
                    <a:cubicBezTo>
                      <a:pt x="42" y="46"/>
                      <a:pt x="39" y="49"/>
                      <a:pt x="35" y="52"/>
                    </a:cubicBezTo>
                    <a:cubicBezTo>
                      <a:pt x="34" y="53"/>
                      <a:pt x="29" y="57"/>
                      <a:pt x="25" y="57"/>
                    </a:cubicBezTo>
                    <a:cubicBezTo>
                      <a:pt x="23" y="56"/>
                      <a:pt x="20" y="55"/>
                      <a:pt x="20" y="55"/>
                    </a:cubicBezTo>
                    <a:cubicBezTo>
                      <a:pt x="17" y="54"/>
                      <a:pt x="16" y="53"/>
                      <a:pt x="14" y="50"/>
                    </a:cubicBezTo>
                    <a:cubicBezTo>
                      <a:pt x="12" y="46"/>
                      <a:pt x="3" y="14"/>
                      <a:pt x="3" y="1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20" y="3"/>
                    </a:lnTo>
                    <a:close/>
                  </a:path>
                </a:pathLst>
              </a:custGeom>
              <a:solidFill>
                <a:srgbClr val="FFE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19" name="Freeform 939"/>
              <p:cNvSpPr/>
              <p:nvPr/>
            </p:nvSpPr>
            <p:spPr bwMode="auto">
              <a:xfrm>
                <a:off x="5030" y="980"/>
                <a:ext cx="57" cy="46"/>
              </a:xfrm>
              <a:custGeom>
                <a:avLst/>
                <a:gdLst>
                  <a:gd name="T0" fmla="*/ 3 w 57"/>
                  <a:gd name="T1" fmla="*/ 15 h 46"/>
                  <a:gd name="T2" fmla="*/ 2 w 57"/>
                  <a:gd name="T3" fmla="*/ 27 h 46"/>
                  <a:gd name="T4" fmla="*/ 4 w 57"/>
                  <a:gd name="T5" fmla="*/ 31 h 46"/>
                  <a:gd name="T6" fmla="*/ 11 w 57"/>
                  <a:gd name="T7" fmla="*/ 28 h 46"/>
                  <a:gd name="T8" fmla="*/ 19 w 57"/>
                  <a:gd name="T9" fmla="*/ 33 h 46"/>
                  <a:gd name="T10" fmla="*/ 18 w 57"/>
                  <a:gd name="T11" fmla="*/ 27 h 46"/>
                  <a:gd name="T12" fmla="*/ 23 w 57"/>
                  <a:gd name="T13" fmla="*/ 32 h 46"/>
                  <a:gd name="T14" fmla="*/ 25 w 57"/>
                  <a:gd name="T15" fmla="*/ 29 h 46"/>
                  <a:gd name="T16" fmla="*/ 33 w 57"/>
                  <a:gd name="T17" fmla="*/ 39 h 46"/>
                  <a:gd name="T18" fmla="*/ 34 w 57"/>
                  <a:gd name="T19" fmla="*/ 42 h 46"/>
                  <a:gd name="T20" fmla="*/ 36 w 57"/>
                  <a:gd name="T21" fmla="*/ 45 h 46"/>
                  <a:gd name="T22" fmla="*/ 37 w 57"/>
                  <a:gd name="T23" fmla="*/ 42 h 46"/>
                  <a:gd name="T24" fmla="*/ 43 w 57"/>
                  <a:gd name="T25" fmla="*/ 37 h 46"/>
                  <a:gd name="T26" fmla="*/ 45 w 57"/>
                  <a:gd name="T27" fmla="*/ 46 h 46"/>
                  <a:gd name="T28" fmla="*/ 46 w 57"/>
                  <a:gd name="T29" fmla="*/ 46 h 46"/>
                  <a:gd name="T30" fmla="*/ 53 w 57"/>
                  <a:gd name="T31" fmla="*/ 42 h 46"/>
                  <a:gd name="T32" fmla="*/ 54 w 57"/>
                  <a:gd name="T33" fmla="*/ 35 h 46"/>
                  <a:gd name="T34" fmla="*/ 45 w 57"/>
                  <a:gd name="T35" fmla="*/ 8 h 46"/>
                  <a:gd name="T36" fmla="*/ 32 w 57"/>
                  <a:gd name="T37" fmla="*/ 1 h 46"/>
                  <a:gd name="T38" fmla="*/ 28 w 57"/>
                  <a:gd name="T39" fmla="*/ 3 h 46"/>
                  <a:gd name="T40" fmla="*/ 24 w 57"/>
                  <a:gd name="T41" fmla="*/ 0 h 46"/>
                  <a:gd name="T42" fmla="*/ 17 w 57"/>
                  <a:gd name="T43" fmla="*/ 5 h 46"/>
                  <a:gd name="T44" fmla="*/ 14 w 57"/>
                  <a:gd name="T45" fmla="*/ 4 h 46"/>
                  <a:gd name="T46" fmla="*/ 3 w 57"/>
                  <a:gd name="T47" fmla="*/ 1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7" h="46">
                    <a:moveTo>
                      <a:pt x="3" y="15"/>
                    </a:moveTo>
                    <a:cubicBezTo>
                      <a:pt x="0" y="19"/>
                      <a:pt x="0" y="23"/>
                      <a:pt x="2" y="27"/>
                    </a:cubicBezTo>
                    <a:cubicBezTo>
                      <a:pt x="3" y="29"/>
                      <a:pt x="4" y="31"/>
                      <a:pt x="4" y="31"/>
                    </a:cubicBezTo>
                    <a:cubicBezTo>
                      <a:pt x="4" y="31"/>
                      <a:pt x="6" y="24"/>
                      <a:pt x="11" y="28"/>
                    </a:cubicBezTo>
                    <a:cubicBezTo>
                      <a:pt x="16" y="31"/>
                      <a:pt x="19" y="33"/>
                      <a:pt x="19" y="33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2"/>
                      <a:pt x="24" y="29"/>
                      <a:pt x="25" y="29"/>
                    </a:cubicBezTo>
                    <a:cubicBezTo>
                      <a:pt x="31" y="30"/>
                      <a:pt x="33" y="37"/>
                      <a:pt x="33" y="39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4" y="44"/>
                      <a:pt x="34" y="46"/>
                      <a:pt x="36" y="45"/>
                    </a:cubicBezTo>
                    <a:cubicBezTo>
                      <a:pt x="37" y="45"/>
                      <a:pt x="37" y="44"/>
                      <a:pt x="37" y="42"/>
                    </a:cubicBezTo>
                    <a:cubicBezTo>
                      <a:pt x="37" y="42"/>
                      <a:pt x="37" y="35"/>
                      <a:pt x="43" y="37"/>
                    </a:cubicBezTo>
                    <a:cubicBezTo>
                      <a:pt x="46" y="38"/>
                      <a:pt x="45" y="45"/>
                      <a:pt x="45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8" y="46"/>
                      <a:pt x="52" y="45"/>
                      <a:pt x="53" y="42"/>
                    </a:cubicBezTo>
                    <a:cubicBezTo>
                      <a:pt x="53" y="40"/>
                      <a:pt x="54" y="37"/>
                      <a:pt x="54" y="35"/>
                    </a:cubicBezTo>
                    <a:cubicBezTo>
                      <a:pt x="57" y="24"/>
                      <a:pt x="52" y="13"/>
                      <a:pt x="45" y="8"/>
                    </a:cubicBezTo>
                    <a:cubicBezTo>
                      <a:pt x="42" y="6"/>
                      <a:pt x="32" y="2"/>
                      <a:pt x="32" y="1"/>
                    </a:cubicBezTo>
                    <a:cubicBezTo>
                      <a:pt x="32" y="1"/>
                      <a:pt x="30" y="2"/>
                      <a:pt x="28" y="3"/>
                    </a:cubicBezTo>
                    <a:cubicBezTo>
                      <a:pt x="21" y="4"/>
                      <a:pt x="24" y="0"/>
                      <a:pt x="24" y="0"/>
                    </a:cubicBezTo>
                    <a:cubicBezTo>
                      <a:pt x="22" y="0"/>
                      <a:pt x="18" y="5"/>
                      <a:pt x="17" y="5"/>
                    </a:cubicBezTo>
                    <a:cubicBezTo>
                      <a:pt x="15" y="8"/>
                      <a:pt x="14" y="4"/>
                      <a:pt x="14" y="4"/>
                    </a:cubicBezTo>
                    <a:cubicBezTo>
                      <a:pt x="12" y="6"/>
                      <a:pt x="3" y="15"/>
                      <a:pt x="3" y="15"/>
                    </a:cubicBezTo>
                    <a:close/>
                  </a:path>
                </a:pathLst>
              </a:custGeom>
              <a:solidFill>
                <a:srgbClr val="633A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20" name="Freeform 940"/>
              <p:cNvSpPr/>
              <p:nvPr/>
            </p:nvSpPr>
            <p:spPr bwMode="auto">
              <a:xfrm>
                <a:off x="5067" y="1015"/>
                <a:ext cx="11" cy="18"/>
              </a:xfrm>
              <a:custGeom>
                <a:avLst/>
                <a:gdLst>
                  <a:gd name="T0" fmla="*/ 5 w 11"/>
                  <a:gd name="T1" fmla="*/ 1 h 18"/>
                  <a:gd name="T2" fmla="*/ 1 w 11"/>
                  <a:gd name="T3" fmla="*/ 8 h 18"/>
                  <a:gd name="T4" fmla="*/ 2 w 11"/>
                  <a:gd name="T5" fmla="*/ 16 h 18"/>
                  <a:gd name="T6" fmla="*/ 5 w 11"/>
                  <a:gd name="T7" fmla="*/ 18 h 18"/>
                  <a:gd name="T8" fmla="*/ 9 w 11"/>
                  <a:gd name="T9" fmla="*/ 12 h 18"/>
                  <a:gd name="T10" fmla="*/ 10 w 11"/>
                  <a:gd name="T11" fmla="*/ 8 h 18"/>
                  <a:gd name="T12" fmla="*/ 5 w 11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8">
                    <a:moveTo>
                      <a:pt x="5" y="1"/>
                    </a:moveTo>
                    <a:cubicBezTo>
                      <a:pt x="0" y="1"/>
                      <a:pt x="1" y="8"/>
                      <a:pt x="1" y="8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3" y="18"/>
                      <a:pt x="5" y="18"/>
                    </a:cubicBezTo>
                    <a:cubicBezTo>
                      <a:pt x="8" y="18"/>
                      <a:pt x="8" y="15"/>
                      <a:pt x="9" y="12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4"/>
                      <a:pt x="9" y="0"/>
                      <a:pt x="5" y="1"/>
                    </a:cubicBezTo>
                    <a:close/>
                  </a:path>
                </a:pathLst>
              </a:custGeom>
              <a:solidFill>
                <a:srgbClr val="FF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21" name="Freeform 941"/>
              <p:cNvSpPr/>
              <p:nvPr/>
            </p:nvSpPr>
            <p:spPr bwMode="auto">
              <a:xfrm>
                <a:off x="5093" y="1048"/>
                <a:ext cx="59" cy="113"/>
              </a:xfrm>
              <a:custGeom>
                <a:avLst/>
                <a:gdLst>
                  <a:gd name="T0" fmla="*/ 14 w 59"/>
                  <a:gd name="T1" fmla="*/ 22 h 114"/>
                  <a:gd name="T2" fmla="*/ 33 w 59"/>
                  <a:gd name="T3" fmla="*/ 57 h 114"/>
                  <a:gd name="T4" fmla="*/ 33 w 59"/>
                  <a:gd name="T5" fmla="*/ 61 h 114"/>
                  <a:gd name="T6" fmla="*/ 0 w 59"/>
                  <a:gd name="T7" fmla="*/ 109 h 114"/>
                  <a:gd name="T8" fmla="*/ 12 w 59"/>
                  <a:gd name="T9" fmla="*/ 114 h 114"/>
                  <a:gd name="T10" fmla="*/ 58 w 59"/>
                  <a:gd name="T11" fmla="*/ 59 h 114"/>
                  <a:gd name="T12" fmla="*/ 32 w 59"/>
                  <a:gd name="T13" fmla="*/ 5 h 114"/>
                  <a:gd name="T14" fmla="*/ 19 w 59"/>
                  <a:gd name="T15" fmla="*/ 2 h 114"/>
                  <a:gd name="T16" fmla="*/ 14 w 59"/>
                  <a:gd name="T17" fmla="*/ 2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114">
                    <a:moveTo>
                      <a:pt x="14" y="22"/>
                    </a:moveTo>
                    <a:cubicBezTo>
                      <a:pt x="33" y="57"/>
                      <a:pt x="33" y="57"/>
                      <a:pt x="33" y="57"/>
                    </a:cubicBezTo>
                    <a:cubicBezTo>
                      <a:pt x="33" y="57"/>
                      <a:pt x="35" y="59"/>
                      <a:pt x="33" y="61"/>
                    </a:cubicBezTo>
                    <a:cubicBezTo>
                      <a:pt x="26" y="74"/>
                      <a:pt x="0" y="109"/>
                      <a:pt x="0" y="109"/>
                    </a:cubicBezTo>
                    <a:cubicBezTo>
                      <a:pt x="0" y="109"/>
                      <a:pt x="9" y="114"/>
                      <a:pt x="12" y="114"/>
                    </a:cubicBezTo>
                    <a:cubicBezTo>
                      <a:pt x="14" y="114"/>
                      <a:pt x="56" y="77"/>
                      <a:pt x="58" y="59"/>
                    </a:cubicBezTo>
                    <a:cubicBezTo>
                      <a:pt x="59" y="48"/>
                      <a:pt x="40" y="14"/>
                      <a:pt x="32" y="5"/>
                    </a:cubicBezTo>
                    <a:cubicBezTo>
                      <a:pt x="27" y="0"/>
                      <a:pt x="24" y="2"/>
                      <a:pt x="19" y="2"/>
                    </a:cubicBezTo>
                    <a:cubicBezTo>
                      <a:pt x="13" y="3"/>
                      <a:pt x="14" y="15"/>
                      <a:pt x="14" y="22"/>
                    </a:cubicBezTo>
                    <a:close/>
                  </a:path>
                </a:pathLst>
              </a:custGeom>
              <a:solidFill>
                <a:srgbClr val="F4D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22" name="Freeform 942"/>
              <p:cNvSpPr/>
              <p:nvPr/>
            </p:nvSpPr>
            <p:spPr bwMode="auto">
              <a:xfrm>
                <a:off x="5101" y="1042"/>
                <a:ext cx="45" cy="50"/>
              </a:xfrm>
              <a:custGeom>
                <a:avLst/>
                <a:gdLst>
                  <a:gd name="T0" fmla="*/ 17 w 45"/>
                  <a:gd name="T1" fmla="*/ 51 h 51"/>
                  <a:gd name="T2" fmla="*/ 35 w 45"/>
                  <a:gd name="T3" fmla="*/ 44 h 51"/>
                  <a:gd name="T4" fmla="*/ 44 w 45"/>
                  <a:gd name="T5" fmla="*/ 32 h 51"/>
                  <a:gd name="T6" fmla="*/ 21 w 45"/>
                  <a:gd name="T7" fmla="*/ 4 h 51"/>
                  <a:gd name="T8" fmla="*/ 5 w 45"/>
                  <a:gd name="T9" fmla="*/ 8 h 51"/>
                  <a:gd name="T10" fmla="*/ 5 w 45"/>
                  <a:gd name="T11" fmla="*/ 29 h 51"/>
                  <a:gd name="T12" fmla="*/ 17 w 4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51">
                    <a:moveTo>
                      <a:pt x="17" y="51"/>
                    </a:moveTo>
                    <a:cubicBezTo>
                      <a:pt x="17" y="51"/>
                      <a:pt x="29" y="49"/>
                      <a:pt x="35" y="44"/>
                    </a:cubicBezTo>
                    <a:cubicBezTo>
                      <a:pt x="45" y="36"/>
                      <a:pt x="44" y="32"/>
                      <a:pt x="44" y="32"/>
                    </a:cubicBezTo>
                    <a:cubicBezTo>
                      <a:pt x="44" y="32"/>
                      <a:pt x="28" y="7"/>
                      <a:pt x="21" y="4"/>
                    </a:cubicBezTo>
                    <a:cubicBezTo>
                      <a:pt x="12" y="0"/>
                      <a:pt x="8" y="4"/>
                      <a:pt x="5" y="8"/>
                    </a:cubicBezTo>
                    <a:cubicBezTo>
                      <a:pt x="3" y="11"/>
                      <a:pt x="0" y="20"/>
                      <a:pt x="5" y="29"/>
                    </a:cubicBezTo>
                    <a:cubicBezTo>
                      <a:pt x="12" y="42"/>
                      <a:pt x="17" y="51"/>
                      <a:pt x="17" y="51"/>
                    </a:cubicBezTo>
                    <a:close/>
                  </a:path>
                </a:pathLst>
              </a:custGeom>
              <a:solidFill>
                <a:srgbClr val="2AC3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23" name="Freeform 943"/>
              <p:cNvSpPr/>
              <p:nvPr/>
            </p:nvSpPr>
            <p:spPr bwMode="auto">
              <a:xfrm>
                <a:off x="5075" y="1149"/>
                <a:ext cx="37" cy="29"/>
              </a:xfrm>
              <a:custGeom>
                <a:avLst/>
                <a:gdLst>
                  <a:gd name="T0" fmla="*/ 24 w 37"/>
                  <a:gd name="T1" fmla="*/ 0 h 29"/>
                  <a:gd name="T2" fmla="*/ 7 w 37"/>
                  <a:gd name="T3" fmla="*/ 7 h 29"/>
                  <a:gd name="T4" fmla="*/ 1 w 37"/>
                  <a:gd name="T5" fmla="*/ 15 h 29"/>
                  <a:gd name="T6" fmla="*/ 5 w 37"/>
                  <a:gd name="T7" fmla="*/ 24 h 29"/>
                  <a:gd name="T8" fmla="*/ 16 w 37"/>
                  <a:gd name="T9" fmla="*/ 28 h 29"/>
                  <a:gd name="T10" fmla="*/ 20 w 37"/>
                  <a:gd name="T11" fmla="*/ 21 h 29"/>
                  <a:gd name="T12" fmla="*/ 30 w 37"/>
                  <a:gd name="T13" fmla="*/ 15 h 29"/>
                  <a:gd name="T14" fmla="*/ 24 w 37"/>
                  <a:gd name="T1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9">
                    <a:moveTo>
                      <a:pt x="24" y="0"/>
                    </a:moveTo>
                    <a:cubicBezTo>
                      <a:pt x="24" y="0"/>
                      <a:pt x="10" y="6"/>
                      <a:pt x="7" y="7"/>
                    </a:cubicBezTo>
                    <a:cubicBezTo>
                      <a:pt x="2" y="9"/>
                      <a:pt x="2" y="13"/>
                      <a:pt x="1" y="15"/>
                    </a:cubicBezTo>
                    <a:cubicBezTo>
                      <a:pt x="0" y="18"/>
                      <a:pt x="3" y="22"/>
                      <a:pt x="5" y="24"/>
                    </a:cubicBezTo>
                    <a:cubicBezTo>
                      <a:pt x="9" y="26"/>
                      <a:pt x="14" y="28"/>
                      <a:pt x="16" y="28"/>
                    </a:cubicBezTo>
                    <a:cubicBezTo>
                      <a:pt x="20" y="29"/>
                      <a:pt x="18" y="23"/>
                      <a:pt x="20" y="21"/>
                    </a:cubicBezTo>
                    <a:cubicBezTo>
                      <a:pt x="22" y="20"/>
                      <a:pt x="25" y="18"/>
                      <a:pt x="30" y="15"/>
                    </a:cubicBezTo>
                    <a:cubicBezTo>
                      <a:pt x="37" y="10"/>
                      <a:pt x="30" y="3"/>
                      <a:pt x="24" y="0"/>
                    </a:cubicBezTo>
                    <a:close/>
                  </a:path>
                </a:pathLst>
              </a:custGeom>
              <a:solidFill>
                <a:srgbClr val="F4D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24" name="Freeform 944"/>
              <p:cNvSpPr/>
              <p:nvPr/>
            </p:nvSpPr>
            <p:spPr bwMode="auto">
              <a:xfrm>
                <a:off x="4382" y="3215"/>
                <a:ext cx="1164" cy="709"/>
              </a:xfrm>
              <a:custGeom>
                <a:avLst/>
                <a:gdLst>
                  <a:gd name="T0" fmla="*/ 31 w 1164"/>
                  <a:gd name="T1" fmla="*/ 335 h 710"/>
                  <a:gd name="T2" fmla="*/ 656 w 1164"/>
                  <a:gd name="T3" fmla="*/ 702 h 710"/>
                  <a:gd name="T4" fmla="*/ 701 w 1164"/>
                  <a:gd name="T5" fmla="*/ 702 h 710"/>
                  <a:gd name="T6" fmla="*/ 1133 w 1164"/>
                  <a:gd name="T7" fmla="*/ 453 h 710"/>
                  <a:gd name="T8" fmla="*/ 1133 w 1164"/>
                  <a:gd name="T9" fmla="*/ 375 h 710"/>
                  <a:gd name="T10" fmla="*/ 508 w 1164"/>
                  <a:gd name="T11" fmla="*/ 8 h 710"/>
                  <a:gd name="T12" fmla="*/ 463 w 1164"/>
                  <a:gd name="T13" fmla="*/ 8 h 710"/>
                  <a:gd name="T14" fmla="*/ 31 w 1164"/>
                  <a:gd name="T15" fmla="*/ 256 h 710"/>
                  <a:gd name="T16" fmla="*/ 31 w 1164"/>
                  <a:gd name="T17" fmla="*/ 335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4" h="710">
                    <a:moveTo>
                      <a:pt x="31" y="335"/>
                    </a:moveTo>
                    <a:cubicBezTo>
                      <a:pt x="656" y="702"/>
                      <a:pt x="656" y="702"/>
                      <a:pt x="656" y="702"/>
                    </a:cubicBezTo>
                    <a:cubicBezTo>
                      <a:pt x="670" y="710"/>
                      <a:pt x="687" y="710"/>
                      <a:pt x="701" y="702"/>
                    </a:cubicBezTo>
                    <a:cubicBezTo>
                      <a:pt x="1133" y="453"/>
                      <a:pt x="1133" y="453"/>
                      <a:pt x="1133" y="453"/>
                    </a:cubicBezTo>
                    <a:cubicBezTo>
                      <a:pt x="1163" y="436"/>
                      <a:pt x="1164" y="393"/>
                      <a:pt x="1133" y="375"/>
                    </a:cubicBezTo>
                    <a:cubicBezTo>
                      <a:pt x="508" y="8"/>
                      <a:pt x="508" y="8"/>
                      <a:pt x="508" y="8"/>
                    </a:cubicBezTo>
                    <a:cubicBezTo>
                      <a:pt x="494" y="0"/>
                      <a:pt x="477" y="0"/>
                      <a:pt x="463" y="8"/>
                    </a:cubicBezTo>
                    <a:cubicBezTo>
                      <a:pt x="31" y="256"/>
                      <a:pt x="31" y="256"/>
                      <a:pt x="31" y="256"/>
                    </a:cubicBezTo>
                    <a:cubicBezTo>
                      <a:pt x="1" y="274"/>
                      <a:pt x="0" y="317"/>
                      <a:pt x="31" y="335"/>
                    </a:cubicBezTo>
                  </a:path>
                </a:pathLst>
              </a:custGeom>
              <a:solidFill>
                <a:srgbClr val="21C1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25" name="Freeform 945"/>
              <p:cNvSpPr/>
              <p:nvPr/>
            </p:nvSpPr>
            <p:spPr bwMode="auto">
              <a:xfrm>
                <a:off x="5042" y="3866"/>
                <a:ext cx="44" cy="29"/>
              </a:xfrm>
              <a:custGeom>
                <a:avLst/>
                <a:gdLst>
                  <a:gd name="T0" fmla="*/ 44 w 44"/>
                  <a:gd name="T1" fmla="*/ 16 h 29"/>
                  <a:gd name="T2" fmla="*/ 0 w 44"/>
                  <a:gd name="T3" fmla="*/ 16 h 29"/>
                  <a:gd name="T4" fmla="*/ 9 w 44"/>
                  <a:gd name="T5" fmla="*/ 4 h 29"/>
                  <a:gd name="T6" fmla="*/ 24 w 44"/>
                  <a:gd name="T7" fmla="*/ 0 h 29"/>
                  <a:gd name="T8" fmla="*/ 44 w 44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9">
                    <a:moveTo>
                      <a:pt x="44" y="16"/>
                    </a:moveTo>
                    <a:cubicBezTo>
                      <a:pt x="44" y="16"/>
                      <a:pt x="25" y="29"/>
                      <a:pt x="0" y="16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44" y="16"/>
                    </a:lnTo>
                    <a:close/>
                  </a:path>
                </a:pathLst>
              </a:custGeom>
              <a:solidFill>
                <a:srgbClr val="CCE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26" name="Freeform 946"/>
              <p:cNvSpPr/>
              <p:nvPr/>
            </p:nvSpPr>
            <p:spPr bwMode="auto">
              <a:xfrm>
                <a:off x="4451" y="3481"/>
                <a:ext cx="613" cy="407"/>
              </a:xfrm>
              <a:custGeom>
                <a:avLst/>
                <a:gdLst>
                  <a:gd name="T0" fmla="*/ 613 w 613"/>
                  <a:gd name="T1" fmla="*/ 367 h 407"/>
                  <a:gd name="T2" fmla="*/ 613 w 613"/>
                  <a:gd name="T3" fmla="*/ 390 h 407"/>
                  <a:gd name="T4" fmla="*/ 592 w 613"/>
                  <a:gd name="T5" fmla="*/ 402 h 407"/>
                  <a:gd name="T6" fmla="*/ 11 w 613"/>
                  <a:gd name="T7" fmla="*/ 67 h 407"/>
                  <a:gd name="T8" fmla="*/ 0 w 613"/>
                  <a:gd name="T9" fmla="*/ 46 h 407"/>
                  <a:gd name="T10" fmla="*/ 0 w 613"/>
                  <a:gd name="T11" fmla="*/ 0 h 407"/>
                  <a:gd name="T12" fmla="*/ 613 w 613"/>
                  <a:gd name="T13" fmla="*/ 367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" h="407">
                    <a:moveTo>
                      <a:pt x="613" y="367"/>
                    </a:moveTo>
                    <a:cubicBezTo>
                      <a:pt x="613" y="390"/>
                      <a:pt x="613" y="390"/>
                      <a:pt x="613" y="390"/>
                    </a:cubicBezTo>
                    <a:cubicBezTo>
                      <a:pt x="613" y="401"/>
                      <a:pt x="602" y="407"/>
                      <a:pt x="592" y="402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4" y="62"/>
                      <a:pt x="0" y="55"/>
                      <a:pt x="0" y="4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13" y="367"/>
                    </a:lnTo>
                    <a:close/>
                  </a:path>
                </a:pathLst>
              </a:custGeom>
              <a:solidFill>
                <a:srgbClr val="CCE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27" name="Freeform 947"/>
              <p:cNvSpPr/>
              <p:nvPr/>
            </p:nvSpPr>
            <p:spPr bwMode="auto">
              <a:xfrm>
                <a:off x="5064" y="3590"/>
                <a:ext cx="423" cy="298"/>
              </a:xfrm>
              <a:custGeom>
                <a:avLst/>
                <a:gdLst>
                  <a:gd name="T0" fmla="*/ 0 w 423"/>
                  <a:gd name="T1" fmla="*/ 258 h 298"/>
                  <a:gd name="T2" fmla="*/ 423 w 423"/>
                  <a:gd name="T3" fmla="*/ 0 h 298"/>
                  <a:gd name="T4" fmla="*/ 423 w 423"/>
                  <a:gd name="T5" fmla="*/ 46 h 298"/>
                  <a:gd name="T6" fmla="*/ 411 w 423"/>
                  <a:gd name="T7" fmla="*/ 66 h 298"/>
                  <a:gd name="T8" fmla="*/ 22 w 423"/>
                  <a:gd name="T9" fmla="*/ 292 h 298"/>
                  <a:gd name="T10" fmla="*/ 0 w 423"/>
                  <a:gd name="T11" fmla="*/ 280 h 298"/>
                  <a:gd name="T12" fmla="*/ 0 w 423"/>
                  <a:gd name="T13" fmla="*/ 25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3" h="298">
                    <a:moveTo>
                      <a:pt x="0" y="258"/>
                    </a:moveTo>
                    <a:cubicBezTo>
                      <a:pt x="423" y="0"/>
                      <a:pt x="423" y="0"/>
                      <a:pt x="423" y="0"/>
                    </a:cubicBezTo>
                    <a:cubicBezTo>
                      <a:pt x="423" y="46"/>
                      <a:pt x="423" y="46"/>
                      <a:pt x="423" y="46"/>
                    </a:cubicBezTo>
                    <a:cubicBezTo>
                      <a:pt x="423" y="54"/>
                      <a:pt x="419" y="62"/>
                      <a:pt x="411" y="66"/>
                    </a:cubicBezTo>
                    <a:cubicBezTo>
                      <a:pt x="22" y="292"/>
                      <a:pt x="22" y="292"/>
                      <a:pt x="22" y="292"/>
                    </a:cubicBezTo>
                    <a:cubicBezTo>
                      <a:pt x="13" y="298"/>
                      <a:pt x="0" y="291"/>
                      <a:pt x="0" y="280"/>
                    </a:cubicBezTo>
                    <a:lnTo>
                      <a:pt x="0" y="258"/>
                    </a:lnTo>
                    <a:close/>
                  </a:path>
                </a:pathLst>
              </a:custGeom>
              <a:solidFill>
                <a:srgbClr val="98A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28" name="Freeform 948"/>
              <p:cNvSpPr/>
              <p:nvPr/>
            </p:nvSpPr>
            <p:spPr bwMode="auto">
              <a:xfrm>
                <a:off x="4446" y="3224"/>
                <a:ext cx="1046" cy="627"/>
              </a:xfrm>
              <a:custGeom>
                <a:avLst/>
                <a:gdLst>
                  <a:gd name="T0" fmla="*/ 19 w 1046"/>
                  <a:gd name="T1" fmla="*/ 234 h 627"/>
                  <a:gd name="T2" fmla="*/ 413 w 1046"/>
                  <a:gd name="T3" fmla="*/ 5 h 627"/>
                  <a:gd name="T4" fmla="*/ 442 w 1046"/>
                  <a:gd name="T5" fmla="*/ 5 h 627"/>
                  <a:gd name="T6" fmla="*/ 1027 w 1046"/>
                  <a:gd name="T7" fmla="*/ 342 h 627"/>
                  <a:gd name="T8" fmla="*/ 1027 w 1046"/>
                  <a:gd name="T9" fmla="*/ 393 h 627"/>
                  <a:gd name="T10" fmla="*/ 633 w 1046"/>
                  <a:gd name="T11" fmla="*/ 621 h 627"/>
                  <a:gd name="T12" fmla="*/ 604 w 1046"/>
                  <a:gd name="T13" fmla="*/ 622 h 627"/>
                  <a:gd name="T14" fmla="*/ 19 w 1046"/>
                  <a:gd name="T15" fmla="*/ 284 h 627"/>
                  <a:gd name="T16" fmla="*/ 19 w 1046"/>
                  <a:gd name="T17" fmla="*/ 234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6" h="627">
                    <a:moveTo>
                      <a:pt x="19" y="234"/>
                    </a:moveTo>
                    <a:cubicBezTo>
                      <a:pt x="413" y="5"/>
                      <a:pt x="413" y="5"/>
                      <a:pt x="413" y="5"/>
                    </a:cubicBezTo>
                    <a:cubicBezTo>
                      <a:pt x="422" y="0"/>
                      <a:pt x="433" y="0"/>
                      <a:pt x="442" y="5"/>
                    </a:cubicBezTo>
                    <a:cubicBezTo>
                      <a:pt x="1027" y="342"/>
                      <a:pt x="1027" y="342"/>
                      <a:pt x="1027" y="342"/>
                    </a:cubicBezTo>
                    <a:cubicBezTo>
                      <a:pt x="1046" y="354"/>
                      <a:pt x="1046" y="381"/>
                      <a:pt x="1027" y="393"/>
                    </a:cubicBezTo>
                    <a:cubicBezTo>
                      <a:pt x="633" y="621"/>
                      <a:pt x="633" y="621"/>
                      <a:pt x="633" y="621"/>
                    </a:cubicBezTo>
                    <a:cubicBezTo>
                      <a:pt x="624" y="627"/>
                      <a:pt x="613" y="627"/>
                      <a:pt x="604" y="622"/>
                    </a:cubicBezTo>
                    <a:cubicBezTo>
                      <a:pt x="19" y="284"/>
                      <a:pt x="19" y="284"/>
                      <a:pt x="19" y="284"/>
                    </a:cubicBezTo>
                    <a:cubicBezTo>
                      <a:pt x="0" y="273"/>
                      <a:pt x="0" y="245"/>
                      <a:pt x="19" y="234"/>
                    </a:cubicBezTo>
                  </a:path>
                </a:pathLst>
              </a:custGeom>
              <a:solidFill>
                <a:srgbClr val="2B3D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29" name="Freeform 949"/>
              <p:cNvSpPr/>
              <p:nvPr/>
            </p:nvSpPr>
            <p:spPr bwMode="auto">
              <a:xfrm>
                <a:off x="4500" y="3265"/>
                <a:ext cx="877" cy="507"/>
              </a:xfrm>
              <a:custGeom>
                <a:avLst/>
                <a:gdLst>
                  <a:gd name="T0" fmla="*/ 0 w 877"/>
                  <a:gd name="T1" fmla="*/ 232 h 507"/>
                  <a:gd name="T2" fmla="*/ 400 w 877"/>
                  <a:gd name="T3" fmla="*/ 0 h 507"/>
                  <a:gd name="T4" fmla="*/ 877 w 877"/>
                  <a:gd name="T5" fmla="*/ 276 h 507"/>
                  <a:gd name="T6" fmla="*/ 477 w 877"/>
                  <a:gd name="T7" fmla="*/ 507 h 507"/>
                  <a:gd name="T8" fmla="*/ 0 w 877"/>
                  <a:gd name="T9" fmla="*/ 232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7" h="507">
                    <a:moveTo>
                      <a:pt x="0" y="232"/>
                    </a:moveTo>
                    <a:lnTo>
                      <a:pt x="400" y="0"/>
                    </a:lnTo>
                    <a:lnTo>
                      <a:pt x="877" y="276"/>
                    </a:lnTo>
                    <a:lnTo>
                      <a:pt x="477" y="507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37E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30" name="Freeform 950"/>
              <p:cNvSpPr/>
              <p:nvPr/>
            </p:nvSpPr>
            <p:spPr bwMode="auto">
              <a:xfrm>
                <a:off x="4500" y="3265"/>
                <a:ext cx="877" cy="507"/>
              </a:xfrm>
              <a:custGeom>
                <a:avLst/>
                <a:gdLst>
                  <a:gd name="T0" fmla="*/ 0 w 877"/>
                  <a:gd name="T1" fmla="*/ 232 h 507"/>
                  <a:gd name="T2" fmla="*/ 400 w 877"/>
                  <a:gd name="T3" fmla="*/ 0 h 507"/>
                  <a:gd name="T4" fmla="*/ 877 w 877"/>
                  <a:gd name="T5" fmla="*/ 276 h 507"/>
                  <a:gd name="T6" fmla="*/ 477 w 877"/>
                  <a:gd name="T7" fmla="*/ 507 h 507"/>
                  <a:gd name="T8" fmla="*/ 0 w 877"/>
                  <a:gd name="T9" fmla="*/ 232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7" h="507">
                    <a:moveTo>
                      <a:pt x="0" y="232"/>
                    </a:moveTo>
                    <a:lnTo>
                      <a:pt x="400" y="0"/>
                    </a:lnTo>
                    <a:lnTo>
                      <a:pt x="877" y="276"/>
                    </a:lnTo>
                    <a:lnTo>
                      <a:pt x="477" y="507"/>
                    </a:lnTo>
                    <a:lnTo>
                      <a:pt x="0" y="2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31" name="Freeform 951"/>
              <p:cNvSpPr/>
              <p:nvPr/>
            </p:nvSpPr>
            <p:spPr bwMode="auto">
              <a:xfrm>
                <a:off x="5042" y="3870"/>
                <a:ext cx="22" cy="19"/>
              </a:xfrm>
              <a:custGeom>
                <a:avLst/>
                <a:gdLst>
                  <a:gd name="T0" fmla="*/ 22 w 22"/>
                  <a:gd name="T1" fmla="*/ 0 h 19"/>
                  <a:gd name="T2" fmla="*/ 22 w 22"/>
                  <a:gd name="T3" fmla="*/ 18 h 19"/>
                  <a:gd name="T4" fmla="*/ 0 w 22"/>
                  <a:gd name="T5" fmla="*/ 12 h 19"/>
                  <a:gd name="T6" fmla="*/ 22 w 22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9">
                    <a:moveTo>
                      <a:pt x="22" y="0"/>
                    </a:move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12" y="19"/>
                      <a:pt x="0" y="12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CE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32" name="Freeform 952"/>
              <p:cNvSpPr/>
              <p:nvPr/>
            </p:nvSpPr>
            <p:spPr bwMode="auto">
              <a:xfrm>
                <a:off x="5064" y="3870"/>
                <a:ext cx="22" cy="18"/>
              </a:xfrm>
              <a:custGeom>
                <a:avLst/>
                <a:gdLst>
                  <a:gd name="T0" fmla="*/ 22 w 22"/>
                  <a:gd name="T1" fmla="*/ 12 h 18"/>
                  <a:gd name="T2" fmla="*/ 11 w 22"/>
                  <a:gd name="T3" fmla="*/ 17 h 18"/>
                  <a:gd name="T4" fmla="*/ 0 w 22"/>
                  <a:gd name="T5" fmla="*/ 18 h 18"/>
                  <a:gd name="T6" fmla="*/ 0 w 22"/>
                  <a:gd name="T7" fmla="*/ 0 h 18"/>
                  <a:gd name="T8" fmla="*/ 22 w 22"/>
                  <a:gd name="T9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8">
                    <a:moveTo>
                      <a:pt x="22" y="12"/>
                    </a:moveTo>
                    <a:cubicBezTo>
                      <a:pt x="22" y="12"/>
                      <a:pt x="18" y="15"/>
                      <a:pt x="11" y="17"/>
                    </a:cubicBezTo>
                    <a:cubicBezTo>
                      <a:pt x="6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" y="12"/>
                    </a:lnTo>
                    <a:close/>
                  </a:path>
                </a:pathLst>
              </a:custGeom>
              <a:solidFill>
                <a:srgbClr val="98A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33" name="Oval 953"/>
              <p:cNvSpPr>
                <a:spLocks noChangeArrowheads="1"/>
              </p:cNvSpPr>
              <p:nvPr/>
            </p:nvSpPr>
            <p:spPr bwMode="auto">
              <a:xfrm>
                <a:off x="4676" y="3353"/>
                <a:ext cx="23" cy="15"/>
              </a:xfrm>
              <a:prstGeom prst="ellipse">
                <a:avLst/>
              </a:prstGeom>
              <a:solidFill>
                <a:srgbClr val="1B2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34" name="Oval 954"/>
              <p:cNvSpPr>
                <a:spLocks noChangeArrowheads="1"/>
              </p:cNvSpPr>
              <p:nvPr/>
            </p:nvSpPr>
            <p:spPr bwMode="auto">
              <a:xfrm>
                <a:off x="5200" y="3646"/>
                <a:ext cx="98" cy="64"/>
              </a:xfrm>
              <a:prstGeom prst="ellipse">
                <a:avLst/>
              </a:prstGeom>
              <a:solidFill>
                <a:srgbClr val="1B2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35" name="Oval 955"/>
              <p:cNvSpPr>
                <a:spLocks noChangeArrowheads="1"/>
              </p:cNvSpPr>
              <p:nvPr/>
            </p:nvSpPr>
            <p:spPr bwMode="auto">
              <a:xfrm>
                <a:off x="5209" y="3652"/>
                <a:ext cx="80" cy="52"/>
              </a:xfrm>
              <a:prstGeom prst="ellipse">
                <a:avLst/>
              </a:prstGeom>
              <a:solidFill>
                <a:srgbClr val="2B3D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36" name="Freeform 956"/>
              <p:cNvSpPr/>
              <p:nvPr/>
            </p:nvSpPr>
            <p:spPr bwMode="auto">
              <a:xfrm>
                <a:off x="4823" y="3323"/>
                <a:ext cx="438" cy="261"/>
              </a:xfrm>
              <a:custGeom>
                <a:avLst/>
                <a:gdLst>
                  <a:gd name="T0" fmla="*/ 438 w 438"/>
                  <a:gd name="T1" fmla="*/ 253 h 261"/>
                  <a:gd name="T2" fmla="*/ 438 w 438"/>
                  <a:gd name="T3" fmla="*/ 261 h 261"/>
                  <a:gd name="T4" fmla="*/ 0 w 438"/>
                  <a:gd name="T5" fmla="*/ 7 h 261"/>
                  <a:gd name="T6" fmla="*/ 0 w 438"/>
                  <a:gd name="T7" fmla="*/ 0 h 261"/>
                  <a:gd name="T8" fmla="*/ 438 w 438"/>
                  <a:gd name="T9" fmla="*/ 253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261">
                    <a:moveTo>
                      <a:pt x="438" y="253"/>
                    </a:moveTo>
                    <a:lnTo>
                      <a:pt x="438" y="261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38" y="253"/>
                    </a:lnTo>
                    <a:close/>
                  </a:path>
                </a:pathLst>
              </a:custGeom>
              <a:solidFill>
                <a:srgbClr val="9CD8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37" name="Freeform 957"/>
              <p:cNvSpPr/>
              <p:nvPr/>
            </p:nvSpPr>
            <p:spPr bwMode="auto">
              <a:xfrm>
                <a:off x="5261" y="3532"/>
                <a:ext cx="76" cy="52"/>
              </a:xfrm>
              <a:custGeom>
                <a:avLst/>
                <a:gdLst>
                  <a:gd name="T0" fmla="*/ 0 w 76"/>
                  <a:gd name="T1" fmla="*/ 44 h 52"/>
                  <a:gd name="T2" fmla="*/ 76 w 76"/>
                  <a:gd name="T3" fmla="*/ 0 h 52"/>
                  <a:gd name="T4" fmla="*/ 76 w 76"/>
                  <a:gd name="T5" fmla="*/ 8 h 52"/>
                  <a:gd name="T6" fmla="*/ 0 w 76"/>
                  <a:gd name="T7" fmla="*/ 52 h 52"/>
                  <a:gd name="T8" fmla="*/ 0 w 76"/>
                  <a:gd name="T9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2">
                    <a:moveTo>
                      <a:pt x="0" y="44"/>
                    </a:moveTo>
                    <a:lnTo>
                      <a:pt x="76" y="0"/>
                    </a:lnTo>
                    <a:lnTo>
                      <a:pt x="76" y="8"/>
                    </a:lnTo>
                    <a:lnTo>
                      <a:pt x="0" y="52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ACE5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38" name="Freeform 958"/>
              <p:cNvSpPr/>
              <p:nvPr/>
            </p:nvSpPr>
            <p:spPr bwMode="auto">
              <a:xfrm>
                <a:off x="4823" y="3279"/>
                <a:ext cx="514" cy="297"/>
              </a:xfrm>
              <a:custGeom>
                <a:avLst/>
                <a:gdLst>
                  <a:gd name="T0" fmla="*/ 0 w 514"/>
                  <a:gd name="T1" fmla="*/ 44 h 297"/>
                  <a:gd name="T2" fmla="*/ 76 w 514"/>
                  <a:gd name="T3" fmla="*/ 0 h 297"/>
                  <a:gd name="T4" fmla="*/ 514 w 514"/>
                  <a:gd name="T5" fmla="*/ 253 h 297"/>
                  <a:gd name="T6" fmla="*/ 438 w 514"/>
                  <a:gd name="T7" fmla="*/ 297 h 297"/>
                  <a:gd name="T8" fmla="*/ 0 w 514"/>
                  <a:gd name="T9" fmla="*/ 44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" h="297">
                    <a:moveTo>
                      <a:pt x="0" y="44"/>
                    </a:moveTo>
                    <a:lnTo>
                      <a:pt x="76" y="0"/>
                    </a:lnTo>
                    <a:lnTo>
                      <a:pt x="514" y="253"/>
                    </a:lnTo>
                    <a:lnTo>
                      <a:pt x="438" y="297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CF8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39" name="Freeform 959"/>
              <p:cNvSpPr/>
              <p:nvPr/>
            </p:nvSpPr>
            <p:spPr bwMode="auto">
              <a:xfrm>
                <a:off x="4923" y="3211"/>
                <a:ext cx="48" cy="161"/>
              </a:xfrm>
              <a:custGeom>
                <a:avLst/>
                <a:gdLst>
                  <a:gd name="T0" fmla="*/ 48 w 48"/>
                  <a:gd name="T1" fmla="*/ 26 h 161"/>
                  <a:gd name="T2" fmla="*/ 48 w 48"/>
                  <a:gd name="T3" fmla="*/ 161 h 161"/>
                  <a:gd name="T4" fmla="*/ 0 w 48"/>
                  <a:gd name="T5" fmla="*/ 134 h 161"/>
                  <a:gd name="T6" fmla="*/ 0 w 48"/>
                  <a:gd name="T7" fmla="*/ 0 h 161"/>
                  <a:gd name="T8" fmla="*/ 48 w 48"/>
                  <a:gd name="T9" fmla="*/ 2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61">
                    <a:moveTo>
                      <a:pt x="48" y="26"/>
                    </a:moveTo>
                    <a:lnTo>
                      <a:pt x="48" y="161"/>
                    </a:lnTo>
                    <a:lnTo>
                      <a:pt x="0" y="134"/>
                    </a:lnTo>
                    <a:lnTo>
                      <a:pt x="0" y="0"/>
                    </a:lnTo>
                    <a:lnTo>
                      <a:pt x="48" y="26"/>
                    </a:lnTo>
                    <a:close/>
                  </a:path>
                </a:pathLst>
              </a:custGeom>
              <a:solidFill>
                <a:srgbClr val="5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40" name="Freeform 960"/>
              <p:cNvSpPr/>
              <p:nvPr/>
            </p:nvSpPr>
            <p:spPr bwMode="auto">
              <a:xfrm>
                <a:off x="4971" y="3216"/>
                <a:ext cx="38" cy="156"/>
              </a:xfrm>
              <a:custGeom>
                <a:avLst/>
                <a:gdLst>
                  <a:gd name="T0" fmla="*/ 0 w 38"/>
                  <a:gd name="T1" fmla="*/ 21 h 156"/>
                  <a:gd name="T2" fmla="*/ 38 w 38"/>
                  <a:gd name="T3" fmla="*/ 0 h 156"/>
                  <a:gd name="T4" fmla="*/ 38 w 38"/>
                  <a:gd name="T5" fmla="*/ 134 h 156"/>
                  <a:gd name="T6" fmla="*/ 0 w 38"/>
                  <a:gd name="T7" fmla="*/ 156 h 156"/>
                  <a:gd name="T8" fmla="*/ 0 w 38"/>
                  <a:gd name="T9" fmla="*/ 21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6">
                    <a:moveTo>
                      <a:pt x="0" y="21"/>
                    </a:moveTo>
                    <a:lnTo>
                      <a:pt x="38" y="0"/>
                    </a:lnTo>
                    <a:lnTo>
                      <a:pt x="38" y="134"/>
                    </a:lnTo>
                    <a:lnTo>
                      <a:pt x="0" y="156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7CC5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41" name="Freeform 961"/>
              <p:cNvSpPr/>
              <p:nvPr/>
            </p:nvSpPr>
            <p:spPr bwMode="auto">
              <a:xfrm>
                <a:off x="4923" y="3188"/>
                <a:ext cx="86" cy="49"/>
              </a:xfrm>
              <a:custGeom>
                <a:avLst/>
                <a:gdLst>
                  <a:gd name="T0" fmla="*/ 0 w 86"/>
                  <a:gd name="T1" fmla="*/ 23 h 49"/>
                  <a:gd name="T2" fmla="*/ 38 w 86"/>
                  <a:gd name="T3" fmla="*/ 0 h 49"/>
                  <a:gd name="T4" fmla="*/ 86 w 86"/>
                  <a:gd name="T5" fmla="*/ 28 h 49"/>
                  <a:gd name="T6" fmla="*/ 48 w 86"/>
                  <a:gd name="T7" fmla="*/ 49 h 49"/>
                  <a:gd name="T8" fmla="*/ 0 w 86"/>
                  <a:gd name="T9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49">
                    <a:moveTo>
                      <a:pt x="0" y="23"/>
                    </a:moveTo>
                    <a:lnTo>
                      <a:pt x="38" y="0"/>
                    </a:lnTo>
                    <a:lnTo>
                      <a:pt x="86" y="28"/>
                    </a:lnTo>
                    <a:lnTo>
                      <a:pt x="48" y="49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8D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42" name="Freeform 962"/>
              <p:cNvSpPr/>
              <p:nvPr/>
            </p:nvSpPr>
            <p:spPr bwMode="auto">
              <a:xfrm>
                <a:off x="5038" y="3233"/>
                <a:ext cx="48" cy="206"/>
              </a:xfrm>
              <a:custGeom>
                <a:avLst/>
                <a:gdLst>
                  <a:gd name="T0" fmla="*/ 48 w 48"/>
                  <a:gd name="T1" fmla="*/ 28 h 206"/>
                  <a:gd name="T2" fmla="*/ 48 w 48"/>
                  <a:gd name="T3" fmla="*/ 206 h 206"/>
                  <a:gd name="T4" fmla="*/ 0 w 48"/>
                  <a:gd name="T5" fmla="*/ 178 h 206"/>
                  <a:gd name="T6" fmla="*/ 0 w 48"/>
                  <a:gd name="T7" fmla="*/ 0 h 206"/>
                  <a:gd name="T8" fmla="*/ 48 w 48"/>
                  <a:gd name="T9" fmla="*/ 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06">
                    <a:moveTo>
                      <a:pt x="48" y="28"/>
                    </a:moveTo>
                    <a:lnTo>
                      <a:pt x="48" y="206"/>
                    </a:lnTo>
                    <a:lnTo>
                      <a:pt x="0" y="178"/>
                    </a:lnTo>
                    <a:lnTo>
                      <a:pt x="0" y="0"/>
                    </a:lnTo>
                    <a:lnTo>
                      <a:pt x="48" y="28"/>
                    </a:lnTo>
                    <a:close/>
                  </a:path>
                </a:pathLst>
              </a:custGeom>
              <a:solidFill>
                <a:srgbClr val="5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43" name="Freeform 963"/>
              <p:cNvSpPr/>
              <p:nvPr/>
            </p:nvSpPr>
            <p:spPr bwMode="auto">
              <a:xfrm>
                <a:off x="5086" y="3239"/>
                <a:ext cx="38" cy="200"/>
              </a:xfrm>
              <a:custGeom>
                <a:avLst/>
                <a:gdLst>
                  <a:gd name="T0" fmla="*/ 0 w 38"/>
                  <a:gd name="T1" fmla="*/ 22 h 200"/>
                  <a:gd name="T2" fmla="*/ 38 w 38"/>
                  <a:gd name="T3" fmla="*/ 0 h 200"/>
                  <a:gd name="T4" fmla="*/ 38 w 38"/>
                  <a:gd name="T5" fmla="*/ 177 h 200"/>
                  <a:gd name="T6" fmla="*/ 0 w 38"/>
                  <a:gd name="T7" fmla="*/ 200 h 200"/>
                  <a:gd name="T8" fmla="*/ 0 w 38"/>
                  <a:gd name="T9" fmla="*/ 2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00">
                    <a:moveTo>
                      <a:pt x="0" y="22"/>
                    </a:moveTo>
                    <a:lnTo>
                      <a:pt x="38" y="0"/>
                    </a:lnTo>
                    <a:lnTo>
                      <a:pt x="38" y="177"/>
                    </a:lnTo>
                    <a:lnTo>
                      <a:pt x="0" y="20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7CC5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44" name="Freeform 964"/>
              <p:cNvSpPr/>
              <p:nvPr/>
            </p:nvSpPr>
            <p:spPr bwMode="auto">
              <a:xfrm>
                <a:off x="5038" y="3212"/>
                <a:ext cx="86" cy="49"/>
              </a:xfrm>
              <a:custGeom>
                <a:avLst/>
                <a:gdLst>
                  <a:gd name="T0" fmla="*/ 0 w 86"/>
                  <a:gd name="T1" fmla="*/ 21 h 49"/>
                  <a:gd name="T2" fmla="*/ 38 w 86"/>
                  <a:gd name="T3" fmla="*/ 0 h 49"/>
                  <a:gd name="T4" fmla="*/ 86 w 86"/>
                  <a:gd name="T5" fmla="*/ 27 h 49"/>
                  <a:gd name="T6" fmla="*/ 48 w 86"/>
                  <a:gd name="T7" fmla="*/ 49 h 49"/>
                  <a:gd name="T8" fmla="*/ 0 w 86"/>
                  <a:gd name="T9" fmla="*/ 2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49">
                    <a:moveTo>
                      <a:pt x="0" y="21"/>
                    </a:moveTo>
                    <a:lnTo>
                      <a:pt x="38" y="0"/>
                    </a:lnTo>
                    <a:lnTo>
                      <a:pt x="86" y="27"/>
                    </a:lnTo>
                    <a:lnTo>
                      <a:pt x="48" y="4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8D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45" name="Freeform 965"/>
              <p:cNvSpPr/>
              <p:nvPr/>
            </p:nvSpPr>
            <p:spPr bwMode="auto">
              <a:xfrm>
                <a:off x="5168" y="3238"/>
                <a:ext cx="48" cy="276"/>
              </a:xfrm>
              <a:custGeom>
                <a:avLst/>
                <a:gdLst>
                  <a:gd name="T0" fmla="*/ 48 w 48"/>
                  <a:gd name="T1" fmla="*/ 28 h 276"/>
                  <a:gd name="T2" fmla="*/ 48 w 48"/>
                  <a:gd name="T3" fmla="*/ 276 h 276"/>
                  <a:gd name="T4" fmla="*/ 0 w 48"/>
                  <a:gd name="T5" fmla="*/ 248 h 276"/>
                  <a:gd name="T6" fmla="*/ 0 w 48"/>
                  <a:gd name="T7" fmla="*/ 0 h 276"/>
                  <a:gd name="T8" fmla="*/ 48 w 48"/>
                  <a:gd name="T9" fmla="*/ 2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76">
                    <a:moveTo>
                      <a:pt x="48" y="28"/>
                    </a:moveTo>
                    <a:lnTo>
                      <a:pt x="48" y="276"/>
                    </a:lnTo>
                    <a:lnTo>
                      <a:pt x="0" y="248"/>
                    </a:lnTo>
                    <a:lnTo>
                      <a:pt x="0" y="0"/>
                    </a:lnTo>
                    <a:lnTo>
                      <a:pt x="48" y="28"/>
                    </a:lnTo>
                    <a:close/>
                  </a:path>
                </a:pathLst>
              </a:custGeom>
              <a:solidFill>
                <a:srgbClr val="5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46" name="Freeform 966"/>
              <p:cNvSpPr/>
              <p:nvPr/>
            </p:nvSpPr>
            <p:spPr bwMode="auto">
              <a:xfrm>
                <a:off x="5216" y="3244"/>
                <a:ext cx="38" cy="270"/>
              </a:xfrm>
              <a:custGeom>
                <a:avLst/>
                <a:gdLst>
                  <a:gd name="T0" fmla="*/ 0 w 38"/>
                  <a:gd name="T1" fmla="*/ 22 h 270"/>
                  <a:gd name="T2" fmla="*/ 38 w 38"/>
                  <a:gd name="T3" fmla="*/ 0 h 270"/>
                  <a:gd name="T4" fmla="*/ 38 w 38"/>
                  <a:gd name="T5" fmla="*/ 248 h 270"/>
                  <a:gd name="T6" fmla="*/ 0 w 38"/>
                  <a:gd name="T7" fmla="*/ 270 h 270"/>
                  <a:gd name="T8" fmla="*/ 0 w 38"/>
                  <a:gd name="T9" fmla="*/ 22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70">
                    <a:moveTo>
                      <a:pt x="0" y="22"/>
                    </a:moveTo>
                    <a:lnTo>
                      <a:pt x="38" y="0"/>
                    </a:lnTo>
                    <a:lnTo>
                      <a:pt x="38" y="248"/>
                    </a:lnTo>
                    <a:lnTo>
                      <a:pt x="0" y="27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7CC5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47" name="Freeform 967"/>
              <p:cNvSpPr/>
              <p:nvPr/>
            </p:nvSpPr>
            <p:spPr bwMode="auto">
              <a:xfrm>
                <a:off x="5168" y="3217"/>
                <a:ext cx="86" cy="49"/>
              </a:xfrm>
              <a:custGeom>
                <a:avLst/>
                <a:gdLst>
                  <a:gd name="T0" fmla="*/ 0 w 86"/>
                  <a:gd name="T1" fmla="*/ 21 h 49"/>
                  <a:gd name="T2" fmla="*/ 38 w 86"/>
                  <a:gd name="T3" fmla="*/ 0 h 49"/>
                  <a:gd name="T4" fmla="*/ 86 w 86"/>
                  <a:gd name="T5" fmla="*/ 27 h 49"/>
                  <a:gd name="T6" fmla="*/ 48 w 86"/>
                  <a:gd name="T7" fmla="*/ 49 h 49"/>
                  <a:gd name="T8" fmla="*/ 0 w 86"/>
                  <a:gd name="T9" fmla="*/ 2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49">
                    <a:moveTo>
                      <a:pt x="0" y="21"/>
                    </a:moveTo>
                    <a:lnTo>
                      <a:pt x="38" y="0"/>
                    </a:lnTo>
                    <a:lnTo>
                      <a:pt x="86" y="27"/>
                    </a:lnTo>
                    <a:lnTo>
                      <a:pt x="48" y="4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8D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48" name="Freeform 968"/>
              <p:cNvSpPr/>
              <p:nvPr/>
            </p:nvSpPr>
            <p:spPr bwMode="auto">
              <a:xfrm>
                <a:off x="4702" y="3403"/>
                <a:ext cx="134" cy="85"/>
              </a:xfrm>
              <a:custGeom>
                <a:avLst/>
                <a:gdLst>
                  <a:gd name="T0" fmla="*/ 134 w 134"/>
                  <a:gd name="T1" fmla="*/ 77 h 85"/>
                  <a:gd name="T2" fmla="*/ 134 w 134"/>
                  <a:gd name="T3" fmla="*/ 85 h 85"/>
                  <a:gd name="T4" fmla="*/ 0 w 134"/>
                  <a:gd name="T5" fmla="*/ 8 h 85"/>
                  <a:gd name="T6" fmla="*/ 0 w 134"/>
                  <a:gd name="T7" fmla="*/ 0 h 85"/>
                  <a:gd name="T8" fmla="*/ 134 w 134"/>
                  <a:gd name="T9" fmla="*/ 7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85">
                    <a:moveTo>
                      <a:pt x="134" y="77"/>
                    </a:moveTo>
                    <a:lnTo>
                      <a:pt x="134" y="85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34" y="77"/>
                    </a:lnTo>
                    <a:close/>
                  </a:path>
                </a:pathLst>
              </a:custGeom>
              <a:solidFill>
                <a:srgbClr val="9CD8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49" name="Freeform 969"/>
              <p:cNvSpPr/>
              <p:nvPr/>
            </p:nvSpPr>
            <p:spPr bwMode="auto">
              <a:xfrm>
                <a:off x="4836" y="3419"/>
                <a:ext cx="106" cy="69"/>
              </a:xfrm>
              <a:custGeom>
                <a:avLst/>
                <a:gdLst>
                  <a:gd name="T0" fmla="*/ 0 w 106"/>
                  <a:gd name="T1" fmla="*/ 61 h 69"/>
                  <a:gd name="T2" fmla="*/ 106 w 106"/>
                  <a:gd name="T3" fmla="*/ 0 h 69"/>
                  <a:gd name="T4" fmla="*/ 106 w 106"/>
                  <a:gd name="T5" fmla="*/ 7 h 69"/>
                  <a:gd name="T6" fmla="*/ 0 w 106"/>
                  <a:gd name="T7" fmla="*/ 69 h 69"/>
                  <a:gd name="T8" fmla="*/ 0 w 106"/>
                  <a:gd name="T9" fmla="*/ 6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69">
                    <a:moveTo>
                      <a:pt x="0" y="61"/>
                    </a:moveTo>
                    <a:lnTo>
                      <a:pt x="106" y="0"/>
                    </a:lnTo>
                    <a:lnTo>
                      <a:pt x="106" y="7"/>
                    </a:lnTo>
                    <a:lnTo>
                      <a:pt x="0" y="69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ACE5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50" name="Freeform 970"/>
              <p:cNvSpPr/>
              <p:nvPr/>
            </p:nvSpPr>
            <p:spPr bwMode="auto">
              <a:xfrm>
                <a:off x="4702" y="3342"/>
                <a:ext cx="240" cy="138"/>
              </a:xfrm>
              <a:custGeom>
                <a:avLst/>
                <a:gdLst>
                  <a:gd name="T0" fmla="*/ 0 w 240"/>
                  <a:gd name="T1" fmla="*/ 61 h 138"/>
                  <a:gd name="T2" fmla="*/ 107 w 240"/>
                  <a:gd name="T3" fmla="*/ 0 h 138"/>
                  <a:gd name="T4" fmla="*/ 240 w 240"/>
                  <a:gd name="T5" fmla="*/ 77 h 138"/>
                  <a:gd name="T6" fmla="*/ 134 w 240"/>
                  <a:gd name="T7" fmla="*/ 138 h 138"/>
                  <a:gd name="T8" fmla="*/ 0 w 240"/>
                  <a:gd name="T9" fmla="*/ 61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" h="138">
                    <a:moveTo>
                      <a:pt x="0" y="61"/>
                    </a:moveTo>
                    <a:lnTo>
                      <a:pt x="107" y="0"/>
                    </a:lnTo>
                    <a:lnTo>
                      <a:pt x="240" y="77"/>
                    </a:lnTo>
                    <a:lnTo>
                      <a:pt x="134" y="138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FFF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51" name="Freeform 971"/>
              <p:cNvSpPr/>
              <p:nvPr/>
            </p:nvSpPr>
            <p:spPr bwMode="auto">
              <a:xfrm>
                <a:off x="4744" y="3362"/>
                <a:ext cx="99" cy="58"/>
              </a:xfrm>
              <a:custGeom>
                <a:avLst/>
                <a:gdLst>
                  <a:gd name="T0" fmla="*/ 0 w 99"/>
                  <a:gd name="T1" fmla="*/ 47 h 58"/>
                  <a:gd name="T2" fmla="*/ 80 w 99"/>
                  <a:gd name="T3" fmla="*/ 0 h 58"/>
                  <a:gd name="T4" fmla="*/ 99 w 99"/>
                  <a:gd name="T5" fmla="*/ 11 h 58"/>
                  <a:gd name="T6" fmla="*/ 18 w 99"/>
                  <a:gd name="T7" fmla="*/ 58 h 58"/>
                  <a:gd name="T8" fmla="*/ 0 w 99"/>
                  <a:gd name="T9" fmla="*/ 4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58">
                    <a:moveTo>
                      <a:pt x="0" y="47"/>
                    </a:moveTo>
                    <a:lnTo>
                      <a:pt x="80" y="0"/>
                    </a:lnTo>
                    <a:lnTo>
                      <a:pt x="99" y="11"/>
                    </a:lnTo>
                    <a:lnTo>
                      <a:pt x="18" y="58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A0D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52" name="Freeform 972"/>
              <p:cNvSpPr/>
              <p:nvPr/>
            </p:nvSpPr>
            <p:spPr bwMode="auto">
              <a:xfrm>
                <a:off x="4779" y="3393"/>
                <a:ext cx="81" cy="47"/>
              </a:xfrm>
              <a:custGeom>
                <a:avLst/>
                <a:gdLst>
                  <a:gd name="T0" fmla="*/ 0 w 81"/>
                  <a:gd name="T1" fmla="*/ 36 h 47"/>
                  <a:gd name="T2" fmla="*/ 63 w 81"/>
                  <a:gd name="T3" fmla="*/ 0 h 47"/>
                  <a:gd name="T4" fmla="*/ 81 w 81"/>
                  <a:gd name="T5" fmla="*/ 11 h 47"/>
                  <a:gd name="T6" fmla="*/ 19 w 81"/>
                  <a:gd name="T7" fmla="*/ 47 h 47"/>
                  <a:gd name="T8" fmla="*/ 0 w 81"/>
                  <a:gd name="T9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7">
                    <a:moveTo>
                      <a:pt x="0" y="36"/>
                    </a:moveTo>
                    <a:lnTo>
                      <a:pt x="63" y="0"/>
                    </a:lnTo>
                    <a:lnTo>
                      <a:pt x="81" y="11"/>
                    </a:lnTo>
                    <a:lnTo>
                      <a:pt x="19" y="47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A0D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53" name="Freeform 973"/>
              <p:cNvSpPr/>
              <p:nvPr/>
            </p:nvSpPr>
            <p:spPr bwMode="auto">
              <a:xfrm>
                <a:off x="4815" y="3426"/>
                <a:ext cx="58" cy="35"/>
              </a:xfrm>
              <a:custGeom>
                <a:avLst/>
                <a:gdLst>
                  <a:gd name="T0" fmla="*/ 0 w 58"/>
                  <a:gd name="T1" fmla="*/ 24 h 35"/>
                  <a:gd name="T2" fmla="*/ 40 w 58"/>
                  <a:gd name="T3" fmla="*/ 0 h 35"/>
                  <a:gd name="T4" fmla="*/ 58 w 58"/>
                  <a:gd name="T5" fmla="*/ 11 h 35"/>
                  <a:gd name="T6" fmla="*/ 18 w 58"/>
                  <a:gd name="T7" fmla="*/ 35 h 35"/>
                  <a:gd name="T8" fmla="*/ 0 w 58"/>
                  <a:gd name="T9" fmla="*/ 2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5">
                    <a:moveTo>
                      <a:pt x="0" y="24"/>
                    </a:moveTo>
                    <a:lnTo>
                      <a:pt x="40" y="0"/>
                    </a:lnTo>
                    <a:lnTo>
                      <a:pt x="58" y="11"/>
                    </a:lnTo>
                    <a:lnTo>
                      <a:pt x="18" y="35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0D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54" name="Freeform 974"/>
              <p:cNvSpPr/>
              <p:nvPr/>
            </p:nvSpPr>
            <p:spPr bwMode="auto">
              <a:xfrm>
                <a:off x="5034" y="3582"/>
                <a:ext cx="52" cy="27"/>
              </a:xfrm>
              <a:custGeom>
                <a:avLst/>
                <a:gdLst>
                  <a:gd name="T0" fmla="*/ 35 w 52"/>
                  <a:gd name="T1" fmla="*/ 0 h 27"/>
                  <a:gd name="T2" fmla="*/ 11 w 52"/>
                  <a:gd name="T3" fmla="*/ 4 h 27"/>
                  <a:gd name="T4" fmla="*/ 12 w 52"/>
                  <a:gd name="T5" fmla="*/ 19 h 27"/>
                  <a:gd name="T6" fmla="*/ 39 w 52"/>
                  <a:gd name="T7" fmla="*/ 27 h 27"/>
                  <a:gd name="T8" fmla="*/ 49 w 52"/>
                  <a:gd name="T9" fmla="*/ 4 h 27"/>
                  <a:gd name="T10" fmla="*/ 35 w 52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27">
                    <a:moveTo>
                      <a:pt x="35" y="0"/>
                    </a:moveTo>
                    <a:cubicBezTo>
                      <a:pt x="27" y="0"/>
                      <a:pt x="17" y="2"/>
                      <a:pt x="11" y="4"/>
                    </a:cubicBezTo>
                    <a:cubicBezTo>
                      <a:pt x="0" y="7"/>
                      <a:pt x="8" y="11"/>
                      <a:pt x="12" y="19"/>
                    </a:cubicBezTo>
                    <a:cubicBezTo>
                      <a:pt x="16" y="27"/>
                      <a:pt x="39" y="27"/>
                      <a:pt x="39" y="27"/>
                    </a:cubicBezTo>
                    <a:cubicBezTo>
                      <a:pt x="39" y="27"/>
                      <a:pt x="52" y="11"/>
                      <a:pt x="49" y="4"/>
                    </a:cubicBezTo>
                    <a:cubicBezTo>
                      <a:pt x="48" y="1"/>
                      <a:pt x="42" y="0"/>
                      <a:pt x="35" y="0"/>
                    </a:cubicBezTo>
                  </a:path>
                </a:pathLst>
              </a:custGeom>
              <a:solidFill>
                <a:srgbClr val="35C1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55" name="Freeform 975"/>
              <p:cNvSpPr/>
              <p:nvPr/>
            </p:nvSpPr>
            <p:spPr bwMode="auto">
              <a:xfrm>
                <a:off x="5101" y="3553"/>
                <a:ext cx="43" cy="27"/>
              </a:xfrm>
              <a:custGeom>
                <a:avLst/>
                <a:gdLst>
                  <a:gd name="T0" fmla="*/ 16 w 43"/>
                  <a:gd name="T1" fmla="*/ 0 h 27"/>
                  <a:gd name="T2" fmla="*/ 1 w 43"/>
                  <a:gd name="T3" fmla="*/ 8 h 27"/>
                  <a:gd name="T4" fmla="*/ 8 w 43"/>
                  <a:gd name="T5" fmla="*/ 16 h 27"/>
                  <a:gd name="T6" fmla="*/ 15 w 43"/>
                  <a:gd name="T7" fmla="*/ 25 h 27"/>
                  <a:gd name="T8" fmla="*/ 22 w 43"/>
                  <a:gd name="T9" fmla="*/ 27 h 27"/>
                  <a:gd name="T10" fmla="*/ 39 w 43"/>
                  <a:gd name="T11" fmla="*/ 12 h 27"/>
                  <a:gd name="T12" fmla="*/ 30 w 43"/>
                  <a:gd name="T13" fmla="*/ 4 h 27"/>
                  <a:gd name="T14" fmla="*/ 16 w 43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7">
                    <a:moveTo>
                      <a:pt x="16" y="0"/>
                    </a:moveTo>
                    <a:cubicBezTo>
                      <a:pt x="7" y="0"/>
                      <a:pt x="0" y="4"/>
                      <a:pt x="1" y="8"/>
                    </a:cubicBezTo>
                    <a:cubicBezTo>
                      <a:pt x="1" y="15"/>
                      <a:pt x="7" y="15"/>
                      <a:pt x="8" y="16"/>
                    </a:cubicBezTo>
                    <a:cubicBezTo>
                      <a:pt x="12" y="17"/>
                      <a:pt x="4" y="19"/>
                      <a:pt x="15" y="25"/>
                    </a:cubicBezTo>
                    <a:cubicBezTo>
                      <a:pt x="16" y="26"/>
                      <a:pt x="19" y="27"/>
                      <a:pt x="22" y="27"/>
                    </a:cubicBezTo>
                    <a:cubicBezTo>
                      <a:pt x="31" y="27"/>
                      <a:pt x="43" y="21"/>
                      <a:pt x="39" y="12"/>
                    </a:cubicBezTo>
                    <a:cubicBezTo>
                      <a:pt x="37" y="6"/>
                      <a:pt x="30" y="4"/>
                      <a:pt x="30" y="4"/>
                    </a:cubicBezTo>
                    <a:cubicBezTo>
                      <a:pt x="25" y="1"/>
                      <a:pt x="20" y="0"/>
                      <a:pt x="16" y="0"/>
                    </a:cubicBezTo>
                  </a:path>
                </a:pathLst>
              </a:custGeom>
              <a:solidFill>
                <a:srgbClr val="35C1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56" name="Freeform 976"/>
              <p:cNvSpPr/>
              <p:nvPr/>
            </p:nvSpPr>
            <p:spPr bwMode="auto">
              <a:xfrm>
                <a:off x="5129" y="3568"/>
                <a:ext cx="4" cy="3"/>
              </a:xfrm>
              <a:custGeom>
                <a:avLst/>
                <a:gdLst>
                  <a:gd name="T0" fmla="*/ 0 w 4"/>
                  <a:gd name="T1" fmla="*/ 2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4" y="3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282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57" name="Freeform 977"/>
              <p:cNvSpPr/>
              <p:nvPr/>
            </p:nvSpPr>
            <p:spPr bwMode="auto">
              <a:xfrm>
                <a:off x="5093" y="3453"/>
                <a:ext cx="32" cy="43"/>
              </a:xfrm>
              <a:custGeom>
                <a:avLst/>
                <a:gdLst>
                  <a:gd name="T0" fmla="*/ 0 w 32"/>
                  <a:gd name="T1" fmla="*/ 38 h 43"/>
                  <a:gd name="T2" fmla="*/ 9 w 32"/>
                  <a:gd name="T3" fmla="*/ 40 h 43"/>
                  <a:gd name="T4" fmla="*/ 14 w 32"/>
                  <a:gd name="T5" fmla="*/ 26 h 43"/>
                  <a:gd name="T6" fmla="*/ 25 w 32"/>
                  <a:gd name="T7" fmla="*/ 15 h 43"/>
                  <a:gd name="T8" fmla="*/ 29 w 32"/>
                  <a:gd name="T9" fmla="*/ 3 h 43"/>
                  <a:gd name="T10" fmla="*/ 17 w 32"/>
                  <a:gd name="T11" fmla="*/ 7 h 43"/>
                  <a:gd name="T12" fmla="*/ 5 w 32"/>
                  <a:gd name="T13" fmla="*/ 22 h 43"/>
                  <a:gd name="T14" fmla="*/ 0 w 32"/>
                  <a:gd name="T15" fmla="*/ 36 h 43"/>
                  <a:gd name="T16" fmla="*/ 0 w 32"/>
                  <a:gd name="T17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43">
                    <a:moveTo>
                      <a:pt x="0" y="38"/>
                    </a:moveTo>
                    <a:cubicBezTo>
                      <a:pt x="1" y="41"/>
                      <a:pt x="8" y="43"/>
                      <a:pt x="9" y="40"/>
                    </a:cubicBezTo>
                    <a:cubicBezTo>
                      <a:pt x="11" y="36"/>
                      <a:pt x="12" y="30"/>
                      <a:pt x="14" y="26"/>
                    </a:cubicBezTo>
                    <a:cubicBezTo>
                      <a:pt x="17" y="22"/>
                      <a:pt x="25" y="15"/>
                      <a:pt x="25" y="15"/>
                    </a:cubicBezTo>
                    <a:cubicBezTo>
                      <a:pt x="25" y="15"/>
                      <a:pt x="32" y="7"/>
                      <a:pt x="29" y="3"/>
                    </a:cubicBezTo>
                    <a:cubicBezTo>
                      <a:pt x="27" y="0"/>
                      <a:pt x="21" y="0"/>
                      <a:pt x="17" y="7"/>
                    </a:cubicBezTo>
                    <a:cubicBezTo>
                      <a:pt x="15" y="9"/>
                      <a:pt x="5" y="22"/>
                      <a:pt x="5" y="2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8"/>
                    </a:cubicBezTo>
                    <a:close/>
                  </a:path>
                </a:pathLst>
              </a:custGeom>
              <a:solidFill>
                <a:srgbClr val="1414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58" name="Freeform 978"/>
              <p:cNvSpPr/>
              <p:nvPr/>
            </p:nvSpPr>
            <p:spPr bwMode="auto">
              <a:xfrm>
                <a:off x="5113" y="3453"/>
                <a:ext cx="20" cy="29"/>
              </a:xfrm>
              <a:custGeom>
                <a:avLst/>
                <a:gdLst>
                  <a:gd name="T0" fmla="*/ 20 w 20"/>
                  <a:gd name="T1" fmla="*/ 6 h 29"/>
                  <a:gd name="T2" fmla="*/ 14 w 20"/>
                  <a:gd name="T3" fmla="*/ 1 h 29"/>
                  <a:gd name="T4" fmla="*/ 4 w 20"/>
                  <a:gd name="T5" fmla="*/ 1 h 29"/>
                  <a:gd name="T6" fmla="*/ 0 w 20"/>
                  <a:gd name="T7" fmla="*/ 11 h 29"/>
                  <a:gd name="T8" fmla="*/ 3 w 20"/>
                  <a:gd name="T9" fmla="*/ 29 h 29"/>
                  <a:gd name="T10" fmla="*/ 13 w 20"/>
                  <a:gd name="T11" fmla="*/ 19 h 29"/>
                  <a:gd name="T12" fmla="*/ 20 w 20"/>
                  <a:gd name="T13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9">
                    <a:moveTo>
                      <a:pt x="20" y="6"/>
                    </a:moveTo>
                    <a:cubicBezTo>
                      <a:pt x="20" y="6"/>
                      <a:pt x="17" y="2"/>
                      <a:pt x="14" y="1"/>
                    </a:cubicBezTo>
                    <a:cubicBezTo>
                      <a:pt x="12" y="0"/>
                      <a:pt x="4" y="1"/>
                      <a:pt x="4" y="1"/>
                    </a:cubicBezTo>
                    <a:cubicBezTo>
                      <a:pt x="4" y="1"/>
                      <a:pt x="0" y="11"/>
                      <a:pt x="0" y="11"/>
                    </a:cubicBezTo>
                    <a:cubicBezTo>
                      <a:pt x="0" y="12"/>
                      <a:pt x="3" y="29"/>
                      <a:pt x="3" y="29"/>
                    </a:cubicBezTo>
                    <a:cubicBezTo>
                      <a:pt x="13" y="19"/>
                      <a:pt x="13" y="19"/>
                      <a:pt x="13" y="19"/>
                    </a:cubicBez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59" name="Rectangle 979"/>
              <p:cNvSpPr>
                <a:spLocks noChangeArrowheads="1"/>
              </p:cNvSpPr>
              <p:nvPr/>
            </p:nvSpPr>
            <p:spPr bwMode="auto">
              <a:xfrm>
                <a:off x="5121" y="3562"/>
                <a:ext cx="6" cy="3"/>
              </a:xfrm>
              <a:prstGeom prst="rect">
                <a:avLst/>
              </a:prstGeom>
              <a:solidFill>
                <a:srgbClr val="282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60" name="Freeform 980"/>
              <p:cNvSpPr/>
              <p:nvPr/>
            </p:nvSpPr>
            <p:spPr bwMode="auto">
              <a:xfrm>
                <a:off x="5104" y="3555"/>
                <a:ext cx="25" cy="11"/>
              </a:xfrm>
              <a:custGeom>
                <a:avLst/>
                <a:gdLst>
                  <a:gd name="T0" fmla="*/ 14 w 25"/>
                  <a:gd name="T1" fmla="*/ 0 h 11"/>
                  <a:gd name="T2" fmla="*/ 12 w 25"/>
                  <a:gd name="T3" fmla="*/ 2 h 11"/>
                  <a:gd name="T4" fmla="*/ 1 w 25"/>
                  <a:gd name="T5" fmla="*/ 7 h 11"/>
                  <a:gd name="T6" fmla="*/ 0 w 25"/>
                  <a:gd name="T7" fmla="*/ 8 h 11"/>
                  <a:gd name="T8" fmla="*/ 0 w 25"/>
                  <a:gd name="T9" fmla="*/ 9 h 11"/>
                  <a:gd name="T10" fmla="*/ 4 w 25"/>
                  <a:gd name="T11" fmla="*/ 11 h 11"/>
                  <a:gd name="T12" fmla="*/ 13 w 25"/>
                  <a:gd name="T13" fmla="*/ 10 h 11"/>
                  <a:gd name="T14" fmla="*/ 18 w 25"/>
                  <a:gd name="T15" fmla="*/ 9 h 11"/>
                  <a:gd name="T16" fmla="*/ 20 w 25"/>
                  <a:gd name="T17" fmla="*/ 9 h 11"/>
                  <a:gd name="T18" fmla="*/ 20 w 25"/>
                  <a:gd name="T19" fmla="*/ 11 h 11"/>
                  <a:gd name="T20" fmla="*/ 24 w 25"/>
                  <a:gd name="T21" fmla="*/ 9 h 11"/>
                  <a:gd name="T22" fmla="*/ 24 w 25"/>
                  <a:gd name="T23" fmla="*/ 6 h 11"/>
                  <a:gd name="T24" fmla="*/ 25 w 25"/>
                  <a:gd name="T25" fmla="*/ 1 h 11"/>
                  <a:gd name="T26" fmla="*/ 14 w 25"/>
                  <a:gd name="T2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" h="11">
                    <a:moveTo>
                      <a:pt x="14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2" y="7"/>
                      <a:pt x="1" y="7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2" y="10"/>
                      <a:pt x="4" y="11"/>
                    </a:cubicBezTo>
                    <a:cubicBezTo>
                      <a:pt x="7" y="11"/>
                      <a:pt x="13" y="10"/>
                      <a:pt x="13" y="10"/>
                    </a:cubicBezTo>
                    <a:cubicBezTo>
                      <a:pt x="14" y="10"/>
                      <a:pt x="18" y="9"/>
                      <a:pt x="18" y="9"/>
                    </a:cubicBezTo>
                    <a:cubicBezTo>
                      <a:pt x="18" y="9"/>
                      <a:pt x="20" y="9"/>
                      <a:pt x="20" y="9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7"/>
                      <a:pt x="24" y="6"/>
                    </a:cubicBezTo>
                    <a:cubicBezTo>
                      <a:pt x="25" y="1"/>
                      <a:pt x="25" y="1"/>
                      <a:pt x="25" y="1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61" name="Freeform 981"/>
              <p:cNvSpPr/>
              <p:nvPr/>
            </p:nvSpPr>
            <p:spPr bwMode="auto">
              <a:xfrm>
                <a:off x="5104" y="3563"/>
                <a:ext cx="20" cy="4"/>
              </a:xfrm>
              <a:custGeom>
                <a:avLst/>
                <a:gdLst>
                  <a:gd name="T0" fmla="*/ 0 w 20"/>
                  <a:gd name="T1" fmla="*/ 1 h 4"/>
                  <a:gd name="T2" fmla="*/ 4 w 20"/>
                  <a:gd name="T3" fmla="*/ 2 h 4"/>
                  <a:gd name="T4" fmla="*/ 14 w 20"/>
                  <a:gd name="T5" fmla="*/ 1 h 4"/>
                  <a:gd name="T6" fmla="*/ 19 w 20"/>
                  <a:gd name="T7" fmla="*/ 0 h 4"/>
                  <a:gd name="T8" fmla="*/ 20 w 20"/>
                  <a:gd name="T9" fmla="*/ 1 h 4"/>
                  <a:gd name="T10" fmla="*/ 20 w 20"/>
                  <a:gd name="T11" fmla="*/ 2 h 4"/>
                  <a:gd name="T12" fmla="*/ 20 w 20"/>
                  <a:gd name="T13" fmla="*/ 1 h 4"/>
                  <a:gd name="T14" fmla="*/ 18 w 20"/>
                  <a:gd name="T15" fmla="*/ 2 h 4"/>
                  <a:gd name="T16" fmla="*/ 16 w 20"/>
                  <a:gd name="T17" fmla="*/ 2 h 4"/>
                  <a:gd name="T18" fmla="*/ 5 w 20"/>
                  <a:gd name="T19" fmla="*/ 3 h 4"/>
                  <a:gd name="T20" fmla="*/ 0 w 20"/>
                  <a:gd name="T21" fmla="*/ 1 h 4"/>
                  <a:gd name="T22" fmla="*/ 0 w 20"/>
                  <a:gd name="T23" fmla="*/ 0 h 4"/>
                  <a:gd name="T24" fmla="*/ 0 w 20"/>
                  <a:gd name="T2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4">
                    <a:moveTo>
                      <a:pt x="0" y="1"/>
                    </a:moveTo>
                    <a:cubicBezTo>
                      <a:pt x="1" y="2"/>
                      <a:pt x="3" y="2"/>
                      <a:pt x="4" y="2"/>
                    </a:cubicBezTo>
                    <a:cubicBezTo>
                      <a:pt x="8" y="3"/>
                      <a:pt x="14" y="1"/>
                      <a:pt x="14" y="1"/>
                    </a:cubicBezTo>
                    <a:cubicBezTo>
                      <a:pt x="16" y="0"/>
                      <a:pt x="18" y="0"/>
                      <a:pt x="19" y="0"/>
                    </a:cubicBezTo>
                    <a:cubicBezTo>
                      <a:pt x="19" y="0"/>
                      <a:pt x="20" y="0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8" y="2"/>
                      <a:pt x="18" y="2"/>
                    </a:cubicBezTo>
                    <a:cubicBezTo>
                      <a:pt x="18" y="1"/>
                      <a:pt x="18" y="1"/>
                      <a:pt x="16" y="2"/>
                    </a:cubicBezTo>
                    <a:cubicBezTo>
                      <a:pt x="16" y="2"/>
                      <a:pt x="9" y="4"/>
                      <a:pt x="5" y="3"/>
                    </a:cubicBezTo>
                    <a:cubicBezTo>
                      <a:pt x="3" y="3"/>
                      <a:pt x="1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62" name="Freeform 982"/>
              <p:cNvSpPr/>
              <p:nvPr/>
            </p:nvSpPr>
            <p:spPr bwMode="auto">
              <a:xfrm>
                <a:off x="5124" y="3562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0 h 4"/>
                  <a:gd name="T4" fmla="*/ 4 w 4"/>
                  <a:gd name="T5" fmla="*/ 2 h 4"/>
                  <a:gd name="T6" fmla="*/ 0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282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63" name="Freeform 983"/>
              <p:cNvSpPr/>
              <p:nvPr/>
            </p:nvSpPr>
            <p:spPr bwMode="auto">
              <a:xfrm>
                <a:off x="5113" y="3501"/>
                <a:ext cx="19" cy="64"/>
              </a:xfrm>
              <a:custGeom>
                <a:avLst/>
                <a:gdLst>
                  <a:gd name="T0" fmla="*/ 0 w 19"/>
                  <a:gd name="T1" fmla="*/ 2 h 64"/>
                  <a:gd name="T2" fmla="*/ 2 w 19"/>
                  <a:gd name="T3" fmla="*/ 54 h 64"/>
                  <a:gd name="T4" fmla="*/ 3 w 19"/>
                  <a:gd name="T5" fmla="*/ 57 h 64"/>
                  <a:gd name="T6" fmla="*/ 15 w 19"/>
                  <a:gd name="T7" fmla="*/ 59 h 64"/>
                  <a:gd name="T8" fmla="*/ 19 w 19"/>
                  <a:gd name="T9" fmla="*/ 0 h 64"/>
                  <a:gd name="T10" fmla="*/ 0 w 19"/>
                  <a:gd name="T11" fmla="*/ 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64">
                    <a:moveTo>
                      <a:pt x="0" y="2"/>
                    </a:moveTo>
                    <a:cubicBezTo>
                      <a:pt x="2" y="54"/>
                      <a:pt x="2" y="54"/>
                      <a:pt x="2" y="54"/>
                    </a:cubicBezTo>
                    <a:cubicBezTo>
                      <a:pt x="2" y="56"/>
                      <a:pt x="2" y="56"/>
                      <a:pt x="3" y="57"/>
                    </a:cubicBezTo>
                    <a:cubicBezTo>
                      <a:pt x="5" y="60"/>
                      <a:pt x="15" y="64"/>
                      <a:pt x="15" y="59"/>
                    </a:cubicBezTo>
                    <a:cubicBezTo>
                      <a:pt x="19" y="0"/>
                      <a:pt x="19" y="0"/>
                      <a:pt x="19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414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64" name="Freeform 984"/>
              <p:cNvSpPr/>
              <p:nvPr/>
            </p:nvSpPr>
            <p:spPr bwMode="auto">
              <a:xfrm>
                <a:off x="5113" y="3561"/>
                <a:ext cx="24" cy="16"/>
              </a:xfrm>
              <a:custGeom>
                <a:avLst/>
                <a:gdLst>
                  <a:gd name="T0" fmla="*/ 12 w 24"/>
                  <a:gd name="T1" fmla="*/ 1 h 16"/>
                  <a:gd name="T2" fmla="*/ 6 w 24"/>
                  <a:gd name="T3" fmla="*/ 6 h 16"/>
                  <a:gd name="T4" fmla="*/ 1 w 24"/>
                  <a:gd name="T5" fmla="*/ 10 h 16"/>
                  <a:gd name="T6" fmla="*/ 0 w 24"/>
                  <a:gd name="T7" fmla="*/ 12 h 16"/>
                  <a:gd name="T8" fmla="*/ 0 w 24"/>
                  <a:gd name="T9" fmla="*/ 13 h 16"/>
                  <a:gd name="T10" fmla="*/ 4 w 24"/>
                  <a:gd name="T11" fmla="*/ 15 h 16"/>
                  <a:gd name="T12" fmla="*/ 12 w 24"/>
                  <a:gd name="T13" fmla="*/ 13 h 16"/>
                  <a:gd name="T14" fmla="*/ 17 w 24"/>
                  <a:gd name="T15" fmla="*/ 10 h 16"/>
                  <a:gd name="T16" fmla="*/ 20 w 24"/>
                  <a:gd name="T17" fmla="*/ 9 h 16"/>
                  <a:gd name="T18" fmla="*/ 20 w 24"/>
                  <a:gd name="T19" fmla="*/ 10 h 16"/>
                  <a:gd name="T20" fmla="*/ 23 w 24"/>
                  <a:gd name="T21" fmla="*/ 8 h 16"/>
                  <a:gd name="T22" fmla="*/ 24 w 24"/>
                  <a:gd name="T23" fmla="*/ 6 h 16"/>
                  <a:gd name="T24" fmla="*/ 24 w 24"/>
                  <a:gd name="T25" fmla="*/ 0 h 16"/>
                  <a:gd name="T26" fmla="*/ 12 w 24"/>
                  <a:gd name="T27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" h="16">
                    <a:moveTo>
                      <a:pt x="12" y="1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2" y="9"/>
                      <a:pt x="1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1" y="14"/>
                      <a:pt x="3" y="14"/>
                      <a:pt x="4" y="15"/>
                    </a:cubicBezTo>
                    <a:cubicBezTo>
                      <a:pt x="8" y="16"/>
                      <a:pt x="12" y="13"/>
                      <a:pt x="12" y="13"/>
                    </a:cubicBezTo>
                    <a:cubicBezTo>
                      <a:pt x="13" y="13"/>
                      <a:pt x="17" y="10"/>
                      <a:pt x="17" y="10"/>
                    </a:cubicBezTo>
                    <a:cubicBezTo>
                      <a:pt x="18" y="9"/>
                      <a:pt x="19" y="9"/>
                      <a:pt x="20" y="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8"/>
                      <a:pt x="24" y="6"/>
                      <a:pt x="24" y="6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65" name="Freeform 985"/>
              <p:cNvSpPr/>
              <p:nvPr/>
            </p:nvSpPr>
            <p:spPr bwMode="auto">
              <a:xfrm>
                <a:off x="5119" y="3505"/>
                <a:ext cx="19" cy="65"/>
              </a:xfrm>
              <a:custGeom>
                <a:avLst/>
                <a:gdLst>
                  <a:gd name="T0" fmla="*/ 0 w 19"/>
                  <a:gd name="T1" fmla="*/ 2 h 65"/>
                  <a:gd name="T2" fmla="*/ 3 w 19"/>
                  <a:gd name="T3" fmla="*/ 58 h 65"/>
                  <a:gd name="T4" fmla="*/ 5 w 19"/>
                  <a:gd name="T5" fmla="*/ 61 h 65"/>
                  <a:gd name="T6" fmla="*/ 17 w 19"/>
                  <a:gd name="T7" fmla="*/ 61 h 65"/>
                  <a:gd name="T8" fmla="*/ 18 w 19"/>
                  <a:gd name="T9" fmla="*/ 60 h 65"/>
                  <a:gd name="T10" fmla="*/ 19 w 19"/>
                  <a:gd name="T11" fmla="*/ 0 h 65"/>
                  <a:gd name="T12" fmla="*/ 0 w 19"/>
                  <a:gd name="T13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5">
                    <a:moveTo>
                      <a:pt x="0" y="2"/>
                    </a:moveTo>
                    <a:cubicBezTo>
                      <a:pt x="3" y="58"/>
                      <a:pt x="3" y="58"/>
                      <a:pt x="3" y="58"/>
                    </a:cubicBezTo>
                    <a:cubicBezTo>
                      <a:pt x="3" y="59"/>
                      <a:pt x="3" y="60"/>
                      <a:pt x="5" y="61"/>
                    </a:cubicBezTo>
                    <a:cubicBezTo>
                      <a:pt x="13" y="65"/>
                      <a:pt x="17" y="61"/>
                      <a:pt x="17" y="61"/>
                    </a:cubicBezTo>
                    <a:cubicBezTo>
                      <a:pt x="18" y="61"/>
                      <a:pt x="18" y="61"/>
                      <a:pt x="18" y="60"/>
                    </a:cubicBezTo>
                    <a:cubicBezTo>
                      <a:pt x="19" y="0"/>
                      <a:pt x="19" y="0"/>
                      <a:pt x="19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837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66" name="Freeform 986"/>
              <p:cNvSpPr/>
              <p:nvPr/>
            </p:nvSpPr>
            <p:spPr bwMode="auto">
              <a:xfrm>
                <a:off x="5110" y="3452"/>
                <a:ext cx="30" cy="64"/>
              </a:xfrm>
              <a:custGeom>
                <a:avLst/>
                <a:gdLst>
                  <a:gd name="T0" fmla="*/ 4 w 30"/>
                  <a:gd name="T1" fmla="*/ 3 h 64"/>
                  <a:gd name="T2" fmla="*/ 10 w 30"/>
                  <a:gd name="T3" fmla="*/ 0 h 64"/>
                  <a:gd name="T4" fmla="*/ 5 w 30"/>
                  <a:gd name="T5" fmla="*/ 14 h 64"/>
                  <a:gd name="T6" fmla="*/ 7 w 30"/>
                  <a:gd name="T7" fmla="*/ 27 h 64"/>
                  <a:gd name="T8" fmla="*/ 16 w 30"/>
                  <a:gd name="T9" fmla="*/ 10 h 64"/>
                  <a:gd name="T10" fmla="*/ 20 w 30"/>
                  <a:gd name="T11" fmla="*/ 4 h 64"/>
                  <a:gd name="T12" fmla="*/ 19 w 30"/>
                  <a:gd name="T13" fmla="*/ 3 h 64"/>
                  <a:gd name="T14" fmla="*/ 19 w 30"/>
                  <a:gd name="T15" fmla="*/ 3 h 64"/>
                  <a:gd name="T16" fmla="*/ 30 w 30"/>
                  <a:gd name="T17" fmla="*/ 13 h 64"/>
                  <a:gd name="T18" fmla="*/ 29 w 30"/>
                  <a:gd name="T19" fmla="*/ 57 h 64"/>
                  <a:gd name="T20" fmla="*/ 27 w 30"/>
                  <a:gd name="T21" fmla="*/ 60 h 64"/>
                  <a:gd name="T22" fmla="*/ 17 w 30"/>
                  <a:gd name="T23" fmla="*/ 63 h 64"/>
                  <a:gd name="T24" fmla="*/ 3 w 30"/>
                  <a:gd name="T25" fmla="*/ 58 h 64"/>
                  <a:gd name="T26" fmla="*/ 1 w 30"/>
                  <a:gd name="T27" fmla="*/ 54 h 64"/>
                  <a:gd name="T28" fmla="*/ 0 w 30"/>
                  <a:gd name="T29" fmla="*/ 21 h 64"/>
                  <a:gd name="T30" fmla="*/ 4 w 30"/>
                  <a:gd name="T31" fmla="*/ 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" h="64">
                    <a:moveTo>
                      <a:pt x="4" y="3"/>
                    </a:moveTo>
                    <a:cubicBezTo>
                      <a:pt x="5" y="0"/>
                      <a:pt x="8" y="0"/>
                      <a:pt x="10" y="0"/>
                    </a:cubicBezTo>
                    <a:cubicBezTo>
                      <a:pt x="8" y="2"/>
                      <a:pt x="5" y="7"/>
                      <a:pt x="5" y="14"/>
                    </a:cubicBezTo>
                    <a:cubicBezTo>
                      <a:pt x="5" y="18"/>
                      <a:pt x="7" y="27"/>
                      <a:pt x="7" y="27"/>
                    </a:cubicBezTo>
                    <a:cubicBezTo>
                      <a:pt x="7" y="27"/>
                      <a:pt x="14" y="12"/>
                      <a:pt x="16" y="10"/>
                    </a:cubicBezTo>
                    <a:cubicBezTo>
                      <a:pt x="20" y="6"/>
                      <a:pt x="20" y="4"/>
                      <a:pt x="20" y="4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30" y="10"/>
                      <a:pt x="30" y="13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9" y="57"/>
                      <a:pt x="29" y="60"/>
                      <a:pt x="27" y="60"/>
                    </a:cubicBezTo>
                    <a:cubicBezTo>
                      <a:pt x="27" y="60"/>
                      <a:pt x="20" y="63"/>
                      <a:pt x="17" y="63"/>
                    </a:cubicBezTo>
                    <a:cubicBezTo>
                      <a:pt x="12" y="64"/>
                      <a:pt x="3" y="58"/>
                      <a:pt x="3" y="58"/>
                    </a:cubicBezTo>
                    <a:cubicBezTo>
                      <a:pt x="1" y="57"/>
                      <a:pt x="1" y="55"/>
                      <a:pt x="1" y="54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2" y="7"/>
                      <a:pt x="4" y="3"/>
                    </a:cubicBezTo>
                    <a:close/>
                  </a:path>
                </a:pathLst>
              </a:custGeom>
              <a:solidFill>
                <a:srgbClr val="282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67" name="Freeform 987"/>
              <p:cNvSpPr/>
              <p:nvPr/>
            </p:nvSpPr>
            <p:spPr bwMode="auto">
              <a:xfrm>
                <a:off x="5110" y="3452"/>
                <a:ext cx="30" cy="64"/>
              </a:xfrm>
              <a:custGeom>
                <a:avLst/>
                <a:gdLst>
                  <a:gd name="T0" fmla="*/ 4 w 30"/>
                  <a:gd name="T1" fmla="*/ 3 h 64"/>
                  <a:gd name="T2" fmla="*/ 10 w 30"/>
                  <a:gd name="T3" fmla="*/ 0 h 64"/>
                  <a:gd name="T4" fmla="*/ 5 w 30"/>
                  <a:gd name="T5" fmla="*/ 14 h 64"/>
                  <a:gd name="T6" fmla="*/ 7 w 30"/>
                  <a:gd name="T7" fmla="*/ 26 h 64"/>
                  <a:gd name="T8" fmla="*/ 16 w 30"/>
                  <a:gd name="T9" fmla="*/ 10 h 64"/>
                  <a:gd name="T10" fmla="*/ 20 w 30"/>
                  <a:gd name="T11" fmla="*/ 4 h 64"/>
                  <a:gd name="T12" fmla="*/ 19 w 30"/>
                  <a:gd name="T13" fmla="*/ 3 h 64"/>
                  <a:gd name="T14" fmla="*/ 19 w 30"/>
                  <a:gd name="T15" fmla="*/ 3 h 64"/>
                  <a:gd name="T16" fmla="*/ 30 w 30"/>
                  <a:gd name="T17" fmla="*/ 12 h 64"/>
                  <a:gd name="T18" fmla="*/ 29 w 30"/>
                  <a:gd name="T19" fmla="*/ 57 h 64"/>
                  <a:gd name="T20" fmla="*/ 27 w 30"/>
                  <a:gd name="T21" fmla="*/ 60 h 64"/>
                  <a:gd name="T22" fmla="*/ 17 w 30"/>
                  <a:gd name="T23" fmla="*/ 63 h 64"/>
                  <a:gd name="T24" fmla="*/ 3 w 30"/>
                  <a:gd name="T25" fmla="*/ 58 h 64"/>
                  <a:gd name="T26" fmla="*/ 1 w 30"/>
                  <a:gd name="T27" fmla="*/ 54 h 64"/>
                  <a:gd name="T28" fmla="*/ 0 w 30"/>
                  <a:gd name="T29" fmla="*/ 21 h 64"/>
                  <a:gd name="T30" fmla="*/ 4 w 30"/>
                  <a:gd name="T31" fmla="*/ 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" h="64">
                    <a:moveTo>
                      <a:pt x="4" y="3"/>
                    </a:moveTo>
                    <a:cubicBezTo>
                      <a:pt x="5" y="0"/>
                      <a:pt x="8" y="0"/>
                      <a:pt x="10" y="0"/>
                    </a:cubicBezTo>
                    <a:cubicBezTo>
                      <a:pt x="8" y="2"/>
                      <a:pt x="5" y="7"/>
                      <a:pt x="5" y="14"/>
                    </a:cubicBezTo>
                    <a:cubicBezTo>
                      <a:pt x="5" y="18"/>
                      <a:pt x="7" y="26"/>
                      <a:pt x="7" y="26"/>
                    </a:cubicBezTo>
                    <a:cubicBezTo>
                      <a:pt x="7" y="26"/>
                      <a:pt x="14" y="12"/>
                      <a:pt x="16" y="10"/>
                    </a:cubicBezTo>
                    <a:cubicBezTo>
                      <a:pt x="20" y="6"/>
                      <a:pt x="20" y="4"/>
                      <a:pt x="20" y="4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30" y="10"/>
                      <a:pt x="30" y="12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9" y="57"/>
                      <a:pt x="29" y="60"/>
                      <a:pt x="27" y="60"/>
                    </a:cubicBezTo>
                    <a:cubicBezTo>
                      <a:pt x="27" y="60"/>
                      <a:pt x="20" y="63"/>
                      <a:pt x="17" y="63"/>
                    </a:cubicBezTo>
                    <a:cubicBezTo>
                      <a:pt x="12" y="64"/>
                      <a:pt x="3" y="58"/>
                      <a:pt x="3" y="58"/>
                    </a:cubicBezTo>
                    <a:cubicBezTo>
                      <a:pt x="1" y="57"/>
                      <a:pt x="1" y="55"/>
                      <a:pt x="1" y="54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2" y="7"/>
                      <a:pt x="4" y="3"/>
                    </a:cubicBezTo>
                    <a:close/>
                  </a:path>
                </a:pathLst>
              </a:custGeom>
              <a:solidFill>
                <a:srgbClr val="282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68" name="Freeform 988"/>
              <p:cNvSpPr/>
              <p:nvPr/>
            </p:nvSpPr>
            <p:spPr bwMode="auto">
              <a:xfrm>
                <a:off x="5119" y="3443"/>
                <a:ext cx="10" cy="19"/>
              </a:xfrm>
              <a:custGeom>
                <a:avLst/>
                <a:gdLst>
                  <a:gd name="T0" fmla="*/ 0 w 10"/>
                  <a:gd name="T1" fmla="*/ 15 h 19"/>
                  <a:gd name="T2" fmla="*/ 10 w 10"/>
                  <a:gd name="T3" fmla="*/ 11 h 19"/>
                  <a:gd name="T4" fmla="*/ 10 w 10"/>
                  <a:gd name="T5" fmla="*/ 0 h 19"/>
                  <a:gd name="T6" fmla="*/ 0 w 10"/>
                  <a:gd name="T7" fmla="*/ 4 h 19"/>
                  <a:gd name="T8" fmla="*/ 0 w 10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9">
                    <a:moveTo>
                      <a:pt x="0" y="15"/>
                    </a:moveTo>
                    <a:cubicBezTo>
                      <a:pt x="4" y="19"/>
                      <a:pt x="7" y="14"/>
                      <a:pt x="10" y="1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E8C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69" name="Freeform 989"/>
              <p:cNvSpPr/>
              <p:nvPr/>
            </p:nvSpPr>
            <p:spPr bwMode="auto">
              <a:xfrm>
                <a:off x="5122" y="3437"/>
                <a:ext cx="5" cy="8"/>
              </a:xfrm>
              <a:custGeom>
                <a:avLst/>
                <a:gdLst>
                  <a:gd name="T0" fmla="*/ 3 w 5"/>
                  <a:gd name="T1" fmla="*/ 0 h 8"/>
                  <a:gd name="T2" fmla="*/ 0 w 5"/>
                  <a:gd name="T3" fmla="*/ 3 h 8"/>
                  <a:gd name="T4" fmla="*/ 0 w 5"/>
                  <a:gd name="T5" fmla="*/ 7 h 8"/>
                  <a:gd name="T6" fmla="*/ 1 w 5"/>
                  <a:gd name="T7" fmla="*/ 8 h 8"/>
                  <a:gd name="T8" fmla="*/ 4 w 5"/>
                  <a:gd name="T9" fmla="*/ 6 h 8"/>
                  <a:gd name="T10" fmla="*/ 5 w 5"/>
                  <a:gd name="T11" fmla="*/ 4 h 8"/>
                  <a:gd name="T12" fmla="*/ 3 w 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8">
                    <a:moveTo>
                      <a:pt x="3" y="0"/>
                    </a:moveTo>
                    <a:cubicBezTo>
                      <a:pt x="1" y="0"/>
                      <a:pt x="0" y="3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3" y="8"/>
                      <a:pt x="3" y="7"/>
                      <a:pt x="4" y="6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0"/>
                      <a:pt x="3" y="0"/>
                    </a:cubicBezTo>
                    <a:close/>
                  </a:path>
                </a:pathLst>
              </a:custGeom>
              <a:solidFill>
                <a:srgbClr val="FF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70" name="Freeform 990"/>
              <p:cNvSpPr/>
              <p:nvPr/>
            </p:nvSpPr>
            <p:spPr bwMode="auto">
              <a:xfrm>
                <a:off x="5116" y="3478"/>
                <a:ext cx="1" cy="34"/>
              </a:xfrm>
              <a:custGeom>
                <a:avLst/>
                <a:gdLst>
                  <a:gd name="T0" fmla="*/ 0 w 1"/>
                  <a:gd name="T1" fmla="*/ 34 h 34"/>
                  <a:gd name="T2" fmla="*/ 0 w 1"/>
                  <a:gd name="T3" fmla="*/ 1 h 34"/>
                  <a:gd name="T4" fmla="*/ 1 w 1"/>
                  <a:gd name="T5" fmla="*/ 0 h 34"/>
                  <a:gd name="T6" fmla="*/ 1 w 1"/>
                  <a:gd name="T7" fmla="*/ 34 h 34"/>
                  <a:gd name="T8" fmla="*/ 0 w 1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4">
                    <a:moveTo>
                      <a:pt x="0" y="34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34"/>
                      <a:pt x="1" y="34"/>
                      <a:pt x="1" y="3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3837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71" name="Freeform 991"/>
              <p:cNvSpPr/>
              <p:nvPr/>
            </p:nvSpPr>
            <p:spPr bwMode="auto">
              <a:xfrm>
                <a:off x="5116" y="3459"/>
                <a:ext cx="6" cy="19"/>
              </a:xfrm>
              <a:custGeom>
                <a:avLst/>
                <a:gdLst>
                  <a:gd name="T0" fmla="*/ 3 w 6"/>
                  <a:gd name="T1" fmla="*/ 6 h 19"/>
                  <a:gd name="T2" fmla="*/ 3 w 6"/>
                  <a:gd name="T3" fmla="*/ 5 h 19"/>
                  <a:gd name="T4" fmla="*/ 3 w 6"/>
                  <a:gd name="T5" fmla="*/ 3 h 19"/>
                  <a:gd name="T6" fmla="*/ 5 w 6"/>
                  <a:gd name="T7" fmla="*/ 0 h 19"/>
                  <a:gd name="T8" fmla="*/ 6 w 6"/>
                  <a:gd name="T9" fmla="*/ 0 h 19"/>
                  <a:gd name="T10" fmla="*/ 6 w 6"/>
                  <a:gd name="T11" fmla="*/ 4 h 19"/>
                  <a:gd name="T12" fmla="*/ 5 w 6"/>
                  <a:gd name="T13" fmla="*/ 5 h 19"/>
                  <a:gd name="T14" fmla="*/ 4 w 6"/>
                  <a:gd name="T15" fmla="*/ 6 h 19"/>
                  <a:gd name="T16" fmla="*/ 3 w 6"/>
                  <a:gd name="T17" fmla="*/ 16 h 19"/>
                  <a:gd name="T18" fmla="*/ 1 w 6"/>
                  <a:gd name="T19" fmla="*/ 19 h 19"/>
                  <a:gd name="T20" fmla="*/ 0 w 6"/>
                  <a:gd name="T21" fmla="*/ 15 h 19"/>
                  <a:gd name="T22" fmla="*/ 3 w 6"/>
                  <a:gd name="T23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19">
                    <a:moveTo>
                      <a:pt x="3" y="6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160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72" name="Freeform 992"/>
              <p:cNvSpPr/>
              <p:nvPr/>
            </p:nvSpPr>
            <p:spPr bwMode="auto">
              <a:xfrm>
                <a:off x="5112" y="3453"/>
                <a:ext cx="6" cy="26"/>
              </a:xfrm>
              <a:custGeom>
                <a:avLst/>
                <a:gdLst>
                  <a:gd name="T0" fmla="*/ 6 w 6"/>
                  <a:gd name="T1" fmla="*/ 1 h 26"/>
                  <a:gd name="T2" fmla="*/ 5 w 6"/>
                  <a:gd name="T3" fmla="*/ 0 h 26"/>
                  <a:gd name="T4" fmla="*/ 4 w 6"/>
                  <a:gd name="T5" fmla="*/ 0 h 26"/>
                  <a:gd name="T6" fmla="*/ 3 w 6"/>
                  <a:gd name="T7" fmla="*/ 2 h 26"/>
                  <a:gd name="T8" fmla="*/ 0 w 6"/>
                  <a:gd name="T9" fmla="*/ 8 h 26"/>
                  <a:gd name="T10" fmla="*/ 1 w 6"/>
                  <a:gd name="T11" fmla="*/ 10 h 26"/>
                  <a:gd name="T12" fmla="*/ 2 w 6"/>
                  <a:gd name="T13" fmla="*/ 12 h 26"/>
                  <a:gd name="T14" fmla="*/ 1 w 6"/>
                  <a:gd name="T15" fmla="*/ 14 h 26"/>
                  <a:gd name="T16" fmla="*/ 0 w 6"/>
                  <a:gd name="T17" fmla="*/ 17 h 26"/>
                  <a:gd name="T18" fmla="*/ 5 w 6"/>
                  <a:gd name="T19" fmla="*/ 26 h 26"/>
                  <a:gd name="T20" fmla="*/ 4 w 6"/>
                  <a:gd name="T21" fmla="*/ 16 h 26"/>
                  <a:gd name="T22" fmla="*/ 6 w 6"/>
                  <a:gd name="T2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26">
                    <a:moveTo>
                      <a:pt x="6" y="1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4" y="19"/>
                      <a:pt x="4" y="16"/>
                    </a:cubicBezTo>
                    <a:cubicBezTo>
                      <a:pt x="4" y="7"/>
                      <a:pt x="6" y="1"/>
                      <a:pt x="6" y="1"/>
                    </a:cubicBezTo>
                    <a:close/>
                  </a:path>
                </a:pathLst>
              </a:custGeom>
              <a:solidFill>
                <a:srgbClr val="7A7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73" name="Freeform 993"/>
              <p:cNvSpPr/>
              <p:nvPr/>
            </p:nvSpPr>
            <p:spPr bwMode="auto">
              <a:xfrm>
                <a:off x="5118" y="3452"/>
                <a:ext cx="3" cy="11"/>
              </a:xfrm>
              <a:custGeom>
                <a:avLst/>
                <a:gdLst>
                  <a:gd name="T0" fmla="*/ 3 w 3"/>
                  <a:gd name="T1" fmla="*/ 7 h 11"/>
                  <a:gd name="T2" fmla="*/ 2 w 3"/>
                  <a:gd name="T3" fmla="*/ 8 h 11"/>
                  <a:gd name="T4" fmla="*/ 1 w 3"/>
                  <a:gd name="T5" fmla="*/ 11 h 11"/>
                  <a:gd name="T6" fmla="*/ 0 w 3"/>
                  <a:gd name="T7" fmla="*/ 10 h 11"/>
                  <a:gd name="T8" fmla="*/ 0 w 3"/>
                  <a:gd name="T9" fmla="*/ 4 h 11"/>
                  <a:gd name="T10" fmla="*/ 1 w 3"/>
                  <a:gd name="T11" fmla="*/ 0 h 11"/>
                  <a:gd name="T12" fmla="*/ 1 w 3"/>
                  <a:gd name="T13" fmla="*/ 2 h 11"/>
                  <a:gd name="T14" fmla="*/ 3 w 3"/>
                  <a:gd name="T1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1">
                    <a:moveTo>
                      <a:pt x="3" y="7"/>
                    </a:moveTo>
                    <a:cubicBezTo>
                      <a:pt x="3" y="7"/>
                      <a:pt x="3" y="8"/>
                      <a:pt x="2" y="8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1"/>
                      <a:pt x="0" y="11"/>
                      <a:pt x="0" y="1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ubicBezTo>
                      <a:pt x="1" y="3"/>
                      <a:pt x="1" y="5"/>
                      <a:pt x="3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74" name="Freeform 994"/>
              <p:cNvSpPr/>
              <p:nvPr/>
            </p:nvSpPr>
            <p:spPr bwMode="auto">
              <a:xfrm>
                <a:off x="5121" y="3452"/>
                <a:ext cx="10" cy="13"/>
              </a:xfrm>
              <a:custGeom>
                <a:avLst/>
                <a:gdLst>
                  <a:gd name="T0" fmla="*/ 8 w 10"/>
                  <a:gd name="T1" fmla="*/ 0 h 13"/>
                  <a:gd name="T2" fmla="*/ 7 w 10"/>
                  <a:gd name="T3" fmla="*/ 1 h 13"/>
                  <a:gd name="T4" fmla="*/ 0 w 10"/>
                  <a:gd name="T5" fmla="*/ 7 h 13"/>
                  <a:gd name="T6" fmla="*/ 0 w 10"/>
                  <a:gd name="T7" fmla="*/ 8 h 13"/>
                  <a:gd name="T8" fmla="*/ 1 w 10"/>
                  <a:gd name="T9" fmla="*/ 12 h 13"/>
                  <a:gd name="T10" fmla="*/ 2 w 10"/>
                  <a:gd name="T11" fmla="*/ 13 h 13"/>
                  <a:gd name="T12" fmla="*/ 7 w 10"/>
                  <a:gd name="T13" fmla="*/ 8 h 13"/>
                  <a:gd name="T14" fmla="*/ 9 w 10"/>
                  <a:gd name="T15" fmla="*/ 2 h 13"/>
                  <a:gd name="T16" fmla="*/ 8 w 10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3">
                    <a:moveTo>
                      <a:pt x="8" y="0"/>
                    </a:moveTo>
                    <a:cubicBezTo>
                      <a:pt x="8" y="0"/>
                      <a:pt x="8" y="0"/>
                      <a:pt x="7" y="1"/>
                    </a:cubicBezTo>
                    <a:cubicBezTo>
                      <a:pt x="6" y="5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2" y="13"/>
                    </a:cubicBezTo>
                    <a:cubicBezTo>
                      <a:pt x="2" y="13"/>
                      <a:pt x="6" y="9"/>
                      <a:pt x="7" y="8"/>
                    </a:cubicBezTo>
                    <a:cubicBezTo>
                      <a:pt x="9" y="5"/>
                      <a:pt x="10" y="5"/>
                      <a:pt x="9" y="2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75" name="Freeform 995"/>
              <p:cNvSpPr/>
              <p:nvPr/>
            </p:nvSpPr>
            <p:spPr bwMode="auto">
              <a:xfrm>
                <a:off x="5116" y="3454"/>
                <a:ext cx="16" cy="25"/>
              </a:xfrm>
              <a:custGeom>
                <a:avLst/>
                <a:gdLst>
                  <a:gd name="T0" fmla="*/ 14 w 16"/>
                  <a:gd name="T1" fmla="*/ 0 h 25"/>
                  <a:gd name="T2" fmla="*/ 15 w 16"/>
                  <a:gd name="T3" fmla="*/ 2 h 25"/>
                  <a:gd name="T4" fmla="*/ 16 w 16"/>
                  <a:gd name="T5" fmla="*/ 2 h 25"/>
                  <a:gd name="T6" fmla="*/ 16 w 16"/>
                  <a:gd name="T7" fmla="*/ 4 h 25"/>
                  <a:gd name="T8" fmla="*/ 13 w 16"/>
                  <a:gd name="T9" fmla="*/ 10 h 25"/>
                  <a:gd name="T10" fmla="*/ 11 w 16"/>
                  <a:gd name="T11" fmla="*/ 12 h 25"/>
                  <a:gd name="T12" fmla="*/ 8 w 16"/>
                  <a:gd name="T13" fmla="*/ 13 h 25"/>
                  <a:gd name="T14" fmla="*/ 9 w 16"/>
                  <a:gd name="T15" fmla="*/ 15 h 25"/>
                  <a:gd name="T16" fmla="*/ 9 w 16"/>
                  <a:gd name="T17" fmla="*/ 17 h 25"/>
                  <a:gd name="T18" fmla="*/ 0 w 16"/>
                  <a:gd name="T19" fmla="*/ 25 h 25"/>
                  <a:gd name="T20" fmla="*/ 7 w 16"/>
                  <a:gd name="T21" fmla="*/ 11 h 25"/>
                  <a:gd name="T22" fmla="*/ 14 w 16"/>
                  <a:gd name="T2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25">
                    <a:moveTo>
                      <a:pt x="14" y="0"/>
                    </a:move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2"/>
                      <a:pt x="12" y="12"/>
                      <a:pt x="11" y="1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6"/>
                      <a:pt x="9" y="17"/>
                      <a:pt x="9" y="1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2" y="19"/>
                      <a:pt x="7" y="11"/>
                    </a:cubicBezTo>
                    <a:cubicBezTo>
                      <a:pt x="9" y="9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7A7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76" name="Freeform 996"/>
              <p:cNvSpPr/>
              <p:nvPr/>
            </p:nvSpPr>
            <p:spPr bwMode="auto">
              <a:xfrm>
                <a:off x="5112" y="3431"/>
                <a:ext cx="17" cy="26"/>
              </a:xfrm>
              <a:custGeom>
                <a:avLst/>
                <a:gdLst>
                  <a:gd name="T0" fmla="*/ 8 w 17"/>
                  <a:gd name="T1" fmla="*/ 0 h 26"/>
                  <a:gd name="T2" fmla="*/ 8 w 17"/>
                  <a:gd name="T3" fmla="*/ 0 h 26"/>
                  <a:gd name="T4" fmla="*/ 17 w 17"/>
                  <a:gd name="T5" fmla="*/ 0 h 26"/>
                  <a:gd name="T6" fmla="*/ 17 w 17"/>
                  <a:gd name="T7" fmla="*/ 16 h 26"/>
                  <a:gd name="T8" fmla="*/ 17 w 17"/>
                  <a:gd name="T9" fmla="*/ 18 h 26"/>
                  <a:gd name="T10" fmla="*/ 15 w 17"/>
                  <a:gd name="T11" fmla="*/ 21 h 26"/>
                  <a:gd name="T12" fmla="*/ 10 w 17"/>
                  <a:gd name="T13" fmla="*/ 24 h 26"/>
                  <a:gd name="T14" fmla="*/ 2 w 17"/>
                  <a:gd name="T15" fmla="*/ 21 h 26"/>
                  <a:gd name="T16" fmla="*/ 1 w 17"/>
                  <a:gd name="T17" fmla="*/ 16 h 26"/>
                  <a:gd name="T18" fmla="*/ 0 w 17"/>
                  <a:gd name="T19" fmla="*/ 7 h 26"/>
                  <a:gd name="T20" fmla="*/ 0 w 17"/>
                  <a:gd name="T21" fmla="*/ 1 h 26"/>
                  <a:gd name="T22" fmla="*/ 8 w 17"/>
                  <a:gd name="T2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26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7"/>
                      <a:pt x="17" y="18"/>
                      <a:pt x="17" y="18"/>
                    </a:cubicBezTo>
                    <a:cubicBezTo>
                      <a:pt x="17" y="19"/>
                      <a:pt x="16" y="20"/>
                      <a:pt x="15" y="21"/>
                    </a:cubicBezTo>
                    <a:cubicBezTo>
                      <a:pt x="15" y="21"/>
                      <a:pt x="13" y="23"/>
                      <a:pt x="10" y="24"/>
                    </a:cubicBezTo>
                    <a:cubicBezTo>
                      <a:pt x="9" y="24"/>
                      <a:pt x="3" y="26"/>
                      <a:pt x="2" y="21"/>
                    </a:cubicBezTo>
                    <a:cubicBezTo>
                      <a:pt x="1" y="19"/>
                      <a:pt x="1" y="17"/>
                      <a:pt x="1" y="1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E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77" name="Freeform 997"/>
              <p:cNvSpPr/>
              <p:nvPr/>
            </p:nvSpPr>
            <p:spPr bwMode="auto">
              <a:xfrm>
                <a:off x="5110" y="3421"/>
                <a:ext cx="28" cy="29"/>
              </a:xfrm>
              <a:custGeom>
                <a:avLst/>
                <a:gdLst>
                  <a:gd name="T0" fmla="*/ 2 w 28"/>
                  <a:gd name="T1" fmla="*/ 7 h 29"/>
                  <a:gd name="T2" fmla="*/ 1 w 28"/>
                  <a:gd name="T3" fmla="*/ 15 h 29"/>
                  <a:gd name="T4" fmla="*/ 2 w 28"/>
                  <a:gd name="T5" fmla="*/ 17 h 29"/>
                  <a:gd name="T6" fmla="*/ 2 w 28"/>
                  <a:gd name="T7" fmla="*/ 14 h 29"/>
                  <a:gd name="T8" fmla="*/ 5 w 28"/>
                  <a:gd name="T9" fmla="*/ 11 h 29"/>
                  <a:gd name="T10" fmla="*/ 13 w 28"/>
                  <a:gd name="T11" fmla="*/ 15 h 29"/>
                  <a:gd name="T12" fmla="*/ 14 w 28"/>
                  <a:gd name="T13" fmla="*/ 20 h 29"/>
                  <a:gd name="T14" fmla="*/ 14 w 28"/>
                  <a:gd name="T15" fmla="*/ 21 h 29"/>
                  <a:gd name="T16" fmla="*/ 15 w 28"/>
                  <a:gd name="T17" fmla="*/ 22 h 29"/>
                  <a:gd name="T18" fmla="*/ 16 w 28"/>
                  <a:gd name="T19" fmla="*/ 21 h 29"/>
                  <a:gd name="T20" fmla="*/ 19 w 28"/>
                  <a:gd name="T21" fmla="*/ 19 h 29"/>
                  <a:gd name="T22" fmla="*/ 19 w 28"/>
                  <a:gd name="T23" fmla="*/ 24 h 29"/>
                  <a:gd name="T24" fmla="*/ 19 w 28"/>
                  <a:gd name="T25" fmla="*/ 29 h 29"/>
                  <a:gd name="T26" fmla="*/ 20 w 28"/>
                  <a:gd name="T27" fmla="*/ 27 h 29"/>
                  <a:gd name="T28" fmla="*/ 23 w 28"/>
                  <a:gd name="T29" fmla="*/ 20 h 29"/>
                  <a:gd name="T30" fmla="*/ 8 w 28"/>
                  <a:gd name="T31" fmla="*/ 4 h 29"/>
                  <a:gd name="T32" fmla="*/ 2 w 28"/>
                  <a:gd name="T33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29">
                    <a:moveTo>
                      <a:pt x="2" y="7"/>
                    </a:moveTo>
                    <a:cubicBezTo>
                      <a:pt x="0" y="9"/>
                      <a:pt x="1" y="12"/>
                      <a:pt x="1" y="15"/>
                    </a:cubicBezTo>
                    <a:cubicBezTo>
                      <a:pt x="1" y="16"/>
                      <a:pt x="2" y="17"/>
                      <a:pt x="2" y="17"/>
                    </a:cubicBezTo>
                    <a:cubicBezTo>
                      <a:pt x="2" y="17"/>
                      <a:pt x="2" y="15"/>
                      <a:pt x="2" y="14"/>
                    </a:cubicBezTo>
                    <a:cubicBezTo>
                      <a:pt x="2" y="12"/>
                      <a:pt x="4" y="11"/>
                      <a:pt x="5" y="11"/>
                    </a:cubicBezTo>
                    <a:cubicBezTo>
                      <a:pt x="6" y="12"/>
                      <a:pt x="12" y="14"/>
                      <a:pt x="13" y="15"/>
                    </a:cubicBezTo>
                    <a:cubicBezTo>
                      <a:pt x="14" y="16"/>
                      <a:pt x="15" y="18"/>
                      <a:pt x="14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2"/>
                      <a:pt x="14" y="23"/>
                      <a:pt x="15" y="22"/>
                    </a:cubicBezTo>
                    <a:cubicBezTo>
                      <a:pt x="16" y="22"/>
                      <a:pt x="16" y="22"/>
                      <a:pt x="16" y="21"/>
                    </a:cubicBezTo>
                    <a:cubicBezTo>
                      <a:pt x="16" y="21"/>
                      <a:pt x="17" y="19"/>
                      <a:pt x="19" y="19"/>
                    </a:cubicBezTo>
                    <a:cubicBezTo>
                      <a:pt x="21" y="19"/>
                      <a:pt x="19" y="23"/>
                      <a:pt x="19" y="24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8"/>
                      <a:pt x="20" y="27"/>
                    </a:cubicBezTo>
                    <a:cubicBezTo>
                      <a:pt x="22" y="23"/>
                      <a:pt x="23" y="21"/>
                      <a:pt x="23" y="20"/>
                    </a:cubicBezTo>
                    <a:cubicBezTo>
                      <a:pt x="28" y="9"/>
                      <a:pt x="19" y="0"/>
                      <a:pt x="8" y="4"/>
                    </a:cubicBezTo>
                    <a:cubicBezTo>
                      <a:pt x="6" y="4"/>
                      <a:pt x="2" y="7"/>
                      <a:pt x="2" y="7"/>
                    </a:cubicBezTo>
                    <a:close/>
                  </a:path>
                </a:pathLst>
              </a:custGeom>
              <a:solidFill>
                <a:srgbClr val="6840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78" name="Freeform 998"/>
              <p:cNvSpPr/>
              <p:nvPr/>
            </p:nvSpPr>
            <p:spPr bwMode="auto">
              <a:xfrm>
                <a:off x="5126" y="3440"/>
                <a:ext cx="5" cy="8"/>
              </a:xfrm>
              <a:custGeom>
                <a:avLst/>
                <a:gdLst>
                  <a:gd name="T0" fmla="*/ 3 w 5"/>
                  <a:gd name="T1" fmla="*/ 0 h 8"/>
                  <a:gd name="T2" fmla="*/ 0 w 5"/>
                  <a:gd name="T3" fmla="*/ 2 h 8"/>
                  <a:gd name="T4" fmla="*/ 0 w 5"/>
                  <a:gd name="T5" fmla="*/ 7 h 8"/>
                  <a:gd name="T6" fmla="*/ 1 w 5"/>
                  <a:gd name="T7" fmla="*/ 8 h 8"/>
                  <a:gd name="T8" fmla="*/ 3 w 5"/>
                  <a:gd name="T9" fmla="*/ 6 h 8"/>
                  <a:gd name="T10" fmla="*/ 4 w 5"/>
                  <a:gd name="T11" fmla="*/ 4 h 8"/>
                  <a:gd name="T12" fmla="*/ 3 w 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8">
                    <a:moveTo>
                      <a:pt x="3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2" y="8"/>
                      <a:pt x="3" y="7"/>
                      <a:pt x="3" y="6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2"/>
                      <a:pt x="5" y="0"/>
                      <a:pt x="3" y="0"/>
                    </a:cubicBezTo>
                    <a:close/>
                  </a:path>
                </a:pathLst>
              </a:custGeom>
              <a:solidFill>
                <a:srgbClr val="FF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79" name="Freeform 999"/>
              <p:cNvSpPr/>
              <p:nvPr/>
            </p:nvSpPr>
            <p:spPr bwMode="auto">
              <a:xfrm>
                <a:off x="5132" y="3512"/>
                <a:ext cx="6" cy="8"/>
              </a:xfrm>
              <a:custGeom>
                <a:avLst/>
                <a:gdLst>
                  <a:gd name="T0" fmla="*/ 6 w 6"/>
                  <a:gd name="T1" fmla="*/ 2 h 8"/>
                  <a:gd name="T2" fmla="*/ 3 w 6"/>
                  <a:gd name="T3" fmla="*/ 5 h 8"/>
                  <a:gd name="T4" fmla="*/ 0 w 6"/>
                  <a:gd name="T5" fmla="*/ 8 h 8"/>
                  <a:gd name="T6" fmla="*/ 0 w 6"/>
                  <a:gd name="T7" fmla="*/ 6 h 8"/>
                  <a:gd name="T8" fmla="*/ 1 w 6"/>
                  <a:gd name="T9" fmla="*/ 3 h 8"/>
                  <a:gd name="T10" fmla="*/ 4 w 6"/>
                  <a:gd name="T11" fmla="*/ 0 h 8"/>
                  <a:gd name="T12" fmla="*/ 6 w 6"/>
                  <a:gd name="T1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cubicBezTo>
                      <a:pt x="6" y="4"/>
                      <a:pt x="4" y="5"/>
                      <a:pt x="3" y="5"/>
                    </a:cubicBezTo>
                    <a:cubicBezTo>
                      <a:pt x="2" y="5"/>
                      <a:pt x="2" y="8"/>
                      <a:pt x="0" y="8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6" y="0"/>
                      <a:pt x="6" y="1"/>
                      <a:pt x="6" y="2"/>
                    </a:cubicBezTo>
                    <a:close/>
                  </a:path>
                </a:pathLst>
              </a:custGeom>
              <a:solidFill>
                <a:srgbClr val="FF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80" name="Freeform 1000"/>
              <p:cNvSpPr/>
              <p:nvPr/>
            </p:nvSpPr>
            <p:spPr bwMode="auto">
              <a:xfrm>
                <a:off x="5146" y="353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32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81" name="Freeform 1001"/>
              <p:cNvSpPr/>
              <p:nvPr/>
            </p:nvSpPr>
            <p:spPr bwMode="auto">
              <a:xfrm>
                <a:off x="5146" y="3516"/>
                <a:ext cx="7" cy="17"/>
              </a:xfrm>
              <a:custGeom>
                <a:avLst/>
                <a:gdLst>
                  <a:gd name="T0" fmla="*/ 0 w 7"/>
                  <a:gd name="T1" fmla="*/ 16 h 17"/>
                  <a:gd name="T2" fmla="*/ 7 w 7"/>
                  <a:gd name="T3" fmla="*/ 0 h 17"/>
                  <a:gd name="T4" fmla="*/ 7 w 7"/>
                  <a:gd name="T5" fmla="*/ 2 h 17"/>
                  <a:gd name="T6" fmla="*/ 7 w 7"/>
                  <a:gd name="T7" fmla="*/ 3 h 17"/>
                  <a:gd name="T8" fmla="*/ 0 w 7"/>
                  <a:gd name="T9" fmla="*/ 17 h 17"/>
                  <a:gd name="T10" fmla="*/ 0 w 7"/>
                  <a:gd name="T1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7">
                    <a:moveTo>
                      <a:pt x="0" y="16"/>
                    </a:moveTo>
                    <a:cubicBezTo>
                      <a:pt x="6" y="8"/>
                      <a:pt x="7" y="1"/>
                      <a:pt x="7" y="0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5"/>
                      <a:pt x="5" y="11"/>
                      <a:pt x="0" y="17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6D32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82" name="Freeform 1002"/>
              <p:cNvSpPr/>
              <p:nvPr/>
            </p:nvSpPr>
            <p:spPr bwMode="auto">
              <a:xfrm>
                <a:off x="5132" y="3542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D32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83" name="Freeform 1003"/>
              <p:cNvSpPr/>
              <p:nvPr/>
            </p:nvSpPr>
            <p:spPr bwMode="auto">
              <a:xfrm>
                <a:off x="5116" y="3550"/>
                <a:ext cx="8" cy="5"/>
              </a:xfrm>
              <a:custGeom>
                <a:avLst/>
                <a:gdLst>
                  <a:gd name="T0" fmla="*/ 8 w 8"/>
                  <a:gd name="T1" fmla="*/ 5 h 5"/>
                  <a:gd name="T2" fmla="*/ 1 w 8"/>
                  <a:gd name="T3" fmla="*/ 1 h 5"/>
                  <a:gd name="T4" fmla="*/ 0 w 8"/>
                  <a:gd name="T5" fmla="*/ 0 h 5"/>
                  <a:gd name="T6" fmla="*/ 8 w 8"/>
                  <a:gd name="T7" fmla="*/ 4 h 5"/>
                  <a:gd name="T8" fmla="*/ 8 w 8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lose/>
                  </a:path>
                </a:pathLst>
              </a:custGeom>
              <a:solidFill>
                <a:srgbClr val="723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84" name="Freeform 1004"/>
              <p:cNvSpPr/>
              <p:nvPr/>
            </p:nvSpPr>
            <p:spPr bwMode="auto">
              <a:xfrm>
                <a:off x="5124" y="3518"/>
                <a:ext cx="29" cy="37"/>
              </a:xfrm>
              <a:custGeom>
                <a:avLst/>
                <a:gdLst>
                  <a:gd name="T0" fmla="*/ 0 w 29"/>
                  <a:gd name="T1" fmla="*/ 15 h 37"/>
                  <a:gd name="T2" fmla="*/ 0 w 29"/>
                  <a:gd name="T3" fmla="*/ 17 h 37"/>
                  <a:gd name="T4" fmla="*/ 0 w 29"/>
                  <a:gd name="T5" fmla="*/ 17 h 37"/>
                  <a:gd name="T6" fmla="*/ 6 w 29"/>
                  <a:gd name="T7" fmla="*/ 24 h 37"/>
                  <a:gd name="T8" fmla="*/ 14 w 29"/>
                  <a:gd name="T9" fmla="*/ 22 h 37"/>
                  <a:gd name="T10" fmla="*/ 20 w 29"/>
                  <a:gd name="T11" fmla="*/ 18 h 37"/>
                  <a:gd name="T12" fmla="*/ 22 w 29"/>
                  <a:gd name="T13" fmla="*/ 15 h 37"/>
                  <a:gd name="T14" fmla="*/ 29 w 29"/>
                  <a:gd name="T15" fmla="*/ 1 h 37"/>
                  <a:gd name="T16" fmla="*/ 29 w 29"/>
                  <a:gd name="T17" fmla="*/ 0 h 37"/>
                  <a:gd name="T18" fmla="*/ 29 w 29"/>
                  <a:gd name="T19" fmla="*/ 19 h 37"/>
                  <a:gd name="T20" fmla="*/ 27 w 29"/>
                  <a:gd name="T21" fmla="*/ 22 h 37"/>
                  <a:gd name="T22" fmla="*/ 1 w 29"/>
                  <a:gd name="T23" fmla="*/ 37 h 37"/>
                  <a:gd name="T24" fmla="*/ 0 w 29"/>
                  <a:gd name="T25" fmla="*/ 36 h 37"/>
                  <a:gd name="T26" fmla="*/ 0 w 29"/>
                  <a:gd name="T27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37">
                    <a:moveTo>
                      <a:pt x="0" y="15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21"/>
                      <a:pt x="3" y="23"/>
                      <a:pt x="6" y="24"/>
                    </a:cubicBezTo>
                    <a:cubicBezTo>
                      <a:pt x="6" y="24"/>
                      <a:pt x="12" y="23"/>
                      <a:pt x="14" y="22"/>
                    </a:cubicBezTo>
                    <a:cubicBezTo>
                      <a:pt x="16" y="21"/>
                      <a:pt x="20" y="18"/>
                      <a:pt x="20" y="18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7" y="9"/>
                      <a:pt x="28" y="3"/>
                      <a:pt x="29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20"/>
                      <a:pt x="28" y="21"/>
                      <a:pt x="27" y="22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7"/>
                      <a:pt x="0" y="37"/>
                      <a:pt x="0" y="36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8C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85" name="Freeform 1005"/>
              <p:cNvSpPr/>
              <p:nvPr/>
            </p:nvSpPr>
            <p:spPr bwMode="auto">
              <a:xfrm>
                <a:off x="5116" y="3529"/>
                <a:ext cx="8" cy="4"/>
              </a:xfrm>
              <a:custGeom>
                <a:avLst/>
                <a:gdLst>
                  <a:gd name="T0" fmla="*/ 8 w 8"/>
                  <a:gd name="T1" fmla="*/ 4 h 4"/>
                  <a:gd name="T2" fmla="*/ 0 w 8"/>
                  <a:gd name="T3" fmla="*/ 0 h 4"/>
                  <a:gd name="T4" fmla="*/ 0 w 8"/>
                  <a:gd name="T5" fmla="*/ 0 h 4"/>
                  <a:gd name="T6" fmla="*/ 8 w 8"/>
                  <a:gd name="T7" fmla="*/ 4 h 4"/>
                  <a:gd name="T8" fmla="*/ 8 w 8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5C36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86" name="Freeform 1006"/>
              <p:cNvSpPr/>
              <p:nvPr/>
            </p:nvSpPr>
            <p:spPr bwMode="auto">
              <a:xfrm>
                <a:off x="5124" y="3533"/>
                <a:ext cx="6" cy="9"/>
              </a:xfrm>
              <a:custGeom>
                <a:avLst/>
                <a:gdLst>
                  <a:gd name="T0" fmla="*/ 0 w 6"/>
                  <a:gd name="T1" fmla="*/ 0 h 9"/>
                  <a:gd name="T2" fmla="*/ 6 w 6"/>
                  <a:gd name="T3" fmla="*/ 8 h 9"/>
                  <a:gd name="T4" fmla="*/ 6 w 6"/>
                  <a:gd name="T5" fmla="*/ 8 h 9"/>
                  <a:gd name="T6" fmla="*/ 6 w 6"/>
                  <a:gd name="T7" fmla="*/ 9 h 9"/>
                  <a:gd name="T8" fmla="*/ 0 w 6"/>
                  <a:gd name="T9" fmla="*/ 2 h 9"/>
                  <a:gd name="T10" fmla="*/ 0 w 6"/>
                  <a:gd name="T11" fmla="*/ 2 h 9"/>
                  <a:gd name="T12" fmla="*/ 0 w 6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0" y="0"/>
                    </a:moveTo>
                    <a:cubicBezTo>
                      <a:pt x="0" y="5"/>
                      <a:pt x="3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3" y="8"/>
                      <a:pt x="1" y="6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32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87" name="Freeform 1007"/>
              <p:cNvSpPr/>
              <p:nvPr/>
            </p:nvSpPr>
            <p:spPr bwMode="auto">
              <a:xfrm>
                <a:off x="5124" y="3516"/>
                <a:ext cx="29" cy="25"/>
              </a:xfrm>
              <a:custGeom>
                <a:avLst/>
                <a:gdLst>
                  <a:gd name="T0" fmla="*/ 29 w 29"/>
                  <a:gd name="T1" fmla="*/ 0 h 25"/>
                  <a:gd name="T2" fmla="*/ 22 w 29"/>
                  <a:gd name="T3" fmla="*/ 16 h 25"/>
                  <a:gd name="T4" fmla="*/ 22 w 29"/>
                  <a:gd name="T5" fmla="*/ 15 h 25"/>
                  <a:gd name="T6" fmla="*/ 22 w 29"/>
                  <a:gd name="T7" fmla="*/ 15 h 25"/>
                  <a:gd name="T8" fmla="*/ 20 w 29"/>
                  <a:gd name="T9" fmla="*/ 16 h 25"/>
                  <a:gd name="T10" fmla="*/ 20 w 29"/>
                  <a:gd name="T11" fmla="*/ 17 h 25"/>
                  <a:gd name="T12" fmla="*/ 20 w 29"/>
                  <a:gd name="T13" fmla="*/ 19 h 25"/>
                  <a:gd name="T14" fmla="*/ 14 w 29"/>
                  <a:gd name="T15" fmla="*/ 23 h 25"/>
                  <a:gd name="T16" fmla="*/ 9 w 29"/>
                  <a:gd name="T17" fmla="*/ 25 h 25"/>
                  <a:gd name="T18" fmla="*/ 9 w 29"/>
                  <a:gd name="T19" fmla="*/ 23 h 25"/>
                  <a:gd name="T20" fmla="*/ 8 w 29"/>
                  <a:gd name="T21" fmla="*/ 23 h 25"/>
                  <a:gd name="T22" fmla="*/ 7 w 29"/>
                  <a:gd name="T23" fmla="*/ 24 h 25"/>
                  <a:gd name="T24" fmla="*/ 6 w 29"/>
                  <a:gd name="T25" fmla="*/ 25 h 25"/>
                  <a:gd name="T26" fmla="*/ 0 w 29"/>
                  <a:gd name="T27" fmla="*/ 17 h 25"/>
                  <a:gd name="T28" fmla="*/ 0 w 29"/>
                  <a:gd name="T29" fmla="*/ 17 h 25"/>
                  <a:gd name="T30" fmla="*/ 9 w 29"/>
                  <a:gd name="T31" fmla="*/ 12 h 25"/>
                  <a:gd name="T32" fmla="*/ 10 w 29"/>
                  <a:gd name="T33" fmla="*/ 11 h 25"/>
                  <a:gd name="T34" fmla="*/ 18 w 29"/>
                  <a:gd name="T35" fmla="*/ 6 h 25"/>
                  <a:gd name="T36" fmla="*/ 20 w 29"/>
                  <a:gd name="T37" fmla="*/ 6 h 25"/>
                  <a:gd name="T38" fmla="*/ 29 w 29"/>
                  <a:gd name="T3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" h="25">
                    <a:moveTo>
                      <a:pt x="29" y="0"/>
                    </a:moveTo>
                    <a:cubicBezTo>
                      <a:pt x="29" y="1"/>
                      <a:pt x="28" y="8"/>
                      <a:pt x="22" y="16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0" y="17"/>
                      <a:pt x="20" y="17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20"/>
                      <a:pt x="16" y="22"/>
                      <a:pt x="14" y="23"/>
                    </a:cubicBezTo>
                    <a:cubicBezTo>
                      <a:pt x="12" y="24"/>
                      <a:pt x="10" y="25"/>
                      <a:pt x="9" y="25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8" y="23"/>
                      <a:pt x="8" y="2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6" y="24"/>
                      <a:pt x="6" y="24"/>
                      <a:pt x="6" y="25"/>
                    </a:cubicBezTo>
                    <a:cubicBezTo>
                      <a:pt x="3" y="24"/>
                      <a:pt x="0" y="22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20" y="6"/>
                      <a:pt x="20" y="6"/>
                      <a:pt x="20" y="6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56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88" name="Freeform 1008"/>
              <p:cNvSpPr/>
              <p:nvPr/>
            </p:nvSpPr>
            <p:spPr bwMode="auto">
              <a:xfrm>
                <a:off x="5116" y="3512"/>
                <a:ext cx="37" cy="43"/>
              </a:xfrm>
              <a:custGeom>
                <a:avLst/>
                <a:gdLst>
                  <a:gd name="T0" fmla="*/ 30 w 37"/>
                  <a:gd name="T1" fmla="*/ 0 h 43"/>
                  <a:gd name="T2" fmla="*/ 37 w 37"/>
                  <a:gd name="T3" fmla="*/ 4 h 43"/>
                  <a:gd name="T4" fmla="*/ 8 w 37"/>
                  <a:gd name="T5" fmla="*/ 21 h 43"/>
                  <a:gd name="T6" fmla="*/ 8 w 37"/>
                  <a:gd name="T7" fmla="*/ 23 h 43"/>
                  <a:gd name="T8" fmla="*/ 8 w 37"/>
                  <a:gd name="T9" fmla="*/ 42 h 43"/>
                  <a:gd name="T10" fmla="*/ 8 w 37"/>
                  <a:gd name="T11" fmla="*/ 43 h 43"/>
                  <a:gd name="T12" fmla="*/ 1 w 37"/>
                  <a:gd name="T13" fmla="*/ 39 h 43"/>
                  <a:gd name="T14" fmla="*/ 0 w 37"/>
                  <a:gd name="T15" fmla="*/ 38 h 43"/>
                  <a:gd name="T16" fmla="*/ 0 w 37"/>
                  <a:gd name="T17" fmla="*/ 17 h 43"/>
                  <a:gd name="T18" fmla="*/ 30 w 37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43">
                    <a:moveTo>
                      <a:pt x="30" y="0"/>
                    </a:moveTo>
                    <a:cubicBezTo>
                      <a:pt x="37" y="4"/>
                      <a:pt x="37" y="4"/>
                      <a:pt x="37" y="4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8" y="42"/>
                      <a:pt x="8" y="43"/>
                      <a:pt x="8" y="43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38"/>
                      <a:pt x="0" y="38"/>
                      <a:pt x="0" y="38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6D3B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</p:grpSp>
        <p:sp>
          <p:nvSpPr>
            <p:cNvPr id="91" name="Freeform 1010"/>
            <p:cNvSpPr/>
            <p:nvPr/>
          </p:nvSpPr>
          <p:spPr bwMode="auto">
            <a:xfrm>
              <a:off x="8389938" y="5611813"/>
              <a:ext cx="17463" cy="11113"/>
            </a:xfrm>
            <a:custGeom>
              <a:avLst/>
              <a:gdLst>
                <a:gd name="T0" fmla="*/ 0 w 11"/>
                <a:gd name="T1" fmla="*/ 6 h 7"/>
                <a:gd name="T2" fmla="*/ 5 w 11"/>
                <a:gd name="T3" fmla="*/ 4 h 7"/>
                <a:gd name="T4" fmla="*/ 11 w 11"/>
                <a:gd name="T5" fmla="*/ 0 h 7"/>
                <a:gd name="T6" fmla="*/ 11 w 11"/>
                <a:gd name="T7" fmla="*/ 0 h 7"/>
                <a:gd name="T8" fmla="*/ 11 w 11"/>
                <a:gd name="T9" fmla="*/ 0 h 7"/>
                <a:gd name="T10" fmla="*/ 5 w 11"/>
                <a:gd name="T11" fmla="*/ 5 h 7"/>
                <a:gd name="T12" fmla="*/ 0 w 11"/>
                <a:gd name="T13" fmla="*/ 7 h 7"/>
                <a:gd name="T14" fmla="*/ 0 w 11"/>
                <a:gd name="T1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2" y="6"/>
                    <a:pt x="3" y="5"/>
                    <a:pt x="5" y="4"/>
                  </a:cubicBezTo>
                  <a:cubicBezTo>
                    <a:pt x="7" y="3"/>
                    <a:pt x="9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7" y="4"/>
                    <a:pt x="5" y="5"/>
                  </a:cubicBezTo>
                  <a:cubicBezTo>
                    <a:pt x="3" y="6"/>
                    <a:pt x="2" y="7"/>
                    <a:pt x="0" y="7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6D32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92" name="Freeform 1011"/>
            <p:cNvSpPr/>
            <p:nvPr/>
          </p:nvSpPr>
          <p:spPr bwMode="auto">
            <a:xfrm>
              <a:off x="8385175" y="5622925"/>
              <a:ext cx="1588" cy="4763"/>
            </a:xfrm>
            <a:custGeom>
              <a:avLst/>
              <a:gdLst>
                <a:gd name="T0" fmla="*/ 1 w 1"/>
                <a:gd name="T1" fmla="*/ 1 h 3"/>
                <a:gd name="T2" fmla="*/ 1 w 1"/>
                <a:gd name="T3" fmla="*/ 2 h 3"/>
                <a:gd name="T4" fmla="*/ 1 w 1"/>
                <a:gd name="T5" fmla="*/ 3 h 3"/>
                <a:gd name="T6" fmla="*/ 0 w 1"/>
                <a:gd name="T7" fmla="*/ 2 h 3"/>
                <a:gd name="T8" fmla="*/ 0 w 1"/>
                <a:gd name="T9" fmla="*/ 2 h 3"/>
                <a:gd name="T10" fmla="*/ 0 w 1"/>
                <a:gd name="T11" fmla="*/ 0 h 3"/>
                <a:gd name="T12" fmla="*/ 1 w 1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546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93" name="Freeform 1012"/>
            <p:cNvSpPr/>
            <p:nvPr/>
          </p:nvSpPr>
          <p:spPr bwMode="auto">
            <a:xfrm>
              <a:off x="8385175" y="5621338"/>
              <a:ext cx="4763" cy="317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1 h 2"/>
                <a:gd name="T4" fmla="*/ 3 w 3"/>
                <a:gd name="T5" fmla="*/ 0 h 2"/>
                <a:gd name="T6" fmla="*/ 3 w 3"/>
                <a:gd name="T7" fmla="*/ 0 h 2"/>
                <a:gd name="T8" fmla="*/ 1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EB9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94" name="Freeform 1013"/>
            <p:cNvSpPr/>
            <p:nvPr/>
          </p:nvSpPr>
          <p:spPr bwMode="auto">
            <a:xfrm>
              <a:off x="8386763" y="5621338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2 h 3"/>
                <a:gd name="T12" fmla="*/ 2 w 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D87A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95" name="Freeform 1014"/>
            <p:cNvSpPr/>
            <p:nvPr/>
          </p:nvSpPr>
          <p:spPr bwMode="auto">
            <a:xfrm>
              <a:off x="8385175" y="5618163"/>
              <a:ext cx="4763" cy="6350"/>
            </a:xfrm>
            <a:custGeom>
              <a:avLst/>
              <a:gdLst>
                <a:gd name="T0" fmla="*/ 0 w 3"/>
                <a:gd name="T1" fmla="*/ 1 h 4"/>
                <a:gd name="T2" fmla="*/ 2 w 3"/>
                <a:gd name="T3" fmla="*/ 0 h 4"/>
                <a:gd name="T4" fmla="*/ 2 w 3"/>
                <a:gd name="T5" fmla="*/ 0 h 4"/>
                <a:gd name="T6" fmla="*/ 3 w 3"/>
                <a:gd name="T7" fmla="*/ 0 h 4"/>
                <a:gd name="T8" fmla="*/ 2 w 3"/>
                <a:gd name="T9" fmla="*/ 0 h 4"/>
                <a:gd name="T10" fmla="*/ 1 w 3"/>
                <a:gd name="T11" fmla="*/ 1 h 4"/>
                <a:gd name="T12" fmla="*/ 0 w 3"/>
                <a:gd name="T13" fmla="*/ 2 h 4"/>
                <a:gd name="T14" fmla="*/ 0 w 3"/>
                <a:gd name="T15" fmla="*/ 4 h 4"/>
                <a:gd name="T16" fmla="*/ 0 w 3"/>
                <a:gd name="T17" fmla="*/ 4 h 4"/>
                <a:gd name="T18" fmla="*/ 0 w 3"/>
                <a:gd name="T19" fmla="*/ 2 h 4"/>
                <a:gd name="T20" fmla="*/ 0 w 3"/>
                <a:gd name="T2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955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96" name="Freeform 1015"/>
            <p:cNvSpPr/>
            <p:nvPr/>
          </p:nvSpPr>
          <p:spPr bwMode="auto">
            <a:xfrm>
              <a:off x="8385175" y="5618163"/>
              <a:ext cx="4763" cy="6350"/>
            </a:xfrm>
            <a:custGeom>
              <a:avLst/>
              <a:gdLst>
                <a:gd name="T0" fmla="*/ 2 w 3"/>
                <a:gd name="T1" fmla="*/ 0 h 4"/>
                <a:gd name="T2" fmla="*/ 3 w 3"/>
                <a:gd name="T3" fmla="*/ 1 h 4"/>
                <a:gd name="T4" fmla="*/ 3 w 3"/>
                <a:gd name="T5" fmla="*/ 2 h 4"/>
                <a:gd name="T6" fmla="*/ 0 w 3"/>
                <a:gd name="T7" fmla="*/ 4 h 4"/>
                <a:gd name="T8" fmla="*/ 0 w 3"/>
                <a:gd name="T9" fmla="*/ 2 h 4"/>
                <a:gd name="T10" fmla="*/ 1 w 3"/>
                <a:gd name="T11" fmla="*/ 1 h 4"/>
                <a:gd name="T12" fmla="*/ 2 w 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97" name="Freeform 1016"/>
            <p:cNvSpPr/>
            <p:nvPr/>
          </p:nvSpPr>
          <p:spPr bwMode="auto">
            <a:xfrm>
              <a:off x="8407400" y="561181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1 h 2"/>
                <a:gd name="T4" fmla="*/ 1 w 1"/>
                <a:gd name="T5" fmla="*/ 2 h 2"/>
                <a:gd name="T6" fmla="*/ 0 w 1"/>
                <a:gd name="T7" fmla="*/ 2 h 2"/>
                <a:gd name="T8" fmla="*/ 0 w 1"/>
                <a:gd name="T9" fmla="*/ 1 h 2"/>
                <a:gd name="T10" fmla="*/ 0 w 1"/>
                <a:gd name="T11" fmla="*/ 0 h 2"/>
                <a:gd name="T12" fmla="*/ 0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46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98" name="Freeform 1017"/>
            <p:cNvSpPr/>
            <p:nvPr/>
          </p:nvSpPr>
          <p:spPr bwMode="auto">
            <a:xfrm>
              <a:off x="8407400" y="5608638"/>
              <a:ext cx="4763" cy="3175"/>
            </a:xfrm>
            <a:custGeom>
              <a:avLst/>
              <a:gdLst>
                <a:gd name="T0" fmla="*/ 0 w 3"/>
                <a:gd name="T1" fmla="*/ 2 h 2"/>
                <a:gd name="T2" fmla="*/ 0 w 3"/>
                <a:gd name="T3" fmla="*/ 2 h 2"/>
                <a:gd name="T4" fmla="*/ 2 w 3"/>
                <a:gd name="T5" fmla="*/ 0 h 2"/>
                <a:gd name="T6" fmla="*/ 3 w 3"/>
                <a:gd name="T7" fmla="*/ 0 h 2"/>
                <a:gd name="T8" fmla="*/ 0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B9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99" name="Freeform 1018"/>
            <p:cNvSpPr/>
            <p:nvPr/>
          </p:nvSpPr>
          <p:spPr bwMode="auto">
            <a:xfrm>
              <a:off x="8407400" y="5608638"/>
              <a:ext cx="4763" cy="635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2 h 4"/>
                <a:gd name="T4" fmla="*/ 2 w 3"/>
                <a:gd name="T5" fmla="*/ 3 h 4"/>
                <a:gd name="T6" fmla="*/ 1 w 3"/>
                <a:gd name="T7" fmla="*/ 4 h 4"/>
                <a:gd name="T8" fmla="*/ 0 w 3"/>
                <a:gd name="T9" fmla="*/ 3 h 4"/>
                <a:gd name="T10" fmla="*/ 0 w 3"/>
                <a:gd name="T11" fmla="*/ 2 h 4"/>
                <a:gd name="T12" fmla="*/ 3 w 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D87A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00" name="Freeform 1019"/>
            <p:cNvSpPr/>
            <p:nvPr/>
          </p:nvSpPr>
          <p:spPr bwMode="auto">
            <a:xfrm>
              <a:off x="8407400" y="5605463"/>
              <a:ext cx="4763" cy="6350"/>
            </a:xfrm>
            <a:custGeom>
              <a:avLst/>
              <a:gdLst>
                <a:gd name="T0" fmla="*/ 0 w 3"/>
                <a:gd name="T1" fmla="*/ 1 h 4"/>
                <a:gd name="T2" fmla="*/ 2 w 3"/>
                <a:gd name="T3" fmla="*/ 0 h 4"/>
                <a:gd name="T4" fmla="*/ 2 w 3"/>
                <a:gd name="T5" fmla="*/ 0 h 4"/>
                <a:gd name="T6" fmla="*/ 3 w 3"/>
                <a:gd name="T7" fmla="*/ 0 h 4"/>
                <a:gd name="T8" fmla="*/ 2 w 3"/>
                <a:gd name="T9" fmla="*/ 0 h 4"/>
                <a:gd name="T10" fmla="*/ 1 w 3"/>
                <a:gd name="T11" fmla="*/ 1 h 4"/>
                <a:gd name="T12" fmla="*/ 1 w 3"/>
                <a:gd name="T13" fmla="*/ 1 h 4"/>
                <a:gd name="T14" fmla="*/ 1 w 3"/>
                <a:gd name="T15" fmla="*/ 1 h 4"/>
                <a:gd name="T16" fmla="*/ 0 w 3"/>
                <a:gd name="T17" fmla="*/ 2 h 4"/>
                <a:gd name="T18" fmla="*/ 0 w 3"/>
                <a:gd name="T19" fmla="*/ 4 h 4"/>
                <a:gd name="T20" fmla="*/ 0 w 3"/>
                <a:gd name="T21" fmla="*/ 4 h 4"/>
                <a:gd name="T22" fmla="*/ 0 w 3"/>
                <a:gd name="T23" fmla="*/ 2 h 4"/>
                <a:gd name="T24" fmla="*/ 0 w 3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4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955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01" name="Freeform 1020"/>
            <p:cNvSpPr/>
            <p:nvPr/>
          </p:nvSpPr>
          <p:spPr bwMode="auto">
            <a:xfrm>
              <a:off x="8407400" y="5605463"/>
              <a:ext cx="4763" cy="6350"/>
            </a:xfrm>
            <a:custGeom>
              <a:avLst/>
              <a:gdLst>
                <a:gd name="T0" fmla="*/ 2 w 3"/>
                <a:gd name="T1" fmla="*/ 0 h 4"/>
                <a:gd name="T2" fmla="*/ 3 w 3"/>
                <a:gd name="T3" fmla="*/ 1 h 4"/>
                <a:gd name="T4" fmla="*/ 3 w 3"/>
                <a:gd name="T5" fmla="*/ 3 h 4"/>
                <a:gd name="T6" fmla="*/ 0 w 3"/>
                <a:gd name="T7" fmla="*/ 4 h 4"/>
                <a:gd name="T8" fmla="*/ 0 w 3"/>
                <a:gd name="T9" fmla="*/ 2 h 4"/>
                <a:gd name="T10" fmla="*/ 1 w 3"/>
                <a:gd name="T11" fmla="*/ 1 h 4"/>
                <a:gd name="T12" fmla="*/ 2 w 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02" name="Freeform 1021"/>
            <p:cNvSpPr/>
            <p:nvPr/>
          </p:nvSpPr>
          <p:spPr bwMode="auto">
            <a:xfrm>
              <a:off x="8380413" y="5594350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03" name="Freeform 1022"/>
            <p:cNvSpPr/>
            <p:nvPr/>
          </p:nvSpPr>
          <p:spPr bwMode="auto">
            <a:xfrm>
              <a:off x="8388350" y="5595938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9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04" name="Freeform 1023"/>
            <p:cNvSpPr/>
            <p:nvPr/>
          </p:nvSpPr>
          <p:spPr bwMode="auto">
            <a:xfrm>
              <a:off x="8386763" y="5597525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A9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05" name="Freeform 1024"/>
            <p:cNvSpPr/>
            <p:nvPr/>
          </p:nvSpPr>
          <p:spPr bwMode="auto">
            <a:xfrm>
              <a:off x="8382000" y="5595938"/>
              <a:ext cx="3175" cy="3175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2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FC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06" name="Rectangle 1025"/>
            <p:cNvSpPr>
              <a:spLocks noChangeArrowheads="1"/>
            </p:cNvSpPr>
            <p:nvPr/>
          </p:nvSpPr>
          <p:spPr bwMode="auto">
            <a:xfrm>
              <a:off x="8385175" y="5597525"/>
              <a:ext cx="1588" cy="1588"/>
            </a:xfrm>
            <a:prstGeom prst="rect">
              <a:avLst/>
            </a:pr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07" name="Freeform 1026"/>
            <p:cNvSpPr/>
            <p:nvPr/>
          </p:nvSpPr>
          <p:spPr bwMode="auto">
            <a:xfrm>
              <a:off x="8382000" y="5592763"/>
              <a:ext cx="6350" cy="4763"/>
            </a:xfrm>
            <a:custGeom>
              <a:avLst/>
              <a:gdLst>
                <a:gd name="T0" fmla="*/ 4 w 4"/>
                <a:gd name="T1" fmla="*/ 2 h 3"/>
                <a:gd name="T2" fmla="*/ 4 w 4"/>
                <a:gd name="T3" fmla="*/ 3 h 3"/>
                <a:gd name="T4" fmla="*/ 3 w 4"/>
                <a:gd name="T5" fmla="*/ 3 h 3"/>
                <a:gd name="T6" fmla="*/ 2 w 4"/>
                <a:gd name="T7" fmla="*/ 3 h 3"/>
                <a:gd name="T8" fmla="*/ 0 w 4"/>
                <a:gd name="T9" fmla="*/ 2 h 3"/>
                <a:gd name="T10" fmla="*/ 0 w 4"/>
                <a:gd name="T11" fmla="*/ 1 h 3"/>
                <a:gd name="T12" fmla="*/ 0 w 4"/>
                <a:gd name="T13" fmla="*/ 0 h 3"/>
                <a:gd name="T14" fmla="*/ 2 w 4"/>
                <a:gd name="T15" fmla="*/ 0 h 3"/>
                <a:gd name="T16" fmla="*/ 4 w 4"/>
                <a:gd name="T1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lnTo>
                    <a:pt x="4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FFB2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08" name="Freeform 1027"/>
            <p:cNvSpPr/>
            <p:nvPr/>
          </p:nvSpPr>
          <p:spPr bwMode="auto">
            <a:xfrm>
              <a:off x="8396288" y="5586413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09" name="Freeform 1028"/>
            <p:cNvSpPr/>
            <p:nvPr/>
          </p:nvSpPr>
          <p:spPr bwMode="auto">
            <a:xfrm>
              <a:off x="8404225" y="5588000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9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10" name="Rectangle 1029"/>
            <p:cNvSpPr>
              <a:spLocks noChangeArrowheads="1"/>
            </p:cNvSpPr>
            <p:nvPr/>
          </p:nvSpPr>
          <p:spPr bwMode="auto">
            <a:xfrm>
              <a:off x="8402638" y="5588000"/>
              <a:ext cx="1588" cy="1588"/>
            </a:xfrm>
            <a:prstGeom prst="rect">
              <a:avLst/>
            </a:prstGeom>
            <a:solidFill>
              <a:srgbClr val="EA9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11" name="Freeform 1030"/>
            <p:cNvSpPr/>
            <p:nvPr/>
          </p:nvSpPr>
          <p:spPr bwMode="auto">
            <a:xfrm>
              <a:off x="8396288" y="5586413"/>
              <a:ext cx="4763" cy="3175"/>
            </a:xfrm>
            <a:custGeom>
              <a:avLst/>
              <a:gdLst>
                <a:gd name="T0" fmla="*/ 3 w 3"/>
                <a:gd name="T1" fmla="*/ 1 h 2"/>
                <a:gd name="T2" fmla="*/ 3 w 3"/>
                <a:gd name="T3" fmla="*/ 2 h 2"/>
                <a:gd name="T4" fmla="*/ 0 w 3"/>
                <a:gd name="T5" fmla="*/ 1 h 2"/>
                <a:gd name="T6" fmla="*/ 0 w 3"/>
                <a:gd name="T7" fmla="*/ 0 h 2"/>
                <a:gd name="T8" fmla="*/ 3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lnTo>
                    <a:pt x="3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C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12" name="Rectangle 1031"/>
            <p:cNvSpPr>
              <a:spLocks noChangeArrowheads="1"/>
            </p:cNvSpPr>
            <p:nvPr/>
          </p:nvSpPr>
          <p:spPr bwMode="auto">
            <a:xfrm>
              <a:off x="8401050" y="5588000"/>
              <a:ext cx="1588" cy="1588"/>
            </a:xfrm>
            <a:prstGeom prst="rect">
              <a:avLst/>
            </a:pr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13" name="Freeform 1032"/>
            <p:cNvSpPr/>
            <p:nvPr/>
          </p:nvSpPr>
          <p:spPr bwMode="auto">
            <a:xfrm>
              <a:off x="8396288" y="5584825"/>
              <a:ext cx="7938" cy="3175"/>
            </a:xfrm>
            <a:custGeom>
              <a:avLst/>
              <a:gdLst>
                <a:gd name="T0" fmla="*/ 5 w 5"/>
                <a:gd name="T1" fmla="*/ 1 h 2"/>
                <a:gd name="T2" fmla="*/ 5 w 5"/>
                <a:gd name="T3" fmla="*/ 2 h 2"/>
                <a:gd name="T4" fmla="*/ 4 w 5"/>
                <a:gd name="T5" fmla="*/ 2 h 2"/>
                <a:gd name="T6" fmla="*/ 3 w 5"/>
                <a:gd name="T7" fmla="*/ 2 h 2"/>
                <a:gd name="T8" fmla="*/ 0 w 5"/>
                <a:gd name="T9" fmla="*/ 1 h 2"/>
                <a:gd name="T10" fmla="*/ 0 w 5"/>
                <a:gd name="T11" fmla="*/ 0 h 2"/>
                <a:gd name="T12" fmla="*/ 1 w 5"/>
                <a:gd name="T13" fmla="*/ 0 h 2"/>
                <a:gd name="T14" fmla="*/ 2 w 5"/>
                <a:gd name="T15" fmla="*/ 0 h 2"/>
                <a:gd name="T16" fmla="*/ 5 w 5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lnTo>
                    <a:pt x="5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B2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14" name="Freeform 1033"/>
            <p:cNvSpPr/>
            <p:nvPr/>
          </p:nvSpPr>
          <p:spPr bwMode="auto">
            <a:xfrm>
              <a:off x="8396288" y="5584825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0 h 2"/>
                <a:gd name="T4" fmla="*/ 2 w 2"/>
                <a:gd name="T5" fmla="*/ 2 h 2"/>
                <a:gd name="T6" fmla="*/ 1 w 2"/>
                <a:gd name="T7" fmla="*/ 1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C5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15" name="Freeform 1034"/>
            <p:cNvSpPr/>
            <p:nvPr/>
          </p:nvSpPr>
          <p:spPr bwMode="auto">
            <a:xfrm>
              <a:off x="8396288" y="5584825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1 h 2"/>
                <a:gd name="T4" fmla="*/ 0 w 2"/>
                <a:gd name="T5" fmla="*/ 0 h 2"/>
                <a:gd name="T6" fmla="*/ 1 w 2"/>
                <a:gd name="T7" fmla="*/ 0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8C5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16" name="Freeform 1035"/>
            <p:cNvSpPr/>
            <p:nvPr/>
          </p:nvSpPr>
          <p:spPr bwMode="auto">
            <a:xfrm>
              <a:off x="8383588" y="5578475"/>
              <a:ext cx="15875" cy="17463"/>
            </a:xfrm>
            <a:custGeom>
              <a:avLst/>
              <a:gdLst>
                <a:gd name="T0" fmla="*/ 9 w 10"/>
                <a:gd name="T1" fmla="*/ 2 h 11"/>
                <a:gd name="T2" fmla="*/ 0 w 10"/>
                <a:gd name="T3" fmla="*/ 11 h 11"/>
                <a:gd name="T4" fmla="*/ 1 w 10"/>
                <a:gd name="T5" fmla="*/ 11 h 11"/>
                <a:gd name="T6" fmla="*/ 10 w 10"/>
                <a:gd name="T7" fmla="*/ 3 h 11"/>
                <a:gd name="T8" fmla="*/ 9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9" y="2"/>
                  </a:moveTo>
                  <a:cubicBezTo>
                    <a:pt x="6" y="0"/>
                    <a:pt x="0" y="5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6"/>
                    <a:pt x="7" y="1"/>
                    <a:pt x="10" y="3"/>
                  </a:cubicBezTo>
                  <a:lnTo>
                    <a:pt x="9" y="2"/>
                  </a:lnTo>
                  <a:close/>
                </a:path>
              </a:pathLst>
            </a:custGeom>
            <a:solidFill>
              <a:srgbClr val="8C5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17" name="Freeform 1036"/>
            <p:cNvSpPr/>
            <p:nvPr/>
          </p:nvSpPr>
          <p:spPr bwMode="auto">
            <a:xfrm>
              <a:off x="8385175" y="5581650"/>
              <a:ext cx="17463" cy="14288"/>
            </a:xfrm>
            <a:custGeom>
              <a:avLst/>
              <a:gdLst>
                <a:gd name="T0" fmla="*/ 5 w 11"/>
                <a:gd name="T1" fmla="*/ 1 h 9"/>
                <a:gd name="T2" fmla="*/ 11 w 11"/>
                <a:gd name="T3" fmla="*/ 3 h 9"/>
                <a:gd name="T4" fmla="*/ 9 w 11"/>
                <a:gd name="T5" fmla="*/ 4 h 9"/>
                <a:gd name="T6" fmla="*/ 5 w 11"/>
                <a:gd name="T7" fmla="*/ 3 h 9"/>
                <a:gd name="T8" fmla="*/ 1 w 11"/>
                <a:gd name="T9" fmla="*/ 9 h 9"/>
                <a:gd name="T10" fmla="*/ 0 w 11"/>
                <a:gd name="T11" fmla="*/ 9 h 9"/>
                <a:gd name="T12" fmla="*/ 5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1"/>
                  </a:moveTo>
                  <a:cubicBezTo>
                    <a:pt x="8" y="0"/>
                    <a:pt x="10" y="0"/>
                    <a:pt x="11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1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2" y="3"/>
                    <a:pt x="5" y="1"/>
                  </a:cubicBezTo>
                  <a:close/>
                </a:path>
              </a:pathLst>
            </a:custGeom>
            <a:solidFill>
              <a:srgbClr val="A568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18" name="Freeform 1037"/>
            <p:cNvSpPr/>
            <p:nvPr/>
          </p:nvSpPr>
          <p:spPr bwMode="auto">
            <a:xfrm>
              <a:off x="8389938" y="5575300"/>
              <a:ext cx="14288" cy="17463"/>
            </a:xfrm>
            <a:custGeom>
              <a:avLst/>
              <a:gdLst>
                <a:gd name="T0" fmla="*/ 7 w 9"/>
                <a:gd name="T1" fmla="*/ 0 h 11"/>
                <a:gd name="T2" fmla="*/ 3 w 9"/>
                <a:gd name="T3" fmla="*/ 0 h 11"/>
                <a:gd name="T4" fmla="*/ 2 w 9"/>
                <a:gd name="T5" fmla="*/ 3 h 11"/>
                <a:gd name="T6" fmla="*/ 2 w 9"/>
                <a:gd name="T7" fmla="*/ 6 h 11"/>
                <a:gd name="T8" fmla="*/ 1 w 9"/>
                <a:gd name="T9" fmla="*/ 7 h 11"/>
                <a:gd name="T10" fmla="*/ 0 w 9"/>
                <a:gd name="T11" fmla="*/ 8 h 11"/>
                <a:gd name="T12" fmla="*/ 2 w 9"/>
                <a:gd name="T13" fmla="*/ 11 h 11"/>
                <a:gd name="T14" fmla="*/ 3 w 9"/>
                <a:gd name="T15" fmla="*/ 10 h 11"/>
                <a:gd name="T16" fmla="*/ 7 w 9"/>
                <a:gd name="T17" fmla="*/ 9 h 11"/>
                <a:gd name="T18" fmla="*/ 9 w 9"/>
                <a:gd name="T19" fmla="*/ 5 h 11"/>
                <a:gd name="T20" fmla="*/ 9 w 9"/>
                <a:gd name="T21" fmla="*/ 4 h 11"/>
                <a:gd name="T22" fmla="*/ 7 w 9"/>
                <a:gd name="T2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1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11"/>
                    <a:pt x="2" y="11"/>
                  </a:cubicBezTo>
                  <a:cubicBezTo>
                    <a:pt x="3" y="11"/>
                    <a:pt x="3" y="10"/>
                    <a:pt x="3" y="10"/>
                  </a:cubicBezTo>
                  <a:cubicBezTo>
                    <a:pt x="4" y="10"/>
                    <a:pt x="6" y="10"/>
                    <a:pt x="7" y="9"/>
                  </a:cubicBezTo>
                  <a:cubicBezTo>
                    <a:pt x="9" y="9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19" name="Freeform 1038"/>
            <p:cNvSpPr/>
            <p:nvPr/>
          </p:nvSpPr>
          <p:spPr bwMode="auto">
            <a:xfrm>
              <a:off x="8385175" y="5494338"/>
              <a:ext cx="23813" cy="85725"/>
            </a:xfrm>
            <a:custGeom>
              <a:avLst/>
              <a:gdLst>
                <a:gd name="T0" fmla="*/ 9 w 15"/>
                <a:gd name="T1" fmla="*/ 54 h 54"/>
                <a:gd name="T2" fmla="*/ 11 w 15"/>
                <a:gd name="T3" fmla="*/ 54 h 54"/>
                <a:gd name="T4" fmla="*/ 13 w 15"/>
                <a:gd name="T5" fmla="*/ 52 h 54"/>
                <a:gd name="T6" fmla="*/ 14 w 15"/>
                <a:gd name="T7" fmla="*/ 28 h 54"/>
                <a:gd name="T8" fmla="*/ 12 w 15"/>
                <a:gd name="T9" fmla="*/ 10 h 54"/>
                <a:gd name="T10" fmla="*/ 6 w 15"/>
                <a:gd name="T11" fmla="*/ 0 h 54"/>
                <a:gd name="T12" fmla="*/ 1 w 15"/>
                <a:gd name="T13" fmla="*/ 9 h 54"/>
                <a:gd name="T14" fmla="*/ 4 w 15"/>
                <a:gd name="T15" fmla="*/ 29 h 54"/>
                <a:gd name="T16" fmla="*/ 4 w 15"/>
                <a:gd name="T17" fmla="*/ 52 h 54"/>
                <a:gd name="T18" fmla="*/ 9 w 15"/>
                <a:gd name="T1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54">
                  <a:moveTo>
                    <a:pt x="9" y="54"/>
                  </a:moveTo>
                  <a:cubicBezTo>
                    <a:pt x="10" y="54"/>
                    <a:pt x="11" y="54"/>
                    <a:pt x="11" y="54"/>
                  </a:cubicBezTo>
                  <a:cubicBezTo>
                    <a:pt x="11" y="54"/>
                    <a:pt x="13" y="53"/>
                    <a:pt x="13" y="52"/>
                  </a:cubicBezTo>
                  <a:cubicBezTo>
                    <a:pt x="13" y="49"/>
                    <a:pt x="15" y="32"/>
                    <a:pt x="14" y="28"/>
                  </a:cubicBezTo>
                  <a:cubicBezTo>
                    <a:pt x="14" y="23"/>
                    <a:pt x="12" y="10"/>
                    <a:pt x="12" y="10"/>
                  </a:cubicBezTo>
                  <a:cubicBezTo>
                    <a:pt x="12" y="10"/>
                    <a:pt x="11" y="0"/>
                    <a:pt x="6" y="0"/>
                  </a:cubicBezTo>
                  <a:cubicBezTo>
                    <a:pt x="1" y="0"/>
                    <a:pt x="0" y="5"/>
                    <a:pt x="1" y="9"/>
                  </a:cubicBezTo>
                  <a:cubicBezTo>
                    <a:pt x="1" y="12"/>
                    <a:pt x="4" y="29"/>
                    <a:pt x="4" y="29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5" y="54"/>
                    <a:pt x="9" y="54"/>
                  </a:cubicBezTo>
                  <a:close/>
                </a:path>
              </a:pathLst>
            </a:custGeom>
            <a:solidFill>
              <a:srgbClr val="383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20" name="Freeform 1039"/>
            <p:cNvSpPr/>
            <p:nvPr/>
          </p:nvSpPr>
          <p:spPr bwMode="auto">
            <a:xfrm>
              <a:off x="8259763" y="5700713"/>
              <a:ext cx="44450" cy="20638"/>
            </a:xfrm>
            <a:custGeom>
              <a:avLst/>
              <a:gdLst>
                <a:gd name="T0" fmla="*/ 14 w 28"/>
                <a:gd name="T1" fmla="*/ 0 h 13"/>
                <a:gd name="T2" fmla="*/ 17 w 28"/>
                <a:gd name="T3" fmla="*/ 2 h 13"/>
                <a:gd name="T4" fmla="*/ 22 w 28"/>
                <a:gd name="T5" fmla="*/ 2 h 13"/>
                <a:gd name="T6" fmla="*/ 27 w 28"/>
                <a:gd name="T7" fmla="*/ 5 h 13"/>
                <a:gd name="T8" fmla="*/ 28 w 28"/>
                <a:gd name="T9" fmla="*/ 7 h 13"/>
                <a:gd name="T10" fmla="*/ 25 w 28"/>
                <a:gd name="T11" fmla="*/ 9 h 13"/>
                <a:gd name="T12" fmla="*/ 20 w 28"/>
                <a:gd name="T13" fmla="*/ 10 h 13"/>
                <a:gd name="T14" fmla="*/ 14 w 28"/>
                <a:gd name="T15" fmla="*/ 10 h 13"/>
                <a:gd name="T16" fmla="*/ 10 w 28"/>
                <a:gd name="T17" fmla="*/ 10 h 13"/>
                <a:gd name="T18" fmla="*/ 9 w 28"/>
                <a:gd name="T19" fmla="*/ 12 h 13"/>
                <a:gd name="T20" fmla="*/ 5 w 28"/>
                <a:gd name="T21" fmla="*/ 13 h 13"/>
                <a:gd name="T22" fmla="*/ 0 w 28"/>
                <a:gd name="T23" fmla="*/ 10 h 13"/>
                <a:gd name="T24" fmla="*/ 0 w 28"/>
                <a:gd name="T25" fmla="*/ 1 h 13"/>
                <a:gd name="T26" fmla="*/ 14 w 28"/>
                <a:gd name="T2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13">
                  <a:moveTo>
                    <a:pt x="14" y="0"/>
                  </a:moveTo>
                  <a:cubicBezTo>
                    <a:pt x="14" y="0"/>
                    <a:pt x="15" y="1"/>
                    <a:pt x="17" y="2"/>
                  </a:cubicBezTo>
                  <a:cubicBezTo>
                    <a:pt x="18" y="2"/>
                    <a:pt x="22" y="2"/>
                    <a:pt x="22" y="2"/>
                  </a:cubicBezTo>
                  <a:cubicBezTo>
                    <a:pt x="24" y="3"/>
                    <a:pt x="27" y="3"/>
                    <a:pt x="27" y="5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8"/>
                    <a:pt x="26" y="9"/>
                    <a:pt x="25" y="9"/>
                  </a:cubicBezTo>
                  <a:cubicBezTo>
                    <a:pt x="25" y="9"/>
                    <a:pt x="22" y="10"/>
                    <a:pt x="20" y="10"/>
                  </a:cubicBezTo>
                  <a:cubicBezTo>
                    <a:pt x="17" y="11"/>
                    <a:pt x="16" y="11"/>
                    <a:pt x="14" y="10"/>
                  </a:cubicBezTo>
                  <a:cubicBezTo>
                    <a:pt x="14" y="10"/>
                    <a:pt x="11" y="10"/>
                    <a:pt x="10" y="10"/>
                  </a:cubicBezTo>
                  <a:cubicBezTo>
                    <a:pt x="9" y="10"/>
                    <a:pt x="9" y="11"/>
                    <a:pt x="9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21" name="Freeform 1040"/>
            <p:cNvSpPr/>
            <p:nvPr/>
          </p:nvSpPr>
          <p:spPr bwMode="auto">
            <a:xfrm>
              <a:off x="8274050" y="5710238"/>
              <a:ext cx="28575" cy="7938"/>
            </a:xfrm>
            <a:custGeom>
              <a:avLst/>
              <a:gdLst>
                <a:gd name="T0" fmla="*/ 2 w 18"/>
                <a:gd name="T1" fmla="*/ 4 h 5"/>
                <a:gd name="T2" fmla="*/ 9 w 18"/>
                <a:gd name="T3" fmla="*/ 4 h 5"/>
                <a:gd name="T4" fmla="*/ 16 w 18"/>
                <a:gd name="T5" fmla="*/ 2 h 5"/>
                <a:gd name="T6" fmla="*/ 18 w 18"/>
                <a:gd name="T7" fmla="*/ 0 h 5"/>
                <a:gd name="T8" fmla="*/ 18 w 18"/>
                <a:gd name="T9" fmla="*/ 1 h 5"/>
                <a:gd name="T10" fmla="*/ 16 w 18"/>
                <a:gd name="T11" fmla="*/ 3 h 5"/>
                <a:gd name="T12" fmla="*/ 11 w 18"/>
                <a:gd name="T13" fmla="*/ 4 h 5"/>
                <a:gd name="T14" fmla="*/ 5 w 18"/>
                <a:gd name="T15" fmla="*/ 5 h 5"/>
                <a:gd name="T16" fmla="*/ 2 w 18"/>
                <a:gd name="T17" fmla="*/ 4 h 5"/>
                <a:gd name="T18" fmla="*/ 0 w 18"/>
                <a:gd name="T19" fmla="*/ 4 h 5"/>
                <a:gd name="T20" fmla="*/ 2 w 18"/>
                <a:gd name="T2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5">
                  <a:moveTo>
                    <a:pt x="2" y="4"/>
                  </a:moveTo>
                  <a:cubicBezTo>
                    <a:pt x="3" y="4"/>
                    <a:pt x="6" y="4"/>
                    <a:pt x="9" y="4"/>
                  </a:cubicBezTo>
                  <a:cubicBezTo>
                    <a:pt x="12" y="4"/>
                    <a:pt x="16" y="2"/>
                    <a:pt x="16" y="2"/>
                  </a:cubicBezTo>
                  <a:cubicBezTo>
                    <a:pt x="17" y="2"/>
                    <a:pt x="18" y="1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2"/>
                    <a:pt x="17" y="3"/>
                    <a:pt x="16" y="3"/>
                  </a:cubicBezTo>
                  <a:cubicBezTo>
                    <a:pt x="16" y="3"/>
                    <a:pt x="13" y="4"/>
                    <a:pt x="11" y="4"/>
                  </a:cubicBezTo>
                  <a:cubicBezTo>
                    <a:pt x="8" y="5"/>
                    <a:pt x="7" y="5"/>
                    <a:pt x="5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383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22" name="Freeform 1041"/>
            <p:cNvSpPr/>
            <p:nvPr/>
          </p:nvSpPr>
          <p:spPr bwMode="auto">
            <a:xfrm>
              <a:off x="8259763" y="5713413"/>
              <a:ext cx="14288" cy="7938"/>
            </a:xfrm>
            <a:custGeom>
              <a:avLst/>
              <a:gdLst>
                <a:gd name="T0" fmla="*/ 6 w 9"/>
                <a:gd name="T1" fmla="*/ 3 h 5"/>
                <a:gd name="T2" fmla="*/ 9 w 9"/>
                <a:gd name="T3" fmla="*/ 2 h 5"/>
                <a:gd name="T4" fmla="*/ 9 w 9"/>
                <a:gd name="T5" fmla="*/ 4 h 5"/>
                <a:gd name="T6" fmla="*/ 5 w 9"/>
                <a:gd name="T7" fmla="*/ 5 h 5"/>
                <a:gd name="T8" fmla="*/ 0 w 9"/>
                <a:gd name="T9" fmla="*/ 2 h 5"/>
                <a:gd name="T10" fmla="*/ 0 w 9"/>
                <a:gd name="T11" fmla="*/ 0 h 5"/>
                <a:gd name="T12" fmla="*/ 6 w 9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6" y="3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2" y="5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2" y="4"/>
                    <a:pt x="6" y="3"/>
                  </a:cubicBezTo>
                  <a:close/>
                </a:path>
              </a:pathLst>
            </a:custGeom>
            <a:solidFill>
              <a:srgbClr val="383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23" name="Freeform 1042"/>
            <p:cNvSpPr/>
            <p:nvPr/>
          </p:nvSpPr>
          <p:spPr bwMode="auto">
            <a:xfrm>
              <a:off x="8250238" y="5688013"/>
              <a:ext cx="36513" cy="23813"/>
            </a:xfrm>
            <a:custGeom>
              <a:avLst/>
              <a:gdLst>
                <a:gd name="T0" fmla="*/ 12 w 23"/>
                <a:gd name="T1" fmla="*/ 0 h 15"/>
                <a:gd name="T2" fmla="*/ 14 w 23"/>
                <a:gd name="T3" fmla="*/ 2 h 15"/>
                <a:gd name="T4" fmla="*/ 17 w 23"/>
                <a:gd name="T5" fmla="*/ 2 h 15"/>
                <a:gd name="T6" fmla="*/ 23 w 23"/>
                <a:gd name="T7" fmla="*/ 4 h 15"/>
                <a:gd name="T8" fmla="*/ 23 w 23"/>
                <a:gd name="T9" fmla="*/ 5 h 15"/>
                <a:gd name="T10" fmla="*/ 22 w 23"/>
                <a:gd name="T11" fmla="*/ 6 h 15"/>
                <a:gd name="T12" fmla="*/ 17 w 23"/>
                <a:gd name="T13" fmla="*/ 9 h 15"/>
                <a:gd name="T14" fmla="*/ 12 w 23"/>
                <a:gd name="T15" fmla="*/ 10 h 15"/>
                <a:gd name="T16" fmla="*/ 10 w 23"/>
                <a:gd name="T17" fmla="*/ 10 h 15"/>
                <a:gd name="T18" fmla="*/ 9 w 23"/>
                <a:gd name="T19" fmla="*/ 13 h 15"/>
                <a:gd name="T20" fmla="*/ 6 w 23"/>
                <a:gd name="T21" fmla="*/ 14 h 15"/>
                <a:gd name="T22" fmla="*/ 0 w 23"/>
                <a:gd name="T23" fmla="*/ 11 h 15"/>
                <a:gd name="T24" fmla="*/ 0 w 23"/>
                <a:gd name="T25" fmla="*/ 3 h 15"/>
                <a:gd name="T26" fmla="*/ 12 w 23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5">
                  <a:moveTo>
                    <a:pt x="12" y="0"/>
                  </a:moveTo>
                  <a:cubicBezTo>
                    <a:pt x="12" y="0"/>
                    <a:pt x="12" y="2"/>
                    <a:pt x="14" y="2"/>
                  </a:cubicBezTo>
                  <a:cubicBezTo>
                    <a:pt x="16" y="2"/>
                    <a:pt x="17" y="2"/>
                    <a:pt x="17" y="2"/>
                  </a:cubicBezTo>
                  <a:cubicBezTo>
                    <a:pt x="20" y="2"/>
                    <a:pt x="22" y="2"/>
                    <a:pt x="23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6"/>
                    <a:pt x="23" y="5"/>
                    <a:pt x="22" y="6"/>
                  </a:cubicBezTo>
                  <a:cubicBezTo>
                    <a:pt x="22" y="6"/>
                    <a:pt x="19" y="8"/>
                    <a:pt x="17" y="9"/>
                  </a:cubicBezTo>
                  <a:cubicBezTo>
                    <a:pt x="14" y="10"/>
                    <a:pt x="13" y="11"/>
                    <a:pt x="12" y="10"/>
                  </a:cubicBezTo>
                  <a:cubicBezTo>
                    <a:pt x="12" y="10"/>
                    <a:pt x="11" y="10"/>
                    <a:pt x="10" y="10"/>
                  </a:cubicBezTo>
                  <a:cubicBezTo>
                    <a:pt x="9" y="10"/>
                    <a:pt x="9" y="12"/>
                    <a:pt x="9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2" y="15"/>
                    <a:pt x="0" y="12"/>
                    <a:pt x="0" y="11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24" name="Freeform 1043"/>
            <p:cNvSpPr/>
            <p:nvPr/>
          </p:nvSpPr>
          <p:spPr bwMode="auto">
            <a:xfrm>
              <a:off x="8264525" y="5694363"/>
              <a:ext cx="22225" cy="11113"/>
            </a:xfrm>
            <a:custGeom>
              <a:avLst/>
              <a:gdLst>
                <a:gd name="T0" fmla="*/ 2 w 14"/>
                <a:gd name="T1" fmla="*/ 6 h 7"/>
                <a:gd name="T2" fmla="*/ 7 w 14"/>
                <a:gd name="T3" fmla="*/ 5 h 7"/>
                <a:gd name="T4" fmla="*/ 12 w 14"/>
                <a:gd name="T5" fmla="*/ 2 h 7"/>
                <a:gd name="T6" fmla="*/ 14 w 14"/>
                <a:gd name="T7" fmla="*/ 0 h 7"/>
                <a:gd name="T8" fmla="*/ 14 w 14"/>
                <a:gd name="T9" fmla="*/ 1 h 7"/>
                <a:gd name="T10" fmla="*/ 12 w 14"/>
                <a:gd name="T11" fmla="*/ 3 h 7"/>
                <a:gd name="T12" fmla="*/ 8 w 14"/>
                <a:gd name="T13" fmla="*/ 5 h 7"/>
                <a:gd name="T14" fmla="*/ 4 w 14"/>
                <a:gd name="T15" fmla="*/ 6 h 7"/>
                <a:gd name="T16" fmla="*/ 1 w 14"/>
                <a:gd name="T17" fmla="*/ 6 h 7"/>
                <a:gd name="T18" fmla="*/ 0 w 14"/>
                <a:gd name="T19" fmla="*/ 7 h 7"/>
                <a:gd name="T20" fmla="*/ 2 w 14"/>
                <a:gd name="T2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">
                  <a:moveTo>
                    <a:pt x="2" y="6"/>
                  </a:moveTo>
                  <a:cubicBezTo>
                    <a:pt x="3" y="6"/>
                    <a:pt x="4" y="6"/>
                    <a:pt x="7" y="5"/>
                  </a:cubicBezTo>
                  <a:cubicBezTo>
                    <a:pt x="9" y="4"/>
                    <a:pt x="12" y="2"/>
                    <a:pt x="12" y="2"/>
                  </a:cubicBezTo>
                  <a:cubicBezTo>
                    <a:pt x="13" y="1"/>
                    <a:pt x="14" y="1"/>
                    <a:pt x="14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3" y="2"/>
                    <a:pt x="12" y="3"/>
                  </a:cubicBezTo>
                  <a:cubicBezTo>
                    <a:pt x="12" y="3"/>
                    <a:pt x="10" y="5"/>
                    <a:pt x="8" y="5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6"/>
                    <a:pt x="2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7"/>
                    <a:pt x="0" y="6"/>
                    <a:pt x="2" y="6"/>
                  </a:cubicBezTo>
                  <a:close/>
                </a:path>
              </a:pathLst>
            </a:custGeom>
            <a:solidFill>
              <a:srgbClr val="383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25" name="Freeform 1044"/>
            <p:cNvSpPr/>
            <p:nvPr/>
          </p:nvSpPr>
          <p:spPr bwMode="auto">
            <a:xfrm>
              <a:off x="8250238" y="5703888"/>
              <a:ext cx="14288" cy="7938"/>
            </a:xfrm>
            <a:custGeom>
              <a:avLst/>
              <a:gdLst>
                <a:gd name="T0" fmla="*/ 6 w 9"/>
                <a:gd name="T1" fmla="*/ 3 h 5"/>
                <a:gd name="T2" fmla="*/ 9 w 9"/>
                <a:gd name="T3" fmla="*/ 2 h 5"/>
                <a:gd name="T4" fmla="*/ 9 w 9"/>
                <a:gd name="T5" fmla="*/ 3 h 5"/>
                <a:gd name="T6" fmla="*/ 6 w 9"/>
                <a:gd name="T7" fmla="*/ 4 h 5"/>
                <a:gd name="T8" fmla="*/ 0 w 9"/>
                <a:gd name="T9" fmla="*/ 1 h 5"/>
                <a:gd name="T10" fmla="*/ 0 w 9"/>
                <a:gd name="T11" fmla="*/ 0 h 5"/>
                <a:gd name="T12" fmla="*/ 6 w 9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6" y="3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" y="5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2" y="4"/>
                    <a:pt x="6" y="3"/>
                  </a:cubicBezTo>
                  <a:close/>
                </a:path>
              </a:pathLst>
            </a:custGeom>
            <a:solidFill>
              <a:srgbClr val="383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26" name="Freeform 1045"/>
            <p:cNvSpPr/>
            <p:nvPr/>
          </p:nvSpPr>
          <p:spPr bwMode="auto">
            <a:xfrm>
              <a:off x="8251825" y="5614988"/>
              <a:ext cx="11113" cy="14288"/>
            </a:xfrm>
            <a:custGeom>
              <a:avLst/>
              <a:gdLst>
                <a:gd name="T0" fmla="*/ 0 w 7"/>
                <a:gd name="T1" fmla="*/ 2 h 9"/>
                <a:gd name="T2" fmla="*/ 3 w 7"/>
                <a:gd name="T3" fmla="*/ 5 h 9"/>
                <a:gd name="T4" fmla="*/ 5 w 7"/>
                <a:gd name="T5" fmla="*/ 8 h 9"/>
                <a:gd name="T6" fmla="*/ 7 w 7"/>
                <a:gd name="T7" fmla="*/ 8 h 9"/>
                <a:gd name="T8" fmla="*/ 5 w 7"/>
                <a:gd name="T9" fmla="*/ 3 h 9"/>
                <a:gd name="T10" fmla="*/ 2 w 7"/>
                <a:gd name="T11" fmla="*/ 0 h 9"/>
                <a:gd name="T12" fmla="*/ 0 w 7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">
                  <a:moveTo>
                    <a:pt x="0" y="2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4" y="5"/>
                    <a:pt x="4" y="7"/>
                    <a:pt x="5" y="8"/>
                  </a:cubicBezTo>
                  <a:cubicBezTo>
                    <a:pt x="6" y="9"/>
                    <a:pt x="7" y="9"/>
                    <a:pt x="7" y="8"/>
                  </a:cubicBezTo>
                  <a:cubicBezTo>
                    <a:pt x="7" y="8"/>
                    <a:pt x="6" y="4"/>
                    <a:pt x="5" y="3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27" name="Freeform 1046"/>
            <p:cNvSpPr/>
            <p:nvPr/>
          </p:nvSpPr>
          <p:spPr bwMode="auto">
            <a:xfrm>
              <a:off x="8239125" y="5526088"/>
              <a:ext cx="23813" cy="87313"/>
            </a:xfrm>
            <a:custGeom>
              <a:avLst/>
              <a:gdLst>
                <a:gd name="T0" fmla="*/ 8 w 15"/>
                <a:gd name="T1" fmla="*/ 55 h 55"/>
                <a:gd name="T2" fmla="*/ 4 w 15"/>
                <a:gd name="T3" fmla="*/ 52 h 55"/>
                <a:gd name="T4" fmla="*/ 4 w 15"/>
                <a:gd name="T5" fmla="*/ 51 h 55"/>
                <a:gd name="T6" fmla="*/ 0 w 15"/>
                <a:gd name="T7" fmla="*/ 31 h 55"/>
                <a:gd name="T8" fmla="*/ 1 w 15"/>
                <a:gd name="T9" fmla="*/ 12 h 55"/>
                <a:gd name="T10" fmla="*/ 10 w 15"/>
                <a:gd name="T11" fmla="*/ 1 h 55"/>
                <a:gd name="T12" fmla="*/ 13 w 15"/>
                <a:gd name="T13" fmla="*/ 12 h 55"/>
                <a:gd name="T14" fmla="*/ 11 w 15"/>
                <a:gd name="T15" fmla="*/ 31 h 55"/>
                <a:gd name="T16" fmla="*/ 12 w 15"/>
                <a:gd name="T17" fmla="*/ 51 h 55"/>
                <a:gd name="T18" fmla="*/ 8 w 15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55">
                  <a:moveTo>
                    <a:pt x="8" y="55"/>
                  </a:moveTo>
                  <a:cubicBezTo>
                    <a:pt x="7" y="55"/>
                    <a:pt x="4" y="52"/>
                    <a:pt x="4" y="52"/>
                  </a:cubicBezTo>
                  <a:cubicBezTo>
                    <a:pt x="4" y="52"/>
                    <a:pt x="4" y="52"/>
                    <a:pt x="4" y="51"/>
                  </a:cubicBezTo>
                  <a:cubicBezTo>
                    <a:pt x="3" y="48"/>
                    <a:pt x="0" y="35"/>
                    <a:pt x="0" y="31"/>
                  </a:cubicBezTo>
                  <a:cubicBezTo>
                    <a:pt x="0" y="25"/>
                    <a:pt x="1" y="12"/>
                    <a:pt x="1" y="12"/>
                  </a:cubicBezTo>
                  <a:cubicBezTo>
                    <a:pt x="1" y="12"/>
                    <a:pt x="2" y="0"/>
                    <a:pt x="10" y="1"/>
                  </a:cubicBezTo>
                  <a:cubicBezTo>
                    <a:pt x="15" y="2"/>
                    <a:pt x="13" y="8"/>
                    <a:pt x="13" y="12"/>
                  </a:cubicBezTo>
                  <a:cubicBezTo>
                    <a:pt x="13" y="15"/>
                    <a:pt x="11" y="31"/>
                    <a:pt x="11" y="3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11" y="55"/>
                    <a:pt x="8" y="55"/>
                  </a:cubicBezTo>
                  <a:close/>
                </a:path>
              </a:pathLst>
            </a:custGeom>
            <a:solidFill>
              <a:srgbClr val="2828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28" name="Freeform 1047"/>
            <p:cNvSpPr/>
            <p:nvPr/>
          </p:nvSpPr>
          <p:spPr bwMode="auto">
            <a:xfrm>
              <a:off x="8245475" y="5614988"/>
              <a:ext cx="12700" cy="22225"/>
            </a:xfrm>
            <a:custGeom>
              <a:avLst/>
              <a:gdLst>
                <a:gd name="T0" fmla="*/ 2 w 8"/>
                <a:gd name="T1" fmla="*/ 0 h 14"/>
                <a:gd name="T2" fmla="*/ 6 w 8"/>
                <a:gd name="T3" fmla="*/ 0 h 14"/>
                <a:gd name="T4" fmla="*/ 8 w 8"/>
                <a:gd name="T5" fmla="*/ 4 h 14"/>
                <a:gd name="T6" fmla="*/ 8 w 8"/>
                <a:gd name="T7" fmla="*/ 5 h 14"/>
                <a:gd name="T8" fmla="*/ 7 w 8"/>
                <a:gd name="T9" fmla="*/ 11 h 14"/>
                <a:gd name="T10" fmla="*/ 4 w 8"/>
                <a:gd name="T11" fmla="*/ 14 h 14"/>
                <a:gd name="T12" fmla="*/ 4 w 8"/>
                <a:gd name="T13" fmla="*/ 14 h 14"/>
                <a:gd name="T14" fmla="*/ 1 w 8"/>
                <a:gd name="T15" fmla="*/ 11 h 14"/>
                <a:gd name="T16" fmla="*/ 0 w 8"/>
                <a:gd name="T17" fmla="*/ 4 h 14"/>
                <a:gd name="T18" fmla="*/ 2 w 8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4">
                  <a:moveTo>
                    <a:pt x="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8" y="14"/>
                    <a:pt x="4" y="14"/>
                  </a:cubicBezTo>
                  <a:cubicBezTo>
                    <a:pt x="2" y="14"/>
                    <a:pt x="4" y="14"/>
                    <a:pt x="4" y="14"/>
                  </a:cubicBezTo>
                  <a:cubicBezTo>
                    <a:pt x="1" y="14"/>
                    <a:pt x="1" y="11"/>
                    <a:pt x="1" y="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0"/>
                    <a:pt x="2" y="0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29" name="Freeform 1048"/>
            <p:cNvSpPr/>
            <p:nvPr/>
          </p:nvSpPr>
          <p:spPr bwMode="auto">
            <a:xfrm>
              <a:off x="8243888" y="5607050"/>
              <a:ext cx="15875" cy="11113"/>
            </a:xfrm>
            <a:custGeom>
              <a:avLst/>
              <a:gdLst>
                <a:gd name="T0" fmla="*/ 10 w 10"/>
                <a:gd name="T1" fmla="*/ 5 h 7"/>
                <a:gd name="T2" fmla="*/ 7 w 10"/>
                <a:gd name="T3" fmla="*/ 7 h 7"/>
                <a:gd name="T4" fmla="*/ 3 w 10"/>
                <a:gd name="T5" fmla="*/ 7 h 7"/>
                <a:gd name="T6" fmla="*/ 1 w 10"/>
                <a:gd name="T7" fmla="*/ 5 h 7"/>
                <a:gd name="T8" fmla="*/ 0 w 10"/>
                <a:gd name="T9" fmla="*/ 1 h 7"/>
                <a:gd name="T10" fmla="*/ 1 w 10"/>
                <a:gd name="T11" fmla="*/ 0 h 7"/>
                <a:gd name="T12" fmla="*/ 1 w 10"/>
                <a:gd name="T13" fmla="*/ 1 h 7"/>
                <a:gd name="T14" fmla="*/ 5 w 10"/>
                <a:gd name="T15" fmla="*/ 3 h 7"/>
                <a:gd name="T16" fmla="*/ 9 w 10"/>
                <a:gd name="T17" fmla="*/ 0 h 7"/>
                <a:gd name="T18" fmla="*/ 10 w 10"/>
                <a:gd name="T19" fmla="*/ 1 h 7"/>
                <a:gd name="T20" fmla="*/ 10 w 10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cubicBezTo>
                    <a:pt x="10" y="5"/>
                    <a:pt x="9" y="7"/>
                    <a:pt x="7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6"/>
                    <a:pt x="1" y="6"/>
                    <a:pt x="1" y="5"/>
                  </a:cubicBezTo>
                  <a:cubicBezTo>
                    <a:pt x="1" y="5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3"/>
                    <a:pt x="5" y="3"/>
                  </a:cubicBezTo>
                  <a:cubicBezTo>
                    <a:pt x="9" y="3"/>
                    <a:pt x="9" y="0"/>
                    <a:pt x="9" y="0"/>
                  </a:cubicBezTo>
                  <a:cubicBezTo>
                    <a:pt x="10" y="0"/>
                    <a:pt x="10" y="1"/>
                    <a:pt x="10" y="1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E4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30" name="Freeform 1049"/>
            <p:cNvSpPr/>
            <p:nvPr/>
          </p:nvSpPr>
          <p:spPr bwMode="auto">
            <a:xfrm>
              <a:off x="8259763" y="5487988"/>
              <a:ext cx="31750" cy="41275"/>
            </a:xfrm>
            <a:custGeom>
              <a:avLst/>
              <a:gdLst>
                <a:gd name="T0" fmla="*/ 13 w 20"/>
                <a:gd name="T1" fmla="*/ 1 h 26"/>
                <a:gd name="T2" fmla="*/ 20 w 20"/>
                <a:gd name="T3" fmla="*/ 1 h 26"/>
                <a:gd name="T4" fmla="*/ 17 w 20"/>
                <a:gd name="T5" fmla="*/ 20 h 26"/>
                <a:gd name="T6" fmla="*/ 12 w 20"/>
                <a:gd name="T7" fmla="*/ 26 h 26"/>
                <a:gd name="T8" fmla="*/ 4 w 20"/>
                <a:gd name="T9" fmla="*/ 23 h 26"/>
                <a:gd name="T10" fmla="*/ 1 w 20"/>
                <a:gd name="T11" fmla="*/ 13 h 26"/>
                <a:gd name="T12" fmla="*/ 0 w 20"/>
                <a:gd name="T13" fmla="*/ 0 h 26"/>
                <a:gd name="T14" fmla="*/ 13 w 20"/>
                <a:gd name="T15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6">
                  <a:moveTo>
                    <a:pt x="13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5"/>
                    <a:pt x="14" y="26"/>
                    <a:pt x="12" y="26"/>
                  </a:cubicBezTo>
                  <a:cubicBezTo>
                    <a:pt x="9" y="25"/>
                    <a:pt x="5" y="24"/>
                    <a:pt x="4" y="23"/>
                  </a:cubicBezTo>
                  <a:cubicBezTo>
                    <a:pt x="0" y="21"/>
                    <a:pt x="1" y="13"/>
                    <a:pt x="1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FE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31" name="Freeform 1050"/>
            <p:cNvSpPr/>
            <p:nvPr/>
          </p:nvSpPr>
          <p:spPr bwMode="auto">
            <a:xfrm>
              <a:off x="8255000" y="5510213"/>
              <a:ext cx="34925" cy="98425"/>
            </a:xfrm>
            <a:custGeom>
              <a:avLst/>
              <a:gdLst>
                <a:gd name="T0" fmla="*/ 1 w 22"/>
                <a:gd name="T1" fmla="*/ 21 h 62"/>
                <a:gd name="T2" fmla="*/ 2 w 22"/>
                <a:gd name="T3" fmla="*/ 11 h 62"/>
                <a:gd name="T4" fmla="*/ 3 w 22"/>
                <a:gd name="T5" fmla="*/ 0 h 62"/>
                <a:gd name="T6" fmla="*/ 13 w 22"/>
                <a:gd name="T7" fmla="*/ 3 h 62"/>
                <a:gd name="T8" fmla="*/ 12 w 22"/>
                <a:gd name="T9" fmla="*/ 13 h 62"/>
                <a:gd name="T10" fmla="*/ 14 w 22"/>
                <a:gd name="T11" fmla="*/ 16 h 62"/>
                <a:gd name="T12" fmla="*/ 18 w 22"/>
                <a:gd name="T13" fmla="*/ 24 h 62"/>
                <a:gd name="T14" fmla="*/ 22 w 22"/>
                <a:gd name="T15" fmla="*/ 33 h 62"/>
                <a:gd name="T16" fmla="*/ 22 w 22"/>
                <a:gd name="T17" fmla="*/ 59 h 62"/>
                <a:gd name="T18" fmla="*/ 0 w 22"/>
                <a:gd name="T19" fmla="*/ 62 h 62"/>
                <a:gd name="T20" fmla="*/ 0 w 22"/>
                <a:gd name="T21" fmla="*/ 27 h 62"/>
                <a:gd name="T22" fmla="*/ 1 w 22"/>
                <a:gd name="T23" fmla="*/ 2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62">
                  <a:moveTo>
                    <a:pt x="1" y="2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5"/>
                    <a:pt x="13" y="15"/>
                    <a:pt x="14" y="16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5"/>
                    <a:pt x="22" y="28"/>
                    <a:pt x="22" y="33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5"/>
                    <a:pt x="1" y="23"/>
                    <a:pt x="1" y="21"/>
                  </a:cubicBezTo>
                  <a:close/>
                </a:path>
              </a:pathLst>
            </a:custGeom>
            <a:solidFill>
              <a:srgbClr val="FFE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32" name="Freeform 1051"/>
            <p:cNvSpPr/>
            <p:nvPr/>
          </p:nvSpPr>
          <p:spPr bwMode="auto">
            <a:xfrm>
              <a:off x="8251825" y="5475288"/>
              <a:ext cx="41275" cy="47625"/>
            </a:xfrm>
            <a:custGeom>
              <a:avLst/>
              <a:gdLst>
                <a:gd name="T0" fmla="*/ 23 w 26"/>
                <a:gd name="T1" fmla="*/ 7 h 30"/>
                <a:gd name="T2" fmla="*/ 25 w 26"/>
                <a:gd name="T3" fmla="*/ 13 h 30"/>
                <a:gd name="T4" fmla="*/ 22 w 26"/>
                <a:gd name="T5" fmla="*/ 16 h 30"/>
                <a:gd name="T6" fmla="*/ 20 w 26"/>
                <a:gd name="T7" fmla="*/ 22 h 30"/>
                <a:gd name="T8" fmla="*/ 19 w 26"/>
                <a:gd name="T9" fmla="*/ 23 h 30"/>
                <a:gd name="T10" fmla="*/ 19 w 26"/>
                <a:gd name="T11" fmla="*/ 20 h 30"/>
                <a:gd name="T12" fmla="*/ 15 w 26"/>
                <a:gd name="T13" fmla="*/ 23 h 30"/>
                <a:gd name="T14" fmla="*/ 14 w 26"/>
                <a:gd name="T15" fmla="*/ 26 h 30"/>
                <a:gd name="T16" fmla="*/ 8 w 26"/>
                <a:gd name="T17" fmla="*/ 29 h 30"/>
                <a:gd name="T18" fmla="*/ 4 w 26"/>
                <a:gd name="T19" fmla="*/ 27 h 30"/>
                <a:gd name="T20" fmla="*/ 2 w 26"/>
                <a:gd name="T21" fmla="*/ 19 h 30"/>
                <a:gd name="T22" fmla="*/ 16 w 26"/>
                <a:gd name="T23" fmla="*/ 4 h 30"/>
                <a:gd name="T24" fmla="*/ 23 w 26"/>
                <a:gd name="T25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8"/>
                    <a:pt x="25" y="13"/>
                    <a:pt x="25" y="13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3"/>
                    <a:pt x="19" y="24"/>
                    <a:pt x="19" y="23"/>
                  </a:cubicBezTo>
                  <a:cubicBezTo>
                    <a:pt x="18" y="22"/>
                    <a:pt x="19" y="21"/>
                    <a:pt x="19" y="20"/>
                  </a:cubicBezTo>
                  <a:cubicBezTo>
                    <a:pt x="18" y="20"/>
                    <a:pt x="17" y="19"/>
                    <a:pt x="15" y="2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3" y="30"/>
                    <a:pt x="10" y="30"/>
                    <a:pt x="8" y="29"/>
                  </a:cubicBezTo>
                  <a:cubicBezTo>
                    <a:pt x="8" y="29"/>
                    <a:pt x="5" y="28"/>
                    <a:pt x="4" y="27"/>
                  </a:cubicBezTo>
                  <a:cubicBezTo>
                    <a:pt x="4" y="26"/>
                    <a:pt x="2" y="20"/>
                    <a:pt x="2" y="19"/>
                  </a:cubicBezTo>
                  <a:cubicBezTo>
                    <a:pt x="0" y="12"/>
                    <a:pt x="3" y="0"/>
                    <a:pt x="16" y="4"/>
                  </a:cubicBezTo>
                  <a:cubicBezTo>
                    <a:pt x="20" y="5"/>
                    <a:pt x="23" y="7"/>
                    <a:pt x="23" y="7"/>
                  </a:cubicBezTo>
                  <a:close/>
                </a:path>
              </a:pathLst>
            </a:custGeom>
            <a:solidFill>
              <a:srgbClr val="3A2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33" name="Freeform 1052"/>
            <p:cNvSpPr/>
            <p:nvPr/>
          </p:nvSpPr>
          <p:spPr bwMode="auto">
            <a:xfrm>
              <a:off x="8245475" y="5607050"/>
              <a:ext cx="31750" cy="98425"/>
            </a:xfrm>
            <a:custGeom>
              <a:avLst/>
              <a:gdLst>
                <a:gd name="T0" fmla="*/ 20 w 20"/>
                <a:gd name="T1" fmla="*/ 1 h 62"/>
                <a:gd name="T2" fmla="*/ 19 w 20"/>
                <a:gd name="T3" fmla="*/ 59 h 62"/>
                <a:gd name="T4" fmla="*/ 9 w 20"/>
                <a:gd name="T5" fmla="*/ 62 h 62"/>
                <a:gd name="T6" fmla="*/ 2 w 20"/>
                <a:gd name="T7" fmla="*/ 59 h 62"/>
                <a:gd name="T8" fmla="*/ 0 w 20"/>
                <a:gd name="T9" fmla="*/ 0 h 62"/>
                <a:gd name="T10" fmla="*/ 20 w 20"/>
                <a:gd name="T11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62">
                  <a:moveTo>
                    <a:pt x="20" y="1"/>
                  </a:move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6" y="62"/>
                    <a:pt x="9" y="62"/>
                  </a:cubicBezTo>
                  <a:cubicBezTo>
                    <a:pt x="6" y="62"/>
                    <a:pt x="2" y="60"/>
                    <a:pt x="2" y="5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2828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34" name="Freeform 1053"/>
            <p:cNvSpPr/>
            <p:nvPr/>
          </p:nvSpPr>
          <p:spPr bwMode="auto">
            <a:xfrm>
              <a:off x="8253413" y="5618163"/>
              <a:ext cx="31750" cy="96838"/>
            </a:xfrm>
            <a:custGeom>
              <a:avLst/>
              <a:gdLst>
                <a:gd name="T0" fmla="*/ 20 w 20"/>
                <a:gd name="T1" fmla="*/ 0 h 61"/>
                <a:gd name="T2" fmla="*/ 18 w 20"/>
                <a:gd name="T3" fmla="*/ 51 h 61"/>
                <a:gd name="T4" fmla="*/ 19 w 20"/>
                <a:gd name="T5" fmla="*/ 53 h 61"/>
                <a:gd name="T6" fmla="*/ 19 w 20"/>
                <a:gd name="T7" fmla="*/ 55 h 61"/>
                <a:gd name="T8" fmla="*/ 9 w 20"/>
                <a:gd name="T9" fmla="*/ 61 h 61"/>
                <a:gd name="T10" fmla="*/ 4 w 20"/>
                <a:gd name="T11" fmla="*/ 59 h 61"/>
                <a:gd name="T12" fmla="*/ 0 w 20"/>
                <a:gd name="T13" fmla="*/ 0 h 61"/>
                <a:gd name="T14" fmla="*/ 20 w 20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1">
                  <a:moveTo>
                    <a:pt x="20" y="0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2"/>
                    <a:pt x="19" y="53"/>
                  </a:cubicBezTo>
                  <a:cubicBezTo>
                    <a:pt x="20" y="53"/>
                    <a:pt x="20" y="54"/>
                    <a:pt x="19" y="55"/>
                  </a:cubicBezTo>
                  <a:cubicBezTo>
                    <a:pt x="19" y="56"/>
                    <a:pt x="16" y="61"/>
                    <a:pt x="9" y="61"/>
                  </a:cubicBezTo>
                  <a:cubicBezTo>
                    <a:pt x="6" y="61"/>
                    <a:pt x="4" y="60"/>
                    <a:pt x="4" y="5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83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35" name="Freeform 1054"/>
            <p:cNvSpPr/>
            <p:nvPr/>
          </p:nvSpPr>
          <p:spPr bwMode="auto">
            <a:xfrm>
              <a:off x="8256588" y="5522913"/>
              <a:ext cx="22225" cy="15875"/>
            </a:xfrm>
            <a:custGeom>
              <a:avLst/>
              <a:gdLst>
                <a:gd name="T0" fmla="*/ 2 w 14"/>
                <a:gd name="T1" fmla="*/ 0 h 10"/>
                <a:gd name="T2" fmla="*/ 0 w 14"/>
                <a:gd name="T3" fmla="*/ 1 h 10"/>
                <a:gd name="T4" fmla="*/ 0 w 14"/>
                <a:gd name="T5" fmla="*/ 2 h 10"/>
                <a:gd name="T6" fmla="*/ 0 w 14"/>
                <a:gd name="T7" fmla="*/ 3 h 10"/>
                <a:gd name="T8" fmla="*/ 11 w 14"/>
                <a:gd name="T9" fmla="*/ 8 h 10"/>
                <a:gd name="T10" fmla="*/ 14 w 14"/>
                <a:gd name="T11" fmla="*/ 10 h 10"/>
                <a:gd name="T12" fmla="*/ 13 w 14"/>
                <a:gd name="T13" fmla="*/ 8 h 10"/>
                <a:gd name="T14" fmla="*/ 7 w 14"/>
                <a:gd name="T15" fmla="*/ 2 h 10"/>
                <a:gd name="T16" fmla="*/ 2 w 14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6" y="5"/>
                    <a:pt x="11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6"/>
                    <a:pt x="10" y="3"/>
                    <a:pt x="7" y="2"/>
                  </a:cubicBezTo>
                  <a:cubicBezTo>
                    <a:pt x="7" y="2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E4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36" name="Freeform 1055"/>
            <p:cNvSpPr/>
            <p:nvPr/>
          </p:nvSpPr>
          <p:spPr bwMode="auto">
            <a:xfrm>
              <a:off x="8277225" y="5507038"/>
              <a:ext cx="4763" cy="7938"/>
            </a:xfrm>
            <a:custGeom>
              <a:avLst/>
              <a:gdLst>
                <a:gd name="T0" fmla="*/ 3 w 3"/>
                <a:gd name="T1" fmla="*/ 0 h 5"/>
                <a:gd name="T2" fmla="*/ 1 w 3"/>
                <a:gd name="T3" fmla="*/ 2 h 5"/>
                <a:gd name="T4" fmla="*/ 1 w 3"/>
                <a:gd name="T5" fmla="*/ 4 h 5"/>
                <a:gd name="T6" fmla="*/ 2 w 3"/>
                <a:gd name="T7" fmla="*/ 5 h 5"/>
                <a:gd name="T8" fmla="*/ 2 w 3"/>
                <a:gd name="T9" fmla="*/ 2 h 5"/>
                <a:gd name="T10" fmla="*/ 3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3" y="0"/>
                    <a:pt x="1" y="0"/>
                    <a:pt x="1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5"/>
                    <a:pt x="2" y="2"/>
                    <a:pt x="2" y="2"/>
                  </a:cubicBezTo>
                  <a:cubicBezTo>
                    <a:pt x="2" y="1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37" name="Freeform 1056"/>
            <p:cNvSpPr/>
            <p:nvPr/>
          </p:nvSpPr>
          <p:spPr bwMode="auto">
            <a:xfrm>
              <a:off x="8278813" y="5505450"/>
              <a:ext cx="4763" cy="12700"/>
            </a:xfrm>
            <a:custGeom>
              <a:avLst/>
              <a:gdLst>
                <a:gd name="T0" fmla="*/ 2 w 3"/>
                <a:gd name="T1" fmla="*/ 0 h 8"/>
                <a:gd name="T2" fmla="*/ 3 w 3"/>
                <a:gd name="T3" fmla="*/ 2 h 8"/>
                <a:gd name="T4" fmla="*/ 2 w 3"/>
                <a:gd name="T5" fmla="*/ 4 h 8"/>
                <a:gd name="T6" fmla="*/ 2 w 3"/>
                <a:gd name="T7" fmla="*/ 7 h 8"/>
                <a:gd name="T8" fmla="*/ 1 w 3"/>
                <a:gd name="T9" fmla="*/ 6 h 8"/>
                <a:gd name="T10" fmla="*/ 1 w 3"/>
                <a:gd name="T11" fmla="*/ 3 h 8"/>
                <a:gd name="T12" fmla="*/ 2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2" y="0"/>
                  </a:moveTo>
                  <a:cubicBezTo>
                    <a:pt x="2" y="0"/>
                    <a:pt x="3" y="0"/>
                    <a:pt x="3" y="2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7"/>
                    <a:pt x="2" y="7"/>
                  </a:cubicBezTo>
                  <a:cubicBezTo>
                    <a:pt x="2" y="7"/>
                    <a:pt x="1" y="8"/>
                    <a:pt x="1" y="6"/>
                  </a:cubicBezTo>
                  <a:cubicBezTo>
                    <a:pt x="1" y="6"/>
                    <a:pt x="0" y="5"/>
                    <a:pt x="1" y="3"/>
                  </a:cubicBezTo>
                  <a:cubicBezTo>
                    <a:pt x="1" y="3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38" name="Freeform 1057"/>
            <p:cNvSpPr/>
            <p:nvPr/>
          </p:nvSpPr>
          <p:spPr bwMode="auto">
            <a:xfrm>
              <a:off x="8335963" y="5708650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D32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39" name="Freeform 1058"/>
            <p:cNvSpPr/>
            <p:nvPr/>
          </p:nvSpPr>
          <p:spPr bwMode="auto">
            <a:xfrm>
              <a:off x="8337550" y="5680075"/>
              <a:ext cx="9525" cy="26988"/>
            </a:xfrm>
            <a:custGeom>
              <a:avLst/>
              <a:gdLst>
                <a:gd name="T0" fmla="*/ 0 w 6"/>
                <a:gd name="T1" fmla="*/ 15 h 17"/>
                <a:gd name="T2" fmla="*/ 6 w 6"/>
                <a:gd name="T3" fmla="*/ 0 h 17"/>
                <a:gd name="T4" fmla="*/ 6 w 6"/>
                <a:gd name="T5" fmla="*/ 1 h 17"/>
                <a:gd name="T6" fmla="*/ 6 w 6"/>
                <a:gd name="T7" fmla="*/ 2 h 17"/>
                <a:gd name="T8" fmla="*/ 0 w 6"/>
                <a:gd name="T9" fmla="*/ 17 h 17"/>
                <a:gd name="T10" fmla="*/ 0 w 6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7">
                  <a:moveTo>
                    <a:pt x="0" y="15"/>
                  </a:moveTo>
                  <a:cubicBezTo>
                    <a:pt x="5" y="8"/>
                    <a:pt x="6" y="1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5"/>
                    <a:pt x="4" y="11"/>
                    <a:pt x="0" y="17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6D32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40" name="Freeform 1059"/>
            <p:cNvSpPr/>
            <p:nvPr/>
          </p:nvSpPr>
          <p:spPr bwMode="auto">
            <a:xfrm>
              <a:off x="8315325" y="5721350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32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41" name="Freeform 1060"/>
            <p:cNvSpPr/>
            <p:nvPr/>
          </p:nvSpPr>
          <p:spPr bwMode="auto">
            <a:xfrm>
              <a:off x="8288338" y="5732463"/>
              <a:ext cx="12700" cy="9525"/>
            </a:xfrm>
            <a:custGeom>
              <a:avLst/>
              <a:gdLst>
                <a:gd name="T0" fmla="*/ 8 w 8"/>
                <a:gd name="T1" fmla="*/ 6 h 6"/>
                <a:gd name="T2" fmla="*/ 1 w 8"/>
                <a:gd name="T3" fmla="*/ 2 h 6"/>
                <a:gd name="T4" fmla="*/ 0 w 8"/>
                <a:gd name="T5" fmla="*/ 0 h 6"/>
                <a:gd name="T6" fmla="*/ 8 w 8"/>
                <a:gd name="T7" fmla="*/ 5 h 6"/>
                <a:gd name="T8" fmla="*/ 8 w 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6"/>
                    <a:pt x="8" y="6"/>
                  </a:cubicBezTo>
                  <a:close/>
                </a:path>
              </a:pathLst>
            </a:custGeom>
            <a:solidFill>
              <a:srgbClr val="723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42" name="Freeform 1061"/>
            <p:cNvSpPr/>
            <p:nvPr/>
          </p:nvSpPr>
          <p:spPr bwMode="auto">
            <a:xfrm>
              <a:off x="8301038" y="5681663"/>
              <a:ext cx="46038" cy="60325"/>
            </a:xfrm>
            <a:custGeom>
              <a:avLst/>
              <a:gdLst>
                <a:gd name="T0" fmla="*/ 0 w 29"/>
                <a:gd name="T1" fmla="*/ 16 h 38"/>
                <a:gd name="T2" fmla="*/ 0 w 29"/>
                <a:gd name="T3" fmla="*/ 17 h 38"/>
                <a:gd name="T4" fmla="*/ 0 w 29"/>
                <a:gd name="T5" fmla="*/ 18 h 38"/>
                <a:gd name="T6" fmla="*/ 6 w 29"/>
                <a:gd name="T7" fmla="*/ 25 h 38"/>
                <a:gd name="T8" fmla="*/ 14 w 29"/>
                <a:gd name="T9" fmla="*/ 23 h 38"/>
                <a:gd name="T10" fmla="*/ 20 w 29"/>
                <a:gd name="T11" fmla="*/ 18 h 38"/>
                <a:gd name="T12" fmla="*/ 23 w 29"/>
                <a:gd name="T13" fmla="*/ 16 h 38"/>
                <a:gd name="T14" fmla="*/ 29 w 29"/>
                <a:gd name="T15" fmla="*/ 1 h 38"/>
                <a:gd name="T16" fmla="*/ 29 w 29"/>
                <a:gd name="T17" fmla="*/ 0 h 38"/>
                <a:gd name="T18" fmla="*/ 29 w 29"/>
                <a:gd name="T19" fmla="*/ 20 h 38"/>
                <a:gd name="T20" fmla="*/ 27 w 29"/>
                <a:gd name="T21" fmla="*/ 23 h 38"/>
                <a:gd name="T22" fmla="*/ 1 w 29"/>
                <a:gd name="T23" fmla="*/ 38 h 38"/>
                <a:gd name="T24" fmla="*/ 0 w 29"/>
                <a:gd name="T25" fmla="*/ 37 h 38"/>
                <a:gd name="T26" fmla="*/ 0 w 29"/>
                <a:gd name="T27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8">
                  <a:moveTo>
                    <a:pt x="0" y="16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22"/>
                    <a:pt x="3" y="24"/>
                    <a:pt x="6" y="25"/>
                  </a:cubicBezTo>
                  <a:cubicBezTo>
                    <a:pt x="6" y="25"/>
                    <a:pt x="12" y="24"/>
                    <a:pt x="14" y="23"/>
                  </a:cubicBezTo>
                  <a:cubicBezTo>
                    <a:pt x="16" y="22"/>
                    <a:pt x="20" y="19"/>
                    <a:pt x="20" y="1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7" y="10"/>
                    <a:pt x="28" y="4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1"/>
                    <a:pt x="28" y="22"/>
                    <a:pt x="27" y="23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8"/>
                    <a:pt x="0" y="37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8C5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43" name="Freeform 1062"/>
            <p:cNvSpPr/>
            <p:nvPr/>
          </p:nvSpPr>
          <p:spPr bwMode="auto">
            <a:xfrm>
              <a:off x="8288338" y="5700713"/>
              <a:ext cx="12700" cy="6350"/>
            </a:xfrm>
            <a:custGeom>
              <a:avLst/>
              <a:gdLst>
                <a:gd name="T0" fmla="*/ 8 w 8"/>
                <a:gd name="T1" fmla="*/ 4 h 4"/>
                <a:gd name="T2" fmla="*/ 0 w 8"/>
                <a:gd name="T3" fmla="*/ 0 h 4"/>
                <a:gd name="T4" fmla="*/ 0 w 8"/>
                <a:gd name="T5" fmla="*/ 0 h 4"/>
                <a:gd name="T6" fmla="*/ 8 w 8"/>
                <a:gd name="T7" fmla="*/ 4 h 4"/>
                <a:gd name="T8" fmla="*/ 8 w 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5C36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44" name="Freeform 1063"/>
            <p:cNvSpPr/>
            <p:nvPr/>
          </p:nvSpPr>
          <p:spPr bwMode="auto">
            <a:xfrm>
              <a:off x="8301038" y="5707063"/>
              <a:ext cx="9525" cy="14288"/>
            </a:xfrm>
            <a:custGeom>
              <a:avLst/>
              <a:gdLst>
                <a:gd name="T0" fmla="*/ 0 w 6"/>
                <a:gd name="T1" fmla="*/ 0 h 9"/>
                <a:gd name="T2" fmla="*/ 6 w 6"/>
                <a:gd name="T3" fmla="*/ 8 h 9"/>
                <a:gd name="T4" fmla="*/ 6 w 6"/>
                <a:gd name="T5" fmla="*/ 8 h 9"/>
                <a:gd name="T6" fmla="*/ 6 w 6"/>
                <a:gd name="T7" fmla="*/ 9 h 9"/>
                <a:gd name="T8" fmla="*/ 0 w 6"/>
                <a:gd name="T9" fmla="*/ 2 h 9"/>
                <a:gd name="T10" fmla="*/ 0 w 6"/>
                <a:gd name="T11" fmla="*/ 1 h 9"/>
                <a:gd name="T12" fmla="*/ 0 w 6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cubicBezTo>
                    <a:pt x="0" y="4"/>
                    <a:pt x="3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3" y="8"/>
                    <a:pt x="1" y="6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32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45" name="Freeform 1064"/>
            <p:cNvSpPr/>
            <p:nvPr/>
          </p:nvSpPr>
          <p:spPr bwMode="auto">
            <a:xfrm>
              <a:off x="8301038" y="5680075"/>
              <a:ext cx="46038" cy="39688"/>
            </a:xfrm>
            <a:custGeom>
              <a:avLst/>
              <a:gdLst>
                <a:gd name="T0" fmla="*/ 29 w 29"/>
                <a:gd name="T1" fmla="*/ 0 h 25"/>
                <a:gd name="T2" fmla="*/ 23 w 29"/>
                <a:gd name="T3" fmla="*/ 15 h 25"/>
                <a:gd name="T4" fmla="*/ 23 w 29"/>
                <a:gd name="T5" fmla="*/ 15 h 25"/>
                <a:gd name="T6" fmla="*/ 22 w 29"/>
                <a:gd name="T7" fmla="*/ 15 h 25"/>
                <a:gd name="T8" fmla="*/ 20 w 29"/>
                <a:gd name="T9" fmla="*/ 16 h 25"/>
                <a:gd name="T10" fmla="*/ 20 w 29"/>
                <a:gd name="T11" fmla="*/ 17 h 25"/>
                <a:gd name="T12" fmla="*/ 20 w 29"/>
                <a:gd name="T13" fmla="*/ 19 h 25"/>
                <a:gd name="T14" fmla="*/ 14 w 29"/>
                <a:gd name="T15" fmla="*/ 23 h 25"/>
                <a:gd name="T16" fmla="*/ 9 w 29"/>
                <a:gd name="T17" fmla="*/ 25 h 25"/>
                <a:gd name="T18" fmla="*/ 9 w 29"/>
                <a:gd name="T19" fmla="*/ 23 h 25"/>
                <a:gd name="T20" fmla="*/ 8 w 29"/>
                <a:gd name="T21" fmla="*/ 23 h 25"/>
                <a:gd name="T22" fmla="*/ 7 w 29"/>
                <a:gd name="T23" fmla="*/ 24 h 25"/>
                <a:gd name="T24" fmla="*/ 6 w 29"/>
                <a:gd name="T25" fmla="*/ 25 h 25"/>
                <a:gd name="T26" fmla="*/ 0 w 29"/>
                <a:gd name="T27" fmla="*/ 17 h 25"/>
                <a:gd name="T28" fmla="*/ 0 w 29"/>
                <a:gd name="T29" fmla="*/ 17 h 25"/>
                <a:gd name="T30" fmla="*/ 9 w 29"/>
                <a:gd name="T31" fmla="*/ 12 h 25"/>
                <a:gd name="T32" fmla="*/ 10 w 29"/>
                <a:gd name="T33" fmla="*/ 11 h 25"/>
                <a:gd name="T34" fmla="*/ 18 w 29"/>
                <a:gd name="T35" fmla="*/ 6 h 25"/>
                <a:gd name="T36" fmla="*/ 20 w 29"/>
                <a:gd name="T37" fmla="*/ 5 h 25"/>
                <a:gd name="T38" fmla="*/ 29 w 29"/>
                <a:gd name="T3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25">
                  <a:moveTo>
                    <a:pt x="29" y="0"/>
                  </a:moveTo>
                  <a:cubicBezTo>
                    <a:pt x="29" y="1"/>
                    <a:pt x="28" y="8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2" y="15"/>
                    <a:pt x="22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7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8" y="20"/>
                    <a:pt x="16" y="22"/>
                    <a:pt x="14" y="23"/>
                  </a:cubicBezTo>
                  <a:cubicBezTo>
                    <a:pt x="12" y="24"/>
                    <a:pt x="11" y="25"/>
                    <a:pt x="9" y="2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8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4"/>
                    <a:pt x="6" y="24"/>
                    <a:pt x="6" y="25"/>
                  </a:cubicBezTo>
                  <a:cubicBezTo>
                    <a:pt x="3" y="24"/>
                    <a:pt x="0" y="21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20" y="5"/>
                    <a:pt x="20" y="5"/>
                    <a:pt x="20" y="5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A568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46" name="Freeform 1065"/>
            <p:cNvSpPr/>
            <p:nvPr/>
          </p:nvSpPr>
          <p:spPr bwMode="auto">
            <a:xfrm>
              <a:off x="8288338" y="5673725"/>
              <a:ext cx="58738" cy="68263"/>
            </a:xfrm>
            <a:custGeom>
              <a:avLst/>
              <a:gdLst>
                <a:gd name="T0" fmla="*/ 30 w 37"/>
                <a:gd name="T1" fmla="*/ 0 h 43"/>
                <a:gd name="T2" fmla="*/ 37 w 37"/>
                <a:gd name="T3" fmla="*/ 4 h 43"/>
                <a:gd name="T4" fmla="*/ 8 w 37"/>
                <a:gd name="T5" fmla="*/ 21 h 43"/>
                <a:gd name="T6" fmla="*/ 8 w 37"/>
                <a:gd name="T7" fmla="*/ 22 h 43"/>
                <a:gd name="T8" fmla="*/ 8 w 37"/>
                <a:gd name="T9" fmla="*/ 42 h 43"/>
                <a:gd name="T10" fmla="*/ 8 w 37"/>
                <a:gd name="T11" fmla="*/ 43 h 43"/>
                <a:gd name="T12" fmla="*/ 1 w 37"/>
                <a:gd name="T13" fmla="*/ 39 h 43"/>
                <a:gd name="T14" fmla="*/ 0 w 37"/>
                <a:gd name="T15" fmla="*/ 37 h 43"/>
                <a:gd name="T16" fmla="*/ 0 w 37"/>
                <a:gd name="T17" fmla="*/ 17 h 43"/>
                <a:gd name="T18" fmla="*/ 30 w 37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3">
                  <a:moveTo>
                    <a:pt x="30" y="0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3"/>
                    <a:pt x="8" y="43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8"/>
                    <a:pt x="0" y="38"/>
                    <a:pt x="0" y="3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6D3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47" name="Freeform 1066"/>
            <p:cNvSpPr/>
            <p:nvPr/>
          </p:nvSpPr>
          <p:spPr bwMode="auto">
            <a:xfrm>
              <a:off x="8315325" y="5710238"/>
              <a:ext cx="19050" cy="11113"/>
            </a:xfrm>
            <a:custGeom>
              <a:avLst/>
              <a:gdLst>
                <a:gd name="T0" fmla="*/ 0 w 12"/>
                <a:gd name="T1" fmla="*/ 6 h 7"/>
                <a:gd name="T2" fmla="*/ 5 w 12"/>
                <a:gd name="T3" fmla="*/ 4 h 7"/>
                <a:gd name="T4" fmla="*/ 11 w 12"/>
                <a:gd name="T5" fmla="*/ 0 h 7"/>
                <a:gd name="T6" fmla="*/ 12 w 12"/>
                <a:gd name="T7" fmla="*/ 0 h 7"/>
                <a:gd name="T8" fmla="*/ 11 w 12"/>
                <a:gd name="T9" fmla="*/ 0 h 7"/>
                <a:gd name="T10" fmla="*/ 5 w 12"/>
                <a:gd name="T11" fmla="*/ 5 h 7"/>
                <a:gd name="T12" fmla="*/ 0 w 12"/>
                <a:gd name="T13" fmla="*/ 7 h 7"/>
                <a:gd name="T14" fmla="*/ 0 w 12"/>
                <a:gd name="T1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7">
                  <a:moveTo>
                    <a:pt x="0" y="6"/>
                  </a:moveTo>
                  <a:cubicBezTo>
                    <a:pt x="2" y="5"/>
                    <a:pt x="3" y="5"/>
                    <a:pt x="5" y="4"/>
                  </a:cubicBezTo>
                  <a:cubicBezTo>
                    <a:pt x="8" y="2"/>
                    <a:pt x="9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8" y="4"/>
                    <a:pt x="5" y="5"/>
                  </a:cubicBezTo>
                  <a:cubicBezTo>
                    <a:pt x="3" y="6"/>
                    <a:pt x="2" y="7"/>
                    <a:pt x="0" y="7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6D32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48" name="Freeform 1067"/>
            <p:cNvSpPr/>
            <p:nvPr/>
          </p:nvSpPr>
          <p:spPr bwMode="auto">
            <a:xfrm>
              <a:off x="8310563" y="5721350"/>
              <a:ext cx="1588" cy="3175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2 h 2"/>
                <a:gd name="T4" fmla="*/ 1 w 1"/>
                <a:gd name="T5" fmla="*/ 2 h 2"/>
                <a:gd name="T6" fmla="*/ 0 w 1"/>
                <a:gd name="T7" fmla="*/ 2 h 2"/>
                <a:gd name="T8" fmla="*/ 0 w 1"/>
                <a:gd name="T9" fmla="*/ 2 h 2"/>
                <a:gd name="T10" fmla="*/ 0 w 1"/>
                <a:gd name="T11" fmla="*/ 0 h 2"/>
                <a:gd name="T12" fmla="*/ 1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46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49" name="Freeform 1068"/>
            <p:cNvSpPr/>
            <p:nvPr/>
          </p:nvSpPr>
          <p:spPr bwMode="auto">
            <a:xfrm>
              <a:off x="8310563" y="5719763"/>
              <a:ext cx="4763" cy="1588"/>
            </a:xfrm>
            <a:custGeom>
              <a:avLst/>
              <a:gdLst>
                <a:gd name="T0" fmla="*/ 1 w 3"/>
                <a:gd name="T1" fmla="*/ 1 h 1"/>
                <a:gd name="T2" fmla="*/ 0 w 3"/>
                <a:gd name="T3" fmla="*/ 1 h 1"/>
                <a:gd name="T4" fmla="*/ 3 w 3"/>
                <a:gd name="T5" fmla="*/ 0 h 1"/>
                <a:gd name="T6" fmla="*/ 3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9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50" name="Freeform 1069"/>
            <p:cNvSpPr/>
            <p:nvPr/>
          </p:nvSpPr>
          <p:spPr bwMode="auto">
            <a:xfrm>
              <a:off x="8312150" y="5719763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1 h 3"/>
                <a:gd name="T12" fmla="*/ 2 w 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D87A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51" name="Freeform 1070"/>
            <p:cNvSpPr/>
            <p:nvPr/>
          </p:nvSpPr>
          <p:spPr bwMode="auto">
            <a:xfrm>
              <a:off x="8310563" y="5716588"/>
              <a:ext cx="4763" cy="6350"/>
            </a:xfrm>
            <a:custGeom>
              <a:avLst/>
              <a:gdLst>
                <a:gd name="T0" fmla="*/ 0 w 3"/>
                <a:gd name="T1" fmla="*/ 1 h 4"/>
                <a:gd name="T2" fmla="*/ 2 w 3"/>
                <a:gd name="T3" fmla="*/ 0 h 4"/>
                <a:gd name="T4" fmla="*/ 2 w 3"/>
                <a:gd name="T5" fmla="*/ 0 h 4"/>
                <a:gd name="T6" fmla="*/ 3 w 3"/>
                <a:gd name="T7" fmla="*/ 0 h 4"/>
                <a:gd name="T8" fmla="*/ 3 w 3"/>
                <a:gd name="T9" fmla="*/ 0 h 4"/>
                <a:gd name="T10" fmla="*/ 1 w 3"/>
                <a:gd name="T11" fmla="*/ 1 h 4"/>
                <a:gd name="T12" fmla="*/ 0 w 3"/>
                <a:gd name="T13" fmla="*/ 2 h 4"/>
                <a:gd name="T14" fmla="*/ 0 w 3"/>
                <a:gd name="T15" fmla="*/ 4 h 4"/>
                <a:gd name="T16" fmla="*/ 0 w 3"/>
                <a:gd name="T17" fmla="*/ 4 h 4"/>
                <a:gd name="T18" fmla="*/ 0 w 3"/>
                <a:gd name="T19" fmla="*/ 2 h 4"/>
                <a:gd name="T20" fmla="*/ 0 w 3"/>
                <a:gd name="T2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955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52" name="Freeform 1071"/>
            <p:cNvSpPr/>
            <p:nvPr/>
          </p:nvSpPr>
          <p:spPr bwMode="auto">
            <a:xfrm>
              <a:off x="8310563" y="5716588"/>
              <a:ext cx="4763" cy="635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3 w 3"/>
                <a:gd name="T5" fmla="*/ 2 h 4"/>
                <a:gd name="T6" fmla="*/ 0 w 3"/>
                <a:gd name="T7" fmla="*/ 4 h 4"/>
                <a:gd name="T8" fmla="*/ 0 w 3"/>
                <a:gd name="T9" fmla="*/ 2 h 4"/>
                <a:gd name="T10" fmla="*/ 1 w 3"/>
                <a:gd name="T11" fmla="*/ 1 h 4"/>
                <a:gd name="T12" fmla="*/ 3 w 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53" name="Freeform 1072"/>
            <p:cNvSpPr/>
            <p:nvPr/>
          </p:nvSpPr>
          <p:spPr bwMode="auto">
            <a:xfrm>
              <a:off x="8332788" y="5708650"/>
              <a:ext cx="1588" cy="4763"/>
            </a:xfrm>
            <a:custGeom>
              <a:avLst/>
              <a:gdLst>
                <a:gd name="T0" fmla="*/ 1 w 1"/>
                <a:gd name="T1" fmla="*/ 1 h 3"/>
                <a:gd name="T2" fmla="*/ 1 w 1"/>
                <a:gd name="T3" fmla="*/ 2 h 3"/>
                <a:gd name="T4" fmla="*/ 1 w 1"/>
                <a:gd name="T5" fmla="*/ 3 h 3"/>
                <a:gd name="T6" fmla="*/ 0 w 1"/>
                <a:gd name="T7" fmla="*/ 2 h 3"/>
                <a:gd name="T8" fmla="*/ 0 w 1"/>
                <a:gd name="T9" fmla="*/ 2 h 3"/>
                <a:gd name="T10" fmla="*/ 0 w 1"/>
                <a:gd name="T11" fmla="*/ 0 h 3"/>
                <a:gd name="T12" fmla="*/ 1 w 1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546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54" name="Freeform 1073"/>
            <p:cNvSpPr/>
            <p:nvPr/>
          </p:nvSpPr>
          <p:spPr bwMode="auto">
            <a:xfrm>
              <a:off x="8332788" y="5707063"/>
              <a:ext cx="4763" cy="317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1 h 2"/>
                <a:gd name="T4" fmla="*/ 3 w 3"/>
                <a:gd name="T5" fmla="*/ 0 h 2"/>
                <a:gd name="T6" fmla="*/ 3 w 3"/>
                <a:gd name="T7" fmla="*/ 0 h 2"/>
                <a:gd name="T8" fmla="*/ 1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EB9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55" name="Freeform 1074"/>
            <p:cNvSpPr/>
            <p:nvPr/>
          </p:nvSpPr>
          <p:spPr bwMode="auto">
            <a:xfrm>
              <a:off x="8334375" y="5707063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2 h 4"/>
                <a:gd name="T4" fmla="*/ 1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2 h 4"/>
                <a:gd name="T12" fmla="*/ 2 w 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D87A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56" name="Freeform 1075"/>
            <p:cNvSpPr/>
            <p:nvPr/>
          </p:nvSpPr>
          <p:spPr bwMode="auto">
            <a:xfrm>
              <a:off x="8332788" y="5703888"/>
              <a:ext cx="4763" cy="6350"/>
            </a:xfrm>
            <a:custGeom>
              <a:avLst/>
              <a:gdLst>
                <a:gd name="T0" fmla="*/ 0 w 3"/>
                <a:gd name="T1" fmla="*/ 1 h 4"/>
                <a:gd name="T2" fmla="*/ 2 w 3"/>
                <a:gd name="T3" fmla="*/ 0 h 4"/>
                <a:gd name="T4" fmla="*/ 2 w 3"/>
                <a:gd name="T5" fmla="*/ 0 h 4"/>
                <a:gd name="T6" fmla="*/ 3 w 3"/>
                <a:gd name="T7" fmla="*/ 0 h 4"/>
                <a:gd name="T8" fmla="*/ 3 w 3"/>
                <a:gd name="T9" fmla="*/ 0 h 4"/>
                <a:gd name="T10" fmla="*/ 1 w 3"/>
                <a:gd name="T11" fmla="*/ 1 h 4"/>
                <a:gd name="T12" fmla="*/ 1 w 3"/>
                <a:gd name="T13" fmla="*/ 1 h 4"/>
                <a:gd name="T14" fmla="*/ 1 w 3"/>
                <a:gd name="T15" fmla="*/ 1 h 4"/>
                <a:gd name="T16" fmla="*/ 0 w 3"/>
                <a:gd name="T17" fmla="*/ 2 h 4"/>
                <a:gd name="T18" fmla="*/ 0 w 3"/>
                <a:gd name="T19" fmla="*/ 4 h 4"/>
                <a:gd name="T20" fmla="*/ 0 w 3"/>
                <a:gd name="T21" fmla="*/ 4 h 4"/>
                <a:gd name="T22" fmla="*/ 0 w 3"/>
                <a:gd name="T23" fmla="*/ 2 h 4"/>
                <a:gd name="T24" fmla="*/ 0 w 3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4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955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57" name="Freeform 1076"/>
            <p:cNvSpPr/>
            <p:nvPr/>
          </p:nvSpPr>
          <p:spPr bwMode="auto">
            <a:xfrm>
              <a:off x="8332788" y="5703888"/>
              <a:ext cx="4763" cy="635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3 w 3"/>
                <a:gd name="T5" fmla="*/ 2 h 4"/>
                <a:gd name="T6" fmla="*/ 0 w 3"/>
                <a:gd name="T7" fmla="*/ 4 h 4"/>
                <a:gd name="T8" fmla="*/ 0 w 3"/>
                <a:gd name="T9" fmla="*/ 2 h 4"/>
                <a:gd name="T10" fmla="*/ 1 w 3"/>
                <a:gd name="T11" fmla="*/ 1 h 4"/>
                <a:gd name="T12" fmla="*/ 3 w 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58" name="Rectangle 1077"/>
            <p:cNvSpPr>
              <a:spLocks noChangeArrowheads="1"/>
            </p:cNvSpPr>
            <p:nvPr/>
          </p:nvSpPr>
          <p:spPr bwMode="auto">
            <a:xfrm>
              <a:off x="8305800" y="5692775"/>
              <a:ext cx="1588" cy="1588"/>
            </a:xfrm>
            <a:prstGeom prst="rect">
              <a:avLst/>
            </a:pr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59" name="Rectangle 1078"/>
            <p:cNvSpPr>
              <a:spLocks noChangeArrowheads="1"/>
            </p:cNvSpPr>
            <p:nvPr/>
          </p:nvSpPr>
          <p:spPr bwMode="auto">
            <a:xfrm>
              <a:off x="8313738" y="5694363"/>
              <a:ext cx="1588" cy="1588"/>
            </a:xfrm>
            <a:prstGeom prst="rect">
              <a:avLst/>
            </a:prstGeom>
            <a:solidFill>
              <a:srgbClr val="EA9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60" name="Freeform 1079"/>
            <p:cNvSpPr/>
            <p:nvPr/>
          </p:nvSpPr>
          <p:spPr bwMode="auto">
            <a:xfrm>
              <a:off x="8312150" y="569436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A9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61" name="Freeform 1080"/>
            <p:cNvSpPr/>
            <p:nvPr/>
          </p:nvSpPr>
          <p:spPr bwMode="auto">
            <a:xfrm>
              <a:off x="8307388" y="5692775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0 w 2"/>
                <a:gd name="T5" fmla="*/ 1 h 2"/>
                <a:gd name="T6" fmla="*/ 0 w 2"/>
                <a:gd name="T7" fmla="*/ 0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FC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62" name="Rectangle 1081"/>
            <p:cNvSpPr>
              <a:spLocks noChangeArrowheads="1"/>
            </p:cNvSpPr>
            <p:nvPr/>
          </p:nvSpPr>
          <p:spPr bwMode="auto">
            <a:xfrm>
              <a:off x="8310563" y="5695950"/>
              <a:ext cx="1588" cy="1588"/>
            </a:xfrm>
            <a:prstGeom prst="rect">
              <a:avLst/>
            </a:pr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63" name="Freeform 1082"/>
            <p:cNvSpPr/>
            <p:nvPr/>
          </p:nvSpPr>
          <p:spPr bwMode="auto">
            <a:xfrm>
              <a:off x="8307388" y="5691188"/>
              <a:ext cx="6350" cy="4763"/>
            </a:xfrm>
            <a:custGeom>
              <a:avLst/>
              <a:gdLst>
                <a:gd name="T0" fmla="*/ 4 w 4"/>
                <a:gd name="T1" fmla="*/ 2 h 3"/>
                <a:gd name="T2" fmla="*/ 4 w 4"/>
                <a:gd name="T3" fmla="*/ 2 h 3"/>
                <a:gd name="T4" fmla="*/ 3 w 4"/>
                <a:gd name="T5" fmla="*/ 3 h 3"/>
                <a:gd name="T6" fmla="*/ 2 w 4"/>
                <a:gd name="T7" fmla="*/ 3 h 3"/>
                <a:gd name="T8" fmla="*/ 0 w 4"/>
                <a:gd name="T9" fmla="*/ 1 h 3"/>
                <a:gd name="T10" fmla="*/ 0 w 4"/>
                <a:gd name="T11" fmla="*/ 1 h 3"/>
                <a:gd name="T12" fmla="*/ 1 w 4"/>
                <a:gd name="T13" fmla="*/ 0 h 3"/>
                <a:gd name="T14" fmla="*/ 2 w 4"/>
                <a:gd name="T15" fmla="*/ 0 h 3"/>
                <a:gd name="T16" fmla="*/ 4 w 4"/>
                <a:gd name="T1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FFB2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64" name="Freeform 1083"/>
            <p:cNvSpPr/>
            <p:nvPr/>
          </p:nvSpPr>
          <p:spPr bwMode="auto">
            <a:xfrm>
              <a:off x="8321675" y="5683250"/>
              <a:ext cx="0" cy="1588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0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65" name="Freeform 1084"/>
            <p:cNvSpPr/>
            <p:nvPr/>
          </p:nvSpPr>
          <p:spPr bwMode="auto">
            <a:xfrm>
              <a:off x="8329613" y="5684838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9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66" name="Freeform 1085"/>
            <p:cNvSpPr/>
            <p:nvPr/>
          </p:nvSpPr>
          <p:spPr bwMode="auto">
            <a:xfrm>
              <a:off x="8328025" y="5686425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A9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67" name="Freeform 1086"/>
            <p:cNvSpPr/>
            <p:nvPr/>
          </p:nvSpPr>
          <p:spPr bwMode="auto">
            <a:xfrm>
              <a:off x="8321675" y="5684838"/>
              <a:ext cx="4763" cy="3175"/>
            </a:xfrm>
            <a:custGeom>
              <a:avLst/>
              <a:gdLst>
                <a:gd name="T0" fmla="*/ 3 w 3"/>
                <a:gd name="T1" fmla="*/ 1 h 2"/>
                <a:gd name="T2" fmla="*/ 3 w 3"/>
                <a:gd name="T3" fmla="*/ 2 h 2"/>
                <a:gd name="T4" fmla="*/ 0 w 3"/>
                <a:gd name="T5" fmla="*/ 0 h 2"/>
                <a:gd name="T6" fmla="*/ 0 w 3"/>
                <a:gd name="T7" fmla="*/ 0 h 2"/>
                <a:gd name="T8" fmla="*/ 3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C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68" name="Rectangle 1087"/>
            <p:cNvSpPr>
              <a:spLocks noChangeArrowheads="1"/>
            </p:cNvSpPr>
            <p:nvPr/>
          </p:nvSpPr>
          <p:spPr bwMode="auto">
            <a:xfrm>
              <a:off x="8326438" y="5686425"/>
              <a:ext cx="1588" cy="1588"/>
            </a:xfrm>
            <a:prstGeom prst="rect">
              <a:avLst/>
            </a:pr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69" name="Freeform 1088"/>
            <p:cNvSpPr/>
            <p:nvPr/>
          </p:nvSpPr>
          <p:spPr bwMode="auto">
            <a:xfrm>
              <a:off x="8321675" y="5683250"/>
              <a:ext cx="7938" cy="3175"/>
            </a:xfrm>
            <a:custGeom>
              <a:avLst/>
              <a:gdLst>
                <a:gd name="T0" fmla="*/ 5 w 5"/>
                <a:gd name="T1" fmla="*/ 1 h 2"/>
                <a:gd name="T2" fmla="*/ 5 w 5"/>
                <a:gd name="T3" fmla="*/ 2 h 2"/>
                <a:gd name="T4" fmla="*/ 4 w 5"/>
                <a:gd name="T5" fmla="*/ 2 h 2"/>
                <a:gd name="T6" fmla="*/ 3 w 5"/>
                <a:gd name="T7" fmla="*/ 2 h 2"/>
                <a:gd name="T8" fmla="*/ 0 w 5"/>
                <a:gd name="T9" fmla="*/ 1 h 2"/>
                <a:gd name="T10" fmla="*/ 0 w 5"/>
                <a:gd name="T11" fmla="*/ 0 h 2"/>
                <a:gd name="T12" fmla="*/ 1 w 5"/>
                <a:gd name="T13" fmla="*/ 0 h 2"/>
                <a:gd name="T14" fmla="*/ 2 w 5"/>
                <a:gd name="T15" fmla="*/ 0 h 2"/>
                <a:gd name="T16" fmla="*/ 5 w 5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lnTo>
                    <a:pt x="5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B2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70" name="Freeform 1089"/>
            <p:cNvSpPr/>
            <p:nvPr/>
          </p:nvSpPr>
          <p:spPr bwMode="auto">
            <a:xfrm>
              <a:off x="8321675" y="5681663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1 h 3"/>
                <a:gd name="T4" fmla="*/ 2 w 2"/>
                <a:gd name="T5" fmla="*/ 3 h 3"/>
                <a:gd name="T6" fmla="*/ 1 w 2"/>
                <a:gd name="T7" fmla="*/ 2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8C5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71" name="Freeform 1090"/>
            <p:cNvSpPr/>
            <p:nvPr/>
          </p:nvSpPr>
          <p:spPr bwMode="auto">
            <a:xfrm>
              <a:off x="8321675" y="5681663"/>
              <a:ext cx="3175" cy="4763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2 h 3"/>
                <a:gd name="T4" fmla="*/ 0 w 2"/>
                <a:gd name="T5" fmla="*/ 0 h 3"/>
                <a:gd name="T6" fmla="*/ 1 w 2"/>
                <a:gd name="T7" fmla="*/ 1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8C5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72" name="Freeform 1091"/>
            <p:cNvSpPr/>
            <p:nvPr/>
          </p:nvSpPr>
          <p:spPr bwMode="auto">
            <a:xfrm>
              <a:off x="8308975" y="5676900"/>
              <a:ext cx="15875" cy="17463"/>
            </a:xfrm>
            <a:custGeom>
              <a:avLst/>
              <a:gdLst>
                <a:gd name="T0" fmla="*/ 9 w 10"/>
                <a:gd name="T1" fmla="*/ 2 h 11"/>
                <a:gd name="T2" fmla="*/ 0 w 10"/>
                <a:gd name="T3" fmla="*/ 11 h 11"/>
                <a:gd name="T4" fmla="*/ 1 w 10"/>
                <a:gd name="T5" fmla="*/ 11 h 11"/>
                <a:gd name="T6" fmla="*/ 10 w 10"/>
                <a:gd name="T7" fmla="*/ 2 h 11"/>
                <a:gd name="T8" fmla="*/ 9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9" y="2"/>
                  </a:moveTo>
                  <a:cubicBezTo>
                    <a:pt x="6" y="0"/>
                    <a:pt x="0" y="5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6"/>
                    <a:pt x="7" y="1"/>
                    <a:pt x="10" y="2"/>
                  </a:cubicBezTo>
                  <a:lnTo>
                    <a:pt x="9" y="2"/>
                  </a:lnTo>
                  <a:close/>
                </a:path>
              </a:pathLst>
            </a:custGeom>
            <a:solidFill>
              <a:srgbClr val="8C5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73" name="Freeform 1092"/>
            <p:cNvSpPr/>
            <p:nvPr/>
          </p:nvSpPr>
          <p:spPr bwMode="auto">
            <a:xfrm>
              <a:off x="8310563" y="5678488"/>
              <a:ext cx="17463" cy="15875"/>
            </a:xfrm>
            <a:custGeom>
              <a:avLst/>
              <a:gdLst>
                <a:gd name="T0" fmla="*/ 5 w 11"/>
                <a:gd name="T1" fmla="*/ 2 h 10"/>
                <a:gd name="T2" fmla="*/ 11 w 11"/>
                <a:gd name="T3" fmla="*/ 4 h 10"/>
                <a:gd name="T4" fmla="*/ 9 w 11"/>
                <a:gd name="T5" fmla="*/ 5 h 10"/>
                <a:gd name="T6" fmla="*/ 5 w 11"/>
                <a:gd name="T7" fmla="*/ 3 h 10"/>
                <a:gd name="T8" fmla="*/ 1 w 11"/>
                <a:gd name="T9" fmla="*/ 9 h 10"/>
                <a:gd name="T10" fmla="*/ 0 w 11"/>
                <a:gd name="T11" fmla="*/ 10 h 10"/>
                <a:gd name="T12" fmla="*/ 5 w 11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2"/>
                  </a:moveTo>
                  <a:cubicBezTo>
                    <a:pt x="8" y="0"/>
                    <a:pt x="10" y="1"/>
                    <a:pt x="11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"/>
                    <a:pt x="7" y="2"/>
                    <a:pt x="5" y="3"/>
                  </a:cubicBezTo>
                  <a:cubicBezTo>
                    <a:pt x="3" y="4"/>
                    <a:pt x="2" y="7"/>
                    <a:pt x="1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3" y="3"/>
                    <a:pt x="5" y="2"/>
                  </a:cubicBezTo>
                  <a:close/>
                </a:path>
              </a:pathLst>
            </a:custGeom>
            <a:solidFill>
              <a:srgbClr val="A568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74" name="Freeform 1093"/>
            <p:cNvSpPr/>
            <p:nvPr/>
          </p:nvSpPr>
          <p:spPr bwMode="auto">
            <a:xfrm>
              <a:off x="8248650" y="5613400"/>
              <a:ext cx="36513" cy="17463"/>
            </a:xfrm>
            <a:custGeom>
              <a:avLst/>
              <a:gdLst>
                <a:gd name="T0" fmla="*/ 22 w 23"/>
                <a:gd name="T1" fmla="*/ 8 h 11"/>
                <a:gd name="T2" fmla="*/ 10 w 23"/>
                <a:gd name="T3" fmla="*/ 9 h 11"/>
                <a:gd name="T4" fmla="*/ 0 w 23"/>
                <a:gd name="T5" fmla="*/ 3 h 11"/>
                <a:gd name="T6" fmla="*/ 0 w 23"/>
                <a:gd name="T7" fmla="*/ 0 h 11"/>
                <a:gd name="T8" fmla="*/ 21 w 23"/>
                <a:gd name="T9" fmla="*/ 3 h 11"/>
                <a:gd name="T10" fmla="*/ 22 w 23"/>
                <a:gd name="T11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1">
                  <a:moveTo>
                    <a:pt x="22" y="8"/>
                  </a:moveTo>
                  <a:cubicBezTo>
                    <a:pt x="22" y="8"/>
                    <a:pt x="15" y="11"/>
                    <a:pt x="10" y="9"/>
                  </a:cubicBezTo>
                  <a:cubicBezTo>
                    <a:pt x="5" y="7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" y="4"/>
                    <a:pt x="21" y="3"/>
                  </a:cubicBezTo>
                  <a:cubicBezTo>
                    <a:pt x="23" y="2"/>
                    <a:pt x="22" y="8"/>
                    <a:pt x="22" y="8"/>
                  </a:cubicBezTo>
                  <a:close/>
                </a:path>
              </a:pathLst>
            </a:custGeom>
            <a:solidFill>
              <a:srgbClr val="2828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75" name="Freeform 1094"/>
            <p:cNvSpPr/>
            <p:nvPr/>
          </p:nvSpPr>
          <p:spPr bwMode="auto">
            <a:xfrm>
              <a:off x="8243888" y="5526088"/>
              <a:ext cx="47625" cy="101600"/>
            </a:xfrm>
            <a:custGeom>
              <a:avLst/>
              <a:gdLst>
                <a:gd name="T0" fmla="*/ 26 w 30"/>
                <a:gd name="T1" fmla="*/ 12 h 64"/>
                <a:gd name="T2" fmla="*/ 30 w 30"/>
                <a:gd name="T3" fmla="*/ 23 h 64"/>
                <a:gd name="T4" fmla="*/ 29 w 30"/>
                <a:gd name="T5" fmla="*/ 57 h 64"/>
                <a:gd name="T6" fmla="*/ 23 w 30"/>
                <a:gd name="T7" fmla="*/ 63 h 64"/>
                <a:gd name="T8" fmla="*/ 13 w 30"/>
                <a:gd name="T9" fmla="*/ 63 h 64"/>
                <a:gd name="T10" fmla="*/ 1 w 30"/>
                <a:gd name="T11" fmla="*/ 55 h 64"/>
                <a:gd name="T12" fmla="*/ 0 w 30"/>
                <a:gd name="T13" fmla="*/ 18 h 64"/>
                <a:gd name="T14" fmla="*/ 2 w 30"/>
                <a:gd name="T15" fmla="*/ 5 h 64"/>
                <a:gd name="T16" fmla="*/ 8 w 30"/>
                <a:gd name="T17" fmla="*/ 1 h 64"/>
                <a:gd name="T18" fmla="*/ 20 w 30"/>
                <a:gd name="T19" fmla="*/ 6 h 64"/>
                <a:gd name="T20" fmla="*/ 26 w 30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4">
                  <a:moveTo>
                    <a:pt x="26" y="12"/>
                  </a:moveTo>
                  <a:cubicBezTo>
                    <a:pt x="29" y="14"/>
                    <a:pt x="30" y="16"/>
                    <a:pt x="30" y="23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8"/>
                    <a:pt x="29" y="62"/>
                    <a:pt x="23" y="63"/>
                  </a:cubicBezTo>
                  <a:cubicBezTo>
                    <a:pt x="20" y="63"/>
                    <a:pt x="17" y="64"/>
                    <a:pt x="13" y="63"/>
                  </a:cubicBezTo>
                  <a:cubicBezTo>
                    <a:pt x="11" y="62"/>
                    <a:pt x="1" y="57"/>
                    <a:pt x="1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3"/>
                    <a:pt x="1" y="8"/>
                    <a:pt x="2" y="5"/>
                  </a:cubicBezTo>
                  <a:cubicBezTo>
                    <a:pt x="3" y="0"/>
                    <a:pt x="8" y="1"/>
                    <a:pt x="8" y="1"/>
                  </a:cubicBezTo>
                  <a:cubicBezTo>
                    <a:pt x="8" y="1"/>
                    <a:pt x="16" y="3"/>
                    <a:pt x="20" y="6"/>
                  </a:cubicBezTo>
                  <a:cubicBezTo>
                    <a:pt x="22" y="8"/>
                    <a:pt x="22" y="8"/>
                    <a:pt x="26" y="12"/>
                  </a:cubicBezTo>
                  <a:close/>
                </a:path>
              </a:pathLst>
            </a:custGeom>
            <a:solidFill>
              <a:srgbClr val="383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76" name="Freeform 1095"/>
            <p:cNvSpPr/>
            <p:nvPr/>
          </p:nvSpPr>
          <p:spPr bwMode="auto">
            <a:xfrm>
              <a:off x="8321675" y="5541963"/>
              <a:ext cx="17463" cy="23813"/>
            </a:xfrm>
            <a:custGeom>
              <a:avLst/>
              <a:gdLst>
                <a:gd name="T0" fmla="*/ 9 w 11"/>
                <a:gd name="T1" fmla="*/ 1 h 15"/>
                <a:gd name="T2" fmla="*/ 6 w 11"/>
                <a:gd name="T3" fmla="*/ 0 h 15"/>
                <a:gd name="T4" fmla="*/ 3 w 11"/>
                <a:gd name="T5" fmla="*/ 3 h 15"/>
                <a:gd name="T6" fmla="*/ 3 w 11"/>
                <a:gd name="T7" fmla="*/ 4 h 15"/>
                <a:gd name="T8" fmla="*/ 1 w 11"/>
                <a:gd name="T9" fmla="*/ 8 h 15"/>
                <a:gd name="T10" fmla="*/ 2 w 11"/>
                <a:gd name="T11" fmla="*/ 13 h 15"/>
                <a:gd name="T12" fmla="*/ 3 w 11"/>
                <a:gd name="T13" fmla="*/ 13 h 15"/>
                <a:gd name="T14" fmla="*/ 6 w 11"/>
                <a:gd name="T15" fmla="*/ 12 h 15"/>
                <a:gd name="T16" fmla="*/ 10 w 11"/>
                <a:gd name="T17" fmla="*/ 5 h 15"/>
                <a:gd name="T18" fmla="*/ 9 w 11"/>
                <a:gd name="T1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5">
                  <a:moveTo>
                    <a:pt x="9" y="1"/>
                  </a:moveTo>
                  <a:cubicBezTo>
                    <a:pt x="9" y="1"/>
                    <a:pt x="8" y="0"/>
                    <a:pt x="6" y="0"/>
                  </a:cubicBezTo>
                  <a:cubicBezTo>
                    <a:pt x="5" y="0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0" y="12"/>
                    <a:pt x="2" y="13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5" y="15"/>
                    <a:pt x="6" y="12"/>
                    <a:pt x="6" y="1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1" y="2"/>
                    <a:pt x="9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77" name="Freeform 1096"/>
            <p:cNvSpPr/>
            <p:nvPr/>
          </p:nvSpPr>
          <p:spPr bwMode="auto">
            <a:xfrm>
              <a:off x="8323263" y="5548313"/>
              <a:ext cx="19050" cy="19050"/>
            </a:xfrm>
            <a:custGeom>
              <a:avLst/>
              <a:gdLst>
                <a:gd name="T0" fmla="*/ 0 w 12"/>
                <a:gd name="T1" fmla="*/ 8 h 12"/>
                <a:gd name="T2" fmla="*/ 0 w 12"/>
                <a:gd name="T3" fmla="*/ 9 h 12"/>
                <a:gd name="T4" fmla="*/ 4 w 12"/>
                <a:gd name="T5" fmla="*/ 12 h 12"/>
                <a:gd name="T6" fmla="*/ 8 w 12"/>
                <a:gd name="T7" fmla="*/ 10 h 12"/>
                <a:gd name="T8" fmla="*/ 12 w 12"/>
                <a:gd name="T9" fmla="*/ 5 h 12"/>
                <a:gd name="T10" fmla="*/ 10 w 12"/>
                <a:gd name="T11" fmla="*/ 0 h 12"/>
                <a:gd name="T12" fmla="*/ 6 w 12"/>
                <a:gd name="T13" fmla="*/ 4 h 12"/>
                <a:gd name="T14" fmla="*/ 3 w 12"/>
                <a:gd name="T15" fmla="*/ 5 h 12"/>
                <a:gd name="T16" fmla="*/ 0 w 12"/>
                <a:gd name="T1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0" y="8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2" y="8"/>
                    <a:pt x="12" y="5"/>
                  </a:cubicBezTo>
                  <a:cubicBezTo>
                    <a:pt x="12" y="1"/>
                    <a:pt x="10" y="0"/>
                    <a:pt x="10" y="0"/>
                  </a:cubicBezTo>
                  <a:cubicBezTo>
                    <a:pt x="10" y="0"/>
                    <a:pt x="7" y="3"/>
                    <a:pt x="6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6"/>
                    <a:pt x="0" y="7"/>
                    <a:pt x="0" y="8"/>
                  </a:cubicBezTo>
                  <a:close/>
                </a:path>
              </a:pathLst>
            </a:custGeom>
            <a:solidFill>
              <a:srgbClr val="E8C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78" name="Freeform 1097"/>
            <p:cNvSpPr/>
            <p:nvPr/>
          </p:nvSpPr>
          <p:spPr bwMode="auto">
            <a:xfrm>
              <a:off x="8329613" y="5545138"/>
              <a:ext cx="9525" cy="17463"/>
            </a:xfrm>
            <a:custGeom>
              <a:avLst/>
              <a:gdLst>
                <a:gd name="T0" fmla="*/ 6 w 6"/>
                <a:gd name="T1" fmla="*/ 2 h 11"/>
                <a:gd name="T2" fmla="*/ 3 w 6"/>
                <a:gd name="T3" fmla="*/ 5 h 11"/>
                <a:gd name="T4" fmla="*/ 2 w 6"/>
                <a:gd name="T5" fmla="*/ 9 h 11"/>
                <a:gd name="T6" fmla="*/ 0 w 6"/>
                <a:gd name="T7" fmla="*/ 9 h 11"/>
                <a:gd name="T8" fmla="*/ 0 w 6"/>
                <a:gd name="T9" fmla="*/ 5 h 11"/>
                <a:gd name="T10" fmla="*/ 3 w 6"/>
                <a:gd name="T11" fmla="*/ 0 h 11"/>
                <a:gd name="T12" fmla="*/ 6 w 6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6" y="2"/>
                  </a:moveTo>
                  <a:cubicBezTo>
                    <a:pt x="6" y="4"/>
                    <a:pt x="4" y="5"/>
                    <a:pt x="3" y="5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1"/>
                    <a:pt x="1" y="10"/>
                    <a:pt x="0" y="9"/>
                  </a:cubicBezTo>
                  <a:cubicBezTo>
                    <a:pt x="0" y="9"/>
                    <a:pt x="0" y="6"/>
                    <a:pt x="0" y="5"/>
                  </a:cubicBezTo>
                  <a:cubicBezTo>
                    <a:pt x="0" y="1"/>
                    <a:pt x="2" y="1"/>
                    <a:pt x="3" y="0"/>
                  </a:cubicBezTo>
                  <a:cubicBezTo>
                    <a:pt x="5" y="0"/>
                    <a:pt x="6" y="1"/>
                    <a:pt x="6" y="2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79" name="Freeform 1098"/>
            <p:cNvSpPr/>
            <p:nvPr/>
          </p:nvSpPr>
          <p:spPr bwMode="auto">
            <a:xfrm>
              <a:off x="8321675" y="5548313"/>
              <a:ext cx="12700" cy="14288"/>
            </a:xfrm>
            <a:custGeom>
              <a:avLst/>
              <a:gdLst>
                <a:gd name="T0" fmla="*/ 4 w 8"/>
                <a:gd name="T1" fmla="*/ 8 h 9"/>
                <a:gd name="T2" fmla="*/ 5 w 8"/>
                <a:gd name="T3" fmla="*/ 4 h 9"/>
                <a:gd name="T4" fmla="*/ 8 w 8"/>
                <a:gd name="T5" fmla="*/ 2 h 9"/>
                <a:gd name="T6" fmla="*/ 7 w 8"/>
                <a:gd name="T7" fmla="*/ 0 h 9"/>
                <a:gd name="T8" fmla="*/ 3 w 8"/>
                <a:gd name="T9" fmla="*/ 3 h 9"/>
                <a:gd name="T10" fmla="*/ 1 w 8"/>
                <a:gd name="T11" fmla="*/ 8 h 9"/>
                <a:gd name="T12" fmla="*/ 4 w 8"/>
                <a:gd name="T13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">
                  <a:moveTo>
                    <a:pt x="4" y="8"/>
                  </a:moveTo>
                  <a:cubicBezTo>
                    <a:pt x="5" y="8"/>
                    <a:pt x="5" y="6"/>
                    <a:pt x="5" y="4"/>
                  </a:cubicBezTo>
                  <a:cubicBezTo>
                    <a:pt x="4" y="4"/>
                    <a:pt x="7" y="3"/>
                    <a:pt x="8" y="2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3" y="2"/>
                    <a:pt x="3" y="3"/>
                  </a:cubicBezTo>
                  <a:cubicBezTo>
                    <a:pt x="0" y="5"/>
                    <a:pt x="0" y="6"/>
                    <a:pt x="1" y="8"/>
                  </a:cubicBezTo>
                  <a:cubicBezTo>
                    <a:pt x="1" y="9"/>
                    <a:pt x="2" y="9"/>
                    <a:pt x="4" y="8"/>
                  </a:cubicBezTo>
                  <a:close/>
                </a:path>
              </a:pathLst>
            </a:custGeom>
            <a:solidFill>
              <a:srgbClr val="E8C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80" name="Freeform 1099"/>
            <p:cNvSpPr/>
            <p:nvPr/>
          </p:nvSpPr>
          <p:spPr bwMode="auto">
            <a:xfrm>
              <a:off x="8275638" y="5541963"/>
              <a:ext cx="57150" cy="50800"/>
            </a:xfrm>
            <a:custGeom>
              <a:avLst/>
              <a:gdLst>
                <a:gd name="T0" fmla="*/ 10 w 36"/>
                <a:gd name="T1" fmla="*/ 5 h 32"/>
                <a:gd name="T2" fmla="*/ 0 w 36"/>
                <a:gd name="T3" fmla="*/ 7 h 32"/>
                <a:gd name="T4" fmla="*/ 2 w 36"/>
                <a:gd name="T5" fmla="*/ 15 h 32"/>
                <a:gd name="T6" fmla="*/ 17 w 36"/>
                <a:gd name="T7" fmla="*/ 31 h 32"/>
                <a:gd name="T8" fmla="*/ 35 w 36"/>
                <a:gd name="T9" fmla="*/ 16 h 32"/>
                <a:gd name="T10" fmla="*/ 28 w 36"/>
                <a:gd name="T11" fmla="*/ 13 h 32"/>
                <a:gd name="T12" fmla="*/ 19 w 36"/>
                <a:gd name="T13" fmla="*/ 21 h 32"/>
                <a:gd name="T14" fmla="*/ 10 w 36"/>
                <a:gd name="T15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2">
                  <a:moveTo>
                    <a:pt x="10" y="5"/>
                  </a:moveTo>
                  <a:cubicBezTo>
                    <a:pt x="7" y="2"/>
                    <a:pt x="1" y="0"/>
                    <a:pt x="0" y="7"/>
                  </a:cubicBezTo>
                  <a:cubicBezTo>
                    <a:pt x="0" y="9"/>
                    <a:pt x="0" y="12"/>
                    <a:pt x="2" y="15"/>
                  </a:cubicBezTo>
                  <a:cubicBezTo>
                    <a:pt x="6" y="22"/>
                    <a:pt x="13" y="30"/>
                    <a:pt x="17" y="31"/>
                  </a:cubicBezTo>
                  <a:cubicBezTo>
                    <a:pt x="21" y="32"/>
                    <a:pt x="36" y="19"/>
                    <a:pt x="35" y="16"/>
                  </a:cubicBezTo>
                  <a:cubicBezTo>
                    <a:pt x="35" y="14"/>
                    <a:pt x="31" y="10"/>
                    <a:pt x="28" y="13"/>
                  </a:cubicBezTo>
                  <a:cubicBezTo>
                    <a:pt x="26" y="15"/>
                    <a:pt x="20" y="21"/>
                    <a:pt x="19" y="21"/>
                  </a:cubicBezTo>
                  <a:cubicBezTo>
                    <a:pt x="18" y="21"/>
                    <a:pt x="12" y="10"/>
                    <a:pt x="10" y="5"/>
                  </a:cubicBezTo>
                  <a:close/>
                </a:path>
              </a:pathLst>
            </a:custGeom>
            <a:solidFill>
              <a:srgbClr val="5654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81" name="Freeform 1100"/>
            <p:cNvSpPr/>
            <p:nvPr/>
          </p:nvSpPr>
          <p:spPr bwMode="auto">
            <a:xfrm>
              <a:off x="8358188" y="5665788"/>
              <a:ext cx="31750" cy="12700"/>
            </a:xfrm>
            <a:custGeom>
              <a:avLst/>
              <a:gdLst>
                <a:gd name="T0" fmla="*/ 0 w 20"/>
                <a:gd name="T1" fmla="*/ 4 h 8"/>
                <a:gd name="T2" fmla="*/ 4 w 20"/>
                <a:gd name="T3" fmla="*/ 6 h 8"/>
                <a:gd name="T4" fmla="*/ 12 w 20"/>
                <a:gd name="T5" fmla="*/ 5 h 8"/>
                <a:gd name="T6" fmla="*/ 17 w 20"/>
                <a:gd name="T7" fmla="*/ 1 h 8"/>
                <a:gd name="T8" fmla="*/ 20 w 20"/>
                <a:gd name="T9" fmla="*/ 1 h 8"/>
                <a:gd name="T10" fmla="*/ 20 w 20"/>
                <a:gd name="T11" fmla="*/ 1 h 8"/>
                <a:gd name="T12" fmla="*/ 19 w 20"/>
                <a:gd name="T13" fmla="*/ 1 h 8"/>
                <a:gd name="T14" fmla="*/ 17 w 20"/>
                <a:gd name="T15" fmla="*/ 2 h 8"/>
                <a:gd name="T16" fmla="*/ 12 w 20"/>
                <a:gd name="T17" fmla="*/ 5 h 8"/>
                <a:gd name="T18" fmla="*/ 4 w 20"/>
                <a:gd name="T19" fmla="*/ 7 h 8"/>
                <a:gd name="T20" fmla="*/ 0 w 20"/>
                <a:gd name="T21" fmla="*/ 5 h 8"/>
                <a:gd name="T22" fmla="*/ 0 w 20"/>
                <a:gd name="T2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8">
                  <a:moveTo>
                    <a:pt x="0" y="4"/>
                  </a:moveTo>
                  <a:cubicBezTo>
                    <a:pt x="1" y="5"/>
                    <a:pt x="3" y="6"/>
                    <a:pt x="4" y="6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3" y="4"/>
                    <a:pt x="17" y="1"/>
                    <a:pt x="17" y="1"/>
                  </a:cubicBezTo>
                  <a:cubicBezTo>
                    <a:pt x="17" y="1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7" y="2"/>
                    <a:pt x="17" y="2"/>
                  </a:cubicBezTo>
                  <a:cubicBezTo>
                    <a:pt x="17" y="2"/>
                    <a:pt x="13" y="5"/>
                    <a:pt x="12" y="5"/>
                  </a:cubicBezTo>
                  <a:cubicBezTo>
                    <a:pt x="12" y="5"/>
                    <a:pt x="8" y="8"/>
                    <a:pt x="4" y="7"/>
                  </a:cubicBezTo>
                  <a:cubicBezTo>
                    <a:pt x="3" y="7"/>
                    <a:pt x="1" y="6"/>
                    <a:pt x="0" y="5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82" name="Freeform 1101"/>
            <p:cNvSpPr/>
            <p:nvPr/>
          </p:nvSpPr>
          <p:spPr bwMode="auto">
            <a:xfrm>
              <a:off x="8389938" y="5662613"/>
              <a:ext cx="4763" cy="6350"/>
            </a:xfrm>
            <a:custGeom>
              <a:avLst/>
              <a:gdLst>
                <a:gd name="T0" fmla="*/ 0 w 3"/>
                <a:gd name="T1" fmla="*/ 3 h 4"/>
                <a:gd name="T2" fmla="*/ 2 w 3"/>
                <a:gd name="T3" fmla="*/ 2 h 4"/>
                <a:gd name="T4" fmla="*/ 3 w 3"/>
                <a:gd name="T5" fmla="*/ 0 h 4"/>
                <a:gd name="T6" fmla="*/ 3 w 3"/>
                <a:gd name="T7" fmla="*/ 2 h 4"/>
                <a:gd name="T8" fmla="*/ 2 w 3"/>
                <a:gd name="T9" fmla="*/ 3 h 4"/>
                <a:gd name="T10" fmla="*/ 0 w 3"/>
                <a:gd name="T11" fmla="*/ 4 h 4"/>
                <a:gd name="T12" fmla="*/ 0 w 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0" y="3"/>
                  </a:moveTo>
                  <a:cubicBezTo>
                    <a:pt x="0" y="3"/>
                    <a:pt x="1" y="2"/>
                    <a:pt x="2" y="2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3"/>
                  </a:cubicBezTo>
                  <a:cubicBezTo>
                    <a:pt x="2" y="3"/>
                    <a:pt x="0" y="4"/>
                    <a:pt x="0" y="4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83" name="Freeform 1102"/>
            <p:cNvSpPr/>
            <p:nvPr/>
          </p:nvSpPr>
          <p:spPr bwMode="auto">
            <a:xfrm>
              <a:off x="7434263" y="5554663"/>
              <a:ext cx="684213" cy="407988"/>
            </a:xfrm>
            <a:custGeom>
              <a:avLst/>
              <a:gdLst>
                <a:gd name="T0" fmla="*/ 431 w 431"/>
                <a:gd name="T1" fmla="*/ 249 h 257"/>
                <a:gd name="T2" fmla="*/ 431 w 431"/>
                <a:gd name="T3" fmla="*/ 257 h 257"/>
                <a:gd name="T4" fmla="*/ 0 w 431"/>
                <a:gd name="T5" fmla="*/ 7 h 257"/>
                <a:gd name="T6" fmla="*/ 0 w 431"/>
                <a:gd name="T7" fmla="*/ 0 h 257"/>
                <a:gd name="T8" fmla="*/ 431 w 431"/>
                <a:gd name="T9" fmla="*/ 24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257">
                  <a:moveTo>
                    <a:pt x="431" y="249"/>
                  </a:moveTo>
                  <a:lnTo>
                    <a:pt x="431" y="257"/>
                  </a:lnTo>
                  <a:lnTo>
                    <a:pt x="0" y="7"/>
                  </a:lnTo>
                  <a:lnTo>
                    <a:pt x="0" y="0"/>
                  </a:lnTo>
                  <a:lnTo>
                    <a:pt x="431" y="249"/>
                  </a:lnTo>
                  <a:close/>
                </a:path>
              </a:pathLst>
            </a:custGeom>
            <a:solidFill>
              <a:srgbClr val="9CD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84" name="Freeform 1103"/>
            <p:cNvSpPr/>
            <p:nvPr/>
          </p:nvSpPr>
          <p:spPr bwMode="auto">
            <a:xfrm>
              <a:off x="8112125" y="5810250"/>
              <a:ext cx="241300" cy="152400"/>
            </a:xfrm>
            <a:custGeom>
              <a:avLst/>
              <a:gdLst>
                <a:gd name="T0" fmla="*/ 0 w 152"/>
                <a:gd name="T1" fmla="*/ 88 h 96"/>
                <a:gd name="T2" fmla="*/ 152 w 152"/>
                <a:gd name="T3" fmla="*/ 0 h 96"/>
                <a:gd name="T4" fmla="*/ 152 w 152"/>
                <a:gd name="T5" fmla="*/ 8 h 96"/>
                <a:gd name="T6" fmla="*/ 4 w 152"/>
                <a:gd name="T7" fmla="*/ 96 h 96"/>
                <a:gd name="T8" fmla="*/ 0 w 152"/>
                <a:gd name="T9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96">
                  <a:moveTo>
                    <a:pt x="0" y="88"/>
                  </a:moveTo>
                  <a:lnTo>
                    <a:pt x="152" y="0"/>
                  </a:lnTo>
                  <a:lnTo>
                    <a:pt x="152" y="8"/>
                  </a:lnTo>
                  <a:lnTo>
                    <a:pt x="4" y="96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ACE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85" name="Freeform 1104"/>
            <p:cNvSpPr/>
            <p:nvPr/>
          </p:nvSpPr>
          <p:spPr bwMode="auto">
            <a:xfrm>
              <a:off x="7437438" y="5418138"/>
              <a:ext cx="914400" cy="531813"/>
            </a:xfrm>
            <a:custGeom>
              <a:avLst/>
              <a:gdLst>
                <a:gd name="T0" fmla="*/ 576 w 576"/>
                <a:gd name="T1" fmla="*/ 247 h 335"/>
                <a:gd name="T2" fmla="*/ 149 w 576"/>
                <a:gd name="T3" fmla="*/ 0 h 335"/>
                <a:gd name="T4" fmla="*/ 0 w 576"/>
                <a:gd name="T5" fmla="*/ 87 h 335"/>
                <a:gd name="T6" fmla="*/ 427 w 576"/>
                <a:gd name="T7" fmla="*/ 335 h 335"/>
                <a:gd name="T8" fmla="*/ 576 w 576"/>
                <a:gd name="T9" fmla="*/ 24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335">
                  <a:moveTo>
                    <a:pt x="576" y="247"/>
                  </a:moveTo>
                  <a:lnTo>
                    <a:pt x="149" y="0"/>
                  </a:lnTo>
                  <a:lnTo>
                    <a:pt x="0" y="87"/>
                  </a:lnTo>
                  <a:lnTo>
                    <a:pt x="427" y="335"/>
                  </a:lnTo>
                  <a:lnTo>
                    <a:pt x="576" y="247"/>
                  </a:lnTo>
                  <a:close/>
                </a:path>
              </a:pathLst>
            </a:custGeom>
            <a:solidFill>
              <a:srgbClr val="FFF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86" name="Freeform 1105"/>
            <p:cNvSpPr/>
            <p:nvPr/>
          </p:nvSpPr>
          <p:spPr bwMode="auto">
            <a:xfrm>
              <a:off x="7639050" y="5461000"/>
              <a:ext cx="493713" cy="296863"/>
            </a:xfrm>
            <a:custGeom>
              <a:avLst/>
              <a:gdLst>
                <a:gd name="T0" fmla="*/ 305 w 311"/>
                <a:gd name="T1" fmla="*/ 171 h 187"/>
                <a:gd name="T2" fmla="*/ 14 w 311"/>
                <a:gd name="T3" fmla="*/ 1 h 187"/>
                <a:gd name="T4" fmla="*/ 5 w 311"/>
                <a:gd name="T5" fmla="*/ 1 h 187"/>
                <a:gd name="T6" fmla="*/ 5 w 311"/>
                <a:gd name="T7" fmla="*/ 16 h 187"/>
                <a:gd name="T8" fmla="*/ 297 w 311"/>
                <a:gd name="T9" fmla="*/ 185 h 187"/>
                <a:gd name="T10" fmla="*/ 306 w 311"/>
                <a:gd name="T11" fmla="*/ 185 h 187"/>
                <a:gd name="T12" fmla="*/ 305 w 311"/>
                <a:gd name="T13" fmla="*/ 17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187">
                  <a:moveTo>
                    <a:pt x="305" y="17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1" y="0"/>
                    <a:pt x="8" y="0"/>
                    <a:pt x="5" y="1"/>
                  </a:cubicBezTo>
                  <a:cubicBezTo>
                    <a:pt x="0" y="4"/>
                    <a:pt x="0" y="12"/>
                    <a:pt x="5" y="16"/>
                  </a:cubicBezTo>
                  <a:cubicBezTo>
                    <a:pt x="297" y="185"/>
                    <a:pt x="297" y="185"/>
                    <a:pt x="297" y="185"/>
                  </a:cubicBezTo>
                  <a:cubicBezTo>
                    <a:pt x="300" y="187"/>
                    <a:pt x="303" y="187"/>
                    <a:pt x="306" y="185"/>
                  </a:cubicBezTo>
                  <a:cubicBezTo>
                    <a:pt x="311" y="182"/>
                    <a:pt x="311" y="174"/>
                    <a:pt x="305" y="171"/>
                  </a:cubicBezTo>
                  <a:close/>
                </a:path>
              </a:pathLst>
            </a:custGeom>
            <a:solidFill>
              <a:srgbClr val="FFE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87" name="Freeform 1106"/>
            <p:cNvSpPr/>
            <p:nvPr/>
          </p:nvSpPr>
          <p:spPr bwMode="auto">
            <a:xfrm>
              <a:off x="7580313" y="5494338"/>
              <a:ext cx="266700" cy="163513"/>
            </a:xfrm>
            <a:custGeom>
              <a:avLst/>
              <a:gdLst>
                <a:gd name="T0" fmla="*/ 162 w 168"/>
                <a:gd name="T1" fmla="*/ 87 h 103"/>
                <a:gd name="T2" fmla="*/ 14 w 168"/>
                <a:gd name="T3" fmla="*/ 1 h 103"/>
                <a:gd name="T4" fmla="*/ 6 w 168"/>
                <a:gd name="T5" fmla="*/ 2 h 103"/>
                <a:gd name="T6" fmla="*/ 6 w 168"/>
                <a:gd name="T7" fmla="*/ 16 h 103"/>
                <a:gd name="T8" fmla="*/ 154 w 168"/>
                <a:gd name="T9" fmla="*/ 102 h 103"/>
                <a:gd name="T10" fmla="*/ 162 w 168"/>
                <a:gd name="T11" fmla="*/ 102 h 103"/>
                <a:gd name="T12" fmla="*/ 162 w 168"/>
                <a:gd name="T13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3">
                  <a:moveTo>
                    <a:pt x="162" y="87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2" y="0"/>
                    <a:pt x="9" y="0"/>
                    <a:pt x="6" y="2"/>
                  </a:cubicBezTo>
                  <a:cubicBezTo>
                    <a:pt x="0" y="5"/>
                    <a:pt x="1" y="13"/>
                    <a:pt x="6" y="16"/>
                  </a:cubicBezTo>
                  <a:cubicBezTo>
                    <a:pt x="154" y="102"/>
                    <a:pt x="154" y="102"/>
                    <a:pt x="154" y="102"/>
                  </a:cubicBezTo>
                  <a:cubicBezTo>
                    <a:pt x="157" y="103"/>
                    <a:pt x="160" y="103"/>
                    <a:pt x="162" y="102"/>
                  </a:cubicBezTo>
                  <a:cubicBezTo>
                    <a:pt x="168" y="98"/>
                    <a:pt x="168" y="90"/>
                    <a:pt x="162" y="87"/>
                  </a:cubicBezTo>
                  <a:close/>
                </a:path>
              </a:pathLst>
            </a:custGeom>
            <a:solidFill>
              <a:srgbClr val="FFE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88" name="Freeform 1107"/>
            <p:cNvSpPr/>
            <p:nvPr/>
          </p:nvSpPr>
          <p:spPr bwMode="auto">
            <a:xfrm>
              <a:off x="7516813" y="5530850"/>
              <a:ext cx="419100" cy="252413"/>
            </a:xfrm>
            <a:custGeom>
              <a:avLst/>
              <a:gdLst>
                <a:gd name="T0" fmla="*/ 258 w 264"/>
                <a:gd name="T1" fmla="*/ 143 h 159"/>
                <a:gd name="T2" fmla="*/ 14 w 264"/>
                <a:gd name="T3" fmla="*/ 1 h 159"/>
                <a:gd name="T4" fmla="*/ 6 w 264"/>
                <a:gd name="T5" fmla="*/ 2 h 159"/>
                <a:gd name="T6" fmla="*/ 6 w 264"/>
                <a:gd name="T7" fmla="*/ 16 h 159"/>
                <a:gd name="T8" fmla="*/ 250 w 264"/>
                <a:gd name="T9" fmla="*/ 158 h 159"/>
                <a:gd name="T10" fmla="*/ 258 w 264"/>
                <a:gd name="T11" fmla="*/ 158 h 159"/>
                <a:gd name="T12" fmla="*/ 258 w 264"/>
                <a:gd name="T13" fmla="*/ 14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4" h="159">
                  <a:moveTo>
                    <a:pt x="258" y="143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2" y="0"/>
                    <a:pt x="8" y="0"/>
                    <a:pt x="6" y="2"/>
                  </a:cubicBezTo>
                  <a:cubicBezTo>
                    <a:pt x="0" y="5"/>
                    <a:pt x="0" y="13"/>
                    <a:pt x="6" y="16"/>
                  </a:cubicBezTo>
                  <a:cubicBezTo>
                    <a:pt x="250" y="158"/>
                    <a:pt x="250" y="158"/>
                    <a:pt x="250" y="158"/>
                  </a:cubicBezTo>
                  <a:cubicBezTo>
                    <a:pt x="252" y="159"/>
                    <a:pt x="256" y="159"/>
                    <a:pt x="258" y="158"/>
                  </a:cubicBezTo>
                  <a:cubicBezTo>
                    <a:pt x="264" y="154"/>
                    <a:pt x="264" y="146"/>
                    <a:pt x="258" y="143"/>
                  </a:cubicBezTo>
                  <a:close/>
                </a:path>
              </a:pathLst>
            </a:custGeom>
            <a:solidFill>
              <a:srgbClr val="FFE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i</a:t>
            </a:r>
            <a:r>
              <a:rPr lang="en-US" altLang="zh-CN" dirty="0"/>
              <a:t>-Trainer】</a:t>
            </a:r>
            <a:r>
              <a:rPr lang="zh-CN" altLang="en-US" dirty="0"/>
              <a:t>荣誉出品，版权归属工作室所有，不得翻录，违者必究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724651"/>
            <a:ext cx="12192000" cy="133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矩形 2"/>
          <p:cNvSpPr/>
          <p:nvPr userDrawn="1"/>
        </p:nvSpPr>
        <p:spPr>
          <a:xfrm>
            <a:off x="11520488" y="6724651"/>
            <a:ext cx="671512" cy="1333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矩形 4"/>
          <p:cNvSpPr/>
          <p:nvPr userDrawn="1"/>
        </p:nvSpPr>
        <p:spPr>
          <a:xfrm>
            <a:off x="11520488" y="0"/>
            <a:ext cx="671512" cy="647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E2F8FF1-FDFD-484C-9D17-37B5FD99B90B}" type="slidenum">
              <a:rPr lang="zh-CN" altLang="en-US" sz="2000" b="1" smtClean="0"/>
            </a:fld>
            <a:endParaRPr lang="zh-CN" altLang="en-US" sz="1800" b="1" dirty="0"/>
          </a:p>
        </p:txBody>
      </p:sp>
      <p:sp>
        <p:nvSpPr>
          <p:cNvPr id="7" name="python-language-logotype_2181"/>
          <p:cNvSpPr>
            <a:spLocks noChangeAspect="1"/>
          </p:cNvSpPr>
          <p:nvPr userDrawn="1"/>
        </p:nvSpPr>
        <p:spPr bwMode="auto">
          <a:xfrm>
            <a:off x="120537" y="85695"/>
            <a:ext cx="484301" cy="457230"/>
          </a:xfrm>
          <a:custGeom>
            <a:avLst/>
            <a:gdLst>
              <a:gd name="connsiteX0" fmla="*/ 359188 w 587280"/>
              <a:gd name="connsiteY0" fmla="*/ 445953 h 554453"/>
              <a:gd name="connsiteX1" fmla="*/ 325575 w 587280"/>
              <a:gd name="connsiteY1" fmla="*/ 479529 h 554453"/>
              <a:gd name="connsiteX2" fmla="*/ 359188 w 587280"/>
              <a:gd name="connsiteY2" fmla="*/ 513105 h 554453"/>
              <a:gd name="connsiteX3" fmla="*/ 392801 w 587280"/>
              <a:gd name="connsiteY3" fmla="*/ 479529 h 554453"/>
              <a:gd name="connsiteX4" fmla="*/ 359188 w 587280"/>
              <a:gd name="connsiteY4" fmla="*/ 445953 h 554453"/>
              <a:gd name="connsiteX5" fmla="*/ 452270 w 587280"/>
              <a:gd name="connsiteY5" fmla="*/ 146350 h 554453"/>
              <a:gd name="connsiteX6" fmla="*/ 503983 w 587280"/>
              <a:gd name="connsiteY6" fmla="*/ 414960 h 554453"/>
              <a:gd name="connsiteX7" fmla="*/ 423829 w 587280"/>
              <a:gd name="connsiteY7" fmla="*/ 414960 h 554453"/>
              <a:gd name="connsiteX8" fmla="*/ 260935 w 587280"/>
              <a:gd name="connsiteY8" fmla="*/ 414960 h 554453"/>
              <a:gd name="connsiteX9" fmla="*/ 260935 w 587280"/>
              <a:gd name="connsiteY9" fmla="*/ 430456 h 554453"/>
              <a:gd name="connsiteX10" fmla="*/ 423829 w 587280"/>
              <a:gd name="connsiteY10" fmla="*/ 430456 h 554453"/>
              <a:gd name="connsiteX11" fmla="*/ 418657 w 587280"/>
              <a:gd name="connsiteY11" fmla="*/ 518271 h 554453"/>
              <a:gd name="connsiteX12" fmla="*/ 170439 w 587280"/>
              <a:gd name="connsiteY12" fmla="*/ 513105 h 554453"/>
              <a:gd name="connsiteX13" fmla="*/ 193709 w 587280"/>
              <a:gd name="connsiteY13" fmla="*/ 293569 h 554453"/>
              <a:gd name="connsiteX14" fmla="*/ 436757 w 587280"/>
              <a:gd name="connsiteY14" fmla="*/ 234165 h 554453"/>
              <a:gd name="connsiteX15" fmla="*/ 452270 w 587280"/>
              <a:gd name="connsiteY15" fmla="*/ 146350 h 554453"/>
              <a:gd name="connsiteX16" fmla="*/ 219634 w 587280"/>
              <a:gd name="connsiteY16" fmla="*/ 35237 h 554453"/>
              <a:gd name="connsiteX17" fmla="*/ 185992 w 587280"/>
              <a:gd name="connsiteY17" fmla="*/ 68805 h 554453"/>
              <a:gd name="connsiteX18" fmla="*/ 219634 w 587280"/>
              <a:gd name="connsiteY18" fmla="*/ 102373 h 554453"/>
              <a:gd name="connsiteX19" fmla="*/ 253277 w 587280"/>
              <a:gd name="connsiteY19" fmla="*/ 68805 h 554453"/>
              <a:gd name="connsiteX20" fmla="*/ 219634 w 587280"/>
              <a:gd name="connsiteY20" fmla="*/ 35237 h 554453"/>
              <a:gd name="connsiteX21" fmla="*/ 296301 w 587280"/>
              <a:gd name="connsiteY21" fmla="*/ 55 h 554453"/>
              <a:gd name="connsiteX22" fmla="*/ 413727 w 587280"/>
              <a:gd name="connsiteY22" fmla="*/ 40401 h 554453"/>
              <a:gd name="connsiteX23" fmla="*/ 390436 w 587280"/>
              <a:gd name="connsiteY23" fmla="*/ 259886 h 554453"/>
              <a:gd name="connsiteX24" fmla="*/ 147173 w 587280"/>
              <a:gd name="connsiteY24" fmla="*/ 319276 h 554453"/>
              <a:gd name="connsiteX25" fmla="*/ 129058 w 587280"/>
              <a:gd name="connsiteY25" fmla="*/ 409651 h 554453"/>
              <a:gd name="connsiteX26" fmla="*/ 87651 w 587280"/>
              <a:gd name="connsiteY26" fmla="*/ 138524 h 554453"/>
              <a:gd name="connsiteX27" fmla="*/ 160113 w 587280"/>
              <a:gd name="connsiteY27" fmla="*/ 138524 h 554453"/>
              <a:gd name="connsiteX28" fmla="*/ 323150 w 587280"/>
              <a:gd name="connsiteY28" fmla="*/ 138524 h 554453"/>
              <a:gd name="connsiteX29" fmla="*/ 323150 w 587280"/>
              <a:gd name="connsiteY29" fmla="*/ 125613 h 554453"/>
              <a:gd name="connsiteX30" fmla="*/ 160113 w 587280"/>
              <a:gd name="connsiteY30" fmla="*/ 125613 h 554453"/>
              <a:gd name="connsiteX31" fmla="*/ 165288 w 587280"/>
              <a:gd name="connsiteY31" fmla="*/ 35237 h 554453"/>
              <a:gd name="connsiteX32" fmla="*/ 296301 w 587280"/>
              <a:gd name="connsiteY32" fmla="*/ 55 h 55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87280" h="554453">
                <a:moveTo>
                  <a:pt x="359188" y="445953"/>
                </a:moveTo>
                <a:cubicBezTo>
                  <a:pt x="338503" y="445953"/>
                  <a:pt x="325575" y="461450"/>
                  <a:pt x="325575" y="479529"/>
                </a:cubicBezTo>
                <a:cubicBezTo>
                  <a:pt x="325575" y="497609"/>
                  <a:pt x="338503" y="513105"/>
                  <a:pt x="359188" y="513105"/>
                </a:cubicBezTo>
                <a:cubicBezTo>
                  <a:pt x="377288" y="513105"/>
                  <a:pt x="392801" y="497609"/>
                  <a:pt x="392801" y="479529"/>
                </a:cubicBezTo>
                <a:cubicBezTo>
                  <a:pt x="392801" y="461450"/>
                  <a:pt x="377288" y="445953"/>
                  <a:pt x="359188" y="445953"/>
                </a:cubicBezTo>
                <a:close/>
                <a:moveTo>
                  <a:pt x="452270" y="146350"/>
                </a:moveTo>
                <a:cubicBezTo>
                  <a:pt x="628092" y="146350"/>
                  <a:pt x="617750" y="414960"/>
                  <a:pt x="503983" y="414960"/>
                </a:cubicBezTo>
                <a:cubicBezTo>
                  <a:pt x="503983" y="414960"/>
                  <a:pt x="423829" y="414960"/>
                  <a:pt x="423829" y="414960"/>
                </a:cubicBezTo>
                <a:lnTo>
                  <a:pt x="260935" y="414960"/>
                </a:lnTo>
                <a:lnTo>
                  <a:pt x="260935" y="430456"/>
                </a:lnTo>
                <a:lnTo>
                  <a:pt x="423829" y="430456"/>
                </a:lnTo>
                <a:cubicBezTo>
                  <a:pt x="423829" y="458867"/>
                  <a:pt x="423829" y="497609"/>
                  <a:pt x="418657" y="518271"/>
                </a:cubicBezTo>
                <a:cubicBezTo>
                  <a:pt x="366945" y="562178"/>
                  <a:pt x="204052" y="572509"/>
                  <a:pt x="170439" y="513105"/>
                </a:cubicBezTo>
                <a:cubicBezTo>
                  <a:pt x="141997" y="469198"/>
                  <a:pt x="149754" y="314231"/>
                  <a:pt x="193709" y="293569"/>
                </a:cubicBezTo>
                <a:cubicBezTo>
                  <a:pt x="268692" y="262575"/>
                  <a:pt x="405729" y="327145"/>
                  <a:pt x="436757" y="234165"/>
                </a:cubicBezTo>
                <a:cubicBezTo>
                  <a:pt x="447099" y="205754"/>
                  <a:pt x="452270" y="146350"/>
                  <a:pt x="452270" y="146350"/>
                </a:cubicBezTo>
                <a:close/>
                <a:moveTo>
                  <a:pt x="219634" y="35237"/>
                </a:moveTo>
                <a:cubicBezTo>
                  <a:pt x="201519" y="35237"/>
                  <a:pt x="185992" y="50730"/>
                  <a:pt x="185992" y="68805"/>
                </a:cubicBezTo>
                <a:cubicBezTo>
                  <a:pt x="185992" y="86880"/>
                  <a:pt x="201519" y="102373"/>
                  <a:pt x="219634" y="102373"/>
                </a:cubicBezTo>
                <a:cubicBezTo>
                  <a:pt x="237750" y="102373"/>
                  <a:pt x="253277" y="86880"/>
                  <a:pt x="253277" y="68805"/>
                </a:cubicBezTo>
                <a:cubicBezTo>
                  <a:pt x="253277" y="50730"/>
                  <a:pt x="237750" y="35237"/>
                  <a:pt x="219634" y="35237"/>
                </a:cubicBezTo>
                <a:close/>
                <a:moveTo>
                  <a:pt x="296301" y="55"/>
                </a:moveTo>
                <a:cubicBezTo>
                  <a:pt x="347735" y="-913"/>
                  <a:pt x="396905" y="10707"/>
                  <a:pt x="413727" y="40401"/>
                </a:cubicBezTo>
                <a:cubicBezTo>
                  <a:pt x="439606" y="86880"/>
                  <a:pt x="434430" y="239229"/>
                  <a:pt x="390436" y="259886"/>
                </a:cubicBezTo>
                <a:cubicBezTo>
                  <a:pt x="315387" y="293454"/>
                  <a:pt x="178228" y="226318"/>
                  <a:pt x="147173" y="319276"/>
                </a:cubicBezTo>
                <a:cubicBezTo>
                  <a:pt x="136821" y="350261"/>
                  <a:pt x="129058" y="409651"/>
                  <a:pt x="129058" y="409651"/>
                </a:cubicBezTo>
                <a:cubicBezTo>
                  <a:pt x="-33980" y="409651"/>
                  <a:pt x="-36568" y="138524"/>
                  <a:pt x="87651" y="138524"/>
                </a:cubicBezTo>
                <a:cubicBezTo>
                  <a:pt x="87651" y="138524"/>
                  <a:pt x="160113" y="138524"/>
                  <a:pt x="160113" y="138524"/>
                </a:cubicBezTo>
                <a:lnTo>
                  <a:pt x="323150" y="138524"/>
                </a:lnTo>
                <a:lnTo>
                  <a:pt x="323150" y="125613"/>
                </a:lnTo>
                <a:lnTo>
                  <a:pt x="160113" y="125613"/>
                </a:lnTo>
                <a:cubicBezTo>
                  <a:pt x="160113" y="94627"/>
                  <a:pt x="157525" y="55894"/>
                  <a:pt x="165288" y="35237"/>
                </a:cubicBezTo>
                <a:cubicBezTo>
                  <a:pt x="191167" y="14580"/>
                  <a:pt x="244866" y="1024"/>
                  <a:pt x="296301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【i-Trainer】</a:t>
            </a:r>
            <a:r>
              <a:rPr lang="zh-CN" altLang="en-US"/>
              <a:t>荣誉出品，版权归属工作室所有，不得翻录，违者必究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74838"/>
            <a:ext cx="527050" cy="527050"/>
          </a:xfrm>
          <a:prstGeom prst="rect">
            <a:avLst/>
          </a:prstGeom>
        </p:spPr>
      </p:pic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07DB4E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11674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40463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07DB4E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bg1"/>
                </a:solidFill>
              </a:rPr>
            </a:fld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30" y="2"/>
            <a:ext cx="8728076" cy="931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7" y="1123953"/>
            <a:ext cx="10850564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7" y="6240469"/>
            <a:ext cx="138853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9" y="6240469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【</a:t>
            </a:r>
            <a:r>
              <a:rPr lang="en-US" altLang="zh-CN" dirty="0" err="1"/>
              <a:t>i</a:t>
            </a:r>
            <a:r>
              <a:rPr lang="en-US" altLang="zh-CN" dirty="0"/>
              <a:t>-Trainer】</a:t>
            </a:r>
            <a:r>
              <a:rPr lang="zh-CN" altLang="en-US" dirty="0"/>
              <a:t>荣誉出品，版权归属工作室所有，不得翻录，违者必究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240469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673106" y="3291068"/>
            <a:ext cx="6203944" cy="698591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Python</a:t>
            </a:r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大数据与人工智能实践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5" t="26506" r="10945" b="24807"/>
          <a:stretch>
            <a:fillRect/>
          </a:stretch>
        </p:blipFill>
        <p:spPr>
          <a:xfrm>
            <a:off x="671513" y="529689"/>
            <a:ext cx="2322521" cy="792007"/>
          </a:xfrm>
          <a:prstGeom prst="rect">
            <a:avLst/>
          </a:prstGeom>
        </p:spPr>
      </p:pic>
      <p:sp>
        <p:nvSpPr>
          <p:cNvPr id="15" name="矩形: 圆角 14"/>
          <p:cNvSpPr/>
          <p:nvPr/>
        </p:nvSpPr>
        <p:spPr>
          <a:xfrm>
            <a:off x="671513" y="1998942"/>
            <a:ext cx="1166812" cy="1166812"/>
          </a:xfrm>
          <a:prstGeom prst="roundRect">
            <a:avLst/>
          </a:prstGeom>
          <a:solidFill>
            <a:srgbClr val="00AE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流程控制与函数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9885" y="732439"/>
            <a:ext cx="3101021" cy="5835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七、自定义函数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4149" y="1501880"/>
            <a:ext cx="8316045" cy="2224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自定义函数有固定的格式，它是通过关键字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来声明的，其结构如下。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266700">
              <a:lnSpc>
                <a:spcPct val="1500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def 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函数名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参数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):</a:t>
            </a:r>
            <a:endParaRPr lang="en-US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lvl="1" indent="266700">
              <a:lnSpc>
                <a:spcPct val="150000"/>
              </a:lnSpc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"""</a:t>
            </a:r>
            <a:endParaRPr lang="zh-CN" altLang="zh-CN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727075" lvl="1" indent="226695" eaLnBrk="0" hangingPunct="0">
              <a:lnSpc>
                <a:spcPts val="14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说明文档内容</a:t>
            </a:r>
            <a:endParaRPr lang="en-US" altLang="zh-CN" dirty="0">
              <a:solidFill>
                <a:srgbClr val="00000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727075" lvl="1" indent="226695" eaLnBrk="0" hangingPunct="0">
              <a:lnSpc>
                <a:spcPts val="14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"""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lvl="1" indent="266700">
              <a:lnSpc>
                <a:spcPct val="1500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函数体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lvl="1" indent="266700">
              <a:lnSpc>
                <a:spcPct val="1500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return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返回值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95388" y="3866315"/>
            <a:ext cx="8869297" cy="2412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226695" eaLnBrk="0" hangingPunct="0">
              <a:lnSpc>
                <a:spcPct val="15000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def f(x, y):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r>
              <a:rPr lang="en-US" altLang="zh-CN" sz="1800" dirty="0">
                <a:solidFill>
                  <a:srgbClr val="000000"/>
                </a:solidFill>
                <a:effectLst/>
                <a:highlight>
                  <a:srgbClr val="F9CF37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"""</a:t>
            </a:r>
            <a:endParaRPr lang="zh-CN" altLang="zh-CN" sz="1800" dirty="0">
              <a:effectLst/>
              <a:highlight>
                <a:srgbClr val="F9CF37"/>
              </a:highlight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r>
              <a:rPr lang="zh-CN" altLang="zh-CN" dirty="0">
                <a:solidFill>
                  <a:srgbClr val="000000"/>
                </a:solidFill>
                <a:highlight>
                  <a:srgbClr val="F9CF37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本函数主要是计算</a:t>
            </a:r>
            <a:r>
              <a:rPr lang="en-US" altLang="zh-CN" dirty="0">
                <a:solidFill>
                  <a:srgbClr val="000000"/>
                </a:solidFill>
                <a:highlight>
                  <a:srgbClr val="F9CF37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z = x**2 + y**2</a:t>
            </a:r>
            <a:r>
              <a:rPr lang="zh-CN" altLang="zh-CN" dirty="0">
                <a:solidFill>
                  <a:srgbClr val="000000"/>
                </a:solidFill>
                <a:highlight>
                  <a:srgbClr val="F9CF37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的值</a:t>
            </a:r>
            <a:endParaRPr lang="zh-CN" altLang="zh-CN" dirty="0">
              <a:solidFill>
                <a:srgbClr val="000000"/>
              </a:solidFill>
              <a:highlight>
                <a:srgbClr val="F9CF37"/>
              </a:highlight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r>
              <a:rPr lang="zh-CN" altLang="zh-CN" dirty="0">
                <a:solidFill>
                  <a:srgbClr val="000000"/>
                </a:solidFill>
                <a:highlight>
                  <a:srgbClr val="F9CF37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函数需要接收两个参数：</a:t>
            </a:r>
            <a:r>
              <a:rPr lang="en-US" altLang="zh-CN" dirty="0">
                <a:solidFill>
                  <a:srgbClr val="000000"/>
                </a:solidFill>
                <a:highlight>
                  <a:srgbClr val="F9CF37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zh-CN" altLang="zh-CN" dirty="0">
                <a:solidFill>
                  <a:srgbClr val="000000"/>
                </a:solidFill>
                <a:highlight>
                  <a:srgbClr val="F9CF37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highlight>
                  <a:srgbClr val="F9CF37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y    </a:t>
            </a:r>
            <a:endParaRPr lang="zh-CN" altLang="zh-CN" dirty="0">
              <a:solidFill>
                <a:srgbClr val="000000"/>
              </a:solidFill>
              <a:highlight>
                <a:srgbClr val="F9CF37"/>
              </a:highlight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r>
              <a:rPr lang="en-US" altLang="zh-CN" dirty="0">
                <a:solidFill>
                  <a:srgbClr val="000000"/>
                </a:solidFill>
                <a:highlight>
                  <a:srgbClr val="F9CF37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"""</a:t>
            </a:r>
            <a:endParaRPr lang="zh-CN" altLang="zh-CN" dirty="0">
              <a:solidFill>
                <a:srgbClr val="000000"/>
              </a:solidFill>
              <a:highlight>
                <a:srgbClr val="F9CF37"/>
              </a:highlight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z = x**2 + y**2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return z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5405" y="3911194"/>
            <a:ext cx="729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例：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闪电形 6"/>
          <p:cNvSpPr/>
          <p:nvPr/>
        </p:nvSpPr>
        <p:spPr>
          <a:xfrm flipH="1">
            <a:off x="8571243" y="2991685"/>
            <a:ext cx="2723104" cy="142757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为</a:t>
            </a:r>
            <a:r>
              <a:rPr lang="en-US" altLang="zh-CN" sz="1200" dirty="0">
                <a:solidFill>
                  <a:srgbClr val="FFFF00"/>
                </a:solidFill>
              </a:rPr>
              <a:t>help</a:t>
            </a:r>
            <a:r>
              <a:rPr lang="zh-CN" altLang="en-US" sz="1200" dirty="0">
                <a:solidFill>
                  <a:srgbClr val="FFFF00"/>
                </a:solidFill>
              </a:rPr>
              <a:t>提供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流程控制与函数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9708" y="1635580"/>
            <a:ext cx="8869297" cy="3381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226695" eaLnBrk="0" hangingPunct="0">
              <a:lnSpc>
                <a:spcPct val="150000"/>
              </a:lnSpc>
            </a:pP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def f(x=0, y=0):</a:t>
            </a:r>
            <a:endParaRPr lang="zh-CN" altLang="zh-CN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"""</a:t>
            </a:r>
            <a:endParaRPr lang="zh-CN" altLang="zh-CN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本函数主要是计算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z = x**2 + y**2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的值</a:t>
            </a:r>
            <a:endParaRPr lang="zh-CN" altLang="zh-CN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函数需要接收两个参数：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y  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当参数不赋值时，就以默认参数赋值计算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endParaRPr lang="zh-CN" altLang="zh-CN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"""</a:t>
            </a:r>
            <a:endParaRPr lang="zh-CN" altLang="zh-CN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z = x**2 + y**2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return z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9369" y="875435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highlight>
                  <a:srgbClr val="F9CF37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函数</a:t>
            </a:r>
            <a:r>
              <a:rPr lang="zh-CN" altLang="en-US" dirty="0">
                <a:solidFill>
                  <a:srgbClr val="000000"/>
                </a:solidFill>
                <a:highlight>
                  <a:srgbClr val="F9CF37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中带有默认参数模式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流程控制与函数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8682" y="736479"/>
            <a:ext cx="3101021" cy="5835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八、匿名函数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0268" y="1457095"/>
            <a:ext cx="10659678" cy="2604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lambda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函数又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称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为匿名函数，或者行内函数。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匿名函数多用于调用一次就不再被调用的函数，属于“一次性”函数。</a:t>
            </a:r>
            <a:endParaRPr lang="zh-CN" altLang="zh-CN" sz="24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其表达式的语法格式为：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lambda </a:t>
            </a:r>
            <a:r>
              <a:rPr lang="en-US" altLang="zh-CN" sz="2400" b="1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para:expr</a:t>
            </a:r>
            <a:endParaRPr lang="zh-CN" altLang="zh-CN" sz="2400" b="1" kern="105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para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为参数，多个参数可以使用逗号隔开，冒号后的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expr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为一个表达式。</a:t>
            </a:r>
            <a:endParaRPr lang="zh-CN" altLang="zh-CN" sz="24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7738" y="4085422"/>
            <a:ext cx="729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例：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7614" y="4096702"/>
            <a:ext cx="6097280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226695" eaLnBrk="0" hangingPunct="0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定义函数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x,y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)=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x+xy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 = lambda x, y: x + x*y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print(f(2, 3))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4025" y="5612937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输出结果为：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流程控制与函数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7632" y="1585633"/>
            <a:ext cx="9391810" cy="113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eval()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函数将字符串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当成有效的表达式来求值并返回计算结果，也就是实现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dict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tuple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之间的转化。</a:t>
            </a:r>
            <a:endParaRPr lang="zh-CN" altLang="zh-CN" sz="24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9925" y="747153"/>
            <a:ext cx="3101021" cy="5835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九、</a:t>
            </a:r>
            <a:r>
              <a:rPr lang="en-US" altLang="zh-CN" sz="3200" b="1" dirty="0">
                <a:solidFill>
                  <a:schemeClr val="bg1"/>
                </a:solidFill>
              </a:rPr>
              <a:t>eval</a:t>
            </a:r>
            <a:r>
              <a:rPr lang="zh-CN" altLang="en-US" sz="3200" b="1" dirty="0">
                <a:solidFill>
                  <a:schemeClr val="bg1"/>
                </a:solidFill>
              </a:rPr>
              <a:t>函数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42354" y="3043872"/>
            <a:ext cx="82929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 [1]: #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字符串转换成列表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   a = "[[1,2], [3,4], [5,6], [7,8], [9,0]]"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   print(type(a))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   b = eval(a)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   print(b)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Out[1]: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74896" y="4944713"/>
            <a:ext cx="82929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&lt;class 'str'&gt;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[[1, 2], [3, 4], [5, 6], [7, 8], [9, 0]]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流程控制与函数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8683" y="753134"/>
            <a:ext cx="4265811" cy="5835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十、异常值处理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6161" y="1250640"/>
            <a:ext cx="10659678" cy="1702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51460">
              <a:lnSpc>
                <a:spcPct val="150000"/>
              </a:lnSpc>
            </a:pPr>
            <a:r>
              <a:rPr lang="en-US" altLang="zh-CN" sz="2400" kern="100" spc="-3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sz="2400" kern="100" spc="-3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程序在正常执行过程中可能会出现一些异常情况，如语法错误、除零错误、未定义的变量取值等，我们希望程序能够帮我们监控和捕捉到相应的错误</a:t>
            </a:r>
            <a:r>
              <a:rPr lang="zh-CN" altLang="en-US" sz="2400" kern="100" spc="-3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400" kern="100" spc="-3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2400" kern="100" spc="-3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为我们提供了异常值处理</a:t>
            </a:r>
            <a:r>
              <a:rPr lang="en-US" altLang="zh-CN" sz="2400" kern="100" spc="-3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try</a:t>
            </a:r>
            <a:r>
              <a:rPr lang="zh-CN" altLang="zh-CN" sz="2400" kern="100" spc="-3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语句，其完整的形式为</a:t>
            </a:r>
            <a:r>
              <a:rPr lang="en-US" altLang="zh-CN" sz="2400" kern="100" spc="-3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try/except/else/finally</a:t>
            </a:r>
            <a:r>
              <a:rPr lang="zh-CN" altLang="zh-CN" sz="2400" kern="100" spc="-3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3306" y="3032465"/>
            <a:ext cx="96453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try: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9875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Normal execution block 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9875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except A: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9875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Exception A handle 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9875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except B: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9875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Exception B handle 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9875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except: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9875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Other exception handle 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9875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else:       </a:t>
            </a:r>
            <a:r>
              <a:rPr lang="en-US" altLang="zh-CN" sz="1800" kern="100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ea typeface="方正仿宋简体"/>
              </a:rPr>
              <a:t>#</a:t>
            </a:r>
            <a:r>
              <a:rPr lang="zh-CN" altLang="zh-CN" sz="1800" kern="100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ea typeface="方正仿宋简体"/>
              </a:rPr>
              <a:t>可选。若有，则必有</a:t>
            </a:r>
            <a:r>
              <a:rPr lang="en-US" altLang="zh-CN" sz="1800" kern="100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ea typeface="方正仿宋简体"/>
              </a:rPr>
              <a:t>except x</a:t>
            </a:r>
            <a:r>
              <a:rPr lang="zh-CN" altLang="zh-CN" sz="1800" kern="100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ea typeface="方正仿宋简体"/>
              </a:rPr>
              <a:t>或</a:t>
            </a:r>
            <a:r>
              <a:rPr lang="en-US" altLang="zh-CN" sz="1800" kern="100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ea typeface="方正仿宋简体"/>
              </a:rPr>
              <a:t>except</a:t>
            </a:r>
            <a:r>
              <a:rPr lang="zh-CN" altLang="zh-CN" sz="1800" kern="100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ea typeface="方正仿宋简体"/>
              </a:rPr>
              <a:t>存在，仅在</a:t>
            </a:r>
            <a:r>
              <a:rPr lang="en-US" altLang="zh-CN" sz="1800" kern="100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ea typeface="方正仿宋简体"/>
              </a:rPr>
              <a:t>try</a:t>
            </a:r>
            <a:r>
              <a:rPr lang="zh-CN" altLang="zh-CN" sz="1800" kern="100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ea typeface="方正仿宋简体"/>
              </a:rPr>
              <a:t>后无异常执行</a:t>
            </a:r>
            <a:endParaRPr lang="zh-CN" altLang="zh-CN" sz="1800" kern="100" dirty="0">
              <a:solidFill>
                <a:schemeClr val="bg1">
                  <a:lumMod val="65000"/>
                </a:schemeClr>
              </a:solidFill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9875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if no exception, get here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9875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finally</a:t>
            </a:r>
            <a:r>
              <a:rPr lang="en-US" altLang="zh-CN" kern="100" dirty="0">
                <a:latin typeface="Courier New" panose="02070309020205020404" pitchFamily="49" charset="0"/>
              </a:rPr>
              <a:t>:</a:t>
            </a:r>
            <a:r>
              <a:rPr lang="en-US" altLang="zh-CN" kern="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    #</a:t>
            </a:r>
            <a:r>
              <a:rPr lang="zh-CN" altLang="zh-CN" kern="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此语句可选，但务必放在最后，并且是必须执行的语句</a:t>
            </a:r>
            <a:endParaRPr lang="zh-CN" altLang="zh-CN" kern="1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</a:endParaRPr>
          </a:p>
          <a:p>
            <a:pPr indent="269875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print("finally")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流程控制与函数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9533" y="843677"/>
            <a:ext cx="10675045" cy="5015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endParaRPr lang="en-US" altLang="zh-CN" sz="2400" kern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zh-CN" altLang="zh-CN" sz="2400" kern="100" spc="1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spc="1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spc="1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）在上面所示的完整语句中</a:t>
            </a:r>
            <a:r>
              <a:rPr lang="en-US" altLang="zh-CN" sz="2400" kern="100" spc="1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try</a:t>
            </a:r>
            <a:r>
              <a:rPr lang="zh-CN" altLang="zh-CN" sz="2400" kern="100" spc="1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kern="100" spc="1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except</a:t>
            </a:r>
            <a:r>
              <a:rPr lang="zh-CN" altLang="zh-CN" sz="2400" kern="100" spc="1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kern="100" spc="1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lang="zh-CN" altLang="zh-CN" sz="2400" kern="100" spc="1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kern="100" spc="1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finally</a:t>
            </a:r>
            <a:r>
              <a:rPr lang="zh-CN" altLang="zh-CN" sz="2400" kern="100" spc="1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kern="100" spc="1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except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kern="100" spc="1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出现的顺序必须是</a:t>
            </a:r>
            <a:r>
              <a:rPr lang="en-US" altLang="zh-CN" sz="2400" kern="100" spc="1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try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except x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except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finally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，即所有的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except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必须在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finally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之前，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（若有）必须在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finally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之前，而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except x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必须在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except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之前，否则会出现语法错误。</a:t>
            </a:r>
            <a:endParaRPr lang="en-US" altLang="zh-CN" sz="2400" kern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）对于上面所展示的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try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except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完整格式而言，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finally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都是可选的，而不是必需的。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finally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（如果存在）必须在整个语句的最后位置。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kern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）在上面的完整语句中，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语句的存在必须以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except x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except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语句为前提，如果没有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except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语句，使用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语句会发生语法错误。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流程控制与函数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330" y="534167"/>
            <a:ext cx="526548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try: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print("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没有异常！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")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except Exception as e: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print("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不会输出！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")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else: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print("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进入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else")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finally: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print("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必须输出！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")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zh-CN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MS Mincho" panose="02020609040205080304" pitchFamily="49" charset="-128"/>
              </a:rPr>
              <a:t>​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print("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～～～～～～～～～～～～～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")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zh-CN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MS Mincho" panose="02020609040205080304" pitchFamily="49" charset="-128"/>
              </a:rPr>
              <a:t>​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try: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print(1 / 0)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except Exception as e: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print("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引发异常！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")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else: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print("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不会进入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else")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finally: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print("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必须输出！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")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0171" y="2120876"/>
            <a:ext cx="46046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测试及运行结果如下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31428" y="2859003"/>
            <a:ext cx="50340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226695" eaLnBrk="0" hangingPunct="0"/>
            <a:r>
              <a:rPr lang="zh-CN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没有异常！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zh-CN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进入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zh-CN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必须输出！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zh-CN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～～～～～～～～～～～～～</a:t>
            </a:r>
            <a:endParaRPr lang="en-US" altLang="zh-CN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zh-CN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引发异常！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indent="226695" eaLnBrk="0" hangingPunct="0"/>
            <a:r>
              <a:rPr lang="zh-CN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必须输出！</a:t>
            </a:r>
            <a:endParaRPr lang="zh-CN" altLang="zh-CN" sz="18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流程控制与函数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9762" y="786639"/>
            <a:ext cx="4611593" cy="5835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十</a:t>
            </a:r>
            <a:r>
              <a:rPr lang="zh-CN" altLang="en-US" sz="3200" b="1" dirty="0">
                <a:solidFill>
                  <a:schemeClr val="bg1"/>
                </a:solidFill>
              </a:rPr>
              <a:t>一、超市打印小票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9762" y="1931350"/>
            <a:ext cx="4849798" cy="335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主要实现以下功能：</a:t>
            </a:r>
            <a:endParaRPr lang="zh-CN" altLang="zh-CN" sz="24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开机有提示语</a:t>
            </a:r>
            <a:endParaRPr lang="zh-CN" altLang="zh-CN" sz="24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输入商品名称或编码</a:t>
            </a:r>
            <a:endParaRPr lang="zh-CN" altLang="zh-CN" sz="24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输入商品金额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zh-CN" altLang="zh-CN" sz="2400" kern="105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输入</a:t>
            </a:r>
            <a:r>
              <a:rPr lang="en-US" altLang="zh-CN" sz="2400" kern="105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zh-CN" sz="2400" kern="105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或者</a:t>
            </a:r>
            <a:r>
              <a:rPr lang="en-US" altLang="zh-CN" sz="2400" kern="105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zh-CN" sz="2400" kern="105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则继续，否则退出打印记录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252882" y="1751203"/>
            <a:ext cx="53793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/>
            <a:r>
              <a:rPr lang="en-US" altLang="zh-CN" sz="1800" kern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lst</a:t>
            </a:r>
            <a:r>
              <a:rPr lang="en-US" altLang="zh-CN" sz="1800" kern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[]  # store the sales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altLang="zh-CN" sz="1800" kern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print("Sales Reporting")  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altLang="zh-CN" sz="1800" kern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while True: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altLang="zh-CN" sz="1800" kern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name = input("Name: ")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altLang="zh-CN" sz="1800" kern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sales = input("Sales: ")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altLang="zh-CN" sz="1800" kern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sales = float(sales)  # </a:t>
            </a:r>
            <a:r>
              <a:rPr lang="en-US" altLang="zh-CN" sz="1800" kern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pasre</a:t>
            </a:r>
            <a:r>
              <a:rPr lang="en-US" altLang="zh-CN" sz="1800" kern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string to float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altLang="zh-CN" sz="1800" kern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800" kern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lst.append</a:t>
            </a:r>
            <a:r>
              <a:rPr lang="en-US" altLang="zh-CN" sz="1800" kern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([name, sales]) # append to the list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33400"/>
            <a:r>
              <a:rPr lang="en-US" altLang="zh-CN" sz="1800" kern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choice = input("Continue? [y/n] ")    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altLang="zh-CN" sz="1800" kern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if choice == "n":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altLang="zh-CN" sz="1800" kern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break    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altLang="zh-CN" sz="1800" kern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print("--------------------------------")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altLang="zh-CN" sz="1800" kern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 data in </a:t>
            </a:r>
            <a:r>
              <a:rPr lang="en-US" altLang="zh-CN" sz="1800" kern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lst</a:t>
            </a:r>
            <a:r>
              <a:rPr lang="en-US" altLang="zh-CN" sz="1800" kern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altLang="zh-CN" sz="1800" kern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print("{:15s}{:.1f}".format(data[0], data[1]))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altLang="zh-CN" sz="1800" kern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print("--------------------------------")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流程控制与函数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84561" y="2279486"/>
            <a:ext cx="9428916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即控制流程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具体指控制程序的执行流程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而程序的执行流程分为三种结构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顺序结构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分支结构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(if)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循环结构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(while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for)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48943" y="1150064"/>
            <a:ext cx="23679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华文琥珀" panose="02010800040101010101" pitchFamily="2" charset="-122"/>
                <a:ea typeface="华文琥珀" panose="02010800040101010101" pitchFamily="2" charset="-122"/>
              </a:rPr>
              <a:t>流 程 控 制</a:t>
            </a:r>
            <a:endParaRPr lang="zh-CN" altLang="en-US" sz="36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流程控制与函数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8602" y="720132"/>
            <a:ext cx="4049899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一、顺序结构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直角三角形 3"/>
          <p:cNvSpPr/>
          <p:nvPr/>
        </p:nvSpPr>
        <p:spPr>
          <a:xfrm flipH="1" flipV="1">
            <a:off x="11842992" y="0"/>
            <a:ext cx="349008" cy="23274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44184" y="1309308"/>
            <a:ext cx="101693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在</a:t>
            </a:r>
            <a:r>
              <a:rPr lang="en-US" altLang="zh-CN" sz="2800" b="1" dirty="0"/>
              <a:t>Python</a:t>
            </a:r>
            <a:r>
              <a:rPr lang="zh-CN" altLang="en-US" sz="2800" b="1" dirty="0"/>
              <a:t>语言中，顺序结构就是按照代码的前后顺序按行执行。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7164881" y="4055947"/>
            <a:ext cx="3043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height = 1.80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weight = 75.5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0070C0"/>
                </a:solidFill>
              </a:rPr>
              <a:t>bmi</a:t>
            </a:r>
            <a:r>
              <a:rPr lang="en-US" altLang="zh-CN" sz="2000" dirty="0">
                <a:solidFill>
                  <a:srgbClr val="0070C0"/>
                </a:solidFill>
              </a:rPr>
              <a:t> = weight/height**2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print("BMI</a:t>
            </a:r>
            <a:r>
              <a:rPr lang="zh-CN" altLang="zh-CN" sz="2000" dirty="0">
                <a:solidFill>
                  <a:srgbClr val="0070C0"/>
                </a:solidFill>
              </a:rPr>
              <a:t>指数</a:t>
            </a:r>
            <a:r>
              <a:rPr lang="en-US" altLang="zh-CN" sz="2000" dirty="0">
                <a:solidFill>
                  <a:srgbClr val="0070C0"/>
                </a:solidFill>
              </a:rPr>
              <a:t>",  </a:t>
            </a:r>
            <a:r>
              <a:rPr lang="en-US" altLang="zh-CN" sz="2000" dirty="0" err="1">
                <a:solidFill>
                  <a:srgbClr val="0070C0"/>
                </a:solidFill>
              </a:rPr>
              <a:t>bmi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endParaRPr lang="zh-CN" altLang="zh-CN" sz="2000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184" y="2153871"/>
            <a:ext cx="5820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例如：</a:t>
            </a:r>
            <a:r>
              <a:rPr lang="zh-CN" altLang="zh-CN" sz="2000" b="1" dirty="0"/>
              <a:t>计算</a:t>
            </a:r>
            <a:r>
              <a:rPr lang="en-US" altLang="zh-CN" sz="2000" b="1" dirty="0"/>
              <a:t>BMI</a:t>
            </a:r>
            <a:r>
              <a:rPr lang="zh-CN" altLang="zh-CN" sz="2000" b="1" dirty="0"/>
              <a:t>指数并判断胖瘦程度</a:t>
            </a:r>
            <a:r>
              <a:rPr lang="zh-CN" altLang="en-US" sz="2000" b="1" dirty="0"/>
              <a:t>。</a:t>
            </a:r>
            <a:endParaRPr lang="en-US" altLang="zh-CN" sz="2000" b="1" dirty="0"/>
          </a:p>
          <a:p>
            <a:endParaRPr lang="zh-CN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1344184" y="3002541"/>
            <a:ext cx="7495016" cy="2695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【身体质量指数BMI】成人标准值是BMI18.5-23.9才算标准体重。</a:t>
            </a:r>
            <a:b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</a:b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计算公式：体重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(Kg)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　/　身高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(m)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的平方 　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Arial" panose="020B0604020202020204" pitchFamily="34" charset="0"/>
              </a:rPr>
              <a:t>分类　　 BMI范围</a:t>
            </a:r>
            <a:br>
              <a:rPr lang="zh-CN" altLang="zh-CN" sz="2000" dirty="0">
                <a:latin typeface="Arial" panose="020B0604020202020204" pitchFamily="34" charset="0"/>
              </a:rPr>
            </a:br>
            <a:r>
              <a:rPr lang="zh-CN" altLang="zh-CN" sz="2000" dirty="0">
                <a:latin typeface="Arial" panose="020B0604020202020204" pitchFamily="34" charset="0"/>
              </a:rPr>
              <a:t>偏瘦　　 </a:t>
            </a:r>
            <a:r>
              <a:rPr lang="zh-CN" altLang="zh-CN" sz="2000" dirty="0">
                <a:solidFill>
                  <a:srgbClr val="808080"/>
                </a:solidFill>
                <a:latin typeface="Arial" panose="020B0604020202020204" pitchFamily="34" charset="0"/>
              </a:rPr>
              <a:t>&lt;= 18.4</a:t>
            </a:r>
            <a:br>
              <a:rPr lang="zh-CN" altLang="zh-CN" sz="2000" dirty="0">
                <a:latin typeface="Arial" panose="020B0604020202020204" pitchFamily="34" charset="0"/>
              </a:rPr>
            </a:br>
            <a:r>
              <a:rPr lang="zh-CN" altLang="zh-CN" sz="2000" dirty="0">
                <a:latin typeface="Arial" panose="020B0604020202020204" pitchFamily="34" charset="0"/>
              </a:rPr>
              <a:t>正常 　　</a:t>
            </a:r>
            <a:r>
              <a:rPr lang="zh-CN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18.5 ~ 23.9</a:t>
            </a:r>
            <a:br>
              <a:rPr lang="zh-CN" altLang="zh-CN" sz="2000" dirty="0">
                <a:latin typeface="Arial" panose="020B0604020202020204" pitchFamily="34" charset="0"/>
              </a:rPr>
            </a:br>
            <a:r>
              <a:rPr lang="zh-CN" altLang="zh-CN" sz="2000" dirty="0">
                <a:latin typeface="Arial" panose="020B0604020202020204" pitchFamily="34" charset="0"/>
              </a:rPr>
              <a:t>过重 　　</a:t>
            </a:r>
            <a:r>
              <a:rPr lang="zh-CN" altLang="zh-CN" sz="2000" dirty="0">
                <a:solidFill>
                  <a:srgbClr val="FFA500"/>
                </a:solidFill>
                <a:latin typeface="Arial" panose="020B0604020202020204" pitchFamily="34" charset="0"/>
              </a:rPr>
              <a:t>24.0 ~ 27.9</a:t>
            </a:r>
            <a:br>
              <a:rPr lang="zh-CN" altLang="zh-CN" sz="2000" dirty="0">
                <a:latin typeface="Arial" panose="020B0604020202020204" pitchFamily="34" charset="0"/>
              </a:rPr>
            </a:br>
            <a:r>
              <a:rPr lang="zh-CN" altLang="zh-CN" sz="2000" dirty="0">
                <a:latin typeface="Arial" panose="020B0604020202020204" pitchFamily="34" charset="0"/>
              </a:rPr>
              <a:t>肥胖 　　</a:t>
            </a:r>
            <a:r>
              <a:rPr lang="zh-CN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&gt;= 28.0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流程控制与函数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1234" y="740812"/>
            <a:ext cx="3115024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二、选择结构</a:t>
            </a:r>
            <a:r>
              <a:rPr lang="en-US" altLang="zh-CN" sz="3200" b="1" dirty="0">
                <a:solidFill>
                  <a:schemeClr val="bg1"/>
                </a:solidFill>
              </a:rPr>
              <a:t>if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1234" y="1252204"/>
            <a:ext cx="10491378" cy="131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       分支结构就是根据满足的条件去执行相应的动作，即根据条件判断的真假去执行不同分支对应的子代码。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368919" y="2711714"/>
            <a:ext cx="353444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121212"/>
                </a:solidFill>
                <a:latin typeface="Arial Black" panose="020B0A04020102020204" pitchFamily="34" charset="0"/>
              </a:rPr>
              <a:t>if </a:t>
            </a:r>
            <a:endParaRPr lang="en-US" altLang="zh-CN" sz="2400" b="1" dirty="0">
              <a:solidFill>
                <a:srgbClr val="121212"/>
              </a:solidFill>
              <a:latin typeface="Arial Black" panose="020B0A040201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  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仅一个单独的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if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判断语句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121212"/>
                </a:solidFill>
                <a:latin typeface="Arial Black" panose="020B0A04020102020204" pitchFamily="34" charset="0"/>
              </a:rPr>
              <a:t>if /else</a:t>
            </a:r>
            <a:endParaRPr lang="en-US" altLang="zh-CN" sz="2400" b="1" dirty="0">
              <a:solidFill>
                <a:srgbClr val="121212"/>
              </a:solidFill>
              <a:latin typeface="Arial Black" panose="020B0A040201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  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两种情况的分支结构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121212"/>
                </a:solidFill>
                <a:latin typeface="Arial Black" panose="020B0A04020102020204" pitchFamily="34" charset="0"/>
              </a:rPr>
              <a:t>if /</a:t>
            </a:r>
            <a:r>
              <a:rPr lang="en-US" altLang="zh-CN" sz="2400" b="1" dirty="0" err="1">
                <a:solidFill>
                  <a:srgbClr val="121212"/>
                </a:solidFill>
                <a:latin typeface="Arial Black" panose="020B0A04020102020204" pitchFamily="34" charset="0"/>
              </a:rPr>
              <a:t>elif</a:t>
            </a:r>
            <a:r>
              <a:rPr lang="en-US" altLang="zh-CN" sz="2400" b="1" dirty="0">
                <a:solidFill>
                  <a:srgbClr val="121212"/>
                </a:solidFill>
                <a:latin typeface="Arial Black" panose="020B0A04020102020204" pitchFamily="34" charset="0"/>
              </a:rPr>
              <a:t> /else</a:t>
            </a:r>
            <a:endParaRPr lang="en-US" altLang="zh-CN" sz="2400" b="1" dirty="0">
              <a:solidFill>
                <a:srgbClr val="121212"/>
              </a:solidFill>
              <a:latin typeface="Arial Black" panose="020B0A040201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   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多种情况的分支结构</a:t>
            </a:r>
            <a:endParaRPr lang="zh-CN" altLang="en-US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03361" y="3204157"/>
            <a:ext cx="2143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if 条件表达式：</a:t>
            </a:r>
            <a:endParaRPr lang="zh-CN" altLang="en-US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代码块</a:t>
            </a:r>
            <a:endParaRPr lang="zh-CN" altLang="en-US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46793" y="3204157"/>
            <a:ext cx="2143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if 条件表达式:</a:t>
            </a:r>
            <a:endParaRPr lang="zh-CN" altLang="en-US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代码块</a:t>
            </a:r>
            <a:endParaRPr lang="zh-CN" altLang="en-US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else:</a:t>
            </a:r>
            <a:endParaRPr lang="zh-CN" altLang="en-US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代码块</a:t>
            </a:r>
            <a:endParaRPr lang="zh-CN" altLang="en-US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18045" y="3204157"/>
            <a:ext cx="24973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if 条件表达式1:</a:t>
            </a:r>
            <a:endParaRPr lang="zh-CN" altLang="en-US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代码块1</a:t>
            </a:r>
            <a:endParaRPr lang="zh-CN" altLang="en-US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elif 条件表达式2:</a:t>
            </a:r>
            <a:endParaRPr lang="zh-CN" altLang="en-US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代码块2</a:t>
            </a:r>
            <a:endParaRPr lang="zh-CN" altLang="en-US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elif ...:</a:t>
            </a:r>
            <a:endParaRPr lang="zh-CN" altLang="en-US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.....</a:t>
            </a:r>
            <a:endParaRPr lang="zh-CN" altLang="en-US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else:</a:t>
            </a:r>
            <a:endParaRPr lang="zh-CN" altLang="en-US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代码块3</a:t>
            </a:r>
            <a:endParaRPr lang="zh-CN" altLang="en-US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9443" y="5652655"/>
            <a:ext cx="9375537" cy="107721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/>
              <a:t>注意</a:t>
            </a:r>
            <a:r>
              <a:rPr lang="zh-CN" altLang="en-US" sz="2400" dirty="0"/>
              <a:t>：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条件可以是任意表达式，但执行结果必须为布尔类型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None，0，空（空字符串，空列表，空字典等）三种的布尔值为False</a:t>
            </a:r>
            <a:endParaRPr lang="en-US" altLang="zh-CN" sz="20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其余均为True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流程控制与函数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5919" y="726582"/>
            <a:ext cx="3616469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三、循环结构</a:t>
            </a:r>
            <a:r>
              <a:rPr lang="en-US" altLang="zh-CN" sz="3200" b="1" dirty="0">
                <a:solidFill>
                  <a:schemeClr val="bg1"/>
                </a:solidFill>
              </a:rPr>
              <a:t>for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8930" y="1311357"/>
            <a:ext cx="108378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800" b="1" dirty="0"/>
              <a:t>循环结构就是重复执行某段代码。</a:t>
            </a:r>
            <a:endParaRPr lang="en-US" altLang="zh-CN" sz="2800" b="1" dirty="0"/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for</a:t>
            </a:r>
            <a:r>
              <a:rPr lang="zh-CN" altLang="en-US" sz="2800" dirty="0"/>
              <a:t>循环主要是将某个序列</a:t>
            </a:r>
            <a:r>
              <a:rPr lang="en-US" altLang="zh-CN" sz="2800" dirty="0"/>
              <a:t>(string</a:t>
            </a:r>
            <a:r>
              <a:rPr lang="zh-CN" altLang="en-US" sz="2800" dirty="0"/>
              <a:t>、</a:t>
            </a:r>
            <a:r>
              <a:rPr lang="en-US" altLang="zh-CN" sz="2800" dirty="0"/>
              <a:t>list</a:t>
            </a:r>
            <a:r>
              <a:rPr lang="zh-CN" altLang="en-US" sz="2800" dirty="0"/>
              <a:t>、</a:t>
            </a:r>
            <a:r>
              <a:rPr lang="en-US" altLang="zh-CN" sz="2800" dirty="0"/>
              <a:t>tuple</a:t>
            </a:r>
            <a:r>
              <a:rPr lang="zh-CN" altLang="en-US" sz="2800" dirty="0"/>
              <a:t>、</a:t>
            </a:r>
            <a:r>
              <a:rPr lang="en-US" altLang="zh-CN" sz="2800" dirty="0"/>
              <a:t>set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dict</a:t>
            </a:r>
            <a:r>
              <a:rPr lang="zh-CN" altLang="en-US" sz="2800" dirty="0"/>
              <a:t>等</a:t>
            </a:r>
            <a:r>
              <a:rPr lang="en-US" altLang="zh-CN" sz="2800" dirty="0"/>
              <a:t>)</a:t>
            </a:r>
            <a:r>
              <a:rPr lang="zh-CN" altLang="en-US" sz="2800" dirty="0"/>
              <a:t>内的所有元素都执行其下的相同的操作，故也称为遍历。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612490" y="4115549"/>
            <a:ext cx="3175819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for 变量名 in 序列: 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代码块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3728" y="3498283"/>
            <a:ext cx="2880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格式如下：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6314382" y="3607064"/>
            <a:ext cx="442460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zh-CN" altLang="zh-CN" sz="24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en-US" altLang="zh-CN" sz="2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zh-C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zh-CN" altLang="zh-CN" sz="24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zh-C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zh-CN" sz="24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zh-C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zh-CN" sz="24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zh-C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= j + 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zh-CN" sz="2400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C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zh-C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zh-CN" sz="2400" dirty="0"/>
              <a:t> 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14382" y="5229315"/>
            <a:ext cx="4424609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aa</a:t>
            </a:r>
            <a:endParaRPr lang="en-US" altLang="zh-CN" dirty="0"/>
          </a:p>
          <a:p>
            <a:r>
              <a:rPr lang="en-US" altLang="zh-CN" dirty="0"/>
              <a:t>ab</a:t>
            </a:r>
            <a:endParaRPr lang="en-US" altLang="zh-CN" dirty="0"/>
          </a:p>
          <a:p>
            <a:r>
              <a:rPr lang="en-US" altLang="zh-CN" dirty="0"/>
              <a:t>ac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流程控制与函数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1234" y="722985"/>
            <a:ext cx="4071830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四、循环结构</a:t>
            </a:r>
            <a:r>
              <a:rPr lang="en-US" altLang="zh-CN" sz="3200" b="1" dirty="0">
                <a:solidFill>
                  <a:schemeClr val="bg1"/>
                </a:solidFill>
              </a:rPr>
              <a:t>while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9143" y="6596390"/>
            <a:ext cx="76789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https://www.cnblogs.com/2722127842qq-123/p/12447793.html</a:t>
            </a:r>
            <a:endParaRPr lang="zh-CN" altLang="en-US" sz="1100" dirty="0"/>
          </a:p>
        </p:txBody>
      </p:sp>
      <p:sp>
        <p:nvSpPr>
          <p:cNvPr id="5" name="矩形 4"/>
          <p:cNvSpPr/>
          <p:nvPr/>
        </p:nvSpPr>
        <p:spPr>
          <a:xfrm>
            <a:off x="621234" y="1252204"/>
            <a:ext cx="104913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       </a:t>
            </a:r>
            <a:r>
              <a:rPr lang="en-US" altLang="zh-CN" sz="2800" b="1" dirty="0"/>
              <a:t>while</a:t>
            </a:r>
            <a:r>
              <a:rPr lang="zh-CN" altLang="en-US" sz="2800" b="1" dirty="0"/>
              <a:t>循环则是符合条件就执行其下的代码操作，执行完再回到</a:t>
            </a:r>
            <a:r>
              <a:rPr lang="en-US" altLang="zh-CN" sz="2800" b="1" dirty="0"/>
              <a:t>while</a:t>
            </a:r>
            <a:r>
              <a:rPr lang="zh-CN" altLang="en-US" sz="2800" b="1" dirty="0"/>
              <a:t>行进行判断是否还满足，满足则再次执行其下代码，如此循环往复，直至不满足为止。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1559779" y="3325189"/>
            <a:ext cx="5057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while</a:t>
            </a:r>
            <a:r>
              <a:rPr lang="zh-CN" altLang="en-US" dirty="0"/>
              <a:t>循环的基本使用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break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的使用</a:t>
            </a:r>
            <a:endParaRPr lang="en-US" altLang="zh-CN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continue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pic>
        <p:nvPicPr>
          <p:cNvPr id="7" name="Picture 2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935" y="2945130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0203180" y="33251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95714" y="4722182"/>
            <a:ext cx="5585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 = </a:t>
            </a:r>
            <a:r>
              <a:rPr lang="en-US" altLang="zh-CN" b="1" dirty="0"/>
              <a:t>input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zh-CN" altLang="zh-CN" sz="18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input your name:</a:t>
            </a:r>
            <a:r>
              <a:rPr lang="zh-CN" altLang="zh-CN" sz="18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b="1" dirty="0"/>
              <a:t>while</a:t>
            </a:r>
            <a:r>
              <a:rPr lang="en-US" altLang="zh-CN" dirty="0"/>
              <a:t> name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!=</a:t>
            </a:r>
            <a:r>
              <a:rPr lang="en-US" altLang="zh-CN" dirty="0"/>
              <a:t> </a:t>
            </a:r>
            <a:r>
              <a:rPr lang="zh-CN" altLang="zh-C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yubg</a:t>
            </a:r>
            <a:r>
              <a:rPr lang="zh-CN" altLang="zh-C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b="1" dirty="0"/>
              <a:t>print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You\</a:t>
            </a:r>
            <a:r>
              <a:rPr lang="zh-CN" altLang="zh-C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re wrong! Pls again!</a:t>
            </a:r>
            <a:r>
              <a:rPr lang="zh-CN" altLang="zh-C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      name =</a:t>
            </a:r>
            <a:r>
              <a:rPr lang="en-US" altLang="zh-CN" b="1" dirty="0"/>
              <a:t> input 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Input your name again:</a:t>
            </a:r>
            <a:r>
              <a:rPr lang="zh-CN" altLang="zh-C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b="1" dirty="0"/>
              <a:t>Print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So nice!</a:t>
            </a:r>
            <a:r>
              <a:rPr lang="zh-CN" altLang="zh-C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流程控制与函数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3400" y="706728"/>
            <a:ext cx="5487676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四、</a:t>
            </a:r>
            <a:r>
              <a:rPr lang="en-US" altLang="zh-CN" sz="3200" b="1" dirty="0">
                <a:solidFill>
                  <a:schemeClr val="bg1"/>
                </a:solidFill>
              </a:rPr>
              <a:t>pass</a:t>
            </a:r>
            <a:r>
              <a:rPr lang="zh-CN" altLang="en-US" sz="3200" b="1" dirty="0">
                <a:solidFill>
                  <a:schemeClr val="bg1"/>
                </a:solidFill>
              </a:rPr>
              <a:t>、</a:t>
            </a:r>
            <a:r>
              <a:rPr lang="en-US" altLang="zh-CN" sz="3200" b="1" dirty="0">
                <a:solidFill>
                  <a:schemeClr val="bg1"/>
                </a:solidFill>
              </a:rPr>
              <a:t>break</a:t>
            </a:r>
            <a:r>
              <a:rPr lang="zh-CN" altLang="en-US" sz="3200" b="1" dirty="0">
                <a:solidFill>
                  <a:schemeClr val="bg1"/>
                </a:solidFill>
              </a:rPr>
              <a:t>、</a:t>
            </a:r>
            <a:r>
              <a:rPr lang="en-US" altLang="zh-CN" sz="3200" b="1" dirty="0">
                <a:solidFill>
                  <a:schemeClr val="bg1"/>
                </a:solidFill>
              </a:rPr>
              <a:t>continue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400" y="1397593"/>
            <a:ext cx="58216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lis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= []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while True: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sales = float(input("Sales:"))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lis.append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(sales)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choice = input("Continue? [y/n] ")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if choice == "n":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    </a:t>
            </a:r>
            <a:r>
              <a:rPr lang="en-US" altLang="zh-CN" sz="24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pass</a:t>
            </a:r>
            <a:endParaRPr lang="en-US" altLang="zh-CN" sz="24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    </a:t>
            </a:r>
            <a:r>
              <a:rPr lang="en-US" altLang="zh-CN" sz="2400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break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50480" y="3216950"/>
            <a:ext cx="39319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#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输出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以内的素数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i=0 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while i&lt;10: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i+=1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if i%2 == 0: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    </a:t>
            </a:r>
            <a:r>
              <a:rPr lang="zh-CN" altLang="en-US" sz="2400" b="1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continue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print(i, end=' ') 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流程控制与函数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686" y="746962"/>
            <a:ext cx="3101021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五、</a:t>
            </a:r>
            <a:r>
              <a:rPr lang="en-US" altLang="zh-CN" sz="3200" b="1" dirty="0">
                <a:solidFill>
                  <a:schemeClr val="bg1"/>
                </a:solidFill>
              </a:rPr>
              <a:t>range</a:t>
            </a:r>
            <a:r>
              <a:rPr lang="zh-CN" altLang="en-US" sz="3200" b="1" dirty="0">
                <a:solidFill>
                  <a:schemeClr val="bg1"/>
                </a:solidFill>
              </a:rPr>
              <a:t>函数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6914" y="1430691"/>
            <a:ext cx="11205006" cy="46803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range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(start, stop[, step])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start,stop</a:t>
            </a:r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区间内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生成一个【整数】序列。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参数含义：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start:计数从start开始。默认是从0开始。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例如range（5）等价于range（0， 5）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end:技术到end结束，但不包括end.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例如：range（0， 5） 是[0, 1, 2, 3, 4]没有5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step：每次跳跃的间距，默认为1，</a:t>
            </a: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当取</a:t>
            </a:r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时，表示隔一个取一个。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setp不能是float。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例如：range（0， 5） 等价于 range(0, 5, 1)。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48500" y="746962"/>
            <a:ext cx="4724400" cy="33600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range</a:t>
            </a:r>
            <a:r>
              <a:rPr lang="zh-CN" altLang="en-US" sz="2400" dirty="0"/>
              <a:t>函数产生的是一个整数序列容器，当需要它是列表时用</a:t>
            </a:r>
            <a:r>
              <a:rPr lang="en-US" altLang="zh-CN" sz="2400" b="1" dirty="0"/>
              <a:t>list</a:t>
            </a:r>
            <a:r>
              <a:rPr lang="zh-CN" altLang="en-US" sz="2400" dirty="0"/>
              <a:t>调用即可，同样也可以用</a:t>
            </a:r>
            <a:r>
              <a:rPr lang="en-US" altLang="zh-CN" sz="2400" b="1" dirty="0"/>
              <a:t>tuple</a:t>
            </a:r>
            <a:r>
              <a:rPr lang="zh-CN" altLang="en-US" sz="2400" dirty="0"/>
              <a:t>调用。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如：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&gt;&gt;&gt;list(range(5))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[0,1,2,3,4]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流程控制与函数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1234" y="764237"/>
            <a:ext cx="4019346" cy="5835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六、</a:t>
            </a:r>
            <a:r>
              <a:rPr lang="en-US" altLang="zh-CN" sz="3200" b="1" dirty="0">
                <a:solidFill>
                  <a:schemeClr val="bg1"/>
                </a:solidFill>
              </a:rPr>
              <a:t>enumerate</a:t>
            </a:r>
            <a:r>
              <a:rPr lang="zh-CN" altLang="en-US" sz="3200" b="1" dirty="0">
                <a:solidFill>
                  <a:schemeClr val="bg1"/>
                </a:solidFill>
              </a:rPr>
              <a:t>函数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1234" y="1769656"/>
            <a:ext cx="10115346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   用于将一个可遍历的数据对象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如列表、元组或字符串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组合为一个索引序列，同时列出数据和其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index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，一般用在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for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循环当中。</a:t>
            </a:r>
            <a:endParaRPr lang="zh-CN" altLang="en-US" sz="2400" b="0" i="0" dirty="0"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1234" y="3047021"/>
            <a:ext cx="6202680" cy="277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HNMU = " </a:t>
            </a:r>
            <a:r>
              <a:rPr lang="en-US" altLang="zh-CN" sz="2400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abcd</a:t>
            </a:r>
            <a:r>
              <a:rPr lang="en-US" altLang="zh-CN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"</a:t>
            </a:r>
            <a:endParaRPr lang="en-US" altLang="zh-CN" sz="24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j = 0</a:t>
            </a:r>
            <a:endParaRPr lang="en-US" altLang="zh-CN" sz="24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for </a:t>
            </a:r>
            <a:r>
              <a:rPr lang="en-US" altLang="zh-CN" sz="2400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in HNMU:</a:t>
            </a:r>
            <a:endParaRPr lang="en-US" altLang="zh-CN" sz="24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print(j+1,i,"\n") </a:t>
            </a:r>
            <a:r>
              <a:rPr lang="en-US" altLang="zh-C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#print(j+1 , </a:t>
            </a:r>
            <a:r>
              <a:rPr lang="en-US" altLang="zh-CN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i,end</a:t>
            </a:r>
            <a:r>
              <a:rPr lang="en-US" altLang="zh-C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=";")    </a:t>
            </a:r>
            <a:endParaRPr lang="en-US" altLang="zh-CN" sz="24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j += 1</a:t>
            </a:r>
            <a:endParaRPr lang="zh-CN" altLang="en-US" sz="24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97980" y="3199421"/>
            <a:ext cx="4495800" cy="1698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HNMU = " </a:t>
            </a:r>
            <a:r>
              <a:rPr lang="en-US" altLang="zh-CN" sz="2400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abcd</a:t>
            </a:r>
            <a:r>
              <a:rPr lang="en-US" altLang="zh-CN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"</a:t>
            </a:r>
            <a:endParaRPr lang="en-US" altLang="zh-CN" sz="24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for i,j in enumerate(HNMU):</a:t>
            </a:r>
            <a:endParaRPr lang="zh-CN" altLang="en-US" sz="24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  print(i+1,j,"\n")</a:t>
            </a:r>
            <a:endParaRPr lang="zh-CN" altLang="en-US" sz="24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859984" y="5205739"/>
            <a:ext cx="1675992" cy="15388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&gt;&gt;&gt;</a:t>
            </a:r>
            <a:endParaRPr lang="en-US" altLang="zh-CN" sz="20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 a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 b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3 c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4 d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tags/tag1.xml><?xml version="1.0" encoding="utf-8"?>
<p:tagLst xmlns:p="http://schemas.openxmlformats.org/presentationml/2006/main">
  <p:tag name="COMMONDATA" val="eyJoZGlkIjoiNmUyNTkzOWUxZTYwM2MyYzQ2MDM4ZjY0YzMyMzQ3NDUifQ=="/>
</p:tagLst>
</file>

<file path=ppt/theme/theme1.xml><?xml version="1.0" encoding="utf-8"?>
<a:theme xmlns:a="http://schemas.openxmlformats.org/drawingml/2006/main" name="主题5">
  <a:themeElements>
    <a:clrScheme name="自定义 33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827E"/>
      </a:accent1>
      <a:accent2>
        <a:srgbClr val="00AEA9"/>
      </a:accent2>
      <a:accent3>
        <a:srgbClr val="FFC000"/>
      </a:accent3>
      <a:accent4>
        <a:srgbClr val="F13446"/>
      </a:accent4>
      <a:accent5>
        <a:srgbClr val="1060B8"/>
      </a:accent5>
      <a:accent6>
        <a:srgbClr val="0C4E95"/>
      </a:accent6>
      <a:hlink>
        <a:srgbClr val="4472C4"/>
      </a:hlink>
      <a:folHlink>
        <a:srgbClr val="BFBFBF"/>
      </a:folHlink>
    </a:clrScheme>
    <a:fontScheme name="2tpg2m2t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4521</Words>
  <Application>WPS 演示</Application>
  <PresentationFormat>宽屏</PresentationFormat>
  <Paragraphs>317</Paragraphs>
  <Slides>17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2" baseType="lpstr">
      <vt:lpstr>Arial</vt:lpstr>
      <vt:lpstr>宋体</vt:lpstr>
      <vt:lpstr>Wingdings</vt:lpstr>
      <vt:lpstr>等线</vt:lpstr>
      <vt:lpstr>黑体</vt:lpstr>
      <vt:lpstr>华文楷体</vt:lpstr>
      <vt:lpstr>华文琥珀</vt:lpstr>
      <vt:lpstr>Helvetica Neue</vt:lpstr>
      <vt:lpstr>Arial Black</vt:lpstr>
      <vt:lpstr>-apple-system</vt:lpstr>
      <vt:lpstr>Segoe Print</vt:lpstr>
      <vt:lpstr>仿宋</vt:lpstr>
      <vt:lpstr>Courier New</vt:lpstr>
      <vt:lpstr>Tahoma</vt:lpstr>
      <vt:lpstr>Arial Unicode MS</vt:lpstr>
      <vt:lpstr>Times New Roman</vt:lpstr>
      <vt:lpstr>MS PGothic</vt:lpstr>
      <vt:lpstr>方正仿宋简体</vt:lpstr>
      <vt:lpstr>微软雅黑</vt:lpstr>
      <vt:lpstr>华文新魏</vt:lpstr>
      <vt:lpstr>MS Mincho</vt:lpstr>
      <vt:lpstr>Yu Gothic UI</vt:lpstr>
      <vt:lpstr>Helvetica</vt:lpstr>
      <vt:lpstr>Arial Unicode MS</vt:lpstr>
      <vt:lpstr>主题5</vt:lpstr>
      <vt:lpstr>Python大数据与人工智能实践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zzy</cp:lastModifiedBy>
  <cp:revision>978</cp:revision>
  <dcterms:created xsi:type="dcterms:W3CDTF">2018-10-14T01:54:00Z</dcterms:created>
  <dcterms:modified xsi:type="dcterms:W3CDTF">2023-09-10T07:41:12Z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C65637C9F4C848E8ACA01F6F4A2BEC17</vt:lpwstr>
  </property>
</Properties>
</file>