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43" r:id="rId5"/>
    <p:sldMasterId id="2147483854" r:id="rId6"/>
    <p:sldMasterId id="2147483858" r:id="rId7"/>
  </p:sldMasterIdLst>
  <p:notesMasterIdLst>
    <p:notesMasterId r:id="rId17"/>
  </p:notesMasterIdLst>
  <p:handoutMasterIdLst>
    <p:handoutMasterId r:id="rId18"/>
  </p:handoutMasterIdLst>
  <p:sldIdLst>
    <p:sldId id="322" r:id="rId8"/>
    <p:sldId id="257" r:id="rId9"/>
    <p:sldId id="324" r:id="rId10"/>
    <p:sldId id="325" r:id="rId11"/>
    <p:sldId id="329" r:id="rId12"/>
    <p:sldId id="326" r:id="rId13"/>
    <p:sldId id="330" r:id="rId14"/>
    <p:sldId id="328" r:id="rId15"/>
    <p:sldId id="321" r:id="rId16"/>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tingting (G)" initials="w(" lastIdx="10" clrIdx="0">
    <p:extLst>
      <p:ext uri="{19B8F6BF-5375-455C-9EA6-DF929625EA0E}">
        <p15:presenceInfo xmlns:p15="http://schemas.microsoft.com/office/powerpoint/2012/main" userId="S-1-5-21-147214757-305610072-1517763936-8199189" providerId="AD"/>
      </p:ext>
    </p:extLst>
  </p:cmAuthor>
  <p:cmAuthor id="2" name="韩景然" initials="h" lastIdx="6" clrIdx="1">
    <p:extLst>
      <p:ext uri="{19B8F6BF-5375-455C-9EA6-DF929625EA0E}">
        <p15:presenceInfo xmlns:p15="http://schemas.microsoft.com/office/powerpoint/2012/main" userId="韩景然"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151515"/>
    <a:srgbClr val="C7000B"/>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9" autoAdjust="0"/>
    <p:restoredTop sz="77399" autoAdjust="0"/>
  </p:normalViewPr>
  <p:slideViewPr>
    <p:cSldViewPr snapToGrid="0" snapToObjects="1">
      <p:cViewPr varScale="1">
        <p:scale>
          <a:sx n="105" d="100"/>
          <a:sy n="105" d="100"/>
        </p:scale>
        <p:origin x="61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4" d="100"/>
          <a:sy n="114" d="100"/>
        </p:scale>
        <p:origin x="5202" y="10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7/8/2024</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43151"/>
            <a:ext cx="5580062" cy="3117649"/>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731837" y="4300483"/>
            <a:ext cx="5580063" cy="5418958"/>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6" pos="3976" userDrawn="1">
          <p15:clr>
            <a:srgbClr val="F26B43"/>
          </p15:clr>
        </p15:guide>
        <p15:guide id="7" pos="461" userDrawn="1">
          <p15:clr>
            <a:srgbClr val="F26B43"/>
          </p15:clr>
        </p15:guide>
        <p15:guide id="8" pos="2207"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742950" y="717550"/>
            <a:ext cx="5557838" cy="3125788"/>
          </a:xfrm>
        </p:spPr>
      </p:sp>
      <p:sp>
        <p:nvSpPr>
          <p:cNvPr id="9" name="备注占位符 8"/>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53384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62319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9312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45728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06368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354239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48393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9"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3791038715"/>
      </p:ext>
    </p:extLst>
  </p:cSld>
  <p:clrMapOvr>
    <a:masterClrMapping/>
  </p:clrMapOvr>
  <p:extLst mod="1">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9"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1788330105"/>
      </p:ext>
    </p:extLst>
  </p:cSld>
  <p:clrMapOvr>
    <a:masterClrMapping/>
  </p:clrMapOvr>
  <p:extLst mod="1">
    <p:ext uri="{DCECCB84-F9BA-43D5-87BE-67443E8EF086}">
      <p15:sldGuideLst xmlns:p15="http://schemas.microsoft.com/office/powerpoint/2012/main">
        <p15:guide id="1" orient="horz" pos="595" userDrawn="1">
          <p15:clr>
            <a:srgbClr val="FBAE40"/>
          </p15:clr>
        </p15:guide>
        <p15:guide id="0"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69931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860536129"/>
      </p:ext>
    </p:extLst>
  </p:cSld>
  <p:clrMapOvr>
    <a:masterClrMapping/>
  </p:clrMapOvr>
  <p:extLst mod="1">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229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baseline="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130697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3364682108"/>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1632514168"/>
              </p:ext>
            </p:extLst>
          </p:nvPr>
        </p:nvGraphicFramePr>
        <p:xfrm>
          <a:off x="1007533" y="2680416"/>
          <a:ext cx="10177140" cy="303847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V5R2</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V1.0</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1519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963532537"/>
      </p:ext>
    </p:extLst>
  </p:cSld>
  <p:clrMapOvr>
    <a:masterClrMapping/>
  </p:clrMapOvr>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kumimoji="0" lang="en-US" altLang="zh-CN" sz="2200" b="0" i="0" u="none" strike="noStrike" kern="0" cap="none" spc="0" normalizeH="0" baseline="0" noProof="0" smtClean="0">
                <a:ln>
                  <a:noFill/>
                </a:ln>
                <a:solidFill>
                  <a:srgbClr val="000000"/>
                </a:solidFill>
                <a:effectLst/>
                <a:uLnTx/>
                <a:uFillTx/>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42003276"/>
      </p:ext>
    </p:extLst>
  </p:cSld>
  <p:clrMapOvr>
    <a:masterClrMapping/>
  </p:clrMapOvr>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2927270648"/>
      </p:ext>
    </p:extLst>
  </p:cSld>
  <p:clrMapOvr>
    <a:masterClrMapping/>
  </p:clrMapOvr>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760882015"/>
      </p:ext>
    </p:extLst>
  </p:cSld>
  <p:clrMapOvr>
    <a:masterClrMapping/>
  </p:clrMapOvr>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207444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22645594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39895293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3376951090"/>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06" userDrawn="1">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2516831641"/>
      </p:ext>
    </p:extLst>
  </p:cSld>
  <p:clrMap bg1="lt1" tx1="dk1" bg2="lt2" tx2="dk2" accent1="accent1" accent2="accent2" accent3="accent3" accent4="accent4" accent5="accent5" accent6="accent6" hlink="hlink" folHlink="folHlink"/>
  <p:sldLayoutIdLst>
    <p:sldLayoutId id="2147483875" r:id="rId1"/>
    <p:sldLayoutId id="2147483845" r:id="rId2"/>
    <p:sldLayoutId id="2147483846" r:id="rId3"/>
    <p:sldLayoutId id="2147483847" r:id="rId4"/>
    <p:sldLayoutId id="2147483848" r:id="rId5"/>
    <p:sldLayoutId id="2147483878" r:id="rId6"/>
    <p:sldLayoutId id="2147483850" r:id="rId7"/>
    <p:sldLayoutId id="2147483851" r:id="rId8"/>
    <p:sldLayoutId id="2147483852" r:id="rId9"/>
    <p:sldLayoutId id="2147483853"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42">
          <p15:clr>
            <a:srgbClr val="F26B43"/>
          </p15:clr>
        </p15:guide>
        <p15:guide id="2" pos="7038">
          <p15:clr>
            <a:srgbClr val="F26B43"/>
          </p15:clr>
        </p15:guide>
        <p15:guide id="3" orient="horz" pos="2341">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4229503669"/>
      </p:ext>
    </p:extLst>
  </p:cSld>
  <p:clrMap bg1="lt1" tx1="dk1" bg2="lt2" tx2="dk2" accent1="accent1" accent2="accent2" accent3="accent3" accent4="accent4" accent5="accent5" accent6="accent6" hlink="hlink" folHlink="folHlink"/>
  <p:sldLayoutIdLst>
    <p:sldLayoutId id="2147483855" r:id="rId1"/>
    <p:sldLayoutId id="2147483876" r:id="rId2"/>
    <p:sldLayoutId id="2147483856" r:id="rId3"/>
    <p:sldLayoutId id="2147483877" r:id="rId4"/>
    <p:sldLayoutId id="2147483857"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userDrawn="1">
          <p15:clr>
            <a:srgbClr val="F26B43"/>
          </p15:clr>
        </p15:guide>
        <p15:guide id="2" pos="7401" userDrawn="1">
          <p15:clr>
            <a:srgbClr val="F26B43"/>
          </p15:clr>
        </p15:guide>
        <p15:guide id="4" orient="horz" pos="3906">
          <p15:clr>
            <a:srgbClr val="F26B43"/>
          </p15:clr>
        </p15:guide>
        <p15:guide id="6" pos="3840">
          <p15:clr>
            <a:srgbClr val="F26B43"/>
          </p15:clr>
        </p15:guide>
        <p15:guide id="7" orient="horz" pos="278">
          <p15:clr>
            <a:srgbClr val="F26B43"/>
          </p15:clr>
        </p15:guide>
        <p15:guide id="8" orient="horz" pos="234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Copyright©2023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mn-lt"/>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baseline="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baseline="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baseline="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baseline="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54100982"/>
      </p:ext>
    </p:extLst>
  </p:cSld>
  <p:clrMap bg1="lt1" tx1="dk1" bg2="lt2" tx2="dk2" accent1="accent1" accent2="accent2" accent3="accent3" accent4="accent4" accent5="accent5" accent6="accent6" hlink="hlink" folHlink="folHlink"/>
  <p:sldLayoutIdLst>
    <p:sldLayoutId id="2147483859"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文本占位符 27"/>
          <p:cNvSpPr>
            <a:spLocks noGrp="1"/>
          </p:cNvSpPr>
          <p:nvPr>
            <p:ph type="body" sz="quarter" idx="17"/>
          </p:nvPr>
        </p:nvSpPr>
        <p:spPr/>
        <p:txBody>
          <a:bodyPr/>
          <a:lstStyle/>
          <a:p>
            <a:r>
              <a:rPr lang="en-US" altLang="zh-CN"/>
              <a:t>V5R2</a:t>
            </a:r>
            <a:endParaRPr lang="en-US" altLang="zh-CN" dirty="0"/>
          </a:p>
        </p:txBody>
      </p:sp>
      <p:sp>
        <p:nvSpPr>
          <p:cNvPr id="29" name="文本占位符 28"/>
          <p:cNvSpPr>
            <a:spLocks noGrp="1"/>
          </p:cNvSpPr>
          <p:nvPr>
            <p:ph type="body" sz="quarter" idx="18"/>
          </p:nvPr>
        </p:nvSpPr>
        <p:spPr/>
        <p:txBody>
          <a:bodyPr/>
          <a:lstStyle/>
          <a:p>
            <a:r>
              <a:rPr lang="en-US" altLang="zh-CN"/>
              <a:t>openEuler</a:t>
            </a:r>
            <a:endParaRPr lang="en-US" altLang="zh-CN" dirty="0"/>
          </a:p>
        </p:txBody>
      </p:sp>
      <p:sp>
        <p:nvSpPr>
          <p:cNvPr id="33" name="文本占位符 32"/>
          <p:cNvSpPr>
            <a:spLocks noGrp="1"/>
          </p:cNvSpPr>
          <p:nvPr>
            <p:ph type="body" sz="quarter" idx="19"/>
          </p:nvPr>
        </p:nvSpPr>
        <p:spPr/>
        <p:txBody>
          <a:bodyPr/>
          <a:lstStyle/>
          <a:p>
            <a:r>
              <a:rPr lang="en-US" altLang="zh-CN"/>
              <a:t>20.03LTS</a:t>
            </a:r>
            <a:endParaRPr lang="zh-CN" altLang="en-US" dirty="0"/>
          </a:p>
        </p:txBody>
      </p:sp>
      <p:sp>
        <p:nvSpPr>
          <p:cNvPr id="37" name="文本占位符 36"/>
          <p:cNvSpPr>
            <a:spLocks noGrp="1"/>
          </p:cNvSpPr>
          <p:nvPr>
            <p:ph type="body" sz="quarter" idx="20"/>
          </p:nvPr>
        </p:nvSpPr>
        <p:spPr/>
        <p:txBody>
          <a:bodyPr/>
          <a:lstStyle/>
          <a:p>
            <a:r>
              <a:rPr lang="en-US" altLang="zh-CN"/>
              <a:t>V1.0</a:t>
            </a:r>
            <a:endParaRPr lang="zh-CN" altLang="en-US" dirty="0"/>
          </a:p>
        </p:txBody>
      </p:sp>
      <p:sp>
        <p:nvSpPr>
          <p:cNvPr id="2" name="文本占位符 1"/>
          <p:cNvSpPr>
            <a:spLocks noGrp="1"/>
          </p:cNvSpPr>
          <p:nvPr>
            <p:ph type="body" sz="quarter" idx="13"/>
          </p:nvPr>
        </p:nvSpPr>
        <p:spPr/>
        <p:txBody>
          <a:bodyPr/>
          <a:lstStyle/>
          <a:p>
            <a:r>
              <a:rPr lang="en-US" altLang="zh-CN"/>
              <a:t>Han Jingran/wx1036452</a:t>
            </a:r>
            <a:endParaRPr lang="en-US" altLang="zh-CN" dirty="0"/>
          </a:p>
        </p:txBody>
      </p:sp>
      <p:sp>
        <p:nvSpPr>
          <p:cNvPr id="3" name="文本占位符 2"/>
          <p:cNvSpPr>
            <a:spLocks noGrp="1"/>
          </p:cNvSpPr>
          <p:nvPr>
            <p:ph type="body" sz="quarter" idx="14"/>
          </p:nvPr>
        </p:nvSpPr>
        <p:spPr/>
        <p:txBody>
          <a:bodyPr/>
          <a:lstStyle/>
          <a:p>
            <a:r>
              <a:rPr lang="en-US" altLang="zh-CN"/>
              <a:t>2023.02.13</a:t>
            </a:r>
            <a:endParaRPr lang="zh-CN" altLang="en-US" dirty="0"/>
          </a:p>
        </p:txBody>
      </p:sp>
      <p:sp>
        <p:nvSpPr>
          <p:cNvPr id="4" name="文本占位符 3"/>
          <p:cNvSpPr>
            <a:spLocks noGrp="1"/>
          </p:cNvSpPr>
          <p:nvPr>
            <p:ph type="body" sz="quarter" idx="15"/>
          </p:nvPr>
        </p:nvSpPr>
        <p:spPr/>
        <p:txBody>
          <a:bodyPr/>
          <a:lstStyle/>
          <a:p>
            <a:r>
              <a:rPr lang="en-US"/>
              <a:t>Ma Sisheng/00490950</a:t>
            </a:r>
            <a:endParaRPr lang="en-US" altLang="zh-CN" dirty="0"/>
          </a:p>
        </p:txBody>
      </p:sp>
      <p:sp>
        <p:nvSpPr>
          <p:cNvPr id="5" name="文本占位符 4"/>
          <p:cNvSpPr>
            <a:spLocks noGrp="1"/>
          </p:cNvSpPr>
          <p:nvPr>
            <p:ph type="body" sz="quarter" idx="16"/>
          </p:nvPr>
        </p:nvSpPr>
        <p:spPr/>
        <p:txBody>
          <a:bodyPr/>
          <a:lstStyle/>
          <a:p>
            <a:r>
              <a:rPr lang="en-US"/>
              <a:t>New</a:t>
            </a:r>
            <a:endParaRPr lang="en-US" altLang="zh-CN"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30" name="文本占位符 29"/>
          <p:cNvSpPr>
            <a:spLocks noGrp="1"/>
          </p:cNvSpPr>
          <p:nvPr>
            <p:ph type="body" sz="quarter" idx="35"/>
          </p:nvPr>
        </p:nvSpPr>
        <p:spPr/>
        <p:txBody>
          <a:bodyPr/>
          <a:lstStyle/>
          <a:p>
            <a:endParaRPr lang="zh-CN" altLang="en-US"/>
          </a:p>
        </p:txBody>
      </p:sp>
      <p:sp>
        <p:nvSpPr>
          <p:cNvPr id="31" name="文本占位符 30"/>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389784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wrap="square">
            <a:noAutofit/>
          </a:bodyPr>
          <a:lstStyle/>
          <a:p>
            <a:pPr fontAlgn="ctr"/>
            <a:r>
              <a:rPr lang="en-US" dirty="0"/>
              <a:t>Presentation Topics</a:t>
            </a:r>
          </a:p>
        </p:txBody>
      </p:sp>
      <p:sp>
        <p:nvSpPr>
          <p:cNvPr id="5" name="文本占位符 4">
            <a:extLst>
              <a:ext uri="{FF2B5EF4-FFF2-40B4-BE49-F238E27FC236}">
                <a16:creationId xmlns:a16="http://schemas.microsoft.com/office/drawing/2014/main" id="{C3A51CA4-5CBA-4AFC-826D-5A086D5552A9}"/>
              </a:ext>
            </a:extLst>
          </p:cNvPr>
          <p:cNvSpPr>
            <a:spLocks noGrp="1"/>
          </p:cNvSpPr>
          <p:nvPr>
            <p:ph type="body" sz="quarter" idx="10"/>
          </p:nvPr>
        </p:nvSpPr>
        <p:spPr/>
        <p:txBody>
          <a:bodyPr wrap="square">
            <a:noAutofit/>
          </a:bodyPr>
          <a:lstStyle/>
          <a:p>
            <a:pPr fontAlgn="ctr"/>
            <a:endParaRPr lang="en-US" altLang="zh-CN" dirty="0">
              <a:latin typeface="Huawei Sans" panose="020C0503030203020204" pitchFamily="34" charset="0"/>
            </a:endParaRPr>
          </a:p>
        </p:txBody>
      </p:sp>
    </p:spTree>
    <p:extLst>
      <p:ext uri="{BB962C8B-B14F-4D97-AF65-F5344CB8AC3E}">
        <p14:creationId xmlns:p14="http://schemas.microsoft.com/office/powerpoint/2010/main" val="103078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DEB56AE-2E61-4060-BA5B-55AEA1528948}"/>
              </a:ext>
            </a:extLst>
          </p:cNvPr>
          <p:cNvSpPr>
            <a:spLocks noGrp="1"/>
          </p:cNvSpPr>
          <p:nvPr>
            <p:ph type="title"/>
          </p:nvPr>
        </p:nvSpPr>
        <p:spPr/>
        <p:txBody>
          <a:bodyPr>
            <a:normAutofit fontScale="90000"/>
          </a:bodyPr>
          <a:lstStyle/>
          <a:p>
            <a:r>
              <a:rPr lang="en-US" altLang="zh-CN" dirty="0"/>
              <a:t>High Availability Web Application Cluster Based on Load Balancing</a:t>
            </a:r>
            <a:endParaRPr lang="zh-CN" altLang="en-US" dirty="0"/>
          </a:p>
        </p:txBody>
      </p:sp>
      <p:sp>
        <p:nvSpPr>
          <p:cNvPr id="10" name="文本占位符 9">
            <a:extLst>
              <a:ext uri="{FF2B5EF4-FFF2-40B4-BE49-F238E27FC236}">
                <a16:creationId xmlns:a16="http://schemas.microsoft.com/office/drawing/2014/main" id="{C27652AF-98A9-4644-9AF4-405A88FE1040}"/>
              </a:ext>
            </a:extLst>
          </p:cNvPr>
          <p:cNvSpPr>
            <a:spLocks noGrp="1"/>
          </p:cNvSpPr>
          <p:nvPr>
            <p:ph type="body" sz="quarter" idx="10"/>
          </p:nvPr>
        </p:nvSpPr>
        <p:spPr/>
        <p:txBody>
          <a:bodyPr/>
          <a:lstStyle/>
          <a:p>
            <a:r>
              <a:rPr lang="en-US" altLang="zh-CN" dirty="0"/>
              <a:t>A company needs to build a website. The main requirements are as follows:</a:t>
            </a:r>
          </a:p>
          <a:p>
            <a:pPr lvl="1"/>
            <a:r>
              <a:rPr lang="en-US" altLang="zh-CN" dirty="0"/>
              <a:t>1. The web service uses Apache HTTP.</a:t>
            </a:r>
          </a:p>
          <a:p>
            <a:pPr lvl="1"/>
            <a:r>
              <a:rPr lang="en-US" altLang="zh-CN" dirty="0"/>
              <a:t>2. Web cluster based on load balancing using </a:t>
            </a:r>
            <a:r>
              <a:rPr lang="en-US" altLang="zh-CN" dirty="0" err="1"/>
              <a:t>nginx</a:t>
            </a:r>
            <a:r>
              <a:rPr lang="zh-CN" altLang="en-US" dirty="0"/>
              <a:t>（</a:t>
            </a:r>
            <a:r>
              <a:rPr lang="en-US" altLang="zh-CN" dirty="0" err="1"/>
              <a:t>least_connection</a:t>
            </a:r>
            <a:r>
              <a:rPr lang="zh-CN" altLang="en-US" dirty="0"/>
              <a:t>）</a:t>
            </a:r>
            <a:endParaRPr lang="en-US" altLang="zh-CN" dirty="0"/>
          </a:p>
          <a:p>
            <a:pPr lvl="1"/>
            <a:r>
              <a:rPr lang="en-US" altLang="zh-CN" dirty="0"/>
              <a:t>3. The database is deployed in single-node mode, and the MySQL database instance is used.</a:t>
            </a:r>
          </a:p>
          <a:p>
            <a:pPr lvl="1"/>
            <a:r>
              <a:rPr lang="en-US" altLang="zh-CN" dirty="0"/>
              <a:t>4. The HTTP and database cannot use the default service port.</a:t>
            </a:r>
            <a:endParaRPr lang="zh-CN" altLang="en-US" dirty="0"/>
          </a:p>
        </p:txBody>
      </p:sp>
      <p:sp>
        <p:nvSpPr>
          <p:cNvPr id="5" name="矩形 4">
            <a:extLst>
              <a:ext uri="{FF2B5EF4-FFF2-40B4-BE49-F238E27FC236}">
                <a16:creationId xmlns:a16="http://schemas.microsoft.com/office/drawing/2014/main" id="{94E674F9-892D-4446-8F37-2EEFAC26CA20}"/>
              </a:ext>
            </a:extLst>
          </p:cNvPr>
          <p:cNvSpPr/>
          <p:nvPr/>
        </p:nvSpPr>
        <p:spPr>
          <a:xfrm>
            <a:off x="6425043" y="5026795"/>
            <a:ext cx="1932709" cy="90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HTTP</a:t>
            </a:r>
            <a:endParaRPr lang="zh-CN" altLang="en-US" dirty="0"/>
          </a:p>
        </p:txBody>
      </p:sp>
      <p:sp>
        <p:nvSpPr>
          <p:cNvPr id="6" name="矩形 5">
            <a:extLst>
              <a:ext uri="{FF2B5EF4-FFF2-40B4-BE49-F238E27FC236}">
                <a16:creationId xmlns:a16="http://schemas.microsoft.com/office/drawing/2014/main" id="{5E6DA590-FF57-4F26-9A6B-C18EA354AFC1}"/>
              </a:ext>
            </a:extLst>
          </p:cNvPr>
          <p:cNvSpPr/>
          <p:nvPr/>
        </p:nvSpPr>
        <p:spPr>
          <a:xfrm>
            <a:off x="10141524" y="5026795"/>
            <a:ext cx="1932709" cy="90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HTTP</a:t>
            </a:r>
            <a:endParaRPr lang="zh-CN" altLang="en-US" dirty="0"/>
          </a:p>
        </p:txBody>
      </p:sp>
      <p:sp>
        <p:nvSpPr>
          <p:cNvPr id="7" name="矩形 6">
            <a:extLst>
              <a:ext uri="{FF2B5EF4-FFF2-40B4-BE49-F238E27FC236}">
                <a16:creationId xmlns:a16="http://schemas.microsoft.com/office/drawing/2014/main" id="{84B89854-4FB6-4502-9908-11BE6433C6EF}"/>
              </a:ext>
            </a:extLst>
          </p:cNvPr>
          <p:cNvSpPr/>
          <p:nvPr/>
        </p:nvSpPr>
        <p:spPr>
          <a:xfrm>
            <a:off x="8433950" y="6035507"/>
            <a:ext cx="1593275" cy="67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zh-CN" altLang="en-US" dirty="0"/>
          </a:p>
        </p:txBody>
      </p:sp>
      <p:sp>
        <p:nvSpPr>
          <p:cNvPr id="8" name="矩形 7">
            <a:extLst>
              <a:ext uri="{FF2B5EF4-FFF2-40B4-BE49-F238E27FC236}">
                <a16:creationId xmlns:a16="http://schemas.microsoft.com/office/drawing/2014/main" id="{8CACA00E-A65B-4ED2-AA1F-3D35470372F4}"/>
              </a:ext>
            </a:extLst>
          </p:cNvPr>
          <p:cNvSpPr/>
          <p:nvPr/>
        </p:nvSpPr>
        <p:spPr>
          <a:xfrm>
            <a:off x="8264232" y="4122694"/>
            <a:ext cx="1932709" cy="526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LB</a:t>
            </a:r>
            <a:r>
              <a:rPr lang="zh-CN" altLang="en-US" dirty="0"/>
              <a:t>（</a:t>
            </a:r>
            <a:r>
              <a:rPr lang="en-US" altLang="zh-CN" dirty="0" err="1"/>
              <a:t>nginx</a:t>
            </a:r>
            <a:r>
              <a:rPr lang="zh-CN" altLang="en-US" dirty="0"/>
              <a:t>）</a:t>
            </a:r>
          </a:p>
        </p:txBody>
      </p:sp>
    </p:spTree>
    <p:extLst>
      <p:ext uri="{BB962C8B-B14F-4D97-AF65-F5344CB8AC3E}">
        <p14:creationId xmlns:p14="http://schemas.microsoft.com/office/powerpoint/2010/main" val="94946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5A678-27DB-480B-8766-8D301CC52C28}"/>
              </a:ext>
            </a:extLst>
          </p:cNvPr>
          <p:cNvSpPr>
            <a:spLocks noGrp="1"/>
          </p:cNvSpPr>
          <p:nvPr>
            <p:ph type="title"/>
          </p:nvPr>
        </p:nvSpPr>
        <p:spPr/>
        <p:txBody>
          <a:bodyPr>
            <a:normAutofit/>
          </a:bodyPr>
          <a:lstStyle/>
          <a:p>
            <a:r>
              <a:rPr lang="en-US" altLang="zh-CN" dirty="0"/>
              <a:t>Unified file sharing service</a:t>
            </a:r>
            <a:endParaRPr lang="zh-CN" altLang="en-US" dirty="0"/>
          </a:p>
        </p:txBody>
      </p:sp>
      <p:sp>
        <p:nvSpPr>
          <p:cNvPr id="3" name="文本占位符 2">
            <a:extLst>
              <a:ext uri="{FF2B5EF4-FFF2-40B4-BE49-F238E27FC236}">
                <a16:creationId xmlns:a16="http://schemas.microsoft.com/office/drawing/2014/main" id="{4B0D4853-E824-4BE9-B371-01E1ABB3C0A5}"/>
              </a:ext>
            </a:extLst>
          </p:cNvPr>
          <p:cNvSpPr>
            <a:spLocks noGrp="1"/>
          </p:cNvSpPr>
          <p:nvPr>
            <p:ph type="body" sz="quarter" idx="10"/>
          </p:nvPr>
        </p:nvSpPr>
        <p:spPr/>
        <p:txBody>
          <a:bodyPr/>
          <a:lstStyle/>
          <a:p>
            <a:r>
              <a:rPr lang="en-US" altLang="zh-CN" dirty="0"/>
              <a:t>A company wants to set up a file server to provide unified file storage and </a:t>
            </a:r>
            <a:r>
              <a:rPr lang="en-US" altLang="zh-CN" dirty="0" err="1"/>
              <a:t>shareing</a:t>
            </a:r>
            <a:r>
              <a:rPr lang="en-US" altLang="zh-CN" dirty="0"/>
              <a:t> for employees' PCs (including Linux and Windows PCs). The main requirements are as follows:</a:t>
            </a:r>
          </a:p>
          <a:p>
            <a:pPr lvl="1"/>
            <a:r>
              <a:rPr lang="en-US" altLang="zh-CN" dirty="0"/>
              <a:t>1. The file server uses samba.</a:t>
            </a:r>
          </a:p>
          <a:p>
            <a:pPr lvl="1"/>
            <a:r>
              <a:rPr lang="en-US" altLang="zh-CN" dirty="0"/>
              <a:t>2. Use Linux and Windows Client to access samba sharing</a:t>
            </a:r>
          </a:p>
          <a:p>
            <a:endParaRPr lang="zh-CN" altLang="en-US" dirty="0"/>
          </a:p>
        </p:txBody>
      </p:sp>
      <p:sp>
        <p:nvSpPr>
          <p:cNvPr id="4" name="矩形 3">
            <a:extLst>
              <a:ext uri="{FF2B5EF4-FFF2-40B4-BE49-F238E27FC236}">
                <a16:creationId xmlns:a16="http://schemas.microsoft.com/office/drawing/2014/main" id="{0CA6445C-3A50-4D8E-AFE5-89E31D56C8A4}"/>
              </a:ext>
            </a:extLst>
          </p:cNvPr>
          <p:cNvSpPr/>
          <p:nvPr/>
        </p:nvSpPr>
        <p:spPr>
          <a:xfrm>
            <a:off x="7488815" y="4284715"/>
            <a:ext cx="1932709" cy="1210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Samba</a:t>
            </a:r>
            <a:endParaRPr lang="zh-CN" altLang="en-US" dirty="0"/>
          </a:p>
        </p:txBody>
      </p:sp>
      <p:sp>
        <p:nvSpPr>
          <p:cNvPr id="5" name="矩形 4">
            <a:extLst>
              <a:ext uri="{FF2B5EF4-FFF2-40B4-BE49-F238E27FC236}">
                <a16:creationId xmlns:a16="http://schemas.microsoft.com/office/drawing/2014/main" id="{FD2D163C-3316-4C05-B31C-26C41FAC95A3}"/>
              </a:ext>
            </a:extLst>
          </p:cNvPr>
          <p:cNvSpPr/>
          <p:nvPr/>
        </p:nvSpPr>
        <p:spPr>
          <a:xfrm>
            <a:off x="10389466" y="4548148"/>
            <a:ext cx="1328450" cy="57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windows</a:t>
            </a:r>
            <a:endParaRPr lang="zh-CN" altLang="en-US" dirty="0"/>
          </a:p>
        </p:txBody>
      </p:sp>
      <p:sp>
        <p:nvSpPr>
          <p:cNvPr id="6" name="矩形 5">
            <a:extLst>
              <a:ext uri="{FF2B5EF4-FFF2-40B4-BE49-F238E27FC236}">
                <a16:creationId xmlns:a16="http://schemas.microsoft.com/office/drawing/2014/main" id="{FB1CD299-BAAC-4083-BF77-C767D7D1768D}"/>
              </a:ext>
            </a:extLst>
          </p:cNvPr>
          <p:cNvSpPr/>
          <p:nvPr/>
        </p:nvSpPr>
        <p:spPr>
          <a:xfrm>
            <a:off x="10389466" y="5612154"/>
            <a:ext cx="1328450" cy="57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endParaRPr lang="zh-CN" altLang="en-US" dirty="0"/>
          </a:p>
        </p:txBody>
      </p:sp>
      <p:sp>
        <p:nvSpPr>
          <p:cNvPr id="13" name="矩形 12">
            <a:extLst>
              <a:ext uri="{FF2B5EF4-FFF2-40B4-BE49-F238E27FC236}">
                <a16:creationId xmlns:a16="http://schemas.microsoft.com/office/drawing/2014/main" id="{CD6B31EC-3919-47BA-8A78-6A1CB06CBA53}"/>
              </a:ext>
            </a:extLst>
          </p:cNvPr>
          <p:cNvSpPr/>
          <p:nvPr/>
        </p:nvSpPr>
        <p:spPr>
          <a:xfrm>
            <a:off x="7488815" y="5988337"/>
            <a:ext cx="1932709" cy="3693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Disk</a:t>
            </a:r>
            <a:endParaRPr lang="zh-CN" altLang="en-US" dirty="0"/>
          </a:p>
        </p:txBody>
      </p:sp>
      <p:sp>
        <p:nvSpPr>
          <p:cNvPr id="14" name="矩形 13">
            <a:extLst>
              <a:ext uri="{FF2B5EF4-FFF2-40B4-BE49-F238E27FC236}">
                <a16:creationId xmlns:a16="http://schemas.microsoft.com/office/drawing/2014/main" id="{61231333-0695-41AA-BF7C-F89AB8691830}"/>
              </a:ext>
            </a:extLst>
          </p:cNvPr>
          <p:cNvSpPr/>
          <p:nvPr/>
        </p:nvSpPr>
        <p:spPr>
          <a:xfrm>
            <a:off x="7894060" y="5104708"/>
            <a:ext cx="1111828" cy="3311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Path</a:t>
            </a:r>
            <a:endParaRPr lang="zh-CN" altLang="en-US" dirty="0"/>
          </a:p>
        </p:txBody>
      </p:sp>
      <p:sp>
        <p:nvSpPr>
          <p:cNvPr id="15" name="矩形 14">
            <a:extLst>
              <a:ext uri="{FF2B5EF4-FFF2-40B4-BE49-F238E27FC236}">
                <a16:creationId xmlns:a16="http://schemas.microsoft.com/office/drawing/2014/main" id="{7F97E520-EB9E-49F9-B646-E2E420633B05}"/>
              </a:ext>
            </a:extLst>
          </p:cNvPr>
          <p:cNvSpPr/>
          <p:nvPr/>
        </p:nvSpPr>
        <p:spPr>
          <a:xfrm>
            <a:off x="8455170" y="5443912"/>
            <a:ext cx="1012463" cy="369332"/>
          </a:xfrm>
          <a:prstGeom prst="rect">
            <a:avLst/>
          </a:prstGeom>
        </p:spPr>
        <p:txBody>
          <a:bodyPr wrap="square">
            <a:spAutoFit/>
          </a:bodyPr>
          <a:lstStyle/>
          <a:p>
            <a:pPr algn="ctr"/>
            <a:r>
              <a:rPr lang="en-US" altLang="zh-CN" dirty="0"/>
              <a:t>Mount</a:t>
            </a:r>
          </a:p>
        </p:txBody>
      </p:sp>
      <p:cxnSp>
        <p:nvCxnSpPr>
          <p:cNvPr id="16" name="直接箭头连接符 15">
            <a:extLst>
              <a:ext uri="{FF2B5EF4-FFF2-40B4-BE49-F238E27FC236}">
                <a16:creationId xmlns:a16="http://schemas.microsoft.com/office/drawing/2014/main" id="{91E4FAC3-B18D-421D-9F38-E52C0C165061}"/>
              </a:ext>
            </a:extLst>
          </p:cNvPr>
          <p:cNvCxnSpPr>
            <a:cxnSpLocks/>
          </p:cNvCxnSpPr>
          <p:nvPr/>
        </p:nvCxnSpPr>
        <p:spPr>
          <a:xfrm flipH="1" flipV="1">
            <a:off x="8449974" y="5435893"/>
            <a:ext cx="5196" cy="552444"/>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95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5A678-27DB-480B-8766-8D301CC52C28}"/>
              </a:ext>
            </a:extLst>
          </p:cNvPr>
          <p:cNvSpPr>
            <a:spLocks noGrp="1"/>
          </p:cNvSpPr>
          <p:nvPr>
            <p:ph type="title"/>
          </p:nvPr>
        </p:nvSpPr>
        <p:spPr/>
        <p:txBody>
          <a:bodyPr>
            <a:normAutofit/>
          </a:bodyPr>
          <a:lstStyle/>
          <a:p>
            <a:r>
              <a:rPr lang="en-US" altLang="zh-CN" dirty="0"/>
              <a:t>Unified FTP service</a:t>
            </a:r>
            <a:endParaRPr lang="zh-CN" altLang="en-US" dirty="0"/>
          </a:p>
        </p:txBody>
      </p:sp>
      <p:sp>
        <p:nvSpPr>
          <p:cNvPr id="3" name="文本占位符 2">
            <a:extLst>
              <a:ext uri="{FF2B5EF4-FFF2-40B4-BE49-F238E27FC236}">
                <a16:creationId xmlns:a16="http://schemas.microsoft.com/office/drawing/2014/main" id="{4B0D4853-E824-4BE9-B371-01E1ABB3C0A5}"/>
              </a:ext>
            </a:extLst>
          </p:cNvPr>
          <p:cNvSpPr>
            <a:spLocks noGrp="1"/>
          </p:cNvSpPr>
          <p:nvPr>
            <p:ph type="body" sz="quarter" idx="10"/>
          </p:nvPr>
        </p:nvSpPr>
        <p:spPr/>
        <p:txBody>
          <a:bodyPr/>
          <a:lstStyle/>
          <a:p>
            <a:r>
              <a:rPr lang="en-US" altLang="zh-CN" dirty="0"/>
              <a:t>A company wants to set up a FTP server to provide unified file storage for employees' PCs (including Linux and Windows PCs). The main requirements are as follows:</a:t>
            </a:r>
          </a:p>
          <a:p>
            <a:pPr lvl="1"/>
            <a:r>
              <a:rPr lang="en-US" altLang="zh-CN" dirty="0"/>
              <a:t>1. The FTP service uses sftp.</a:t>
            </a:r>
          </a:p>
          <a:p>
            <a:pPr lvl="1"/>
            <a:r>
              <a:rPr lang="en-US" altLang="zh-CN" dirty="0"/>
              <a:t>2. SFTP uses the passive mode.</a:t>
            </a:r>
          </a:p>
          <a:p>
            <a:pPr lvl="1"/>
            <a:r>
              <a:rPr lang="en-US" altLang="zh-CN" dirty="0"/>
              <a:t>3. The shared path of the FTP service is provided by the newly mounted disk.</a:t>
            </a:r>
          </a:p>
          <a:p>
            <a:endParaRPr lang="zh-CN" altLang="en-US" dirty="0"/>
          </a:p>
        </p:txBody>
      </p:sp>
      <p:sp>
        <p:nvSpPr>
          <p:cNvPr id="4" name="矩形 3">
            <a:extLst>
              <a:ext uri="{FF2B5EF4-FFF2-40B4-BE49-F238E27FC236}">
                <a16:creationId xmlns:a16="http://schemas.microsoft.com/office/drawing/2014/main" id="{0CA6445C-3A50-4D8E-AFE5-89E31D56C8A4}"/>
              </a:ext>
            </a:extLst>
          </p:cNvPr>
          <p:cNvSpPr/>
          <p:nvPr/>
        </p:nvSpPr>
        <p:spPr>
          <a:xfrm>
            <a:off x="7488815" y="4284715"/>
            <a:ext cx="1932709" cy="1210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sftp</a:t>
            </a:r>
            <a:endParaRPr lang="zh-CN" altLang="en-US" dirty="0"/>
          </a:p>
        </p:txBody>
      </p:sp>
      <p:sp>
        <p:nvSpPr>
          <p:cNvPr id="5" name="矩形 4">
            <a:extLst>
              <a:ext uri="{FF2B5EF4-FFF2-40B4-BE49-F238E27FC236}">
                <a16:creationId xmlns:a16="http://schemas.microsoft.com/office/drawing/2014/main" id="{FD2D163C-3316-4C05-B31C-26C41FAC95A3}"/>
              </a:ext>
            </a:extLst>
          </p:cNvPr>
          <p:cNvSpPr/>
          <p:nvPr/>
        </p:nvSpPr>
        <p:spPr>
          <a:xfrm>
            <a:off x="10389466" y="4548148"/>
            <a:ext cx="1328450" cy="57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windows</a:t>
            </a:r>
            <a:endParaRPr lang="zh-CN" altLang="en-US" dirty="0"/>
          </a:p>
        </p:txBody>
      </p:sp>
      <p:sp>
        <p:nvSpPr>
          <p:cNvPr id="6" name="矩形 5">
            <a:extLst>
              <a:ext uri="{FF2B5EF4-FFF2-40B4-BE49-F238E27FC236}">
                <a16:creationId xmlns:a16="http://schemas.microsoft.com/office/drawing/2014/main" id="{FB1CD299-BAAC-4083-BF77-C767D7D1768D}"/>
              </a:ext>
            </a:extLst>
          </p:cNvPr>
          <p:cNvSpPr/>
          <p:nvPr/>
        </p:nvSpPr>
        <p:spPr>
          <a:xfrm>
            <a:off x="10389466" y="5612154"/>
            <a:ext cx="1328450" cy="57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endParaRPr lang="zh-CN" altLang="en-US" dirty="0"/>
          </a:p>
        </p:txBody>
      </p:sp>
      <p:sp>
        <p:nvSpPr>
          <p:cNvPr id="8" name="矩形 7">
            <a:extLst>
              <a:ext uri="{FF2B5EF4-FFF2-40B4-BE49-F238E27FC236}">
                <a16:creationId xmlns:a16="http://schemas.microsoft.com/office/drawing/2014/main" id="{A76EE623-7D24-4704-A53B-9FD6CB392B37}"/>
              </a:ext>
            </a:extLst>
          </p:cNvPr>
          <p:cNvSpPr/>
          <p:nvPr/>
        </p:nvSpPr>
        <p:spPr>
          <a:xfrm>
            <a:off x="7488815" y="5988337"/>
            <a:ext cx="1932709" cy="3693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Disk</a:t>
            </a:r>
            <a:endParaRPr lang="zh-CN" altLang="en-US" dirty="0"/>
          </a:p>
        </p:txBody>
      </p:sp>
      <p:sp>
        <p:nvSpPr>
          <p:cNvPr id="9" name="矩形 8">
            <a:extLst>
              <a:ext uri="{FF2B5EF4-FFF2-40B4-BE49-F238E27FC236}">
                <a16:creationId xmlns:a16="http://schemas.microsoft.com/office/drawing/2014/main" id="{F1B8738C-FF4D-4AF8-9B96-7E89569DE78C}"/>
              </a:ext>
            </a:extLst>
          </p:cNvPr>
          <p:cNvSpPr/>
          <p:nvPr/>
        </p:nvSpPr>
        <p:spPr>
          <a:xfrm>
            <a:off x="7894060" y="5104708"/>
            <a:ext cx="1111828" cy="3311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Path</a:t>
            </a:r>
            <a:endParaRPr lang="zh-CN" altLang="en-US" dirty="0"/>
          </a:p>
        </p:txBody>
      </p:sp>
      <p:cxnSp>
        <p:nvCxnSpPr>
          <p:cNvPr id="11" name="直接箭头连接符 10">
            <a:extLst>
              <a:ext uri="{FF2B5EF4-FFF2-40B4-BE49-F238E27FC236}">
                <a16:creationId xmlns:a16="http://schemas.microsoft.com/office/drawing/2014/main" id="{0EBE2692-5764-47C7-A6CF-DEFE3E21321F}"/>
              </a:ext>
            </a:extLst>
          </p:cNvPr>
          <p:cNvCxnSpPr>
            <a:cxnSpLocks/>
            <a:stCxn id="8" idx="0"/>
            <a:endCxn id="9" idx="2"/>
          </p:cNvCxnSpPr>
          <p:nvPr/>
        </p:nvCxnSpPr>
        <p:spPr>
          <a:xfrm flipH="1" flipV="1">
            <a:off x="8449974" y="5435893"/>
            <a:ext cx="5196" cy="552444"/>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753E3E7-1A5F-4FC1-A590-4C5FA3D7F7A7}"/>
              </a:ext>
            </a:extLst>
          </p:cNvPr>
          <p:cNvSpPr/>
          <p:nvPr/>
        </p:nvSpPr>
        <p:spPr>
          <a:xfrm>
            <a:off x="8455170" y="5443912"/>
            <a:ext cx="1012463" cy="369332"/>
          </a:xfrm>
          <a:prstGeom prst="rect">
            <a:avLst/>
          </a:prstGeom>
        </p:spPr>
        <p:txBody>
          <a:bodyPr wrap="square">
            <a:spAutoFit/>
          </a:bodyPr>
          <a:lstStyle/>
          <a:p>
            <a:pPr algn="ctr"/>
            <a:r>
              <a:rPr lang="en-US" altLang="zh-CN" dirty="0"/>
              <a:t>Mount</a:t>
            </a:r>
          </a:p>
        </p:txBody>
      </p:sp>
    </p:spTree>
    <p:extLst>
      <p:ext uri="{BB962C8B-B14F-4D97-AF65-F5344CB8AC3E}">
        <p14:creationId xmlns:p14="http://schemas.microsoft.com/office/powerpoint/2010/main" val="326738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92365-5189-4CB4-9763-13AB33794DCC}"/>
              </a:ext>
            </a:extLst>
          </p:cNvPr>
          <p:cNvSpPr>
            <a:spLocks noGrp="1"/>
          </p:cNvSpPr>
          <p:nvPr>
            <p:ph type="title"/>
          </p:nvPr>
        </p:nvSpPr>
        <p:spPr/>
        <p:txBody>
          <a:bodyPr/>
          <a:lstStyle/>
          <a:p>
            <a:r>
              <a:rPr lang="en-US" altLang="zh-CN" dirty="0"/>
              <a:t>System Security Hardening</a:t>
            </a:r>
            <a:endParaRPr lang="zh-CN" altLang="en-US" dirty="0"/>
          </a:p>
        </p:txBody>
      </p:sp>
      <p:sp>
        <p:nvSpPr>
          <p:cNvPr id="34" name="文本占位符 33">
            <a:extLst>
              <a:ext uri="{FF2B5EF4-FFF2-40B4-BE49-F238E27FC236}">
                <a16:creationId xmlns:a16="http://schemas.microsoft.com/office/drawing/2014/main" id="{D5F04CE7-C721-450A-A9D7-9B710C19AB22}"/>
              </a:ext>
            </a:extLst>
          </p:cNvPr>
          <p:cNvSpPr>
            <a:spLocks noGrp="1"/>
          </p:cNvSpPr>
          <p:nvPr>
            <p:ph type="body" sz="quarter" idx="10"/>
          </p:nvPr>
        </p:nvSpPr>
        <p:spPr/>
        <p:txBody>
          <a:bodyPr/>
          <a:lstStyle/>
          <a:p>
            <a:r>
              <a:rPr lang="en-US" altLang="zh-CN" dirty="0"/>
              <a:t>A company wants to build a secure bastion host maintenance system.</a:t>
            </a:r>
          </a:p>
          <a:p>
            <a:r>
              <a:rPr lang="en-US" altLang="zh-CN" dirty="0"/>
              <a:t>The main requirements are as follows:</a:t>
            </a:r>
          </a:p>
          <a:p>
            <a:pPr lvl="1"/>
            <a:r>
              <a:rPr lang="en-US" altLang="zh-CN" dirty="0"/>
              <a:t>Linux bastion hosts do not allow the root user to remotely log in through SSH.</a:t>
            </a:r>
          </a:p>
          <a:p>
            <a:pPr lvl="1"/>
            <a:r>
              <a:rPr lang="en-US" altLang="zh-CN" dirty="0"/>
              <a:t>You can log in to the Linux bastion host only as user </a:t>
            </a:r>
            <a:r>
              <a:rPr lang="en-US" altLang="zh-CN" dirty="0" err="1"/>
              <a:t>gandalf</a:t>
            </a:r>
            <a:r>
              <a:rPr lang="en-US" altLang="zh-CN" dirty="0"/>
              <a:t> in SSH and can switch to user root only as user </a:t>
            </a:r>
            <a:r>
              <a:rPr lang="en-US" altLang="zh-CN" dirty="0" err="1"/>
              <a:t>gandalf</a:t>
            </a:r>
            <a:r>
              <a:rPr lang="en-US" altLang="zh-CN" dirty="0"/>
              <a:t>.</a:t>
            </a:r>
          </a:p>
          <a:p>
            <a:pPr lvl="1"/>
            <a:r>
              <a:rPr lang="en-US" altLang="zh-CN" dirty="0"/>
              <a:t>Linux bastion hosts can log in service Linux hosts through SSH without passwords.</a:t>
            </a:r>
          </a:p>
          <a:p>
            <a:pPr lvl="1"/>
            <a:r>
              <a:rPr lang="en-US" altLang="zh-CN" dirty="0"/>
              <a:t>A website runs on the service host 1, and the service host provides a webpage backend database.</a:t>
            </a:r>
          </a:p>
          <a:p>
            <a:pPr lvl="1"/>
            <a:r>
              <a:rPr lang="en-US" altLang="zh-CN" dirty="0"/>
              <a:t>All hosts cannot use the default SSH service port, HTTP port, and database port.</a:t>
            </a:r>
          </a:p>
          <a:p>
            <a:pPr lvl="1"/>
            <a:r>
              <a:rPr lang="en-US" altLang="zh-CN" dirty="0"/>
              <a:t>The firewall service must be enabled on all hosts.</a:t>
            </a:r>
            <a:endParaRPr lang="zh-CN" altLang="en-US" dirty="0"/>
          </a:p>
        </p:txBody>
      </p:sp>
    </p:spTree>
    <p:extLst>
      <p:ext uri="{BB962C8B-B14F-4D97-AF65-F5344CB8AC3E}">
        <p14:creationId xmlns:p14="http://schemas.microsoft.com/office/powerpoint/2010/main" val="160787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52302-6FE1-44BD-A6F4-6C5B4144153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A90305A-F874-4251-891E-A3531B092CFD}"/>
              </a:ext>
            </a:extLst>
          </p:cNvPr>
          <p:cNvSpPr>
            <a:spLocks noGrp="1"/>
          </p:cNvSpPr>
          <p:nvPr>
            <p:ph type="body" sz="quarter" idx="10"/>
          </p:nvPr>
        </p:nvSpPr>
        <p:spPr/>
        <p:txBody>
          <a:bodyPr/>
          <a:lstStyle/>
          <a:p>
            <a:endParaRPr lang="zh-CN" altLang="en-US"/>
          </a:p>
        </p:txBody>
      </p:sp>
      <p:sp>
        <p:nvSpPr>
          <p:cNvPr id="4" name="矩形 3">
            <a:extLst>
              <a:ext uri="{FF2B5EF4-FFF2-40B4-BE49-F238E27FC236}">
                <a16:creationId xmlns:a16="http://schemas.microsoft.com/office/drawing/2014/main" id="{D4C11A76-25C9-405A-A433-BCB1D95D811E}"/>
              </a:ext>
            </a:extLst>
          </p:cNvPr>
          <p:cNvSpPr/>
          <p:nvPr/>
        </p:nvSpPr>
        <p:spPr>
          <a:xfrm>
            <a:off x="3022410" y="2347344"/>
            <a:ext cx="1932709" cy="2010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p>
          <a:p>
            <a:pPr algn="ctr"/>
            <a:r>
              <a:rPr lang="en-US" altLang="zh-CN" dirty="0"/>
              <a:t>bastion host</a:t>
            </a:r>
            <a:endParaRPr lang="zh-CN" altLang="en-US" dirty="0"/>
          </a:p>
        </p:txBody>
      </p:sp>
      <p:sp>
        <p:nvSpPr>
          <p:cNvPr id="5" name="矩形 4">
            <a:extLst>
              <a:ext uri="{FF2B5EF4-FFF2-40B4-BE49-F238E27FC236}">
                <a16:creationId xmlns:a16="http://schemas.microsoft.com/office/drawing/2014/main" id="{C65F0F73-DDC8-4DF8-BCF6-E1219E532F52}"/>
              </a:ext>
            </a:extLst>
          </p:cNvPr>
          <p:cNvSpPr/>
          <p:nvPr/>
        </p:nvSpPr>
        <p:spPr>
          <a:xfrm>
            <a:off x="6601691" y="1524112"/>
            <a:ext cx="1932709" cy="1476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endParaRPr lang="zh-CN" altLang="en-US" dirty="0"/>
          </a:p>
        </p:txBody>
      </p:sp>
      <p:cxnSp>
        <p:nvCxnSpPr>
          <p:cNvPr id="6" name="直接箭头连接符 5">
            <a:extLst>
              <a:ext uri="{FF2B5EF4-FFF2-40B4-BE49-F238E27FC236}">
                <a16:creationId xmlns:a16="http://schemas.microsoft.com/office/drawing/2014/main" id="{56513E32-291D-4FD6-9007-42194F0C5628}"/>
              </a:ext>
            </a:extLst>
          </p:cNvPr>
          <p:cNvCxnSpPr>
            <a:cxnSpLocks/>
            <a:stCxn id="4" idx="3"/>
            <a:endCxn id="5" idx="1"/>
          </p:cNvCxnSpPr>
          <p:nvPr/>
        </p:nvCxnSpPr>
        <p:spPr>
          <a:xfrm flipV="1">
            <a:off x="4955119" y="2262488"/>
            <a:ext cx="1646572" cy="1090177"/>
          </a:xfrm>
          <a:prstGeom prst="straightConnector1">
            <a:avLst/>
          </a:pr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99CC1557-B7EE-4B34-9764-56B40E881EE9}"/>
              </a:ext>
            </a:extLst>
          </p:cNvPr>
          <p:cNvSpPr/>
          <p:nvPr/>
        </p:nvSpPr>
        <p:spPr>
          <a:xfrm>
            <a:off x="6601691" y="3829858"/>
            <a:ext cx="1932709"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zh-CN" altLang="en-US" dirty="0"/>
          </a:p>
        </p:txBody>
      </p:sp>
      <p:cxnSp>
        <p:nvCxnSpPr>
          <p:cNvPr id="8" name="直接箭头连接符 7">
            <a:extLst>
              <a:ext uri="{FF2B5EF4-FFF2-40B4-BE49-F238E27FC236}">
                <a16:creationId xmlns:a16="http://schemas.microsoft.com/office/drawing/2014/main" id="{444124F1-D13F-431B-AF5D-356F156BE41C}"/>
              </a:ext>
            </a:extLst>
          </p:cNvPr>
          <p:cNvCxnSpPr>
            <a:cxnSpLocks/>
            <a:stCxn id="4" idx="3"/>
            <a:endCxn id="7" idx="1"/>
          </p:cNvCxnSpPr>
          <p:nvPr/>
        </p:nvCxnSpPr>
        <p:spPr>
          <a:xfrm>
            <a:off x="4955119" y="3352665"/>
            <a:ext cx="1646572" cy="1077358"/>
          </a:xfrm>
          <a:prstGeom prst="straightConnector1">
            <a:avLst/>
          </a:pr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46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7ABB7-E990-4116-AC5F-A13C0A047936}"/>
              </a:ext>
            </a:extLst>
          </p:cNvPr>
          <p:cNvSpPr>
            <a:spLocks noGrp="1"/>
          </p:cNvSpPr>
          <p:nvPr>
            <p:ph type="title"/>
          </p:nvPr>
        </p:nvSpPr>
        <p:spPr/>
        <p:txBody>
          <a:bodyPr>
            <a:normAutofit/>
          </a:bodyPr>
          <a:lstStyle/>
          <a:p>
            <a:r>
              <a:rPr lang="en-US" altLang="zh-CN" dirty="0"/>
              <a:t>Cloud-native infrastructure</a:t>
            </a:r>
            <a:endParaRPr lang="zh-CN" altLang="en-US" dirty="0"/>
          </a:p>
        </p:txBody>
      </p:sp>
      <p:sp>
        <p:nvSpPr>
          <p:cNvPr id="3" name="文本占位符 2">
            <a:extLst>
              <a:ext uri="{FF2B5EF4-FFF2-40B4-BE49-F238E27FC236}">
                <a16:creationId xmlns:a16="http://schemas.microsoft.com/office/drawing/2014/main" id="{776BC473-B4FA-4033-8867-6C58A018FB3C}"/>
              </a:ext>
            </a:extLst>
          </p:cNvPr>
          <p:cNvSpPr>
            <a:spLocks noGrp="1"/>
          </p:cNvSpPr>
          <p:nvPr>
            <p:ph type="body" sz="quarter" idx="10"/>
          </p:nvPr>
        </p:nvSpPr>
        <p:spPr/>
        <p:txBody>
          <a:bodyPr/>
          <a:lstStyle/>
          <a:p>
            <a:r>
              <a:rPr lang="en-US" altLang="zh-CN" dirty="0"/>
              <a:t>A company wants to build a Kubernetes-based cloud-native infrastructure. The main requirements are as follows:</a:t>
            </a:r>
          </a:p>
          <a:p>
            <a:pPr lvl="1"/>
            <a:r>
              <a:rPr lang="en-US" altLang="zh-CN" dirty="0"/>
              <a:t>1. A Kubernetes cluster consists of one master node and two worker nodes</a:t>
            </a:r>
          </a:p>
          <a:p>
            <a:pPr lvl="1"/>
            <a:r>
              <a:rPr lang="en-US" altLang="zh-CN" dirty="0"/>
              <a:t>2. All hosts can be logged in to through SSH without passwords</a:t>
            </a:r>
          </a:p>
          <a:p>
            <a:pPr lvl="1"/>
            <a:r>
              <a:rPr lang="en-US" altLang="zh-CN" dirty="0"/>
              <a:t>3. The master node can access other worker nodes through the host name</a:t>
            </a:r>
          </a:p>
          <a:p>
            <a:pPr lvl="1"/>
            <a:r>
              <a:rPr lang="en-US" altLang="zh-CN" dirty="0"/>
              <a:t>4. Deploying a Website Microservice in this Kubernetes Cluster</a:t>
            </a:r>
          </a:p>
          <a:p>
            <a:pPr lvl="1"/>
            <a:endParaRPr lang="en-US" altLang="zh-CN" dirty="0"/>
          </a:p>
          <a:p>
            <a:pPr marL="0" indent="0">
              <a:buNone/>
            </a:pPr>
            <a:endParaRPr lang="zh-CN" altLang="en-US" dirty="0"/>
          </a:p>
        </p:txBody>
      </p:sp>
      <p:sp>
        <p:nvSpPr>
          <p:cNvPr id="4" name="矩形 3">
            <a:extLst>
              <a:ext uri="{FF2B5EF4-FFF2-40B4-BE49-F238E27FC236}">
                <a16:creationId xmlns:a16="http://schemas.microsoft.com/office/drawing/2014/main" id="{E7A7FC8E-7F53-426B-BE33-5382A9912E9A}"/>
              </a:ext>
            </a:extLst>
          </p:cNvPr>
          <p:cNvSpPr/>
          <p:nvPr/>
        </p:nvSpPr>
        <p:spPr>
          <a:xfrm>
            <a:off x="7755602" y="4344081"/>
            <a:ext cx="1867247" cy="943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Kubernetes Master</a:t>
            </a:r>
            <a:endParaRPr lang="zh-CN" altLang="en-US" dirty="0"/>
          </a:p>
        </p:txBody>
      </p:sp>
      <p:sp>
        <p:nvSpPr>
          <p:cNvPr id="5" name="矩形 4">
            <a:extLst>
              <a:ext uri="{FF2B5EF4-FFF2-40B4-BE49-F238E27FC236}">
                <a16:creationId xmlns:a16="http://schemas.microsoft.com/office/drawing/2014/main" id="{79F0CC07-EF7F-4B11-89E1-EA9EE40862AA}"/>
              </a:ext>
            </a:extLst>
          </p:cNvPr>
          <p:cNvSpPr/>
          <p:nvPr/>
        </p:nvSpPr>
        <p:spPr>
          <a:xfrm>
            <a:off x="5717851" y="5778925"/>
            <a:ext cx="1983883" cy="943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Kubernetes Node</a:t>
            </a:r>
            <a:endParaRPr lang="zh-CN" altLang="en-US" dirty="0"/>
          </a:p>
        </p:txBody>
      </p:sp>
      <p:sp>
        <p:nvSpPr>
          <p:cNvPr id="6" name="矩形 5">
            <a:extLst>
              <a:ext uri="{FF2B5EF4-FFF2-40B4-BE49-F238E27FC236}">
                <a16:creationId xmlns:a16="http://schemas.microsoft.com/office/drawing/2014/main" id="{2CA165AD-D902-495F-88A3-A94D4849F4B0}"/>
              </a:ext>
            </a:extLst>
          </p:cNvPr>
          <p:cNvSpPr/>
          <p:nvPr/>
        </p:nvSpPr>
        <p:spPr>
          <a:xfrm>
            <a:off x="9900682" y="5778924"/>
            <a:ext cx="1983884" cy="943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Kubernetes Node   </a:t>
            </a:r>
            <a:endParaRPr lang="zh-CN" altLang="en-US" dirty="0"/>
          </a:p>
        </p:txBody>
      </p:sp>
      <p:cxnSp>
        <p:nvCxnSpPr>
          <p:cNvPr id="7" name="直接箭头连接符 6">
            <a:extLst>
              <a:ext uri="{FF2B5EF4-FFF2-40B4-BE49-F238E27FC236}">
                <a16:creationId xmlns:a16="http://schemas.microsoft.com/office/drawing/2014/main" id="{49047B4A-A6E5-4894-A1AF-9462805A81B4}"/>
              </a:ext>
            </a:extLst>
          </p:cNvPr>
          <p:cNvCxnSpPr>
            <a:cxnSpLocks/>
            <a:stCxn id="5" idx="0"/>
            <a:endCxn id="4" idx="2"/>
          </p:cNvCxnSpPr>
          <p:nvPr/>
        </p:nvCxnSpPr>
        <p:spPr>
          <a:xfrm flipV="1">
            <a:off x="6709793" y="5287922"/>
            <a:ext cx="1979433" cy="4910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D2CE761-A91E-4079-99DC-C85B383D44AB}"/>
              </a:ext>
            </a:extLst>
          </p:cNvPr>
          <p:cNvCxnSpPr>
            <a:cxnSpLocks/>
            <a:stCxn id="6" idx="0"/>
            <a:endCxn id="4" idx="2"/>
          </p:cNvCxnSpPr>
          <p:nvPr/>
        </p:nvCxnSpPr>
        <p:spPr>
          <a:xfrm flipH="1" flipV="1">
            <a:off x="8689226" y="5287922"/>
            <a:ext cx="2203398" cy="4910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54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12703"/>
      </p:ext>
    </p:extLst>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功能页模板">
  <a:themeElements>
    <a:clrScheme name="自定义 2">
      <a:dk1>
        <a:sysClr val="windowText" lastClr="000000"/>
      </a:dk1>
      <a:lt1>
        <a:sysClr val="window" lastClr="FFFFFF"/>
      </a:lt1>
      <a:dk2>
        <a:srgbClr val="44546A"/>
      </a:dk2>
      <a:lt2>
        <a:srgbClr val="E7E6E6"/>
      </a:lt2>
      <a:accent1>
        <a:srgbClr val="C7000B"/>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49E341-E18B-4582-A696-294F4CA4F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0EFEAE-CE38-4782-874C-F0C04452BAF1}">
  <ds:schemaRefs>
    <ds:schemaRef ds:uri="http://schemas.microsoft.com/sharepoint/v3/contenttype/forms"/>
  </ds:schemaRefs>
</ds:datastoreItem>
</file>

<file path=customXml/itemProps3.xml><?xml version="1.0" encoding="utf-8"?>
<ds:datastoreItem xmlns:ds="http://schemas.openxmlformats.org/officeDocument/2006/customXml" ds:itemID="{12296AD3-5121-4DF6-8150-62C25C031437}">
  <ds:schemaRefs>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475f1e55-3009-46d8-9566-5d569a2b3a9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3763</TotalTime>
  <Words>444</Words>
  <Application>Microsoft Office PowerPoint</Application>
  <PresentationFormat>宽屏</PresentationFormat>
  <Paragraphs>62</Paragraphs>
  <Slides>9</Slides>
  <Notes>4</Notes>
  <HiddenSlides>1</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9</vt:i4>
      </vt:variant>
    </vt:vector>
  </HeadingPairs>
  <TitlesOfParts>
    <vt:vector size="19" baseType="lpstr">
      <vt:lpstr>方正兰亭黑简体</vt:lpstr>
      <vt:lpstr>Microsoft YaHei</vt:lpstr>
      <vt:lpstr>Microsoft YaHei</vt:lpstr>
      <vt:lpstr>Arial</vt:lpstr>
      <vt:lpstr>Huawei Sans</vt:lpstr>
      <vt:lpstr>Wingdings</vt:lpstr>
      <vt:lpstr>1_标题页模板</vt:lpstr>
      <vt:lpstr>2_自功能页模板</vt:lpstr>
      <vt:lpstr>3_内容页模板</vt:lpstr>
      <vt:lpstr>4_感谢页模板</vt:lpstr>
      <vt:lpstr>PowerPoint 演示文稿</vt:lpstr>
      <vt:lpstr>Presentation Topics</vt:lpstr>
      <vt:lpstr>High Availability Web Application Cluster Based on Load Balancing</vt:lpstr>
      <vt:lpstr>Unified file sharing service</vt:lpstr>
      <vt:lpstr>Unified FTP service</vt:lpstr>
      <vt:lpstr>System Security Hardening</vt:lpstr>
      <vt:lpstr>PowerPoint 演示文稿</vt:lpstr>
      <vt:lpstr>Cloud-native infrastructure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Yangsha (dylan)</cp:lastModifiedBy>
  <cp:revision>165</cp:revision>
  <dcterms:created xsi:type="dcterms:W3CDTF">2018-11-29T10:16:29Z</dcterms:created>
  <dcterms:modified xsi:type="dcterms:W3CDTF">2024-07-09T11:52:48Z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(3)VOpjm11bdsmWhjiPia0RL80Vtj7NS6faxDlpCfLzZDcJNO22lM6e64S1WKDYNZWdrd414wNN
vHXq9KyYeLRLFLfj66JWnRSkC+LR88CV7PVCxtDpVam5DBhucV3xtYOUHTAaKEqHleYHYON5
mssxACKgp3yqCUROCizsRwaley3yBuHD6LYW9HxrfDSgj0oIoEvKLAtw4vf+MaNPf2RcDyb6
OvaK/Ky4y/BuxUskyy</vt:lpwstr>
  </property>
  <property fmtid="{D5CDD505-2E9C-101B-9397-08002B2CF9AE}" pid="3" name="_2015_ms_pID_7253431">
    <vt:lpwstr>RMJ7CrkqcFj4p5mfQ7BmvPcnDbhdqj4Om8d1sBoIu68/MVbl0bvwsV
zFSljXfCTxER0+nSZ+Exlr6wkWkClci6sqoKf+itNBKUSCoa93I+Apb3q8Kv0VaM1cwoUxI2
16RG+tlFC0uDozA2VCc4Gov1o1j/kvNBs2sKKWV9uajH2VjSAJmsXEtI/sR2UuxbZefyeJu7
PwvGCWZkzLjpGaXLZTw312rdOit6XFsAd+7B</vt:lpwstr>
  </property>
  <property fmtid="{D5CDD505-2E9C-101B-9397-08002B2CF9AE}" pid="4" name="_2015_ms_pID_7253432">
    <vt:lpwstr>x3oC9ZZJr5LeMCS+v0g+Mes=</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1676879639</vt:lpwstr>
  </property>
</Properties>
</file>