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 y="7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6" name="Holder 6"/>
          <p:cNvSpPr>
            <a:spLocks noGrp="1"/>
          </p:cNvSpPr>
          <p:nvPr>
            <p:ph type="sldNum" sz="quarter" idx="7"/>
          </p:nvPr>
        </p:nvSpPr>
        <p:spPr/>
        <p:txBody>
          <a:bodyPr lIns="0" tIns="0" rIns="0" bIns="0"/>
          <a:lstStyle>
            <a:lvl1pPr>
              <a:defRPr sz="2800" b="0" i="0">
                <a:solidFill>
                  <a:srgbClr val="231F20"/>
                </a:solidFill>
                <a:latin typeface="Lucida Sans Unicode"/>
                <a:cs typeface="Lucida Sans Unicode"/>
              </a:defRPr>
            </a:lvl1pPr>
          </a:lstStyle>
          <a:p>
            <a:pPr marL="12700">
              <a:lnSpc>
                <a:spcPts val="2565"/>
              </a:lnSpc>
            </a:pPr>
            <a:r>
              <a:rPr spc="-830" dirty="0"/>
              <a:t>-</a:t>
            </a:r>
            <a:fld id="{81D60167-4931-47E6-BA6A-407CBD079E47}" type="slidenum">
              <a:rPr spc="-830" dirty="0"/>
              <a:t>‹#›</a:t>
            </a:fld>
            <a:r>
              <a:rPr spc="-830" dirty="0"/>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31F20"/>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2800" b="0" i="0">
                <a:solidFill>
                  <a:srgbClr val="231F20"/>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6" name="Holder 6"/>
          <p:cNvSpPr>
            <a:spLocks noGrp="1"/>
          </p:cNvSpPr>
          <p:nvPr>
            <p:ph type="sldNum" sz="quarter" idx="7"/>
          </p:nvPr>
        </p:nvSpPr>
        <p:spPr/>
        <p:txBody>
          <a:bodyPr lIns="0" tIns="0" rIns="0" bIns="0"/>
          <a:lstStyle>
            <a:lvl1pPr>
              <a:defRPr sz="2800" b="0" i="0">
                <a:solidFill>
                  <a:srgbClr val="231F20"/>
                </a:solidFill>
                <a:latin typeface="Lucida Sans Unicode"/>
                <a:cs typeface="Lucida Sans Unicode"/>
              </a:defRPr>
            </a:lvl1pPr>
          </a:lstStyle>
          <a:p>
            <a:pPr marL="12700">
              <a:lnSpc>
                <a:spcPts val="2565"/>
              </a:lnSpc>
            </a:pPr>
            <a:r>
              <a:rPr spc="-830" dirty="0"/>
              <a:t>-</a:t>
            </a:r>
            <a:fld id="{81D60167-4931-47E6-BA6A-407CBD079E47}" type="slidenum">
              <a:rPr spc="-830" dirty="0"/>
              <a:t>‹#›</a:t>
            </a:fld>
            <a:r>
              <a:rPr spc="-830" dirty="0"/>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31F20"/>
                </a:solidFill>
                <a:latin typeface="Lucida Sans Unicode"/>
                <a:cs typeface="Lucida Sans Unicode"/>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7" name="Holder 7"/>
          <p:cNvSpPr>
            <a:spLocks noGrp="1"/>
          </p:cNvSpPr>
          <p:nvPr>
            <p:ph type="sldNum" sz="quarter" idx="7"/>
          </p:nvPr>
        </p:nvSpPr>
        <p:spPr/>
        <p:txBody>
          <a:bodyPr lIns="0" tIns="0" rIns="0" bIns="0"/>
          <a:lstStyle>
            <a:lvl1pPr>
              <a:defRPr sz="2800" b="0" i="0">
                <a:solidFill>
                  <a:srgbClr val="231F20"/>
                </a:solidFill>
                <a:latin typeface="Lucida Sans Unicode"/>
                <a:cs typeface="Lucida Sans Unicode"/>
              </a:defRPr>
            </a:lvl1pPr>
          </a:lstStyle>
          <a:p>
            <a:pPr marL="12700">
              <a:lnSpc>
                <a:spcPts val="2565"/>
              </a:lnSpc>
            </a:pPr>
            <a:r>
              <a:rPr spc="-830" dirty="0"/>
              <a:t>-</a:t>
            </a:r>
            <a:fld id="{81D60167-4931-47E6-BA6A-407CBD079E47}" type="slidenum">
              <a:rPr spc="-830" dirty="0"/>
              <a:t>‹#›</a:t>
            </a:fld>
            <a:r>
              <a:rPr spc="-830" dirty="0"/>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231F20"/>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5" name="Holder 5"/>
          <p:cNvSpPr>
            <a:spLocks noGrp="1"/>
          </p:cNvSpPr>
          <p:nvPr>
            <p:ph type="sldNum" sz="quarter" idx="7"/>
          </p:nvPr>
        </p:nvSpPr>
        <p:spPr/>
        <p:txBody>
          <a:bodyPr lIns="0" tIns="0" rIns="0" bIns="0"/>
          <a:lstStyle>
            <a:lvl1pPr>
              <a:defRPr sz="2800" b="0" i="0">
                <a:solidFill>
                  <a:srgbClr val="231F20"/>
                </a:solidFill>
                <a:latin typeface="Lucida Sans Unicode"/>
                <a:cs typeface="Lucida Sans Unicode"/>
              </a:defRPr>
            </a:lvl1pPr>
          </a:lstStyle>
          <a:p>
            <a:pPr marL="12700">
              <a:lnSpc>
                <a:spcPts val="2565"/>
              </a:lnSpc>
            </a:pPr>
            <a:r>
              <a:rPr spc="-830" dirty="0"/>
              <a:t>-</a:t>
            </a:r>
            <a:fld id="{81D60167-4931-47E6-BA6A-407CBD079E47}" type="slidenum">
              <a:rPr spc="-830" dirty="0"/>
              <a:t>‹#›</a:t>
            </a:fld>
            <a:r>
              <a:rPr spc="-830"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4" name="Holder 4"/>
          <p:cNvSpPr>
            <a:spLocks noGrp="1"/>
          </p:cNvSpPr>
          <p:nvPr>
            <p:ph type="sldNum" sz="quarter" idx="7"/>
          </p:nvPr>
        </p:nvSpPr>
        <p:spPr/>
        <p:txBody>
          <a:bodyPr lIns="0" tIns="0" rIns="0" bIns="0"/>
          <a:lstStyle>
            <a:lvl1pPr>
              <a:defRPr sz="2800" b="0" i="0">
                <a:solidFill>
                  <a:srgbClr val="231F20"/>
                </a:solidFill>
                <a:latin typeface="Lucida Sans Unicode"/>
                <a:cs typeface="Lucida Sans Unicode"/>
              </a:defRPr>
            </a:lvl1pPr>
          </a:lstStyle>
          <a:p>
            <a:pPr marL="12700">
              <a:lnSpc>
                <a:spcPts val="2565"/>
              </a:lnSpc>
            </a:pPr>
            <a:r>
              <a:rPr spc="-830" dirty="0"/>
              <a:t>-</a:t>
            </a:r>
            <a:fld id="{81D60167-4931-47E6-BA6A-407CBD079E47}" type="slidenum">
              <a:rPr spc="-830" dirty="0"/>
              <a:t>‹#›</a:t>
            </a:fld>
            <a:r>
              <a:rPr spc="-830" dirty="0"/>
              <a: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10514" y="260687"/>
            <a:ext cx="5471159" cy="513080"/>
          </a:xfrm>
          <a:prstGeom prst="rect">
            <a:avLst/>
          </a:prstGeom>
        </p:spPr>
        <p:txBody>
          <a:bodyPr wrap="square" lIns="0" tIns="0" rIns="0" bIns="0">
            <a:spAutoFit/>
          </a:bodyPr>
          <a:lstStyle>
            <a:lvl1pPr>
              <a:defRPr sz="3200" b="0" i="0">
                <a:solidFill>
                  <a:srgbClr val="231F20"/>
                </a:solidFill>
                <a:latin typeface="Lucida Sans Unicode"/>
                <a:cs typeface="Lucida Sans Unicode"/>
              </a:defRPr>
            </a:lvl1pPr>
          </a:lstStyle>
          <a:p>
            <a:endParaRPr/>
          </a:p>
        </p:txBody>
      </p:sp>
      <p:sp>
        <p:nvSpPr>
          <p:cNvPr id="3" name="Holder 3"/>
          <p:cNvSpPr>
            <a:spLocks noGrp="1"/>
          </p:cNvSpPr>
          <p:nvPr>
            <p:ph type="body" idx="1"/>
          </p:nvPr>
        </p:nvSpPr>
        <p:spPr>
          <a:xfrm>
            <a:off x="444500" y="1998981"/>
            <a:ext cx="9796145" cy="2890520"/>
          </a:xfrm>
          <a:prstGeom prst="rect">
            <a:avLst/>
          </a:prstGeom>
        </p:spPr>
        <p:txBody>
          <a:bodyPr wrap="square" lIns="0" tIns="0" rIns="0" bIns="0">
            <a:spAutoFit/>
          </a:bodyPr>
          <a:lstStyle>
            <a:lvl1pPr>
              <a:defRPr sz="2800" b="0" i="0">
                <a:solidFill>
                  <a:srgbClr val="231F20"/>
                </a:solidFill>
                <a:latin typeface="Lucida Sans Unicode"/>
                <a:cs typeface="Lucida Sans Unicode"/>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6/1/2024</a:t>
            </a:fld>
            <a:endParaRPr lang="en-US"/>
          </a:p>
        </p:txBody>
      </p:sp>
      <p:sp>
        <p:nvSpPr>
          <p:cNvPr id="6" name="Holder 6"/>
          <p:cNvSpPr>
            <a:spLocks noGrp="1"/>
          </p:cNvSpPr>
          <p:nvPr>
            <p:ph type="sldNum" sz="quarter" idx="7"/>
          </p:nvPr>
        </p:nvSpPr>
        <p:spPr>
          <a:xfrm>
            <a:off x="5112301" y="6655626"/>
            <a:ext cx="506095" cy="389890"/>
          </a:xfrm>
          <a:prstGeom prst="rect">
            <a:avLst/>
          </a:prstGeom>
        </p:spPr>
        <p:txBody>
          <a:bodyPr wrap="square" lIns="0" tIns="0" rIns="0" bIns="0">
            <a:spAutoFit/>
          </a:bodyPr>
          <a:lstStyle>
            <a:lvl1pPr>
              <a:defRPr sz="2800" b="0" i="0">
                <a:solidFill>
                  <a:srgbClr val="231F20"/>
                </a:solidFill>
                <a:latin typeface="Lucida Sans Unicode"/>
                <a:cs typeface="Lucida Sans Unicode"/>
              </a:defRPr>
            </a:lvl1pPr>
          </a:lstStyle>
          <a:p>
            <a:pPr marL="12700">
              <a:lnSpc>
                <a:spcPts val="2565"/>
              </a:lnSpc>
            </a:pPr>
            <a:r>
              <a:rPr spc="-830" dirty="0"/>
              <a:t>-</a:t>
            </a:r>
            <a:fld id="{81D60167-4931-47E6-BA6A-407CBD079E47}" type="slidenum">
              <a:rPr spc="-830" dirty="0"/>
              <a:t>‹#›</a:t>
            </a:fld>
            <a:r>
              <a:rPr spc="-830" dirty="0"/>
              <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5.xml"/><Relationship Id="rId5" Type="http://schemas.openxmlformats.org/officeDocument/2006/relationships/image" Target="../media/image26.jpg"/><Relationship Id="rId4" Type="http://schemas.openxmlformats.org/officeDocument/2006/relationships/image" Target="../media/image25.jpg"/></Relationships>
</file>

<file path=ppt/slides/_rels/slide1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g"/><Relationship Id="rId7" Type="http://schemas.openxmlformats.org/officeDocument/2006/relationships/image" Target="../media/image37.jpg"/><Relationship Id="rId2" Type="http://schemas.openxmlformats.org/officeDocument/2006/relationships/image" Target="../media/image32.jpg"/><Relationship Id="rId1" Type="http://schemas.openxmlformats.org/officeDocument/2006/relationships/slideLayout" Target="../slideLayouts/slideLayout2.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1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5.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3.jpg"/></Relationships>
</file>

<file path=ppt/slides/_rels/slide9.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5.xml"/><Relationship Id="rId6" Type="http://schemas.openxmlformats.org/officeDocument/2006/relationships/image" Target="../media/image18.jpg"/><Relationship Id="rId5" Type="http://schemas.openxmlformats.org/officeDocument/2006/relationships/image" Target="../media/image17.jpg"/><Relationship Id="rId10" Type="http://schemas.openxmlformats.org/officeDocument/2006/relationships/image" Target="../media/image22.jpg"/><Relationship Id="rId4" Type="http://schemas.openxmlformats.org/officeDocument/2006/relationships/image" Target="../media/image16.jpg"/><Relationship Id="rId9"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
            <a:ext cx="10692003" cy="7559034"/>
          </a:xfrm>
          <a:prstGeom prst="rect">
            <a:avLst/>
          </a:prstGeom>
        </p:spPr>
      </p:pic>
      <p:sp>
        <p:nvSpPr>
          <p:cNvPr id="3" name="Rectangle 2">
            <a:extLst>
              <a:ext uri="{FF2B5EF4-FFF2-40B4-BE49-F238E27FC236}">
                <a16:creationId xmlns:a16="http://schemas.microsoft.com/office/drawing/2014/main" id="{6D010E6D-1A9C-2321-296C-DDFA9E015C7F}"/>
              </a:ext>
            </a:extLst>
          </p:cNvPr>
          <p:cNvSpPr/>
          <p:nvPr/>
        </p:nvSpPr>
        <p:spPr>
          <a:xfrm>
            <a:off x="1308100" y="2638425"/>
            <a:ext cx="8458200" cy="1524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rgbClr val="0070C0"/>
                </a:solidFill>
                <a:latin typeface="华文仿宋" panose="02010600040101010101" pitchFamily="2" charset="-122"/>
                <a:ea typeface="华文仿宋" panose="02010600040101010101" pitchFamily="2" charset="-122"/>
              </a:rPr>
              <a:t>田里养鱼技术</a:t>
            </a:r>
            <a:endParaRPr lang="en-US" sz="4000" b="1" dirty="0">
              <a:solidFill>
                <a:srgbClr val="0070C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12428" y="1080005"/>
            <a:ext cx="6867144" cy="3767327"/>
          </a:xfrm>
          <a:prstGeom prst="rect">
            <a:avLst/>
          </a:prstGeom>
        </p:spPr>
      </p:pic>
      <p:pic>
        <p:nvPicPr>
          <p:cNvPr id="3" name="object 3"/>
          <p:cNvPicPr/>
          <p:nvPr/>
        </p:nvPicPr>
        <p:blipFill>
          <a:blip r:embed="rId3" cstate="print"/>
          <a:stretch>
            <a:fillRect/>
          </a:stretch>
        </p:blipFill>
        <p:spPr>
          <a:xfrm>
            <a:off x="1912428" y="5166005"/>
            <a:ext cx="621791" cy="384048"/>
          </a:xfrm>
          <a:prstGeom prst="rect">
            <a:avLst/>
          </a:prstGeom>
        </p:spPr>
      </p:pic>
      <p:pic>
        <p:nvPicPr>
          <p:cNvPr id="4" name="object 4"/>
          <p:cNvPicPr/>
          <p:nvPr/>
        </p:nvPicPr>
        <p:blipFill>
          <a:blip r:embed="rId4" cstate="print"/>
          <a:stretch>
            <a:fillRect/>
          </a:stretch>
        </p:blipFill>
        <p:spPr>
          <a:xfrm>
            <a:off x="1912429" y="5976353"/>
            <a:ext cx="591310" cy="359651"/>
          </a:xfrm>
          <a:prstGeom prst="rect">
            <a:avLst/>
          </a:prstGeom>
        </p:spPr>
      </p:pic>
      <p:pic>
        <p:nvPicPr>
          <p:cNvPr id="5" name="object 5"/>
          <p:cNvPicPr/>
          <p:nvPr/>
        </p:nvPicPr>
        <p:blipFill>
          <a:blip r:embed="rId5" cstate="print"/>
          <a:stretch>
            <a:fillRect/>
          </a:stretch>
        </p:blipFill>
        <p:spPr>
          <a:xfrm>
            <a:off x="4799544" y="5166005"/>
            <a:ext cx="600455" cy="368807"/>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2565"/>
              </a:lnSpc>
            </a:pPr>
            <a:r>
              <a:rPr spc="-830" dirty="0"/>
              <a:t>-7-</a:t>
            </a:r>
          </a:p>
        </p:txBody>
      </p:sp>
      <p:sp>
        <p:nvSpPr>
          <p:cNvPr id="10" name="object 11">
            <a:extLst>
              <a:ext uri="{FF2B5EF4-FFF2-40B4-BE49-F238E27FC236}">
                <a16:creationId xmlns:a16="http://schemas.microsoft.com/office/drawing/2014/main" id="{AEC76B9F-4AFE-341C-9DC3-8DA5E3CF2583}"/>
              </a:ext>
            </a:extLst>
          </p:cNvPr>
          <p:cNvSpPr txBox="1"/>
          <p:nvPr/>
        </p:nvSpPr>
        <p:spPr>
          <a:xfrm>
            <a:off x="2679700" y="5248941"/>
            <a:ext cx="1182644"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dirty="0">
                <a:latin typeface="Lucida Sans Unicode"/>
                <a:cs typeface="Lucida Sans Unicode"/>
              </a:rPr>
              <a:t>田边</a:t>
            </a:r>
          </a:p>
        </p:txBody>
      </p:sp>
      <p:sp>
        <p:nvSpPr>
          <p:cNvPr id="12" name="TextBox 11">
            <a:extLst>
              <a:ext uri="{FF2B5EF4-FFF2-40B4-BE49-F238E27FC236}">
                <a16:creationId xmlns:a16="http://schemas.microsoft.com/office/drawing/2014/main" id="{DC00D7E6-FB45-6368-4E7F-5C56D8A9B287}"/>
              </a:ext>
            </a:extLst>
          </p:cNvPr>
          <p:cNvSpPr txBox="1"/>
          <p:nvPr/>
        </p:nvSpPr>
        <p:spPr>
          <a:xfrm>
            <a:off x="2653714" y="5971512"/>
            <a:ext cx="1019362" cy="369332"/>
          </a:xfrm>
          <a:prstGeom prst="rect">
            <a:avLst/>
          </a:prstGeom>
          <a:noFill/>
        </p:spPr>
        <p:txBody>
          <a:bodyPr wrap="square">
            <a:spAutoFit/>
          </a:bodyPr>
          <a:lstStyle/>
          <a:p>
            <a:pPr marL="12700">
              <a:spcBef>
                <a:spcPts val="100"/>
              </a:spcBef>
            </a:pPr>
            <a:r>
              <a:rPr lang="zh-CN" altLang="en-US" sz="1800" dirty="0">
                <a:latin typeface="Lucida Sans Unicode"/>
                <a:cs typeface="Lucida Sans Unicode"/>
              </a:rPr>
              <a:t>水渠</a:t>
            </a:r>
          </a:p>
        </p:txBody>
      </p:sp>
      <p:sp>
        <p:nvSpPr>
          <p:cNvPr id="13" name="object 15">
            <a:extLst>
              <a:ext uri="{FF2B5EF4-FFF2-40B4-BE49-F238E27FC236}">
                <a16:creationId xmlns:a16="http://schemas.microsoft.com/office/drawing/2014/main" id="{5F1C6958-63A5-0E64-0B52-A960DAB4CAC5}"/>
              </a:ext>
            </a:extLst>
          </p:cNvPr>
          <p:cNvSpPr txBox="1"/>
          <p:nvPr/>
        </p:nvSpPr>
        <p:spPr>
          <a:xfrm>
            <a:off x="5629924" y="5190107"/>
            <a:ext cx="1676025"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dirty="0">
                <a:latin typeface="Lucida Sans Unicode"/>
                <a:cs typeface="Lucida Sans Unicode"/>
              </a:rPr>
              <a:t>鱼的进出口</a:t>
            </a:r>
            <a:endParaRPr sz="2000" dirty="0">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3960000" y="2844012"/>
            <a:ext cx="6099047" cy="3383272"/>
          </a:xfrm>
          <a:prstGeom prst="rect">
            <a:avLst/>
          </a:prstGeom>
        </p:spPr>
      </p:pic>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2565"/>
              </a:lnSpc>
            </a:pPr>
            <a:r>
              <a:rPr spc="-830" dirty="0"/>
              <a:t>-8-</a:t>
            </a:r>
          </a:p>
        </p:txBody>
      </p:sp>
      <p:sp>
        <p:nvSpPr>
          <p:cNvPr id="15" name="object 2">
            <a:extLst>
              <a:ext uri="{FF2B5EF4-FFF2-40B4-BE49-F238E27FC236}">
                <a16:creationId xmlns:a16="http://schemas.microsoft.com/office/drawing/2014/main" id="{7D944756-328E-C56F-F45F-7074DCC767C2}"/>
              </a:ext>
            </a:extLst>
          </p:cNvPr>
          <p:cNvSpPr txBox="1">
            <a:spLocks noGrp="1"/>
          </p:cNvSpPr>
          <p:nvPr>
            <p:ph type="title"/>
          </p:nvPr>
        </p:nvSpPr>
        <p:spPr>
          <a:xfrm>
            <a:off x="165100" y="123825"/>
            <a:ext cx="2844800" cy="551433"/>
          </a:xfrm>
          <a:prstGeom prst="rect">
            <a:avLst/>
          </a:prstGeom>
        </p:spPr>
        <p:txBody>
          <a:bodyPr vert="horz" wrap="square" lIns="0" tIns="12700" rIns="0" bIns="0" rtlCol="0">
            <a:spAutoFit/>
          </a:bodyPr>
          <a:lstStyle/>
          <a:p>
            <a:pPr marL="12700">
              <a:lnSpc>
                <a:spcPct val="100000"/>
              </a:lnSpc>
              <a:spcBef>
                <a:spcPts val="100"/>
              </a:spcBef>
            </a:pPr>
            <a:r>
              <a:rPr lang="en-US" altLang="zh-CN" sz="3500" b="1" dirty="0">
                <a:latin typeface="+mj-ea"/>
              </a:rPr>
              <a:t>5-2.</a:t>
            </a:r>
            <a:r>
              <a:rPr lang="zh-CN" altLang="en-US" sz="3500" b="1" dirty="0">
                <a:latin typeface="+mj-ea"/>
              </a:rPr>
              <a:t> 田边</a:t>
            </a:r>
            <a:endParaRPr sz="3500" b="1" dirty="0">
              <a:latin typeface="+mj-ea"/>
            </a:endParaRPr>
          </a:p>
        </p:txBody>
      </p:sp>
      <p:sp>
        <p:nvSpPr>
          <p:cNvPr id="16" name="object 2">
            <a:extLst>
              <a:ext uri="{FF2B5EF4-FFF2-40B4-BE49-F238E27FC236}">
                <a16:creationId xmlns:a16="http://schemas.microsoft.com/office/drawing/2014/main" id="{0D397F38-47F1-5D02-CC7A-85642D55CAF8}"/>
              </a:ext>
            </a:extLst>
          </p:cNvPr>
          <p:cNvSpPr txBox="1">
            <a:spLocks/>
          </p:cNvSpPr>
          <p:nvPr/>
        </p:nvSpPr>
        <p:spPr>
          <a:xfrm>
            <a:off x="850900" y="682625"/>
            <a:ext cx="9067800" cy="1528624"/>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pPr>
            <a:r>
              <a:rPr lang="zh-CN" altLang="en-US" sz="2400" kern="0" dirty="0">
                <a:latin typeface="+mj-ea"/>
              </a:rPr>
              <a:t>准备的田边：</a:t>
            </a:r>
          </a:p>
          <a:p>
            <a:pPr marL="355600" indent="-342900">
              <a:spcBef>
                <a:spcPts val="100"/>
              </a:spcBef>
              <a:buFont typeface="Wingdings" panose="05000000000000000000" pitchFamily="2" charset="2"/>
              <a:buChar char="F"/>
            </a:pPr>
            <a:r>
              <a:rPr lang="zh-CN" altLang="en-US" sz="2400" kern="0" dirty="0">
                <a:latin typeface="+mj-ea"/>
              </a:rPr>
              <a:t>田边宽度：</a:t>
            </a:r>
            <a:r>
              <a:rPr lang="en-US" altLang="zh-CN" sz="2400" kern="0" dirty="0">
                <a:latin typeface="+mj-ea"/>
              </a:rPr>
              <a:t>2</a:t>
            </a:r>
            <a:r>
              <a:rPr lang="zh-CN" altLang="en-US" sz="2400" kern="0" dirty="0">
                <a:latin typeface="+mj-ea"/>
              </a:rPr>
              <a:t>米</a:t>
            </a:r>
            <a:endParaRPr lang="en-US" altLang="zh-CN" sz="2400" kern="0" dirty="0">
              <a:latin typeface="+mj-ea"/>
            </a:endParaRPr>
          </a:p>
          <a:p>
            <a:pPr marL="355600" indent="-342900">
              <a:spcBef>
                <a:spcPts val="100"/>
              </a:spcBef>
              <a:buFont typeface="Wingdings" panose="05000000000000000000" pitchFamily="2" charset="2"/>
              <a:buChar char="F"/>
            </a:pPr>
            <a:r>
              <a:rPr lang="zh-CN" altLang="en-US" sz="2400" kern="0" dirty="0">
                <a:latin typeface="+mj-ea"/>
              </a:rPr>
              <a:t>田边高度：</a:t>
            </a:r>
            <a:r>
              <a:rPr lang="en-US" altLang="zh-CN" sz="2400" kern="0" dirty="0">
                <a:latin typeface="+mj-ea"/>
              </a:rPr>
              <a:t>0.4-0.6</a:t>
            </a:r>
            <a:r>
              <a:rPr lang="zh-CN" altLang="en-US" sz="2400" kern="0" dirty="0">
                <a:latin typeface="+mj-ea"/>
              </a:rPr>
              <a:t>米</a:t>
            </a:r>
            <a:endParaRPr lang="en-US" altLang="zh-CN" sz="2400" kern="0" dirty="0">
              <a:latin typeface="+mj-ea"/>
            </a:endParaRPr>
          </a:p>
          <a:p>
            <a:pPr marL="355600" indent="-342900">
              <a:spcBef>
                <a:spcPts val="100"/>
              </a:spcBef>
              <a:buFont typeface="Wingdings" panose="05000000000000000000" pitchFamily="2" charset="2"/>
              <a:buChar char="F"/>
            </a:pPr>
            <a:r>
              <a:rPr lang="zh-CN" altLang="en-US" sz="2400" kern="0" dirty="0">
                <a:latin typeface="+mj-ea"/>
              </a:rPr>
              <a:t>田边高度必须高于田里最高水位：</a:t>
            </a:r>
            <a:r>
              <a:rPr lang="en-US" altLang="zh-CN" sz="2400" kern="0" dirty="0">
                <a:latin typeface="+mj-ea"/>
              </a:rPr>
              <a:t>15</a:t>
            </a:r>
            <a:r>
              <a:rPr lang="zh-CN" altLang="en-US" sz="2400" kern="0" dirty="0">
                <a:latin typeface="+mj-ea"/>
              </a:rPr>
              <a:t>厘米</a:t>
            </a:r>
            <a:r>
              <a:rPr lang="en-US" altLang="zh-CN" sz="2400" kern="0" dirty="0">
                <a:latin typeface="+mj-ea"/>
              </a:rPr>
              <a:t>-20</a:t>
            </a:r>
            <a:r>
              <a:rPr lang="zh-CN" altLang="en-US" sz="2400" kern="0" dirty="0">
                <a:latin typeface="+mj-ea"/>
              </a:rPr>
              <a:t>厘米</a:t>
            </a:r>
          </a:p>
        </p:txBody>
      </p:sp>
      <p:sp>
        <p:nvSpPr>
          <p:cNvPr id="18" name="object 2">
            <a:extLst>
              <a:ext uri="{FF2B5EF4-FFF2-40B4-BE49-F238E27FC236}">
                <a16:creationId xmlns:a16="http://schemas.microsoft.com/office/drawing/2014/main" id="{38C7604D-EC1F-CB30-02B2-19AF3DE5A7FC}"/>
              </a:ext>
            </a:extLst>
          </p:cNvPr>
          <p:cNvSpPr txBox="1">
            <a:spLocks/>
          </p:cNvSpPr>
          <p:nvPr/>
        </p:nvSpPr>
        <p:spPr>
          <a:xfrm>
            <a:off x="165100" y="2472820"/>
            <a:ext cx="2438400" cy="551433"/>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pPr>
            <a:r>
              <a:rPr lang="zh-CN" altLang="en-US" sz="3500" b="1" kern="0" dirty="0">
                <a:latin typeface="+mj-ea"/>
              </a:rPr>
              <a:t>田边的好处：</a:t>
            </a:r>
          </a:p>
        </p:txBody>
      </p:sp>
      <p:sp>
        <p:nvSpPr>
          <p:cNvPr id="19" name="object 2">
            <a:extLst>
              <a:ext uri="{FF2B5EF4-FFF2-40B4-BE49-F238E27FC236}">
                <a16:creationId xmlns:a16="http://schemas.microsoft.com/office/drawing/2014/main" id="{DBC68FF9-AA4C-58F0-BC2B-33D989926469}"/>
              </a:ext>
            </a:extLst>
          </p:cNvPr>
          <p:cNvSpPr txBox="1">
            <a:spLocks/>
          </p:cNvSpPr>
          <p:nvPr/>
        </p:nvSpPr>
        <p:spPr>
          <a:xfrm>
            <a:off x="188351" y="3285824"/>
            <a:ext cx="3505200" cy="2254463"/>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355600" indent="-342900">
              <a:spcBef>
                <a:spcPts val="100"/>
              </a:spcBef>
              <a:buFont typeface="Wingdings" panose="05000000000000000000" pitchFamily="2" charset="2"/>
              <a:buChar char=""/>
            </a:pPr>
            <a:r>
              <a:rPr lang="zh-CN" altLang="en-US" sz="2400" kern="0" dirty="0">
                <a:latin typeface="+mj-ea"/>
              </a:rPr>
              <a:t>防止鱼类从田里出去</a:t>
            </a:r>
          </a:p>
          <a:p>
            <a:pPr marL="355600" indent="-342900">
              <a:spcBef>
                <a:spcPts val="100"/>
              </a:spcBef>
              <a:buFont typeface="Wingdings" panose="05000000000000000000" pitchFamily="2" charset="2"/>
              <a:buChar char=""/>
            </a:pPr>
            <a:r>
              <a:rPr lang="zh-CN" altLang="en-US" sz="2400" kern="0" dirty="0">
                <a:latin typeface="+mj-ea"/>
              </a:rPr>
              <a:t>保持田间水源</a:t>
            </a:r>
          </a:p>
          <a:p>
            <a:pPr marL="355600" indent="-342900">
              <a:spcBef>
                <a:spcPts val="100"/>
              </a:spcBef>
              <a:buFont typeface="Wingdings" panose="05000000000000000000" pitchFamily="2" charset="2"/>
              <a:buChar char=""/>
            </a:pPr>
            <a:r>
              <a:rPr lang="zh-CN" altLang="en-US" sz="2400" kern="0" dirty="0">
                <a:latin typeface="+mj-ea"/>
              </a:rPr>
              <a:t>田边上可以种植各种农作物，如西瓜、蔬菜、南瓜、辣椒等有用的其它农作物</a:t>
            </a:r>
            <a:r>
              <a:rPr lang="en-US" altLang="zh-CN" sz="2400" kern="0" dirty="0">
                <a:latin typeface="+mj-ea"/>
              </a:rPr>
              <a:t>......</a:t>
            </a:r>
            <a:endParaRPr lang="zh-CN" altLang="en-US" sz="2400" kern="0" dirty="0">
              <a:latin typeface="+mj-ea"/>
            </a:endParaRPr>
          </a:p>
        </p:txBody>
      </p:sp>
      <p:sp>
        <p:nvSpPr>
          <p:cNvPr id="2" name="Rectangle 1">
            <a:extLst>
              <a:ext uri="{FF2B5EF4-FFF2-40B4-BE49-F238E27FC236}">
                <a16:creationId xmlns:a16="http://schemas.microsoft.com/office/drawing/2014/main" id="{DD4BAABD-FF5D-85BA-4C2F-58565B762013}"/>
              </a:ext>
            </a:extLst>
          </p:cNvPr>
          <p:cNvSpPr/>
          <p:nvPr/>
        </p:nvSpPr>
        <p:spPr>
          <a:xfrm>
            <a:off x="4051300" y="3400426"/>
            <a:ext cx="685800" cy="533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r>
              <a:rPr lang="zh-CN" altLang="en-US" dirty="0">
                <a:solidFill>
                  <a:schemeClr val="tx1"/>
                </a:solidFill>
              </a:rPr>
              <a:t>米</a:t>
            </a:r>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00" y="197497"/>
            <a:ext cx="3322309" cy="551433"/>
          </a:xfrm>
          <a:prstGeom prst="rect">
            <a:avLst/>
          </a:prstGeom>
        </p:spPr>
        <p:txBody>
          <a:bodyPr vert="horz" wrap="square" lIns="0" tIns="12700" rIns="0" bIns="0" rtlCol="0">
            <a:spAutoFit/>
          </a:bodyPr>
          <a:lstStyle/>
          <a:p>
            <a:pPr marL="12700">
              <a:lnSpc>
                <a:spcPct val="100000"/>
              </a:lnSpc>
              <a:spcBef>
                <a:spcPts val="100"/>
              </a:spcBef>
              <a:tabLst>
                <a:tab pos="687705" algn="l"/>
              </a:tabLst>
            </a:pPr>
            <a:r>
              <a:rPr lang="en-US" altLang="zh-CN" sz="3500" dirty="0"/>
              <a:t>5-3 </a:t>
            </a:r>
            <a:r>
              <a:rPr lang="zh-CN" altLang="en-US" sz="3500" dirty="0"/>
              <a:t>田里水渠系</a:t>
            </a:r>
            <a:endParaRPr sz="3500" dirty="0"/>
          </a:p>
        </p:txBody>
      </p:sp>
      <p:pic>
        <p:nvPicPr>
          <p:cNvPr id="12" name="object 12"/>
          <p:cNvPicPr/>
          <p:nvPr/>
        </p:nvPicPr>
        <p:blipFill>
          <a:blip r:embed="rId2" cstate="print"/>
          <a:stretch>
            <a:fillRect/>
          </a:stretch>
        </p:blipFill>
        <p:spPr>
          <a:xfrm>
            <a:off x="6912480" y="546011"/>
            <a:ext cx="3322309" cy="2410962"/>
          </a:xfrm>
          <a:prstGeom prst="rect">
            <a:avLst/>
          </a:prstGeom>
        </p:spPr>
      </p:pic>
      <p:pic>
        <p:nvPicPr>
          <p:cNvPr id="13" name="object 13"/>
          <p:cNvPicPr/>
          <p:nvPr/>
        </p:nvPicPr>
        <p:blipFill>
          <a:blip r:embed="rId3" cstate="print"/>
          <a:stretch>
            <a:fillRect/>
          </a:stretch>
        </p:blipFill>
        <p:spPr>
          <a:xfrm>
            <a:off x="6912480" y="3642005"/>
            <a:ext cx="3322309" cy="2410966"/>
          </a:xfrm>
          <a:prstGeom prst="rect">
            <a:avLst/>
          </a:prstGeom>
        </p:spPr>
      </p:pic>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ts val="2565"/>
              </a:lnSpc>
            </a:pPr>
            <a:r>
              <a:rPr spc="-830" dirty="0"/>
              <a:t>-9-</a:t>
            </a:r>
          </a:p>
        </p:txBody>
      </p:sp>
      <p:sp>
        <p:nvSpPr>
          <p:cNvPr id="17" name="object 2">
            <a:extLst>
              <a:ext uri="{FF2B5EF4-FFF2-40B4-BE49-F238E27FC236}">
                <a16:creationId xmlns:a16="http://schemas.microsoft.com/office/drawing/2014/main" id="{176766D6-D8BE-0AF8-EF86-E9814BA39983}"/>
              </a:ext>
            </a:extLst>
          </p:cNvPr>
          <p:cNvSpPr txBox="1">
            <a:spLocks/>
          </p:cNvSpPr>
          <p:nvPr/>
        </p:nvSpPr>
        <p:spPr>
          <a:xfrm>
            <a:off x="774700" y="808543"/>
            <a:ext cx="6019800" cy="2280111"/>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355600" indent="-342900">
              <a:spcBef>
                <a:spcPts val="100"/>
              </a:spcBef>
              <a:buFont typeface="Wingdings" panose="05000000000000000000" pitchFamily="2" charset="2"/>
              <a:buChar char="F"/>
            </a:pPr>
            <a:r>
              <a:rPr lang="zh-CN" altLang="en-US" sz="2400" kern="0" dirty="0">
                <a:latin typeface="+mj-ea"/>
              </a:rPr>
              <a:t>水渠系统应与田地分开，距离：</a:t>
            </a:r>
            <a:r>
              <a:rPr lang="en-US" altLang="zh-CN" sz="2400" kern="0" dirty="0">
                <a:latin typeface="+mj-ea"/>
              </a:rPr>
              <a:t>0.5m</a:t>
            </a:r>
            <a:r>
              <a:rPr lang="zh-CN" altLang="en-US" sz="2400" kern="0" dirty="0">
                <a:latin typeface="+mj-ea"/>
              </a:rPr>
              <a:t>，避免田边滑坡进入水渠内</a:t>
            </a:r>
          </a:p>
          <a:p>
            <a:pPr marL="355600" indent="-342900">
              <a:spcBef>
                <a:spcPts val="100"/>
              </a:spcBef>
              <a:buFont typeface="Wingdings" panose="05000000000000000000" pitchFamily="2" charset="2"/>
              <a:buChar char="F"/>
            </a:pPr>
            <a:r>
              <a:rPr lang="zh-CN" altLang="en-US" sz="2400" kern="0" dirty="0">
                <a:latin typeface="+mj-ea"/>
              </a:rPr>
              <a:t>准备水渠系统，使其口宽：</a:t>
            </a:r>
            <a:r>
              <a:rPr lang="en-US" altLang="zh-CN" sz="2400" kern="0" dirty="0">
                <a:latin typeface="+mj-ea"/>
              </a:rPr>
              <a:t>2-4</a:t>
            </a:r>
            <a:r>
              <a:rPr lang="zh-CN" altLang="en-US" sz="2400" kern="0" dirty="0">
                <a:latin typeface="+mj-ea"/>
              </a:rPr>
              <a:t>米</a:t>
            </a:r>
          </a:p>
          <a:p>
            <a:pPr marL="355600" indent="-342900">
              <a:spcBef>
                <a:spcPts val="100"/>
              </a:spcBef>
              <a:buFont typeface="Wingdings" panose="05000000000000000000" pitchFamily="2" charset="2"/>
              <a:buChar char="F"/>
            </a:pPr>
            <a:r>
              <a:rPr lang="zh-CN" altLang="en-US" sz="2400" kern="0" dirty="0">
                <a:latin typeface="+mj-ea"/>
              </a:rPr>
              <a:t>准备水渠系统底部的尺寸：</a:t>
            </a:r>
            <a:r>
              <a:rPr lang="en-US" altLang="zh-CN" sz="2400" kern="0" dirty="0">
                <a:latin typeface="+mj-ea"/>
              </a:rPr>
              <a:t>1-1.5</a:t>
            </a:r>
            <a:r>
              <a:rPr lang="zh-CN" altLang="en-US" sz="2400" kern="0" dirty="0">
                <a:latin typeface="+mj-ea"/>
              </a:rPr>
              <a:t>米</a:t>
            </a:r>
          </a:p>
          <a:p>
            <a:pPr marL="355600" indent="-342900">
              <a:spcBef>
                <a:spcPts val="100"/>
              </a:spcBef>
              <a:buFont typeface="Wingdings" panose="05000000000000000000" pitchFamily="2" charset="2"/>
              <a:buChar char="F"/>
            </a:pPr>
            <a:r>
              <a:rPr lang="zh-CN" altLang="en-US" sz="2400" kern="0" dirty="0">
                <a:latin typeface="+mj-ea"/>
              </a:rPr>
              <a:t>水渠系统开挖深度从：</a:t>
            </a:r>
            <a:r>
              <a:rPr lang="en-US" altLang="zh-CN" sz="2400" kern="0" dirty="0">
                <a:latin typeface="+mj-ea"/>
              </a:rPr>
              <a:t>0.8-1.0</a:t>
            </a:r>
            <a:r>
              <a:rPr lang="zh-CN" altLang="en-US" sz="2400" kern="0" dirty="0">
                <a:latin typeface="+mj-ea"/>
              </a:rPr>
              <a:t>米</a:t>
            </a:r>
          </a:p>
          <a:p>
            <a:pPr marL="355600" indent="-342900">
              <a:spcBef>
                <a:spcPts val="100"/>
              </a:spcBef>
              <a:buFont typeface="Wingdings" panose="05000000000000000000" pitchFamily="2" charset="2"/>
              <a:buChar char="F"/>
            </a:pPr>
            <a:r>
              <a:rPr lang="zh-CN" altLang="en-US" sz="2400" kern="0" dirty="0">
                <a:latin typeface="+mj-ea"/>
              </a:rPr>
              <a:t>水渠总面积应为：农田总面积的</a:t>
            </a:r>
            <a:r>
              <a:rPr lang="en-US" altLang="zh-CN" sz="2400" kern="0" dirty="0">
                <a:latin typeface="+mj-ea"/>
              </a:rPr>
              <a:t>15%-20%</a:t>
            </a:r>
            <a:r>
              <a:rPr lang="zh-CN" altLang="en-US" sz="2400" kern="0" dirty="0">
                <a:latin typeface="+mj-ea"/>
              </a:rPr>
              <a:t>。</a:t>
            </a:r>
          </a:p>
        </p:txBody>
      </p:sp>
      <p:sp>
        <p:nvSpPr>
          <p:cNvPr id="18" name="object 2">
            <a:extLst>
              <a:ext uri="{FF2B5EF4-FFF2-40B4-BE49-F238E27FC236}">
                <a16:creationId xmlns:a16="http://schemas.microsoft.com/office/drawing/2014/main" id="{231810E6-51AB-A2E9-8F55-534A1465DBD6}"/>
              </a:ext>
            </a:extLst>
          </p:cNvPr>
          <p:cNvSpPr txBox="1">
            <a:spLocks/>
          </p:cNvSpPr>
          <p:nvPr/>
        </p:nvSpPr>
        <p:spPr>
          <a:xfrm>
            <a:off x="458611" y="3366288"/>
            <a:ext cx="4888089" cy="551433"/>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tabLst>
                <a:tab pos="687705" algn="l"/>
              </a:tabLst>
            </a:pPr>
            <a:r>
              <a:rPr lang="en-US" altLang="zh-CN" sz="3500" kern="0" dirty="0"/>
              <a:t>5-3 </a:t>
            </a:r>
            <a:r>
              <a:rPr lang="zh-CN" altLang="en-US" sz="3500" kern="0" dirty="0"/>
              <a:t>水渠系统的好处</a:t>
            </a:r>
          </a:p>
        </p:txBody>
      </p:sp>
      <p:sp>
        <p:nvSpPr>
          <p:cNvPr id="19" name="object 2">
            <a:extLst>
              <a:ext uri="{FF2B5EF4-FFF2-40B4-BE49-F238E27FC236}">
                <a16:creationId xmlns:a16="http://schemas.microsoft.com/office/drawing/2014/main" id="{6D5322CB-62C7-13FC-BBA7-8E045D1A74E8}"/>
              </a:ext>
            </a:extLst>
          </p:cNvPr>
          <p:cNvSpPr txBox="1">
            <a:spLocks/>
          </p:cNvSpPr>
          <p:nvPr/>
        </p:nvSpPr>
        <p:spPr>
          <a:xfrm>
            <a:off x="317500" y="4177388"/>
            <a:ext cx="6334111" cy="1515800"/>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355600" indent="-342900">
              <a:spcBef>
                <a:spcPts val="100"/>
              </a:spcBef>
              <a:buFont typeface="Wingdings" panose="05000000000000000000" pitchFamily="2" charset="2"/>
              <a:buChar char="F"/>
            </a:pPr>
            <a:r>
              <a:rPr lang="zh-CN" altLang="en-US" sz="2400" kern="0" dirty="0">
                <a:latin typeface="+mj-ea"/>
              </a:rPr>
              <a:t>用于在犁耕和移栽期间或刚刚移栽时喂养幼鱼</a:t>
            </a:r>
          </a:p>
          <a:p>
            <a:pPr marL="355600" indent="-342900">
              <a:spcBef>
                <a:spcPts val="100"/>
              </a:spcBef>
              <a:buFont typeface="Wingdings" panose="05000000000000000000" pitchFamily="2" charset="2"/>
              <a:buChar char="F"/>
            </a:pPr>
            <a:r>
              <a:rPr lang="zh-CN" altLang="en-US" sz="2400" kern="0" dirty="0">
                <a:latin typeface="+mj-ea"/>
              </a:rPr>
              <a:t>是炎热天气下鱼类的避难所</a:t>
            </a:r>
          </a:p>
          <a:p>
            <a:pPr marL="355600" indent="-342900">
              <a:spcBef>
                <a:spcPts val="100"/>
              </a:spcBef>
              <a:buFont typeface="Wingdings" panose="05000000000000000000" pitchFamily="2" charset="2"/>
              <a:buChar char="F"/>
            </a:pPr>
            <a:r>
              <a:rPr lang="zh-CN" altLang="en-US" sz="2400" kern="0" dirty="0">
                <a:latin typeface="+mj-ea"/>
              </a:rPr>
              <a:t>在排干稻田的水并收割水稻，方便鱼类收获</a:t>
            </a:r>
          </a:p>
        </p:txBody>
      </p:sp>
      <p:sp>
        <p:nvSpPr>
          <p:cNvPr id="24" name="object 2">
            <a:extLst>
              <a:ext uri="{FF2B5EF4-FFF2-40B4-BE49-F238E27FC236}">
                <a16:creationId xmlns:a16="http://schemas.microsoft.com/office/drawing/2014/main" id="{2CB3521A-307E-CBF2-6402-254C1053D6B4}"/>
              </a:ext>
            </a:extLst>
          </p:cNvPr>
          <p:cNvSpPr txBox="1">
            <a:spLocks/>
          </p:cNvSpPr>
          <p:nvPr/>
        </p:nvSpPr>
        <p:spPr>
          <a:xfrm>
            <a:off x="6912480" y="3088654"/>
            <a:ext cx="3322309" cy="382156"/>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pPr>
            <a:r>
              <a:rPr lang="zh-CN" altLang="en-US" sz="2400" kern="0" dirty="0">
                <a:latin typeface="+mj-ea"/>
              </a:rPr>
              <a:t>图</a:t>
            </a:r>
            <a:r>
              <a:rPr lang="en-US" altLang="zh-CN" sz="2400" kern="0" dirty="0">
                <a:latin typeface="+mj-ea"/>
              </a:rPr>
              <a:t>3</a:t>
            </a:r>
            <a:r>
              <a:rPr lang="zh-CN" altLang="en-US" sz="2400" kern="0" dirty="0">
                <a:latin typeface="+mj-ea"/>
              </a:rPr>
              <a:t>：田间渠道系统准备</a:t>
            </a:r>
          </a:p>
        </p:txBody>
      </p:sp>
      <p:sp>
        <p:nvSpPr>
          <p:cNvPr id="27" name="object 2">
            <a:extLst>
              <a:ext uri="{FF2B5EF4-FFF2-40B4-BE49-F238E27FC236}">
                <a16:creationId xmlns:a16="http://schemas.microsoft.com/office/drawing/2014/main" id="{C45A4826-7176-7508-B240-FD122D651C0E}"/>
              </a:ext>
            </a:extLst>
          </p:cNvPr>
          <p:cNvSpPr txBox="1">
            <a:spLocks/>
          </p:cNvSpPr>
          <p:nvPr/>
        </p:nvSpPr>
        <p:spPr>
          <a:xfrm>
            <a:off x="6810798" y="6295111"/>
            <a:ext cx="3525672" cy="382156"/>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pPr>
            <a:r>
              <a:rPr lang="zh-CN" altLang="en-US" sz="2400" kern="0" dirty="0">
                <a:latin typeface="+mj-ea"/>
              </a:rPr>
              <a:t>图</a:t>
            </a:r>
            <a:r>
              <a:rPr lang="en-US" altLang="zh-CN" sz="2400" kern="0" dirty="0">
                <a:latin typeface="+mj-ea"/>
              </a:rPr>
              <a:t>4</a:t>
            </a:r>
            <a:r>
              <a:rPr lang="zh-CN" altLang="en-US" sz="2400" kern="0" dirty="0">
                <a:latin typeface="+mj-ea"/>
              </a:rPr>
              <a:t>：田间渠道系统的准备</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8EE002B3-A214-8429-08DD-B5774852A3D9}"/>
              </a:ext>
            </a:extLst>
          </p:cNvPr>
          <p:cNvSpPr txBox="1">
            <a:spLocks/>
          </p:cNvSpPr>
          <p:nvPr/>
        </p:nvSpPr>
        <p:spPr>
          <a:xfrm>
            <a:off x="317500" y="123825"/>
            <a:ext cx="6558999" cy="382156"/>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pPr>
            <a:r>
              <a:rPr lang="zh-CN" altLang="en-US" sz="2400" kern="0" dirty="0">
                <a:latin typeface="+mj-ea"/>
              </a:rPr>
              <a:t>也可用于灌溉明亮田野上的农作物。</a:t>
            </a:r>
          </a:p>
        </p:txBody>
      </p:sp>
      <p:sp>
        <p:nvSpPr>
          <p:cNvPr id="13" name="object 2">
            <a:extLst>
              <a:ext uri="{FF2B5EF4-FFF2-40B4-BE49-F238E27FC236}">
                <a16:creationId xmlns:a16="http://schemas.microsoft.com/office/drawing/2014/main" id="{8CA1E3CD-4D0A-50A4-3DA3-79D7EBD12F5B}"/>
              </a:ext>
            </a:extLst>
          </p:cNvPr>
          <p:cNvSpPr txBox="1">
            <a:spLocks noGrp="1"/>
          </p:cNvSpPr>
          <p:nvPr>
            <p:ph type="title"/>
          </p:nvPr>
        </p:nvSpPr>
        <p:spPr>
          <a:xfrm>
            <a:off x="317500" y="733425"/>
            <a:ext cx="2438400" cy="551433"/>
          </a:xfrm>
          <a:prstGeom prst="rect">
            <a:avLst/>
          </a:prstGeom>
        </p:spPr>
        <p:txBody>
          <a:bodyPr vert="horz" wrap="square" lIns="0" tIns="12700" rIns="0" bIns="0" rtlCol="0">
            <a:spAutoFit/>
          </a:bodyPr>
          <a:lstStyle/>
          <a:p>
            <a:pPr marL="12700">
              <a:lnSpc>
                <a:spcPct val="100000"/>
              </a:lnSpc>
              <a:spcBef>
                <a:spcPts val="100"/>
              </a:spcBef>
              <a:tabLst>
                <a:tab pos="687705" algn="l"/>
              </a:tabLst>
            </a:pPr>
            <a:r>
              <a:rPr lang="en-US" altLang="zh-CN" sz="3500" dirty="0"/>
              <a:t>5-4</a:t>
            </a:r>
            <a:r>
              <a:rPr lang="zh-CN" altLang="en-US" sz="3500" dirty="0"/>
              <a:t>水闸门</a:t>
            </a:r>
            <a:endParaRPr sz="3500" dirty="0"/>
          </a:p>
        </p:txBody>
      </p:sp>
      <p:sp>
        <p:nvSpPr>
          <p:cNvPr id="14" name="object 2">
            <a:extLst>
              <a:ext uri="{FF2B5EF4-FFF2-40B4-BE49-F238E27FC236}">
                <a16:creationId xmlns:a16="http://schemas.microsoft.com/office/drawing/2014/main" id="{167248D8-B7B1-B5F7-F2C0-16D36DFBFCF0}"/>
              </a:ext>
            </a:extLst>
          </p:cNvPr>
          <p:cNvSpPr txBox="1">
            <a:spLocks/>
          </p:cNvSpPr>
          <p:nvPr/>
        </p:nvSpPr>
        <p:spPr>
          <a:xfrm>
            <a:off x="1003300" y="1290272"/>
            <a:ext cx="9296400" cy="1133644"/>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355600" indent="-342900">
              <a:spcBef>
                <a:spcPts val="100"/>
              </a:spcBef>
              <a:buFont typeface="Wingdings" panose="05000000000000000000" pitchFamily="2" charset="2"/>
              <a:buChar char="F"/>
            </a:pPr>
            <a:r>
              <a:rPr lang="en-US" altLang="zh-CN" sz="2400" kern="0" dirty="0">
                <a:latin typeface="+mj-ea"/>
              </a:rPr>
              <a:t> </a:t>
            </a:r>
            <a:r>
              <a:rPr lang="zh-CN" altLang="en-US" sz="2400" kern="0" dirty="0">
                <a:latin typeface="+mj-ea"/>
              </a:rPr>
              <a:t>每块田应有</a:t>
            </a:r>
            <a:r>
              <a:rPr lang="en-US" altLang="zh-CN" sz="2400" kern="0" dirty="0">
                <a:latin typeface="+mj-ea"/>
              </a:rPr>
              <a:t>1-2</a:t>
            </a:r>
            <a:r>
              <a:rPr lang="zh-CN" altLang="en-US" sz="2400" kern="0" dirty="0">
                <a:latin typeface="+mj-ea"/>
              </a:rPr>
              <a:t>个闸门，以便必要时灌入和排出水量，例如当鱼中毒和鱼类总收成时</a:t>
            </a:r>
          </a:p>
          <a:p>
            <a:pPr marL="355600" indent="-342900">
              <a:spcBef>
                <a:spcPts val="100"/>
              </a:spcBef>
              <a:buFont typeface="Wingdings" panose="05000000000000000000" pitchFamily="2" charset="2"/>
              <a:buChar char="F"/>
            </a:pPr>
            <a:r>
              <a:rPr lang="zh-CN" altLang="en-US" sz="2400" kern="0" dirty="0">
                <a:latin typeface="+mj-ea"/>
              </a:rPr>
              <a:t>闸门可根据实际能力使用由水泥、橡胶管</a:t>
            </a:r>
            <a:r>
              <a:rPr lang="en-US" altLang="zh-CN" sz="2400" kern="0" dirty="0">
                <a:latin typeface="+mj-ea"/>
              </a:rPr>
              <a:t>……</a:t>
            </a:r>
            <a:r>
              <a:rPr lang="zh-CN" altLang="en-US" sz="2400" kern="0" dirty="0">
                <a:latin typeface="+mj-ea"/>
              </a:rPr>
              <a:t>等制成。</a:t>
            </a:r>
          </a:p>
        </p:txBody>
      </p:sp>
      <p:sp>
        <p:nvSpPr>
          <p:cNvPr id="15" name="object 2">
            <a:extLst>
              <a:ext uri="{FF2B5EF4-FFF2-40B4-BE49-F238E27FC236}">
                <a16:creationId xmlns:a16="http://schemas.microsoft.com/office/drawing/2014/main" id="{F109C66B-DFCE-6A56-E0A0-D717063E333C}"/>
              </a:ext>
            </a:extLst>
          </p:cNvPr>
          <p:cNvSpPr txBox="1">
            <a:spLocks/>
          </p:cNvSpPr>
          <p:nvPr/>
        </p:nvSpPr>
        <p:spPr>
          <a:xfrm>
            <a:off x="330004" y="2597339"/>
            <a:ext cx="3111695" cy="551433"/>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tabLst>
                <a:tab pos="687705" algn="l"/>
              </a:tabLst>
            </a:pPr>
            <a:r>
              <a:rPr lang="zh-CN" altLang="en-US" sz="3500" kern="0" dirty="0"/>
              <a:t>水闸门的优点</a:t>
            </a:r>
          </a:p>
        </p:txBody>
      </p:sp>
      <p:sp>
        <p:nvSpPr>
          <p:cNvPr id="16" name="object 2">
            <a:extLst>
              <a:ext uri="{FF2B5EF4-FFF2-40B4-BE49-F238E27FC236}">
                <a16:creationId xmlns:a16="http://schemas.microsoft.com/office/drawing/2014/main" id="{9D0C5B47-77B3-8D48-F566-DFA8F2A4F5EC}"/>
              </a:ext>
            </a:extLst>
          </p:cNvPr>
          <p:cNvSpPr txBox="1">
            <a:spLocks/>
          </p:cNvSpPr>
          <p:nvPr/>
        </p:nvSpPr>
        <p:spPr>
          <a:xfrm>
            <a:off x="1003300" y="3171825"/>
            <a:ext cx="9283700" cy="1133644"/>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355600" indent="-342900">
              <a:spcBef>
                <a:spcPts val="100"/>
              </a:spcBef>
              <a:buFont typeface="Wingdings" panose="05000000000000000000" pitchFamily="2" charset="2"/>
              <a:buChar char="F"/>
            </a:pPr>
            <a:r>
              <a:rPr lang="zh-CN" altLang="en-US" sz="2400" kern="0" dirty="0">
                <a:latin typeface="+mj-ea"/>
              </a:rPr>
              <a:t>适用于田里灌入水量</a:t>
            </a:r>
          </a:p>
          <a:p>
            <a:pPr marL="355600" indent="-342900">
              <a:spcBef>
                <a:spcPts val="100"/>
              </a:spcBef>
              <a:buFont typeface="Wingdings" panose="05000000000000000000" pitchFamily="2" charset="2"/>
              <a:buChar char="F"/>
            </a:pPr>
            <a:r>
              <a:rPr lang="zh-CN" altLang="en-US" sz="2400" kern="0" dirty="0">
                <a:latin typeface="+mj-ea"/>
              </a:rPr>
              <a:t>像以上提到的，以便必要时灌入和排出水量，例如当鱼中毒和鱼类总收成时</a:t>
            </a:r>
          </a:p>
        </p:txBody>
      </p:sp>
      <p:sp>
        <p:nvSpPr>
          <p:cNvPr id="17" name="object 2">
            <a:extLst>
              <a:ext uri="{FF2B5EF4-FFF2-40B4-BE49-F238E27FC236}">
                <a16:creationId xmlns:a16="http://schemas.microsoft.com/office/drawing/2014/main" id="{5F18550E-8441-2E9E-5D1D-2FFB1B444493}"/>
              </a:ext>
            </a:extLst>
          </p:cNvPr>
          <p:cNvSpPr txBox="1">
            <a:spLocks/>
          </p:cNvSpPr>
          <p:nvPr/>
        </p:nvSpPr>
        <p:spPr>
          <a:xfrm>
            <a:off x="317500" y="4572508"/>
            <a:ext cx="2438400" cy="551433"/>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tabLst>
                <a:tab pos="687705" algn="l"/>
              </a:tabLst>
            </a:pPr>
            <a:r>
              <a:rPr lang="en-US" altLang="zh-CN" sz="3500" kern="0" dirty="0"/>
              <a:t>6.</a:t>
            </a:r>
            <a:r>
              <a:rPr lang="zh-CN" altLang="en-US" sz="3500" kern="0" dirty="0"/>
              <a:t>田间水位</a:t>
            </a:r>
          </a:p>
        </p:txBody>
      </p:sp>
      <p:sp>
        <p:nvSpPr>
          <p:cNvPr id="18" name="object 2">
            <a:extLst>
              <a:ext uri="{FF2B5EF4-FFF2-40B4-BE49-F238E27FC236}">
                <a16:creationId xmlns:a16="http://schemas.microsoft.com/office/drawing/2014/main" id="{AD871497-1B47-CEE8-EFF9-5BDCDA4ECE5F}"/>
              </a:ext>
            </a:extLst>
          </p:cNvPr>
          <p:cNvSpPr txBox="1">
            <a:spLocks/>
          </p:cNvSpPr>
          <p:nvPr/>
        </p:nvSpPr>
        <p:spPr>
          <a:xfrm>
            <a:off x="1003300" y="5422710"/>
            <a:ext cx="9283700" cy="1133644"/>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355600" indent="-342900">
              <a:spcBef>
                <a:spcPts val="100"/>
              </a:spcBef>
              <a:buFont typeface="Wingdings" panose="05000000000000000000" pitchFamily="2" charset="2"/>
              <a:buChar char="F"/>
            </a:pPr>
            <a:r>
              <a:rPr lang="zh-CN" altLang="en-US" sz="2400" kern="0" dirty="0">
                <a:latin typeface="+mj-ea"/>
              </a:rPr>
              <a:t>水渠内最低水位应保持在</a:t>
            </a:r>
            <a:r>
              <a:rPr lang="en-US" altLang="zh-CN" sz="2400" kern="0" dirty="0">
                <a:latin typeface="+mj-ea"/>
              </a:rPr>
              <a:t>0.8m</a:t>
            </a:r>
            <a:r>
              <a:rPr lang="zh-CN" altLang="en-US" sz="2400" kern="0" dirty="0">
                <a:latin typeface="+mj-ea"/>
              </a:rPr>
              <a:t>，因为天气炎热时水位过低会导致鱼类中毒或死亡。</a:t>
            </a:r>
          </a:p>
          <a:p>
            <a:pPr marL="355600" indent="-342900">
              <a:spcBef>
                <a:spcPts val="100"/>
              </a:spcBef>
              <a:buFont typeface="Wingdings" panose="05000000000000000000" pitchFamily="2" charset="2"/>
              <a:buChar char="F"/>
            </a:pPr>
            <a:r>
              <a:rPr lang="zh-CN" altLang="en-US" sz="2400" kern="0" dirty="0">
                <a:latin typeface="+mj-ea"/>
              </a:rPr>
              <a:t>随着水稻和鱼的长大，田里的水位需要逐渐加深。</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801" y="373381"/>
            <a:ext cx="3195320"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dirty="0">
                <a:latin typeface="Lucida Sans Unicode"/>
                <a:cs typeface="Lucida Sans Unicode"/>
              </a:rPr>
              <a:t>如下图所示：</a:t>
            </a:r>
            <a:endParaRPr sz="2000" dirty="0">
              <a:latin typeface="Lucida Sans Unicode"/>
              <a:cs typeface="Lucida Sans Unicode"/>
            </a:endParaRPr>
          </a:p>
        </p:txBody>
      </p:sp>
      <p:pic>
        <p:nvPicPr>
          <p:cNvPr id="3" name="object 3"/>
          <p:cNvPicPr/>
          <p:nvPr/>
        </p:nvPicPr>
        <p:blipFill>
          <a:blip r:embed="rId2" cstate="print"/>
          <a:stretch>
            <a:fillRect/>
          </a:stretch>
        </p:blipFill>
        <p:spPr>
          <a:xfrm>
            <a:off x="810000" y="978014"/>
            <a:ext cx="5952743" cy="963159"/>
          </a:xfrm>
          <a:prstGeom prst="rect">
            <a:avLst/>
          </a:prstGeom>
        </p:spPr>
      </p:pic>
      <p:pic>
        <p:nvPicPr>
          <p:cNvPr id="4" name="object 4"/>
          <p:cNvPicPr/>
          <p:nvPr/>
        </p:nvPicPr>
        <p:blipFill>
          <a:blip r:embed="rId3" cstate="print"/>
          <a:stretch>
            <a:fillRect/>
          </a:stretch>
        </p:blipFill>
        <p:spPr>
          <a:xfrm>
            <a:off x="810000" y="2301005"/>
            <a:ext cx="5946641" cy="1121657"/>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2565"/>
              </a:lnSpc>
            </a:pPr>
            <a:r>
              <a:rPr spc="-830" dirty="0"/>
              <a:t>-11-</a:t>
            </a:r>
          </a:p>
        </p:txBody>
      </p:sp>
      <p:sp>
        <p:nvSpPr>
          <p:cNvPr id="7" name="object 7"/>
          <p:cNvSpPr txBox="1">
            <a:spLocks noGrp="1"/>
          </p:cNvSpPr>
          <p:nvPr>
            <p:ph type="title"/>
          </p:nvPr>
        </p:nvSpPr>
        <p:spPr>
          <a:xfrm>
            <a:off x="7132412" y="889652"/>
            <a:ext cx="2607945" cy="474489"/>
          </a:xfrm>
          <a:prstGeom prst="rect">
            <a:avLst/>
          </a:prstGeom>
        </p:spPr>
        <p:txBody>
          <a:bodyPr vert="horz" wrap="square" lIns="0" tIns="12700" rIns="0" bIns="0" rtlCol="0">
            <a:spAutoFit/>
          </a:bodyPr>
          <a:lstStyle/>
          <a:p>
            <a:pPr marL="12700">
              <a:lnSpc>
                <a:spcPct val="100000"/>
              </a:lnSpc>
              <a:spcBef>
                <a:spcPts val="100"/>
              </a:spcBef>
            </a:pPr>
            <a:r>
              <a:rPr lang="zh-CN" altLang="en-US" sz="3000" dirty="0"/>
              <a:t>图</a:t>
            </a:r>
            <a:r>
              <a:rPr lang="en-US" altLang="zh-CN" sz="3000" dirty="0"/>
              <a:t>5</a:t>
            </a:r>
            <a:r>
              <a:rPr lang="zh-CN" altLang="en-US" sz="3000" dirty="0"/>
              <a:t>：</a:t>
            </a:r>
            <a:r>
              <a:rPr lang="zh-CN" altLang="en-US" sz="3000" dirty="0">
                <a:highlight>
                  <a:srgbClr val="FFFF00"/>
                </a:highlight>
              </a:rPr>
              <a:t>插秧阶段</a:t>
            </a:r>
            <a:endParaRPr sz="3000" dirty="0">
              <a:highlight>
                <a:srgbClr val="FFFF00"/>
              </a:highlight>
            </a:endParaRPr>
          </a:p>
        </p:txBody>
      </p:sp>
      <p:sp>
        <p:nvSpPr>
          <p:cNvPr id="9" name="object 7">
            <a:extLst>
              <a:ext uri="{FF2B5EF4-FFF2-40B4-BE49-F238E27FC236}">
                <a16:creationId xmlns:a16="http://schemas.microsoft.com/office/drawing/2014/main" id="{96DA636E-AF9E-178F-6A6C-F77082E86B03}"/>
              </a:ext>
            </a:extLst>
          </p:cNvPr>
          <p:cNvSpPr txBox="1">
            <a:spLocks/>
          </p:cNvSpPr>
          <p:nvPr/>
        </p:nvSpPr>
        <p:spPr>
          <a:xfrm>
            <a:off x="6756641" y="2620533"/>
            <a:ext cx="3695459" cy="382156"/>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pPr>
            <a:r>
              <a:rPr lang="zh-CN" altLang="en-US" sz="2400" kern="0" dirty="0"/>
              <a:t>图 </a:t>
            </a:r>
            <a:r>
              <a:rPr lang="en-US" altLang="zh-CN" sz="2400" kern="0" dirty="0"/>
              <a:t>6</a:t>
            </a:r>
            <a:r>
              <a:rPr lang="zh-CN" altLang="en-US" sz="2400" kern="0" dirty="0"/>
              <a:t>： </a:t>
            </a:r>
            <a:r>
              <a:rPr lang="zh-CN" altLang="en-US" sz="2400" kern="0" dirty="0">
                <a:highlight>
                  <a:srgbClr val="FFFF00"/>
                </a:highlight>
              </a:rPr>
              <a:t>插秧</a:t>
            </a:r>
            <a:r>
              <a:rPr lang="en-US" sz="2400" dirty="0" err="1">
                <a:highlight>
                  <a:srgbClr val="FFFF00"/>
                </a:highlight>
                <a:latin typeface="宋体" panose="02010600030101010101" pitchFamily="2" charset="-122"/>
                <a:ea typeface="宋体" panose="02010600030101010101" pitchFamily="2" charset="-122"/>
              </a:rPr>
              <a:t>分蘖</a:t>
            </a:r>
            <a:r>
              <a:rPr lang="zh-CN" altLang="en-US" sz="2400" kern="0" dirty="0">
                <a:highlight>
                  <a:srgbClr val="FFFF00"/>
                </a:highlight>
              </a:rPr>
              <a:t>阶段</a:t>
            </a:r>
          </a:p>
        </p:txBody>
      </p:sp>
      <p:sp>
        <p:nvSpPr>
          <p:cNvPr id="10" name="object 2">
            <a:extLst>
              <a:ext uri="{FF2B5EF4-FFF2-40B4-BE49-F238E27FC236}">
                <a16:creationId xmlns:a16="http://schemas.microsoft.com/office/drawing/2014/main" id="{8D1F1990-7AC5-FD18-9FC7-3BC28D0D6EE3}"/>
              </a:ext>
            </a:extLst>
          </p:cNvPr>
          <p:cNvSpPr txBox="1">
            <a:spLocks/>
          </p:cNvSpPr>
          <p:nvPr/>
        </p:nvSpPr>
        <p:spPr>
          <a:xfrm>
            <a:off x="622300" y="3588756"/>
            <a:ext cx="5946640" cy="505267"/>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tabLst>
                <a:tab pos="687705" algn="l"/>
              </a:tabLst>
            </a:pPr>
            <a:r>
              <a:rPr lang="en-US" altLang="zh-CN" kern="0" dirty="0"/>
              <a:t>7.</a:t>
            </a:r>
            <a:r>
              <a:rPr lang="zh-CN" altLang="en-US" kern="0" dirty="0"/>
              <a:t>养鱼前水渠系统的准备工作</a:t>
            </a:r>
          </a:p>
        </p:txBody>
      </p:sp>
      <p:sp>
        <p:nvSpPr>
          <p:cNvPr id="12" name="object 2">
            <a:extLst>
              <a:ext uri="{FF2B5EF4-FFF2-40B4-BE49-F238E27FC236}">
                <a16:creationId xmlns:a16="http://schemas.microsoft.com/office/drawing/2014/main" id="{16408631-8436-5796-20A7-A5A575A88552}"/>
              </a:ext>
            </a:extLst>
          </p:cNvPr>
          <p:cNvSpPr txBox="1">
            <a:spLocks/>
          </p:cNvSpPr>
          <p:nvPr/>
        </p:nvSpPr>
        <p:spPr>
          <a:xfrm>
            <a:off x="1123801" y="4139006"/>
            <a:ext cx="5946640" cy="505267"/>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tabLst>
                <a:tab pos="687705" algn="l"/>
              </a:tabLst>
            </a:pPr>
            <a:r>
              <a:rPr lang="en-US" altLang="zh-CN" kern="0" dirty="0"/>
              <a:t>7-1 </a:t>
            </a:r>
            <a:r>
              <a:rPr lang="zh-CN" altLang="en-US" kern="0" dirty="0"/>
              <a:t>水质量控制</a:t>
            </a:r>
          </a:p>
        </p:txBody>
      </p:sp>
      <p:sp>
        <p:nvSpPr>
          <p:cNvPr id="13" name="object 2">
            <a:extLst>
              <a:ext uri="{FF2B5EF4-FFF2-40B4-BE49-F238E27FC236}">
                <a16:creationId xmlns:a16="http://schemas.microsoft.com/office/drawing/2014/main" id="{7B4784EF-C479-0F98-B370-FB3424C7450C}"/>
              </a:ext>
            </a:extLst>
          </p:cNvPr>
          <p:cNvSpPr txBox="1"/>
          <p:nvPr/>
        </p:nvSpPr>
        <p:spPr>
          <a:xfrm>
            <a:off x="622300" y="4653563"/>
            <a:ext cx="9648472" cy="1933863"/>
          </a:xfrm>
          <a:prstGeom prst="rect">
            <a:avLst/>
          </a:prstGeom>
        </p:spPr>
        <p:txBody>
          <a:bodyPr vert="horz" wrap="square" lIns="0" tIns="12700" rIns="0" bIns="0" rtlCol="0">
            <a:spAutoFit/>
          </a:bodyPr>
          <a:lstStyle/>
          <a:p>
            <a:pPr marL="12700">
              <a:lnSpc>
                <a:spcPct val="100000"/>
              </a:lnSpc>
              <a:spcBef>
                <a:spcPts val="100"/>
              </a:spcBef>
            </a:pPr>
            <a:r>
              <a:rPr lang="en-US" altLang="zh-CN" sz="2800" dirty="0">
                <a:latin typeface="Lucida Sans Unicode"/>
                <a:cs typeface="Lucida Sans Unicode"/>
              </a:rPr>
              <a:t>	</a:t>
            </a:r>
            <a:r>
              <a:rPr lang="zh-CN" altLang="en-US" sz="2400" dirty="0">
                <a:latin typeface="Lucida Sans Unicode"/>
                <a:cs typeface="Lucida Sans Unicode"/>
              </a:rPr>
              <a:t>养鱼前要检查水质，因为如果田里或水渠的水质发酸，就不能养鱼。因此，在养鱼之前，我们需要先检查水质，可通过以下简单的家庭方法得知：</a:t>
            </a:r>
          </a:p>
          <a:p>
            <a:pPr marL="927100" lvl="1" indent="-457200">
              <a:spcBef>
                <a:spcPts val="100"/>
              </a:spcBef>
              <a:buFont typeface="Wingdings" panose="05000000000000000000" pitchFamily="2" charset="2"/>
              <a:buChar char="F"/>
            </a:pPr>
            <a:r>
              <a:rPr lang="zh-CN" altLang="en-US" sz="2400" dirty="0">
                <a:latin typeface="Lucida Sans Unicode"/>
                <a:cs typeface="Lucida Sans Unicode"/>
              </a:rPr>
              <a:t>首先，测试田里水渠中的水的质量，如果发现有酸味或难闻的味道，表现出水的质量不好，不适合养鱼。</a:t>
            </a:r>
            <a:endParaRPr sz="2400" dirty="0">
              <a:latin typeface="Lucida Sans Unicode"/>
              <a:cs typeface="Lucida Sans Uni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D98318D-649F-59A2-6AEF-7067E3F3FAE7}"/>
              </a:ext>
            </a:extLst>
          </p:cNvPr>
          <p:cNvSpPr txBox="1"/>
          <p:nvPr/>
        </p:nvSpPr>
        <p:spPr>
          <a:xfrm>
            <a:off x="165100" y="123825"/>
            <a:ext cx="9906000" cy="1569660"/>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另一方面，我们只需将</a:t>
            </a:r>
            <a:r>
              <a:rPr lang="zh-CN" altLang="en-US" sz="2400" dirty="0">
                <a:highlight>
                  <a:srgbClr val="FFFF00"/>
                </a:highlight>
                <a:latin typeface="宋体" panose="02010600030101010101" pitchFamily="2" charset="-122"/>
                <a:ea typeface="宋体" panose="02010600030101010101" pitchFamily="2" charset="-122"/>
              </a:rPr>
              <a:t>西萨拉木唾</a:t>
            </a:r>
            <a:r>
              <a:rPr lang="zh-CN" altLang="en-US" sz="2400" dirty="0">
                <a:latin typeface="宋体" panose="02010600030101010101" pitchFamily="2" charset="-122"/>
                <a:ea typeface="宋体" panose="02010600030101010101" pitchFamily="2" charset="-122"/>
              </a:rPr>
              <a:t>液吐在水面上就可以知道水质，如果观察到保持红色，表明水质好，可以养鱼。反而，由红变黑则表明水已经变酸或变质，不能养鱼。在这种情况下，我们需要提前做好水渠的准备，以石灰和粪肥为主板，来改善的水质量，具体见一下</a:t>
            </a:r>
            <a:r>
              <a:rPr lang="en-US" altLang="zh-CN" sz="2400" dirty="0">
                <a:latin typeface="宋体" panose="02010600030101010101" pitchFamily="2" charset="-122"/>
                <a:ea typeface="宋体" panose="02010600030101010101" pitchFamily="2" charset="-122"/>
              </a:rPr>
              <a:t>7.2</a:t>
            </a:r>
            <a:r>
              <a:rPr lang="zh-CN" altLang="en-US" sz="2400" dirty="0">
                <a:latin typeface="宋体" panose="02010600030101010101" pitchFamily="2" charset="-122"/>
                <a:ea typeface="宋体" panose="02010600030101010101" pitchFamily="2" charset="-122"/>
              </a:rPr>
              <a:t>：</a:t>
            </a:r>
            <a:endParaRPr lang="en-US" sz="2400" dirty="0">
              <a:latin typeface="宋体" panose="02010600030101010101" pitchFamily="2" charset="-122"/>
              <a:ea typeface="宋体" panose="02010600030101010101" pitchFamily="2" charset="-122"/>
            </a:endParaRPr>
          </a:p>
        </p:txBody>
      </p:sp>
      <p:sp>
        <p:nvSpPr>
          <p:cNvPr id="12" name="object 2">
            <a:extLst>
              <a:ext uri="{FF2B5EF4-FFF2-40B4-BE49-F238E27FC236}">
                <a16:creationId xmlns:a16="http://schemas.microsoft.com/office/drawing/2014/main" id="{82ECD173-2A82-90FB-A665-3085094359EE}"/>
              </a:ext>
            </a:extLst>
          </p:cNvPr>
          <p:cNvSpPr txBox="1">
            <a:spLocks/>
          </p:cNvSpPr>
          <p:nvPr/>
        </p:nvSpPr>
        <p:spPr>
          <a:xfrm>
            <a:off x="312615" y="2024085"/>
            <a:ext cx="5946640" cy="551433"/>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tabLst>
                <a:tab pos="687705" algn="l"/>
              </a:tabLst>
            </a:pPr>
            <a:r>
              <a:rPr lang="en-US" altLang="zh-CN" sz="3500" kern="0" dirty="0"/>
              <a:t>7-2 </a:t>
            </a:r>
            <a:r>
              <a:rPr lang="zh-CN" altLang="en-US" sz="3500" kern="0" dirty="0"/>
              <a:t>运河系统设置程序</a:t>
            </a:r>
          </a:p>
        </p:txBody>
      </p:sp>
      <p:sp>
        <p:nvSpPr>
          <p:cNvPr id="13" name="object 2">
            <a:extLst>
              <a:ext uri="{FF2B5EF4-FFF2-40B4-BE49-F238E27FC236}">
                <a16:creationId xmlns:a16="http://schemas.microsoft.com/office/drawing/2014/main" id="{5C325DC4-F880-AE9A-6313-B967E6B7CB76}"/>
              </a:ext>
            </a:extLst>
          </p:cNvPr>
          <p:cNvSpPr txBox="1">
            <a:spLocks/>
          </p:cNvSpPr>
          <p:nvPr/>
        </p:nvSpPr>
        <p:spPr>
          <a:xfrm>
            <a:off x="850900" y="2726521"/>
            <a:ext cx="5946640" cy="551433"/>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tabLst>
                <a:tab pos="687705" algn="l"/>
              </a:tabLst>
            </a:pPr>
            <a:r>
              <a:rPr lang="en-US" altLang="zh-CN" sz="3500" kern="0" dirty="0"/>
              <a:t>A</a:t>
            </a:r>
            <a:r>
              <a:rPr lang="zh-CN" altLang="en-US" sz="3500" kern="0" dirty="0"/>
              <a:t>、白石灰的用途</a:t>
            </a:r>
          </a:p>
        </p:txBody>
      </p:sp>
      <p:sp>
        <p:nvSpPr>
          <p:cNvPr id="14" name="TextBox 13">
            <a:extLst>
              <a:ext uri="{FF2B5EF4-FFF2-40B4-BE49-F238E27FC236}">
                <a16:creationId xmlns:a16="http://schemas.microsoft.com/office/drawing/2014/main" id="{E79BA53E-70C4-9C1D-75CD-8351BC032CF5}"/>
              </a:ext>
            </a:extLst>
          </p:cNvPr>
          <p:cNvSpPr txBox="1"/>
          <p:nvPr/>
        </p:nvSpPr>
        <p:spPr>
          <a:xfrm>
            <a:off x="312615" y="3484780"/>
            <a:ext cx="9906000" cy="2308324"/>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养鱼前一周，我们需要准备一个良好的水渠系统，消除所有影响鱼的害虫和一些病毒如下：</a:t>
            </a:r>
          </a:p>
          <a:p>
            <a:r>
              <a:rPr lang="zh-CN" altLang="en-US" sz="2400" dirty="0">
                <a:latin typeface="宋体" panose="02010600030101010101" pitchFamily="2" charset="-122"/>
                <a:ea typeface="宋体" panose="02010600030101010101" pitchFamily="2" charset="-122"/>
              </a:rPr>
              <a:t>从渠道中</a:t>
            </a:r>
            <a:r>
              <a:rPr lang="zh-CN" altLang="en-US" sz="2400" dirty="0">
                <a:highlight>
                  <a:srgbClr val="FFFF00"/>
                </a:highlight>
                <a:latin typeface="宋体" panose="02010600030101010101" pitchFamily="2" charset="-122"/>
                <a:ea typeface="宋体" panose="02010600030101010101" pitchFamily="2" charset="-122"/>
              </a:rPr>
              <a:t>泵出加固物</a:t>
            </a:r>
            <a:r>
              <a:rPr lang="zh-CN" altLang="en-US" sz="2400" dirty="0">
                <a:latin typeface="宋体" panose="02010600030101010101" pitchFamily="2" charset="-122"/>
                <a:ea typeface="宋体" panose="02010600030101010101" pitchFamily="2" charset="-122"/>
              </a:rPr>
              <a:t>，然后每</a:t>
            </a:r>
            <a:r>
              <a:rPr lang="en-US" altLang="zh-CN" sz="2400" dirty="0">
                <a:latin typeface="宋体" panose="02010600030101010101" pitchFamily="2" charset="-122"/>
                <a:ea typeface="宋体" panose="02010600030101010101" pitchFamily="2" charset="-122"/>
              </a:rPr>
              <a:t>100</a:t>
            </a:r>
            <a:r>
              <a:rPr lang="zh-CN" altLang="en-US" sz="2400" dirty="0">
                <a:latin typeface="宋体" panose="02010600030101010101" pitchFamily="2" charset="-122"/>
                <a:ea typeface="宋体" panose="02010600030101010101" pitchFamily="2" charset="-122"/>
              </a:rPr>
              <a:t>平方米渠道施用</a:t>
            </a:r>
            <a:r>
              <a:rPr lang="en-US" altLang="zh-CN" sz="2400" dirty="0">
                <a:latin typeface="宋体" panose="02010600030101010101" pitchFamily="2" charset="-122"/>
                <a:ea typeface="宋体" panose="02010600030101010101" pitchFamily="2" charset="-122"/>
              </a:rPr>
              <a:t>10-15</a:t>
            </a:r>
            <a:r>
              <a:rPr lang="zh-CN" altLang="en-US" sz="2400" dirty="0">
                <a:latin typeface="宋体" panose="02010600030101010101" pitchFamily="2" charset="-122"/>
                <a:ea typeface="宋体" panose="02010600030101010101" pitchFamily="2" charset="-122"/>
              </a:rPr>
              <a:t>公斤白石灰。</a:t>
            </a:r>
          </a:p>
          <a:p>
            <a:r>
              <a:rPr lang="zh-CN" altLang="en-US" sz="2400" dirty="0">
                <a:latin typeface="宋体" panose="02010600030101010101" pitchFamily="2" charset="-122"/>
                <a:ea typeface="宋体" panose="02010600030101010101" pitchFamily="2" charset="-122"/>
              </a:rPr>
              <a:t>涂上白石灰后，在阳光下晒</a:t>
            </a:r>
            <a:r>
              <a:rPr lang="en-US" altLang="zh-CN" sz="2400" dirty="0">
                <a:latin typeface="宋体" panose="02010600030101010101" pitchFamily="2" charset="-122"/>
                <a:ea typeface="宋体" panose="02010600030101010101" pitchFamily="2" charset="-122"/>
              </a:rPr>
              <a:t>2-3</a:t>
            </a:r>
            <a:r>
              <a:rPr lang="zh-CN" altLang="en-US" sz="2400" dirty="0">
                <a:latin typeface="宋体" panose="02010600030101010101" pitchFamily="2" charset="-122"/>
                <a:ea typeface="宋体" panose="02010600030101010101" pitchFamily="2" charset="-122"/>
              </a:rPr>
              <a:t>天。</a:t>
            </a:r>
          </a:p>
          <a:p>
            <a:r>
              <a:rPr lang="zh-CN" altLang="en-US" sz="2400" dirty="0">
                <a:latin typeface="宋体" panose="02010600030101010101" pitchFamily="2" charset="-122"/>
                <a:ea typeface="宋体" panose="02010600030101010101" pitchFamily="2" charset="-122"/>
              </a:rPr>
              <a:t>在酸性水质的情况下，</a:t>
            </a:r>
            <a:r>
              <a:rPr lang="en-US" altLang="zh-CN" sz="2400" dirty="0">
                <a:latin typeface="宋体" panose="02010600030101010101" pitchFamily="2" charset="-122"/>
                <a:ea typeface="宋体" panose="02010600030101010101" pitchFamily="2" charset="-122"/>
              </a:rPr>
              <a:t>pH</a:t>
            </a:r>
            <a:r>
              <a:rPr lang="zh-CN" altLang="en-US" sz="2400" dirty="0">
                <a:latin typeface="宋体" panose="02010600030101010101" pitchFamily="2" charset="-122"/>
                <a:ea typeface="宋体" panose="02010600030101010101" pitchFamily="2" charset="-122"/>
              </a:rPr>
              <a:t>值低于</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，因此： 我们需要增加大约两倍的石灰用量，每</a:t>
            </a:r>
            <a:r>
              <a:rPr lang="en-US" altLang="zh-CN" sz="2400" dirty="0">
                <a:latin typeface="宋体" panose="02010600030101010101" pitchFamily="2" charset="-122"/>
                <a:ea typeface="宋体" panose="02010600030101010101" pitchFamily="2" charset="-122"/>
              </a:rPr>
              <a:t>100</a:t>
            </a:r>
            <a:r>
              <a:rPr lang="zh-CN" altLang="en-US" sz="2400" dirty="0">
                <a:latin typeface="宋体" panose="02010600030101010101" pitchFamily="2" charset="-122"/>
                <a:ea typeface="宋体" panose="02010600030101010101" pitchFamily="2" charset="-122"/>
              </a:rPr>
              <a:t>平方米渠道面积</a:t>
            </a:r>
            <a:r>
              <a:rPr lang="en-US" altLang="zh-CN" sz="2400" dirty="0">
                <a:latin typeface="宋体" panose="02010600030101010101" pitchFamily="2" charset="-122"/>
                <a:ea typeface="宋体" panose="02010600030101010101" pitchFamily="2" charset="-122"/>
              </a:rPr>
              <a:t>20-30</a:t>
            </a:r>
            <a:r>
              <a:rPr lang="zh-CN" altLang="en-US" sz="2400" dirty="0">
                <a:latin typeface="宋体" panose="02010600030101010101" pitchFamily="2" charset="-122"/>
                <a:ea typeface="宋体" panose="02010600030101010101" pitchFamily="2" charset="-122"/>
              </a:rPr>
              <a:t>公斤。</a:t>
            </a:r>
            <a:endParaRPr 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B08FC109-E2AB-64EF-3FCF-7DF31DC6CB3E}"/>
              </a:ext>
            </a:extLst>
          </p:cNvPr>
          <p:cNvSpPr txBox="1">
            <a:spLocks/>
          </p:cNvSpPr>
          <p:nvPr/>
        </p:nvSpPr>
        <p:spPr>
          <a:xfrm>
            <a:off x="698500" y="336008"/>
            <a:ext cx="5946640" cy="551433"/>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tabLst>
                <a:tab pos="687705" algn="l"/>
              </a:tabLst>
            </a:pPr>
            <a:r>
              <a:rPr lang="en-US" altLang="zh-CN" sz="3500" kern="0" dirty="0"/>
              <a:t>B.</a:t>
            </a:r>
            <a:r>
              <a:rPr lang="zh-CN" altLang="en-US" sz="3500" kern="0" dirty="0"/>
              <a:t>动物粪便的利用</a:t>
            </a:r>
          </a:p>
        </p:txBody>
      </p:sp>
      <p:sp>
        <p:nvSpPr>
          <p:cNvPr id="12" name="TextBox 11">
            <a:extLst>
              <a:ext uri="{FF2B5EF4-FFF2-40B4-BE49-F238E27FC236}">
                <a16:creationId xmlns:a16="http://schemas.microsoft.com/office/drawing/2014/main" id="{61294DD2-F867-4091-0245-97BD5A9E32EF}"/>
              </a:ext>
            </a:extLst>
          </p:cNvPr>
          <p:cNvSpPr txBox="1"/>
          <p:nvPr/>
        </p:nvSpPr>
        <p:spPr>
          <a:xfrm>
            <a:off x="317500" y="1038225"/>
            <a:ext cx="9982200" cy="1938992"/>
          </a:xfrm>
          <a:prstGeom prst="rect">
            <a:avLst/>
          </a:prstGeom>
          <a:noFill/>
        </p:spPr>
        <p:txBody>
          <a:bodyPr wrap="square">
            <a:spAutoFit/>
          </a:bodyPr>
          <a:lstStyle/>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可使用的动物粪便有牛粪、猪粪、鸡粪、鸭粪等。</a:t>
            </a:r>
          </a:p>
          <a:p>
            <a:r>
              <a:rPr lang="zh-CN" altLang="en-US" sz="2400" dirty="0">
                <a:latin typeface="宋体" panose="02010600030101010101" pitchFamily="2" charset="-122"/>
                <a:ea typeface="宋体" panose="02010600030101010101" pitchFamily="2" charset="-122"/>
              </a:rPr>
              <a:t>添加粪便有助于中是减少水的酸度并增加鱼类天然食物量，尤其是刚释放幼鱼到水渠的时候。</a:t>
            </a:r>
          </a:p>
          <a:p>
            <a:r>
              <a:rPr lang="zh-CN" altLang="en-US" sz="2400" dirty="0">
                <a:latin typeface="宋体" panose="02010600030101010101" pitchFamily="2" charset="-122"/>
                <a:ea typeface="宋体" panose="02010600030101010101" pitchFamily="2" charset="-122"/>
              </a:rPr>
              <a:t>施石灰后施放</a:t>
            </a:r>
            <a:r>
              <a:rPr lang="zh-CN" altLang="en-US" sz="2400" kern="0" dirty="0"/>
              <a:t>动物粪便</a:t>
            </a:r>
            <a:r>
              <a:rPr lang="zh-CN" altLang="en-US" sz="2400" dirty="0">
                <a:latin typeface="宋体" panose="02010600030101010101" pitchFamily="2" charset="-122"/>
                <a:ea typeface="宋体" panose="02010600030101010101" pitchFamily="2" charset="-122"/>
              </a:rPr>
              <a:t>。每</a:t>
            </a:r>
            <a:r>
              <a:rPr lang="en-US" altLang="zh-CN" sz="2400" dirty="0">
                <a:latin typeface="宋体" panose="02010600030101010101" pitchFamily="2" charset="-122"/>
                <a:ea typeface="宋体" panose="02010600030101010101" pitchFamily="2" charset="-122"/>
              </a:rPr>
              <a:t>100</a:t>
            </a:r>
            <a:r>
              <a:rPr lang="zh-CN" altLang="en-US" sz="2400" dirty="0">
                <a:latin typeface="宋体" panose="02010600030101010101" pitchFamily="2" charset="-122"/>
                <a:ea typeface="宋体" panose="02010600030101010101" pitchFamily="2" charset="-122"/>
              </a:rPr>
              <a:t>平方米的渠面积施肥量</a:t>
            </a:r>
            <a:r>
              <a:rPr lang="en-US" altLang="zh-CN" sz="2400" dirty="0">
                <a:latin typeface="宋体" panose="02010600030101010101" pitchFamily="2" charset="-122"/>
                <a:ea typeface="宋体" panose="02010600030101010101" pitchFamily="2" charset="-122"/>
              </a:rPr>
              <a:t>25-40</a:t>
            </a:r>
            <a:r>
              <a:rPr lang="zh-CN" altLang="en-US" sz="2400" dirty="0">
                <a:latin typeface="宋体" panose="02010600030101010101" pitchFamily="2" charset="-122"/>
                <a:ea typeface="宋体" panose="02010600030101010101" pitchFamily="2" charset="-122"/>
              </a:rPr>
              <a:t>公斤，灌水深度到</a:t>
            </a:r>
            <a:r>
              <a:rPr lang="en-US" altLang="zh-CN" sz="2400" dirty="0">
                <a:latin typeface="宋体" panose="02010600030101010101" pitchFamily="2" charset="-122"/>
                <a:ea typeface="宋体" panose="02010600030101010101" pitchFamily="2" charset="-122"/>
              </a:rPr>
              <a:t>0.1-0.4m</a:t>
            </a:r>
            <a:r>
              <a:rPr lang="zh-CN" altLang="en-US" sz="2400" dirty="0">
                <a:latin typeface="宋体" panose="02010600030101010101" pitchFamily="2" charset="-122"/>
                <a:ea typeface="宋体" panose="02010600030101010101" pitchFamily="2" charset="-122"/>
              </a:rPr>
              <a:t>，然后晒</a:t>
            </a:r>
            <a:r>
              <a:rPr lang="en-US" altLang="zh-CN" sz="2400" dirty="0">
                <a:latin typeface="宋体" panose="02010600030101010101" pitchFamily="2" charset="-122"/>
                <a:ea typeface="宋体" panose="02010600030101010101" pitchFamily="2" charset="-122"/>
              </a:rPr>
              <a:t>2-3</a:t>
            </a:r>
            <a:r>
              <a:rPr lang="zh-CN" altLang="en-US" sz="2400" dirty="0">
                <a:latin typeface="宋体" panose="02010600030101010101" pitchFamily="2" charset="-122"/>
                <a:ea typeface="宋体" panose="02010600030101010101" pitchFamily="2" charset="-122"/>
              </a:rPr>
              <a:t>天后加水，才灌入水深度到</a:t>
            </a:r>
            <a:r>
              <a:rPr lang="en-US" altLang="zh-CN" sz="2400" dirty="0">
                <a:latin typeface="宋体" panose="02010600030101010101" pitchFamily="2" charset="-122"/>
                <a:ea typeface="宋体" panose="02010600030101010101" pitchFamily="2" charset="-122"/>
              </a:rPr>
              <a:t>0.8m</a:t>
            </a:r>
            <a:r>
              <a:rPr lang="zh-CN" altLang="en-US" sz="2400" dirty="0">
                <a:latin typeface="宋体" panose="02010600030101010101" pitchFamily="2" charset="-122"/>
                <a:ea typeface="宋体" panose="02010600030101010101" pitchFamily="2" charset="-122"/>
              </a:rPr>
              <a:t>。</a:t>
            </a:r>
            <a:endParaRPr lang="en-US" sz="2400" dirty="0">
              <a:latin typeface="宋体" panose="02010600030101010101" pitchFamily="2" charset="-122"/>
              <a:ea typeface="宋体" panose="02010600030101010101" pitchFamily="2" charset="-122"/>
            </a:endParaRPr>
          </a:p>
        </p:txBody>
      </p:sp>
      <p:sp>
        <p:nvSpPr>
          <p:cNvPr id="13" name="object 2">
            <a:extLst>
              <a:ext uri="{FF2B5EF4-FFF2-40B4-BE49-F238E27FC236}">
                <a16:creationId xmlns:a16="http://schemas.microsoft.com/office/drawing/2014/main" id="{A3E875DB-B1FC-F4A5-BE05-4B8849A263AD}"/>
              </a:ext>
            </a:extLst>
          </p:cNvPr>
          <p:cNvSpPr txBox="1">
            <a:spLocks/>
          </p:cNvSpPr>
          <p:nvPr/>
        </p:nvSpPr>
        <p:spPr>
          <a:xfrm>
            <a:off x="317500" y="3497333"/>
            <a:ext cx="5946640" cy="551433"/>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tabLst>
                <a:tab pos="687705" algn="l"/>
              </a:tabLst>
            </a:pPr>
            <a:r>
              <a:rPr lang="en-US" altLang="zh-CN" sz="3500" kern="0" dirty="0"/>
              <a:t>8.</a:t>
            </a:r>
            <a:r>
              <a:rPr lang="zh-CN" altLang="en-US" sz="3500" kern="0" dirty="0"/>
              <a:t>养鱼的种类</a:t>
            </a:r>
          </a:p>
        </p:txBody>
      </p:sp>
      <p:sp>
        <p:nvSpPr>
          <p:cNvPr id="14" name="TextBox 13">
            <a:extLst>
              <a:ext uri="{FF2B5EF4-FFF2-40B4-BE49-F238E27FC236}">
                <a16:creationId xmlns:a16="http://schemas.microsoft.com/office/drawing/2014/main" id="{48099ED2-BDF0-A15C-CD90-7C88D673F693}"/>
              </a:ext>
            </a:extLst>
          </p:cNvPr>
          <p:cNvSpPr txBox="1"/>
          <p:nvPr/>
        </p:nvSpPr>
        <p:spPr>
          <a:xfrm>
            <a:off x="287997" y="4220552"/>
            <a:ext cx="9982200" cy="1938992"/>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可以养的鱼类是一种在生物学上适合田里条件的鱼类，也就是说，它可以在</a:t>
            </a:r>
            <a:r>
              <a:rPr kumimoji="0" lang="zh-CN" altLang="en-US" sz="2400" b="0" i="0" u="none" strike="noStrike" cap="none" normalizeH="0" baseline="0" dirty="0">
                <a:ln>
                  <a:noFill/>
                </a:ln>
                <a:solidFill>
                  <a:srgbClr val="202124"/>
                </a:solidFill>
                <a:effectLst/>
                <a:latin typeface="+mj-ea"/>
                <a:ea typeface="+mj-ea"/>
              </a:rPr>
              <a:t>从插秧到收获</a:t>
            </a:r>
            <a:r>
              <a:rPr lang="zh-CN" altLang="en-US" sz="2400" dirty="0">
                <a:latin typeface="+mj-ea"/>
                <a:ea typeface="+mj-ea"/>
              </a:rPr>
              <a:t>这</a:t>
            </a:r>
            <a:r>
              <a:rPr lang="zh-CN" altLang="en-US" sz="2400" dirty="0">
                <a:latin typeface="宋体" panose="02010600030101010101" pitchFamily="2" charset="-122"/>
                <a:ea typeface="宋体" panose="02010600030101010101" pitchFamily="2" charset="-122"/>
              </a:rPr>
              <a:t>短时间内能迅速生长。同时，它也是一种能承受田间浅水条件并能吃田里已有的天然食物的鱼。此外，它也是市场上最具有经济价值的鱼类。这些鱼包括：罗非鱼、（某某）鱼、鲤鱼或印度鲤鱼、（莫某）鱼和龙虾</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等。</a:t>
            </a:r>
          </a:p>
        </p:txBody>
      </p:sp>
      <p:sp>
        <p:nvSpPr>
          <p:cNvPr id="3" name="Rectangle 2">
            <a:extLst>
              <a:ext uri="{FF2B5EF4-FFF2-40B4-BE49-F238E27FC236}">
                <a16:creationId xmlns:a16="http://schemas.microsoft.com/office/drawing/2014/main" id="{ABDAE0D4-8751-2E6A-B84A-3943887749B6}"/>
              </a:ext>
            </a:extLst>
          </p:cNvPr>
          <p:cNvSpPr>
            <a:spLocks noChangeArrowheads="1"/>
          </p:cNvSpPr>
          <p:nvPr/>
        </p:nvSpPr>
        <p:spPr bwMode="auto">
          <a:xfrm>
            <a:off x="0" y="104523"/>
            <a:ext cx="65" cy="24815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4283" rIns="0" bIns="-1428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518021" y="2268769"/>
            <a:ext cx="2716778" cy="1174797"/>
          </a:xfrm>
          <a:prstGeom prst="rect">
            <a:avLst/>
          </a:prstGeom>
        </p:spPr>
      </p:pic>
      <p:pic>
        <p:nvPicPr>
          <p:cNvPr id="4" name="object 4"/>
          <p:cNvPicPr/>
          <p:nvPr/>
        </p:nvPicPr>
        <p:blipFill>
          <a:blip r:embed="rId3" cstate="print"/>
          <a:stretch>
            <a:fillRect/>
          </a:stretch>
        </p:blipFill>
        <p:spPr>
          <a:xfrm>
            <a:off x="4327423" y="459422"/>
            <a:ext cx="2037156" cy="1171864"/>
          </a:xfrm>
          <a:prstGeom prst="rect">
            <a:avLst/>
          </a:prstGeom>
        </p:spPr>
      </p:pic>
      <p:pic>
        <p:nvPicPr>
          <p:cNvPr id="5" name="object 5"/>
          <p:cNvPicPr/>
          <p:nvPr/>
        </p:nvPicPr>
        <p:blipFill>
          <a:blip r:embed="rId4" cstate="print"/>
          <a:stretch>
            <a:fillRect/>
          </a:stretch>
        </p:blipFill>
        <p:spPr>
          <a:xfrm>
            <a:off x="457200" y="2324383"/>
            <a:ext cx="2571976" cy="1094004"/>
          </a:xfrm>
          <a:prstGeom prst="rect">
            <a:avLst/>
          </a:prstGeom>
        </p:spPr>
      </p:pic>
      <p:pic>
        <p:nvPicPr>
          <p:cNvPr id="6" name="object 6"/>
          <p:cNvPicPr/>
          <p:nvPr/>
        </p:nvPicPr>
        <p:blipFill>
          <a:blip r:embed="rId5" cstate="print"/>
          <a:stretch>
            <a:fillRect/>
          </a:stretch>
        </p:blipFill>
        <p:spPr>
          <a:xfrm>
            <a:off x="4008206" y="2389140"/>
            <a:ext cx="2675586" cy="964491"/>
          </a:xfrm>
          <a:prstGeom prst="rect">
            <a:avLst/>
          </a:prstGeom>
        </p:spPr>
      </p:pic>
      <p:pic>
        <p:nvPicPr>
          <p:cNvPr id="7" name="object 7"/>
          <p:cNvPicPr/>
          <p:nvPr/>
        </p:nvPicPr>
        <p:blipFill>
          <a:blip r:embed="rId6" cstate="print"/>
          <a:stretch>
            <a:fillRect/>
          </a:stretch>
        </p:blipFill>
        <p:spPr>
          <a:xfrm>
            <a:off x="7420559" y="508939"/>
            <a:ext cx="2814241" cy="1078758"/>
          </a:xfrm>
          <a:prstGeom prst="rect">
            <a:avLst/>
          </a:prstGeom>
        </p:spPr>
      </p:pic>
      <p:pic>
        <p:nvPicPr>
          <p:cNvPr id="8" name="object 8"/>
          <p:cNvPicPr/>
          <p:nvPr/>
        </p:nvPicPr>
        <p:blipFill>
          <a:blip r:embed="rId7" cstate="print"/>
          <a:stretch>
            <a:fillRect/>
          </a:stretch>
        </p:blipFill>
        <p:spPr>
          <a:xfrm>
            <a:off x="606000" y="471614"/>
            <a:ext cx="2114860" cy="1189986"/>
          </a:xfrm>
          <a:prstGeom prst="rect">
            <a:avLst/>
          </a:prstGeom>
        </p:spPr>
      </p:pic>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2700">
              <a:lnSpc>
                <a:spcPts val="2565"/>
              </a:lnSpc>
            </a:pPr>
            <a:r>
              <a:rPr spc="-830" dirty="0"/>
              <a:t>-14-</a:t>
            </a:r>
          </a:p>
        </p:txBody>
      </p:sp>
      <p:sp>
        <p:nvSpPr>
          <p:cNvPr id="18" name="object 2">
            <a:extLst>
              <a:ext uri="{FF2B5EF4-FFF2-40B4-BE49-F238E27FC236}">
                <a16:creationId xmlns:a16="http://schemas.microsoft.com/office/drawing/2014/main" id="{106C56F1-0590-5E91-A41A-9DD03124AD17}"/>
              </a:ext>
            </a:extLst>
          </p:cNvPr>
          <p:cNvSpPr txBox="1">
            <a:spLocks/>
          </p:cNvSpPr>
          <p:nvPr/>
        </p:nvSpPr>
        <p:spPr>
          <a:xfrm>
            <a:off x="606000" y="3868747"/>
            <a:ext cx="5946640" cy="551433"/>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tabLst>
                <a:tab pos="687705" algn="l"/>
              </a:tabLst>
            </a:pPr>
            <a:r>
              <a:rPr lang="en-US" altLang="zh-CN" sz="3500" kern="0" dirty="0"/>
              <a:t>9.</a:t>
            </a:r>
            <a:r>
              <a:rPr lang="zh-CN" altLang="en-US" sz="3500" kern="0" dirty="0"/>
              <a:t>幼鱼的运输和释放到水渠中</a:t>
            </a:r>
          </a:p>
        </p:txBody>
      </p:sp>
      <p:sp>
        <p:nvSpPr>
          <p:cNvPr id="19" name="object 2">
            <a:extLst>
              <a:ext uri="{FF2B5EF4-FFF2-40B4-BE49-F238E27FC236}">
                <a16:creationId xmlns:a16="http://schemas.microsoft.com/office/drawing/2014/main" id="{8B466DC5-6925-9ABF-CC14-512F94EB5110}"/>
              </a:ext>
            </a:extLst>
          </p:cNvPr>
          <p:cNvSpPr txBox="1">
            <a:spLocks/>
          </p:cNvSpPr>
          <p:nvPr/>
        </p:nvSpPr>
        <p:spPr>
          <a:xfrm>
            <a:off x="1034886" y="4420180"/>
            <a:ext cx="5946640" cy="551433"/>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tabLst>
                <a:tab pos="687705" algn="l"/>
              </a:tabLst>
            </a:pPr>
            <a:r>
              <a:rPr lang="zh-CN" altLang="en-US" sz="3500" kern="0" dirty="0"/>
              <a:t> </a:t>
            </a:r>
            <a:r>
              <a:rPr lang="en-US" altLang="zh-CN" sz="3500" kern="0" dirty="0"/>
              <a:t>9-1 </a:t>
            </a:r>
            <a:r>
              <a:rPr lang="zh-CN" altLang="en-US" sz="3500" kern="0" dirty="0"/>
              <a:t>幼鱼的运输</a:t>
            </a:r>
          </a:p>
        </p:txBody>
      </p:sp>
      <p:sp>
        <p:nvSpPr>
          <p:cNvPr id="20" name="TextBox 19">
            <a:extLst>
              <a:ext uri="{FF2B5EF4-FFF2-40B4-BE49-F238E27FC236}">
                <a16:creationId xmlns:a16="http://schemas.microsoft.com/office/drawing/2014/main" id="{1069DA27-2270-FAA7-3DEA-324F5DFB1E10}"/>
              </a:ext>
            </a:extLst>
          </p:cNvPr>
          <p:cNvSpPr txBox="1"/>
          <p:nvPr/>
        </p:nvSpPr>
        <p:spPr>
          <a:xfrm>
            <a:off x="771421" y="5096659"/>
            <a:ext cx="9982200"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鱼苗常是从所在地区的国营站或私人养鱼场购买的。因此，这些鱼秒应在早晨或天气凉快中通过运输工具运输，使用塑料袋。塑料袋中灌入</a:t>
            </a:r>
            <a:r>
              <a:rPr lang="en-US" altLang="zh-CN" dirty="0">
                <a:latin typeface="宋体" panose="02010600030101010101" pitchFamily="2" charset="-122"/>
                <a:ea typeface="宋体" panose="02010600030101010101" pitchFamily="2" charset="-122"/>
              </a:rPr>
              <a:t>1/3</a:t>
            </a:r>
            <a:r>
              <a:rPr lang="zh-CN" altLang="en-US" dirty="0">
                <a:latin typeface="宋体" panose="02010600030101010101" pitchFamily="2" charset="-122"/>
                <a:ea typeface="宋体" panose="02010600030101010101" pitchFamily="2" charset="-122"/>
              </a:rPr>
              <a:t>的水和</a:t>
            </a:r>
            <a:r>
              <a:rPr lang="en-US" altLang="zh-CN" dirty="0">
                <a:latin typeface="宋体" panose="02010600030101010101" pitchFamily="2" charset="-122"/>
                <a:ea typeface="宋体" panose="02010600030101010101" pitchFamily="2" charset="-122"/>
              </a:rPr>
              <a:t>2/3</a:t>
            </a:r>
            <a:r>
              <a:rPr lang="zh-CN" altLang="en-US" dirty="0">
                <a:latin typeface="宋体" panose="02010600030101010101" pitchFamily="2" charset="-122"/>
                <a:ea typeface="宋体" panose="02010600030101010101" pitchFamily="2" charset="-122"/>
              </a:rPr>
              <a:t>的氧气，其中每袋鱼苗数量约</a:t>
            </a:r>
            <a:r>
              <a:rPr lang="en-US" altLang="zh-CN" dirty="0">
                <a:latin typeface="宋体" panose="02010600030101010101" pitchFamily="2" charset="-122"/>
                <a:ea typeface="宋体" panose="02010600030101010101" pitchFamily="2" charset="-122"/>
              </a:rPr>
              <a:t>200-300</a:t>
            </a:r>
            <a:r>
              <a:rPr lang="zh-CN" altLang="en-US" dirty="0">
                <a:latin typeface="宋体" panose="02010600030101010101" pitchFamily="2" charset="-122"/>
                <a:ea typeface="宋体" panose="02010600030101010101" pitchFamily="2" charset="-122"/>
              </a:rPr>
              <a:t>。</a:t>
            </a:r>
            <a:endParaRPr lang="en-US" dirty="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6893115" y="2868104"/>
            <a:ext cx="3294884" cy="2279891"/>
          </a:xfrm>
          <a:prstGeom prst="rect">
            <a:avLst/>
          </a:prstGeom>
        </p:spPr>
      </p:pic>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2565"/>
              </a:lnSpc>
            </a:pPr>
            <a:r>
              <a:rPr spc="-830" dirty="0"/>
              <a:t>-15-</a:t>
            </a:r>
          </a:p>
        </p:txBody>
      </p:sp>
      <p:sp>
        <p:nvSpPr>
          <p:cNvPr id="16" name="TextBox 15">
            <a:extLst>
              <a:ext uri="{FF2B5EF4-FFF2-40B4-BE49-F238E27FC236}">
                <a16:creationId xmlns:a16="http://schemas.microsoft.com/office/drawing/2014/main" id="{3BE17D99-CBF7-B4ED-D36A-BC00A94EA03F}"/>
              </a:ext>
            </a:extLst>
          </p:cNvPr>
          <p:cNvSpPr txBox="1"/>
          <p:nvPr/>
        </p:nvSpPr>
        <p:spPr>
          <a:xfrm>
            <a:off x="272674" y="200025"/>
            <a:ext cx="10027026" cy="707886"/>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另外，</a:t>
            </a:r>
            <a:r>
              <a:rPr lang="zh-CN" altLang="en-US" sz="2000" dirty="0">
                <a:highlight>
                  <a:srgbClr val="FFFF00"/>
                </a:highlight>
                <a:latin typeface="宋体" panose="02010600030101010101" pitchFamily="2" charset="-122"/>
                <a:ea typeface="宋体" panose="02010600030101010101" pitchFamily="2" charset="-122"/>
              </a:rPr>
              <a:t>小鱼仔</a:t>
            </a:r>
            <a:r>
              <a:rPr lang="zh-CN" altLang="en-US" sz="2000" dirty="0">
                <a:latin typeface="宋体" panose="02010600030101010101" pitchFamily="2" charset="-122"/>
                <a:ea typeface="宋体" panose="02010600030101010101" pitchFamily="2" charset="-122"/>
              </a:rPr>
              <a:t>能一袋</a:t>
            </a:r>
            <a:r>
              <a:rPr lang="en-US" sz="2000" dirty="0">
                <a:latin typeface="宋体" panose="02010600030101010101" pitchFamily="2" charset="-122"/>
                <a:ea typeface="宋体" panose="02010600030101010101" pitchFamily="2" charset="-122"/>
              </a:rPr>
              <a:t>装1000-2000头（</a:t>
            </a:r>
            <a:r>
              <a:rPr lang="zh-CN" altLang="en-US" sz="2000" dirty="0">
                <a:latin typeface="宋体" panose="02010600030101010101" pitchFamily="2" charset="-122"/>
                <a:ea typeface="宋体" panose="02010600030101010101" pitchFamily="2" charset="-122"/>
              </a:rPr>
              <a:t>塑料袋大小</a:t>
            </a:r>
            <a:r>
              <a:rPr lang="en-US" sz="2000" dirty="0">
                <a:latin typeface="宋体" panose="02010600030101010101" pitchFamily="2" charset="-122"/>
                <a:ea typeface="宋体" panose="02010600030101010101" pitchFamily="2" charset="-122"/>
              </a:rPr>
              <a:t>60厘米、80厘米）</a:t>
            </a:r>
            <a:r>
              <a:rPr lang="zh-CN" altLang="en-US" sz="2000" dirty="0">
                <a:latin typeface="宋体" panose="02010600030101010101" pitchFamily="2" charset="-122"/>
                <a:ea typeface="宋体" panose="02010600030101010101" pitchFamily="2" charset="-122"/>
              </a:rPr>
              <a:t>。此外，</a:t>
            </a:r>
            <a:r>
              <a:rPr lang="en-US" sz="2000" dirty="0" err="1">
                <a:latin typeface="宋体" panose="02010600030101010101" pitchFamily="2" charset="-122"/>
                <a:ea typeface="宋体" panose="02010600030101010101" pitchFamily="2" charset="-122"/>
              </a:rPr>
              <a:t>运输工具取决于每个</a:t>
            </a:r>
            <a:r>
              <a:rPr lang="zh-CN" altLang="en-US" sz="2000" dirty="0">
                <a:latin typeface="宋体" panose="02010600030101010101" pitchFamily="2" charset="-122"/>
                <a:ea typeface="宋体" panose="02010600030101010101" pitchFamily="2" charset="-122"/>
              </a:rPr>
              <a:t>农名</a:t>
            </a:r>
            <a:r>
              <a:rPr lang="en-US" sz="2000" dirty="0" err="1">
                <a:latin typeface="宋体" panose="02010600030101010101" pitchFamily="2" charset="-122"/>
                <a:ea typeface="宋体" panose="02010600030101010101" pitchFamily="2" charset="-122"/>
              </a:rPr>
              <a:t>的能力，如：牛车、自行车、摩托车</a:t>
            </a:r>
            <a:r>
              <a:rPr lang="zh-CN" altLang="en-US" sz="2000" dirty="0">
                <a:latin typeface="宋体" panose="02010600030101010101" pitchFamily="2" charset="-122"/>
                <a:ea typeface="宋体" panose="02010600030101010101" pitchFamily="2" charset="-122"/>
              </a:rPr>
              <a:t>等</a:t>
            </a:r>
            <a:r>
              <a:rPr lang="en-US" sz="2000" dirty="0">
                <a:latin typeface="宋体" panose="02010600030101010101" pitchFamily="2" charset="-122"/>
                <a:ea typeface="宋体" panose="02010600030101010101" pitchFamily="2" charset="-122"/>
              </a:rPr>
              <a:t>。</a:t>
            </a:r>
          </a:p>
        </p:txBody>
      </p:sp>
      <p:sp>
        <p:nvSpPr>
          <p:cNvPr id="18" name="TextBox 17">
            <a:extLst>
              <a:ext uri="{FF2B5EF4-FFF2-40B4-BE49-F238E27FC236}">
                <a16:creationId xmlns:a16="http://schemas.microsoft.com/office/drawing/2014/main" id="{DD64E8D8-7467-E670-4D34-F41D4823B7D4}"/>
              </a:ext>
            </a:extLst>
          </p:cNvPr>
          <p:cNvSpPr txBox="1"/>
          <p:nvPr/>
        </p:nvSpPr>
        <p:spPr>
          <a:xfrm>
            <a:off x="309992" y="1020222"/>
            <a:ext cx="5345722" cy="584775"/>
          </a:xfrm>
          <a:prstGeom prst="rect">
            <a:avLst/>
          </a:prstGeom>
          <a:noFill/>
        </p:spPr>
        <p:txBody>
          <a:bodyPr wrap="square">
            <a:spAutoFit/>
          </a:bodyPr>
          <a:lstStyle/>
          <a:p>
            <a:r>
              <a:rPr lang="en-US" sz="3200" dirty="0">
                <a:latin typeface="宋体" panose="02010600030101010101" pitchFamily="2" charset="-122"/>
                <a:ea typeface="宋体" panose="02010600030101010101" pitchFamily="2" charset="-122"/>
              </a:rPr>
              <a:t>9-2</a:t>
            </a:r>
            <a:r>
              <a:rPr lang="en-US" sz="3200" dirty="0">
                <a:latin typeface="+mj-ea"/>
                <a:ea typeface="+mj-ea"/>
              </a:rPr>
              <a:t> </a:t>
            </a:r>
            <a:r>
              <a:rPr lang="zh-CN" altLang="en-US" sz="3200" dirty="0">
                <a:latin typeface="+mj-ea"/>
                <a:ea typeface="+mj-ea"/>
              </a:rPr>
              <a:t>释放幼鱼的时间</a:t>
            </a:r>
            <a:endParaRPr lang="en-US" sz="3200" dirty="0">
              <a:latin typeface="+mj-ea"/>
              <a:ea typeface="+mj-ea"/>
            </a:endParaRPr>
          </a:p>
        </p:txBody>
      </p:sp>
      <p:sp>
        <p:nvSpPr>
          <p:cNvPr id="20" name="TextBox 19">
            <a:extLst>
              <a:ext uri="{FF2B5EF4-FFF2-40B4-BE49-F238E27FC236}">
                <a16:creationId xmlns:a16="http://schemas.microsoft.com/office/drawing/2014/main" id="{C72A82A5-5445-90E8-D261-AE2DD7F8459D}"/>
              </a:ext>
            </a:extLst>
          </p:cNvPr>
          <p:cNvSpPr txBox="1"/>
          <p:nvPr/>
        </p:nvSpPr>
        <p:spPr>
          <a:xfrm>
            <a:off x="347183" y="1612345"/>
            <a:ext cx="9878007" cy="707886"/>
          </a:xfrm>
          <a:prstGeom prst="rect">
            <a:avLst/>
          </a:prstGeom>
          <a:noFill/>
        </p:spPr>
        <p:txBody>
          <a:bodyPr wrap="square">
            <a:spAutoFit/>
          </a:bodyPr>
          <a:lstStyle/>
          <a:p>
            <a:r>
              <a:rPr lang="en-US" dirty="0"/>
              <a:t>	</a:t>
            </a:r>
            <a:r>
              <a:rPr lang="en-US" sz="2000" dirty="0" err="1">
                <a:latin typeface="宋体" panose="02010600030101010101" pitchFamily="2" charset="-122"/>
                <a:ea typeface="宋体" panose="02010600030101010101" pitchFamily="2" charset="-122"/>
              </a:rPr>
              <a:t>一般情况下，在水色呈浅绿色时</a:t>
            </a:r>
            <a:r>
              <a:rPr lang="zh-CN" altLang="en-US" sz="2000" dirty="0">
                <a:latin typeface="宋体" panose="02010600030101010101" pitchFamily="2" charset="-122"/>
                <a:ea typeface="宋体" panose="02010600030101010101" pitchFamily="2" charset="-122"/>
              </a:rPr>
              <a:t>，或者插秧后</a:t>
            </a:r>
            <a:r>
              <a:rPr lang="en-US" sz="2000" dirty="0">
                <a:latin typeface="宋体" panose="02010600030101010101" pitchFamily="2" charset="-122"/>
                <a:ea typeface="宋体" panose="02010600030101010101" pitchFamily="2" charset="-122"/>
              </a:rPr>
              <a:t>7-9天或</a:t>
            </a:r>
            <a:r>
              <a:rPr lang="en-US" sz="2000" dirty="0">
                <a:highlight>
                  <a:srgbClr val="FFFF00"/>
                </a:highlight>
                <a:latin typeface="宋体" panose="02010600030101010101" pitchFamily="2" charset="-122"/>
                <a:ea typeface="宋体" panose="02010600030101010101" pitchFamily="2" charset="-122"/>
              </a:rPr>
              <a:t>除草</a:t>
            </a:r>
            <a:r>
              <a:rPr lang="en-US" sz="2000" dirty="0">
                <a:latin typeface="宋体" panose="02010600030101010101" pitchFamily="2" charset="-122"/>
                <a:ea typeface="宋体" panose="02010600030101010101" pitchFamily="2" charset="-122"/>
              </a:rPr>
              <a:t>后20-25天后，即可</a:t>
            </a:r>
            <a:r>
              <a:rPr lang="zh-CN" altLang="en-US" sz="2000" dirty="0">
                <a:latin typeface="宋体" panose="02010600030101010101" pitchFamily="2" charset="-122"/>
                <a:ea typeface="宋体" panose="02010600030101010101" pitchFamily="2" charset="-122"/>
              </a:rPr>
              <a:t>将</a:t>
            </a:r>
            <a:r>
              <a:rPr lang="en-US" sz="2000" dirty="0" err="1">
                <a:latin typeface="宋体" panose="02010600030101010101" pitchFamily="2" charset="-122"/>
                <a:ea typeface="宋体" panose="02010600030101010101" pitchFamily="2" charset="-122"/>
              </a:rPr>
              <a:t>幼鱼放入</a:t>
            </a:r>
            <a:r>
              <a:rPr lang="zh-CN" altLang="en-US" sz="2000" dirty="0">
                <a:latin typeface="宋体" panose="02010600030101010101" pitchFamily="2" charset="-122"/>
                <a:ea typeface="宋体" panose="02010600030101010101" pitchFamily="2" charset="-122"/>
              </a:rPr>
              <a:t>水</a:t>
            </a:r>
            <a:r>
              <a:rPr lang="en-US" sz="2000" dirty="0" err="1">
                <a:latin typeface="宋体" panose="02010600030101010101" pitchFamily="2" charset="-122"/>
                <a:ea typeface="宋体" panose="02010600030101010101" pitchFamily="2" charset="-122"/>
              </a:rPr>
              <a:t>渠中，以免鱼吃掉稻苗</a:t>
            </a:r>
            <a:r>
              <a:rPr lang="en-US" sz="2000" dirty="0">
                <a:latin typeface="宋体" panose="02010600030101010101" pitchFamily="2" charset="-122"/>
                <a:ea typeface="宋体" panose="02010600030101010101" pitchFamily="2" charset="-122"/>
              </a:rPr>
              <a:t>。</a:t>
            </a:r>
          </a:p>
        </p:txBody>
      </p:sp>
      <p:sp>
        <p:nvSpPr>
          <p:cNvPr id="22" name="TextBox 21">
            <a:extLst>
              <a:ext uri="{FF2B5EF4-FFF2-40B4-BE49-F238E27FC236}">
                <a16:creationId xmlns:a16="http://schemas.microsoft.com/office/drawing/2014/main" id="{A3AA7D03-4DCA-A1DC-5AFD-4E123AF6B4FC}"/>
              </a:ext>
            </a:extLst>
          </p:cNvPr>
          <p:cNvSpPr txBox="1"/>
          <p:nvPr/>
        </p:nvSpPr>
        <p:spPr>
          <a:xfrm>
            <a:off x="347183" y="3906556"/>
            <a:ext cx="5345722" cy="584775"/>
          </a:xfrm>
          <a:prstGeom prst="rect">
            <a:avLst/>
          </a:prstGeom>
          <a:noFill/>
        </p:spPr>
        <p:txBody>
          <a:bodyPr wrap="square">
            <a:spAutoFit/>
          </a:bodyPr>
          <a:lstStyle/>
          <a:p>
            <a:r>
              <a:rPr lang="en-US" sz="3200" dirty="0">
                <a:latin typeface="宋体" panose="02010600030101010101" pitchFamily="2" charset="-122"/>
                <a:ea typeface="宋体" panose="02010600030101010101" pitchFamily="2" charset="-122"/>
              </a:rPr>
              <a:t>9-3 </a:t>
            </a:r>
            <a:r>
              <a:rPr lang="en-US" sz="3200" dirty="0" err="1">
                <a:latin typeface="宋体" panose="02010600030101010101" pitchFamily="2" charset="-122"/>
                <a:ea typeface="宋体" panose="02010600030101010101" pitchFamily="2" charset="-122"/>
              </a:rPr>
              <a:t>幼鱼放归运河系统</a:t>
            </a:r>
            <a:endParaRPr lang="en-US" sz="3200" dirty="0">
              <a:latin typeface="宋体" panose="02010600030101010101" pitchFamily="2" charset="-122"/>
              <a:ea typeface="宋体" panose="02010600030101010101" pitchFamily="2" charset="-122"/>
            </a:endParaRPr>
          </a:p>
        </p:txBody>
      </p:sp>
      <p:sp>
        <p:nvSpPr>
          <p:cNvPr id="24" name="TextBox 23">
            <a:extLst>
              <a:ext uri="{FF2B5EF4-FFF2-40B4-BE49-F238E27FC236}">
                <a16:creationId xmlns:a16="http://schemas.microsoft.com/office/drawing/2014/main" id="{1D700E7C-B41C-6E49-17EE-47E179084E66}"/>
              </a:ext>
            </a:extLst>
          </p:cNvPr>
          <p:cNvSpPr txBox="1"/>
          <p:nvPr/>
        </p:nvSpPr>
        <p:spPr>
          <a:xfrm>
            <a:off x="347182" y="4688621"/>
            <a:ext cx="6033017" cy="1323439"/>
          </a:xfrm>
          <a:prstGeom prst="rect">
            <a:avLst/>
          </a:prstGeom>
          <a:noFill/>
        </p:spPr>
        <p:txBody>
          <a:bodyPr wrap="square">
            <a:spAutoFit/>
          </a:bodyPr>
          <a:lstStyle/>
          <a:p>
            <a:r>
              <a:rPr lang="en-US" sz="2000" dirty="0">
                <a:latin typeface="宋体" panose="02010600030101010101" pitchFamily="2" charset="-122"/>
                <a:ea typeface="宋体" panose="02010600030101010101" pitchFamily="2" charset="-122"/>
              </a:rPr>
              <a:t>    </a:t>
            </a:r>
            <a:r>
              <a:rPr lang="en-US" sz="2000" dirty="0" err="1">
                <a:latin typeface="宋体" panose="02010600030101010101" pitchFamily="2" charset="-122"/>
                <a:ea typeface="宋体" panose="02010600030101010101" pitchFamily="2" charset="-122"/>
              </a:rPr>
              <a:t>运输后不应立即放入</a:t>
            </a:r>
            <a:r>
              <a:rPr lang="zh-CN" altLang="en-US" sz="2000" dirty="0">
                <a:latin typeface="宋体" panose="02010600030101010101" pitchFamily="2" charset="-122"/>
                <a:ea typeface="宋体" panose="02010600030101010101" pitchFamily="2" charset="-122"/>
              </a:rPr>
              <a:t>鱼苗进水</a:t>
            </a:r>
            <a:r>
              <a:rPr lang="en-US" sz="2000" dirty="0" err="1">
                <a:latin typeface="宋体" panose="02010600030101010101" pitchFamily="2" charset="-122"/>
                <a:ea typeface="宋体" panose="02010600030101010101" pitchFamily="2" charset="-122"/>
              </a:rPr>
              <a:t>渠或田间不，避免</a:t>
            </a:r>
            <a:r>
              <a:rPr lang="zh-CN" altLang="en-US" sz="2000" dirty="0">
                <a:latin typeface="宋体" panose="02010600030101010101" pitchFamily="2" charset="-122"/>
                <a:ea typeface="宋体" panose="02010600030101010101" pitchFamily="2" charset="-122"/>
              </a:rPr>
              <a:t>鱼中</a:t>
            </a:r>
            <a:r>
              <a:rPr lang="en-US" sz="2000" dirty="0" err="1">
                <a:latin typeface="宋体" panose="02010600030101010101" pitchFamily="2" charset="-122"/>
                <a:ea typeface="宋体" panose="02010600030101010101" pitchFamily="2" charset="-122"/>
              </a:rPr>
              <a:t>毒或死。因此，应</a:t>
            </a:r>
            <a:r>
              <a:rPr lang="zh-CN" altLang="en-US" sz="2000" dirty="0">
                <a:latin typeface="宋体" panose="02010600030101010101" pitchFamily="2" charset="-122"/>
                <a:ea typeface="宋体" panose="02010600030101010101" pitchFamily="2" charset="-122"/>
              </a:rPr>
              <a:t>一段时间将鱼苗</a:t>
            </a:r>
            <a:r>
              <a:rPr lang="en-US" sz="2000" dirty="0" err="1">
                <a:latin typeface="宋体" panose="02010600030101010101" pitchFamily="2" charset="-122"/>
                <a:ea typeface="宋体" panose="02010600030101010101" pitchFamily="2" charset="-122"/>
              </a:rPr>
              <a:t>保留在阴凉的地方，然后再</a:t>
            </a:r>
            <a:r>
              <a:rPr lang="zh-CN" altLang="en-US" sz="2000" dirty="0">
                <a:latin typeface="宋体" panose="02010600030101010101" pitchFamily="2" charset="-122"/>
                <a:ea typeface="宋体" panose="02010600030101010101" pitchFamily="2" charset="-122"/>
              </a:rPr>
              <a:t>慢慢地释放大约</a:t>
            </a:r>
            <a:r>
              <a:rPr lang="en-US" altLang="zh-CN" sz="2000" dirty="0">
                <a:latin typeface="宋体" panose="02010600030101010101" pitchFamily="2" charset="-122"/>
                <a:ea typeface="宋体" panose="02010600030101010101" pitchFamily="2" charset="-122"/>
              </a:rPr>
              <a:t>15-20</a:t>
            </a:r>
            <a:r>
              <a:rPr lang="zh-CN" altLang="en-US" sz="2000" dirty="0">
                <a:latin typeface="宋体" panose="02010600030101010101" pitchFamily="2" charset="-122"/>
                <a:ea typeface="宋体" panose="02010600030101010101" pitchFamily="2" charset="-122"/>
              </a:rPr>
              <a:t>分钟，为了让幼鱼适应其水渠、池塘或田野中的新水介质。</a:t>
            </a:r>
          </a:p>
        </p:txBody>
      </p:sp>
      <p:sp>
        <p:nvSpPr>
          <p:cNvPr id="26" name="TextBox 25">
            <a:extLst>
              <a:ext uri="{FF2B5EF4-FFF2-40B4-BE49-F238E27FC236}">
                <a16:creationId xmlns:a16="http://schemas.microsoft.com/office/drawing/2014/main" id="{6B5A6BD0-A488-5F41-4E7B-6494788563F9}"/>
              </a:ext>
            </a:extLst>
          </p:cNvPr>
          <p:cNvSpPr txBox="1"/>
          <p:nvPr/>
        </p:nvSpPr>
        <p:spPr>
          <a:xfrm>
            <a:off x="6794500" y="5242619"/>
            <a:ext cx="5345722" cy="369332"/>
          </a:xfrm>
          <a:prstGeom prst="rect">
            <a:avLst/>
          </a:prstGeom>
          <a:noFill/>
        </p:spPr>
        <p:txBody>
          <a:bodyPr wrap="square">
            <a:spAutoFit/>
          </a:bodyPr>
          <a:lstStyle/>
          <a:p>
            <a:r>
              <a:rPr lang="en-US" dirty="0"/>
              <a:t>图 8：</a:t>
            </a:r>
            <a:r>
              <a:rPr lang="zh-CN" altLang="en-US" dirty="0"/>
              <a:t>将</a:t>
            </a:r>
            <a:r>
              <a:rPr lang="en-US" dirty="0" err="1"/>
              <a:t>幼鱼释放到</a:t>
            </a:r>
            <a:r>
              <a:rPr lang="zh-CN" altLang="en-US" dirty="0"/>
              <a:t>水渠</a:t>
            </a:r>
            <a:r>
              <a:rPr lang="en-US" dirty="0"/>
              <a:t>中</a:t>
            </a:r>
          </a:p>
        </p:txBody>
      </p:sp>
      <p:sp>
        <p:nvSpPr>
          <p:cNvPr id="3" name="TextBox 2">
            <a:extLst>
              <a:ext uri="{FF2B5EF4-FFF2-40B4-BE49-F238E27FC236}">
                <a16:creationId xmlns:a16="http://schemas.microsoft.com/office/drawing/2014/main" id="{6BF58D8D-1B29-8C28-F98D-A945D1B99EE9}"/>
              </a:ext>
            </a:extLst>
          </p:cNvPr>
          <p:cNvSpPr txBox="1"/>
          <p:nvPr/>
        </p:nvSpPr>
        <p:spPr>
          <a:xfrm>
            <a:off x="505401" y="2500164"/>
            <a:ext cx="6070208" cy="1323439"/>
          </a:xfrm>
          <a:prstGeom prst="rect">
            <a:avLst/>
          </a:prstGeom>
          <a:noFill/>
        </p:spPr>
        <p:txBody>
          <a:bodyPr wrap="square">
            <a:spAutoFit/>
          </a:bodyPr>
          <a:lstStyle/>
          <a:p>
            <a:r>
              <a:rPr lang="en-US" sz="2000" dirty="0" err="1">
                <a:latin typeface="宋体" panose="02010600030101010101" pitchFamily="2" charset="-122"/>
                <a:ea typeface="宋体" panose="02010600030101010101" pitchFamily="2" charset="-122"/>
              </a:rPr>
              <a:t>一般来说，我们可以根据以下因素</a:t>
            </a:r>
            <a:r>
              <a:rPr lang="zh-CN" altLang="en-US" sz="2000" dirty="0">
                <a:latin typeface="宋体" panose="02010600030101010101" pitchFamily="2" charset="-122"/>
                <a:ea typeface="宋体" panose="02010600030101010101" pitchFamily="2" charset="-122"/>
              </a:rPr>
              <a:t>来</a:t>
            </a:r>
            <a:r>
              <a:rPr lang="en-US" sz="2000" dirty="0" err="1">
                <a:latin typeface="宋体" panose="02010600030101010101" pitchFamily="2" charset="-122"/>
                <a:ea typeface="宋体" panose="02010600030101010101" pitchFamily="2" charset="-122"/>
              </a:rPr>
              <a:t>确定放鱼时间</a:t>
            </a:r>
            <a:r>
              <a:rPr lang="en-US" sz="2000" dirty="0">
                <a:latin typeface="宋体" panose="02010600030101010101" pitchFamily="2" charset="-122"/>
                <a:ea typeface="宋体" panose="02010600030101010101" pitchFamily="2" charset="-122"/>
              </a:rPr>
              <a:t>：</a:t>
            </a:r>
          </a:p>
          <a:p>
            <a:pPr marL="742950" lvl="1" indent="-285750">
              <a:buFont typeface="Wingdings" panose="05000000000000000000" pitchFamily="2" charset="2"/>
              <a:buChar char="F"/>
            </a:pPr>
            <a:r>
              <a:rPr lang="zh-CN" altLang="en-US" sz="2000" dirty="0">
                <a:latin typeface="宋体" panose="02010600030101010101" pitchFamily="2" charset="-122"/>
                <a:ea typeface="宋体" panose="02010600030101010101" pitchFamily="2" charset="-122"/>
              </a:rPr>
              <a:t>有</a:t>
            </a:r>
            <a:r>
              <a:rPr lang="en-US" sz="2000" dirty="0" err="1">
                <a:latin typeface="宋体" panose="02010600030101010101" pitchFamily="2" charset="-122"/>
                <a:ea typeface="宋体" panose="02010600030101010101" pitchFamily="2" charset="-122"/>
              </a:rPr>
              <a:t>充足的</a:t>
            </a:r>
            <a:r>
              <a:rPr lang="zh-CN" altLang="en-US" sz="2000" dirty="0">
                <a:latin typeface="宋体" panose="02010600030101010101" pitchFamily="2" charset="-122"/>
                <a:ea typeface="宋体" panose="02010600030101010101" pitchFamily="2" charset="-122"/>
              </a:rPr>
              <a:t>水量</a:t>
            </a:r>
            <a:endParaRPr lang="en-US" sz="2000"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F"/>
            </a:pPr>
            <a:r>
              <a:rPr lang="en-US" sz="2000" dirty="0" err="1">
                <a:latin typeface="宋体" panose="02010600030101010101" pitchFamily="2" charset="-122"/>
                <a:ea typeface="宋体" panose="02010600030101010101" pitchFamily="2" charset="-122"/>
              </a:rPr>
              <a:t>在其所在地区可购买的</a:t>
            </a:r>
            <a:r>
              <a:rPr lang="zh-CN" altLang="en-US" sz="2000" dirty="0">
                <a:latin typeface="宋体" panose="02010600030101010101" pitchFamily="2" charset="-122"/>
                <a:ea typeface="宋体" panose="02010600030101010101" pitchFamily="2" charset="-122"/>
              </a:rPr>
              <a:t>鱼苗</a:t>
            </a:r>
            <a:endParaRPr lang="en-US" sz="2000" dirty="0">
              <a:latin typeface="宋体" panose="02010600030101010101" pitchFamily="2" charset="-122"/>
              <a:ea typeface="宋体" panose="02010600030101010101" pitchFamily="2" charset="-122"/>
            </a:endParaRPr>
          </a:p>
          <a:p>
            <a:pPr marL="742950" lvl="1" indent="-285750">
              <a:buFont typeface="Wingdings" panose="05000000000000000000" pitchFamily="2" charset="2"/>
              <a:buChar char="F"/>
            </a:pPr>
            <a:r>
              <a:rPr lang="zh-CN" altLang="en-US" sz="2000" dirty="0">
                <a:latin typeface="宋体" panose="02010600030101010101" pitchFamily="2" charset="-122"/>
                <a:ea typeface="宋体" panose="02010600030101010101" pitchFamily="2" charset="-122"/>
              </a:rPr>
              <a:t>每个农名的实力和适合时间</a:t>
            </a:r>
            <a:endParaRPr 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71EED37-06FD-4CF2-E186-AE736A9E1ED6}"/>
              </a:ext>
            </a:extLst>
          </p:cNvPr>
          <p:cNvSpPr txBox="1"/>
          <p:nvPr/>
        </p:nvSpPr>
        <p:spPr>
          <a:xfrm>
            <a:off x="307926" y="200025"/>
            <a:ext cx="5345722" cy="646331"/>
          </a:xfrm>
          <a:prstGeom prst="rect">
            <a:avLst/>
          </a:prstGeom>
          <a:noFill/>
        </p:spPr>
        <p:txBody>
          <a:bodyPr wrap="square">
            <a:spAutoFit/>
          </a:bodyPr>
          <a:lstStyle/>
          <a:p>
            <a:r>
              <a:rPr lang="en-US" sz="3600" dirty="0">
                <a:latin typeface="宋体" panose="02010600030101010101" pitchFamily="2" charset="-122"/>
                <a:ea typeface="宋体" panose="02010600030101010101" pitchFamily="2" charset="-122"/>
              </a:rPr>
              <a:t>9-4 </a:t>
            </a:r>
            <a:r>
              <a:rPr lang="en-US" sz="3600" dirty="0" err="1">
                <a:latin typeface="宋体" panose="02010600030101010101" pitchFamily="2" charset="-122"/>
                <a:ea typeface="宋体" panose="02010600030101010101" pitchFamily="2" charset="-122"/>
              </a:rPr>
              <a:t>幼鱼数量</a:t>
            </a:r>
            <a:endParaRPr lang="en-US" sz="3600" dirty="0">
              <a:latin typeface="宋体" panose="02010600030101010101" pitchFamily="2" charset="-122"/>
              <a:ea typeface="宋体" panose="02010600030101010101" pitchFamily="2" charset="-122"/>
            </a:endParaRPr>
          </a:p>
        </p:txBody>
      </p:sp>
      <p:sp>
        <p:nvSpPr>
          <p:cNvPr id="12" name="TextBox 11">
            <a:extLst>
              <a:ext uri="{FF2B5EF4-FFF2-40B4-BE49-F238E27FC236}">
                <a16:creationId xmlns:a16="http://schemas.microsoft.com/office/drawing/2014/main" id="{67523FB0-9ABA-3652-28C6-12C4475764CB}"/>
              </a:ext>
            </a:extLst>
          </p:cNvPr>
          <p:cNvSpPr txBox="1"/>
          <p:nvPr/>
        </p:nvSpPr>
        <p:spPr>
          <a:xfrm>
            <a:off x="317500" y="962025"/>
            <a:ext cx="10210800" cy="4154984"/>
          </a:xfrm>
          <a:prstGeom prst="rect">
            <a:avLst/>
          </a:prstGeom>
          <a:noFill/>
        </p:spPr>
        <p:txBody>
          <a:bodyPr wrap="square">
            <a:spAutoFit/>
          </a:bodyPr>
          <a:lstStyle/>
          <a:p>
            <a:r>
              <a:rPr lang="en-US" sz="2400" dirty="0">
                <a:latin typeface="宋体" panose="02010600030101010101" pitchFamily="2" charset="-122"/>
                <a:ea typeface="宋体" panose="02010600030101010101" pitchFamily="2" charset="-122"/>
              </a:rPr>
              <a:t>	</a:t>
            </a:r>
            <a:r>
              <a:rPr lang="en-US" sz="2400" dirty="0" err="1">
                <a:latin typeface="宋体" panose="02010600030101010101" pitchFamily="2" charset="-122"/>
                <a:ea typeface="宋体" panose="02010600030101010101" pitchFamily="2" charset="-122"/>
              </a:rPr>
              <a:t>在田</a:t>
            </a:r>
            <a:r>
              <a:rPr lang="zh-CN" altLang="en-US" sz="2400" dirty="0">
                <a:latin typeface="宋体" panose="02010600030101010101" pitchFamily="2" charset="-122"/>
                <a:ea typeface="宋体" panose="02010600030101010101" pitchFamily="2" charset="-122"/>
              </a:rPr>
              <a:t>里</a:t>
            </a:r>
            <a:r>
              <a:rPr lang="en-US" sz="2400" dirty="0" err="1">
                <a:latin typeface="宋体" panose="02010600030101010101" pitchFamily="2" charset="-122"/>
                <a:ea typeface="宋体" panose="02010600030101010101" pitchFamily="2" charset="-122"/>
              </a:rPr>
              <a:t>系统和池塘中饲养的幼鱼数量是与鱼类生命周期相</a:t>
            </a:r>
            <a:r>
              <a:rPr lang="zh-CN" altLang="en-US" sz="2400" dirty="0">
                <a:latin typeface="宋体" panose="02010600030101010101" pitchFamily="2" charset="-122"/>
                <a:ea typeface="宋体" panose="02010600030101010101" pitchFamily="2" charset="-122"/>
              </a:rPr>
              <a:t>关</a:t>
            </a:r>
            <a:r>
              <a:rPr lang="en-US" sz="2400" dirty="0" err="1">
                <a:latin typeface="宋体" panose="02010600030101010101" pitchFamily="2" charset="-122"/>
                <a:ea typeface="宋体" panose="02010600030101010101" pitchFamily="2" charset="-122"/>
              </a:rPr>
              <a:t>的重要因素，例如水质、天然饲料和</a:t>
            </a:r>
            <a:r>
              <a:rPr lang="zh-CN" altLang="en-US" sz="2400" dirty="0">
                <a:latin typeface="宋体" panose="02010600030101010101" pitchFamily="2" charset="-122"/>
                <a:ea typeface="宋体" panose="02010600030101010101" pitchFamily="2" charset="-122"/>
              </a:rPr>
              <a:t>鱼</a:t>
            </a:r>
            <a:r>
              <a:rPr lang="en-US" sz="2400" dirty="0" err="1">
                <a:latin typeface="宋体" panose="02010600030101010101" pitchFamily="2" charset="-122"/>
                <a:ea typeface="宋体" panose="02010600030101010101" pitchFamily="2" charset="-122"/>
              </a:rPr>
              <a:t>生长。如前所述</a:t>
            </a:r>
            <a:r>
              <a:rPr lang="en-US"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可以养的鱼类</a:t>
            </a:r>
            <a:r>
              <a:rPr lang="en-US" sz="2400" dirty="0">
                <a:latin typeface="宋体" panose="02010600030101010101" pitchFamily="2" charset="-122"/>
                <a:ea typeface="宋体" panose="02010600030101010101" pitchFamily="2" charset="-122"/>
              </a:rPr>
              <a:t>是</a:t>
            </a:r>
            <a:r>
              <a:rPr lang="zh-CN" altLang="en-US" sz="2400" dirty="0">
                <a:latin typeface="宋体" panose="02010600030101010101" pitchFamily="2" charset="-122"/>
                <a:ea typeface="宋体" panose="02010600030101010101" pitchFamily="2" charset="-122"/>
              </a:rPr>
              <a:t>可以</a:t>
            </a:r>
            <a:r>
              <a:rPr lang="en-US" sz="2400" dirty="0" err="1">
                <a:latin typeface="宋体" panose="02010600030101010101" pitchFamily="2" charset="-122"/>
                <a:ea typeface="宋体" panose="02010600030101010101" pitchFamily="2" charset="-122"/>
              </a:rPr>
              <a:t>在田间吃天然食物的鱼类，包括：罗非鱼、鲤鱼</a:t>
            </a:r>
            <a:r>
              <a:rPr lang="en-US" sz="2400" dirty="0">
                <a:latin typeface="宋体" panose="02010600030101010101" pitchFamily="2" charset="-122"/>
                <a:ea typeface="宋体" panose="02010600030101010101" pitchFamily="2" charset="-122"/>
              </a:rPr>
              <a:t>、</a:t>
            </a:r>
            <a:r>
              <a:rPr lang="zh-CN" altLang="en-US" sz="2400" dirty="0">
                <a:highlight>
                  <a:srgbClr val="FFFF00"/>
                </a:highlight>
                <a:latin typeface="宋体" panose="02010600030101010101" pitchFamily="2" charset="-122"/>
                <a:ea typeface="宋体" panose="02010600030101010101" pitchFamily="2" charset="-122"/>
              </a:rPr>
              <a:t>莫某</a:t>
            </a:r>
            <a:r>
              <a:rPr lang="en-US" sz="2400" dirty="0" err="1">
                <a:highlight>
                  <a:srgbClr val="FFFF00"/>
                </a:highlight>
                <a:latin typeface="宋体" panose="02010600030101010101" pitchFamily="2" charset="-122"/>
                <a:ea typeface="宋体" panose="02010600030101010101" pitchFamily="2" charset="-122"/>
              </a:rPr>
              <a:t>鱼</a:t>
            </a:r>
            <a:r>
              <a:rPr lang="en-US" sz="2400" dirty="0" err="1">
                <a:latin typeface="宋体" panose="02010600030101010101" pitchFamily="2" charset="-122"/>
                <a:ea typeface="宋体" panose="02010600030101010101" pitchFamily="2" charset="-122"/>
              </a:rPr>
              <a:t>、印度鲤鱼和龙虾等。每平方米（田地和</a:t>
            </a:r>
            <a:r>
              <a:rPr lang="zh-CN" altLang="en-US" sz="2400" dirty="0">
                <a:latin typeface="宋体" panose="02010600030101010101" pitchFamily="2" charset="-122"/>
                <a:ea typeface="宋体" panose="02010600030101010101" pitchFamily="2" charset="-122"/>
              </a:rPr>
              <a:t>水渠</a:t>
            </a:r>
            <a:r>
              <a:rPr lang="en-US" sz="2400" dirty="0">
                <a:latin typeface="宋体" panose="02010600030101010101" pitchFamily="2" charset="-122"/>
                <a:ea typeface="宋体" panose="02010600030101010101" pitchFamily="2" charset="-122"/>
              </a:rPr>
              <a:t>的总面积）可以饲养1-2条</a:t>
            </a:r>
            <a:r>
              <a:rPr lang="zh-CN" altLang="en-US" sz="2400" dirty="0">
                <a:latin typeface="宋体" panose="02010600030101010101" pitchFamily="2" charset="-122"/>
                <a:ea typeface="宋体" panose="02010600030101010101" pitchFamily="2" charset="-122"/>
              </a:rPr>
              <a:t>鱼</a:t>
            </a:r>
            <a:r>
              <a:rPr lang="en-US" sz="2400" dirty="0">
                <a:latin typeface="宋体" panose="02010600030101010101" pitchFamily="2" charset="-122"/>
                <a:ea typeface="宋体" panose="02010600030101010101" pitchFamily="2" charset="-122"/>
              </a:rPr>
              <a:t>。</a:t>
            </a:r>
          </a:p>
          <a:p>
            <a:endParaRPr lang="en-US" sz="2400" dirty="0">
              <a:latin typeface="宋体" panose="02010600030101010101" pitchFamily="2" charset="-122"/>
              <a:ea typeface="宋体" panose="02010600030101010101" pitchFamily="2" charset="-122"/>
            </a:endParaRPr>
          </a:p>
          <a:p>
            <a:r>
              <a:rPr lang="en-US" sz="2400" dirty="0">
                <a:latin typeface="宋体" panose="02010600030101010101" pitchFamily="2" charset="-122"/>
                <a:ea typeface="宋体" panose="02010600030101010101" pitchFamily="2" charset="-122"/>
              </a:rPr>
              <a:t>	</a:t>
            </a:r>
            <a:r>
              <a:rPr lang="en-US" sz="2400" dirty="0" err="1">
                <a:latin typeface="宋体" panose="02010600030101010101" pitchFamily="2" charset="-122"/>
                <a:ea typeface="宋体" panose="02010600030101010101" pitchFamily="2" charset="-122"/>
              </a:rPr>
              <a:t>从邻国以及柬埔寨的实践结果来看，这些鱼</a:t>
            </a:r>
            <a:r>
              <a:rPr lang="zh-CN" altLang="en-US" sz="2400" dirty="0">
                <a:latin typeface="宋体" panose="02010600030101010101" pitchFamily="2" charset="-122"/>
                <a:ea typeface="宋体" panose="02010600030101010101" pitchFamily="2" charset="-122"/>
              </a:rPr>
              <a:t>的种类是混合在一起养的</a:t>
            </a:r>
            <a:r>
              <a:rPr lang="en-US" sz="2400" dirty="0">
                <a:latin typeface="宋体" panose="02010600030101010101" pitchFamily="2" charset="-122"/>
                <a:ea typeface="宋体" panose="02010600030101010101" pitchFamily="2" charset="-122"/>
              </a:rPr>
              <a:t>，</a:t>
            </a:r>
            <a:r>
              <a:rPr lang="en-US" sz="2400" dirty="0" err="1">
                <a:latin typeface="宋体" panose="02010600030101010101" pitchFamily="2" charset="-122"/>
                <a:ea typeface="宋体" panose="02010600030101010101" pitchFamily="2" charset="-122"/>
              </a:rPr>
              <a:t>分为百分比如下所示</a:t>
            </a:r>
            <a:r>
              <a:rPr lang="en-US" sz="2400" dirty="0">
                <a:latin typeface="宋体" panose="02010600030101010101" pitchFamily="2" charset="-122"/>
                <a:ea typeface="宋体" panose="02010600030101010101" pitchFamily="2" charset="-122"/>
              </a:rPr>
              <a:t>：</a:t>
            </a:r>
          </a:p>
          <a:p>
            <a:pPr marL="800100" lvl="1" indent="-342900">
              <a:buFont typeface="Wingdings" panose="05000000000000000000" pitchFamily="2" charset="2"/>
              <a:buChar char="F"/>
            </a:pPr>
            <a:r>
              <a:rPr lang="en-US" sz="2400" dirty="0" err="1">
                <a:latin typeface="宋体" panose="02010600030101010101" pitchFamily="2" charset="-122"/>
                <a:ea typeface="宋体" panose="02010600030101010101" pitchFamily="2" charset="-122"/>
              </a:rPr>
              <a:t>罗非鱼尺寸为</a:t>
            </a:r>
            <a:r>
              <a:rPr lang="en-US" sz="2400" dirty="0">
                <a:latin typeface="宋体" panose="02010600030101010101" pitchFamily="2" charset="-122"/>
                <a:ea typeface="宋体" panose="02010600030101010101" pitchFamily="2" charset="-122"/>
              </a:rPr>
              <a:t> 4-6 厘米（20-30%）。</a:t>
            </a:r>
          </a:p>
          <a:p>
            <a:pPr marL="800100" lvl="1" indent="-342900">
              <a:buFont typeface="Wingdings" panose="05000000000000000000" pitchFamily="2" charset="2"/>
              <a:buChar char="F"/>
            </a:pPr>
            <a:r>
              <a:rPr lang="zh-CN" altLang="en-US" sz="2400" dirty="0">
                <a:highlight>
                  <a:srgbClr val="FFFF00"/>
                </a:highlight>
                <a:latin typeface="宋体" panose="02010600030101010101" pitchFamily="2" charset="-122"/>
                <a:ea typeface="宋体" panose="02010600030101010101" pitchFamily="2" charset="-122"/>
              </a:rPr>
              <a:t>某某</a:t>
            </a:r>
            <a:r>
              <a:rPr lang="en-US" sz="2400" dirty="0" err="1">
                <a:highlight>
                  <a:srgbClr val="FFFF00"/>
                </a:highlight>
                <a:latin typeface="宋体" panose="02010600030101010101" pitchFamily="2" charset="-122"/>
                <a:ea typeface="宋体" panose="02010600030101010101" pitchFamily="2" charset="-122"/>
              </a:rPr>
              <a:t>鱼</a:t>
            </a:r>
            <a:r>
              <a:rPr lang="en-US" sz="2400" dirty="0" err="1">
                <a:latin typeface="宋体" panose="02010600030101010101" pitchFamily="2" charset="-122"/>
                <a:ea typeface="宋体" panose="02010600030101010101" pitchFamily="2" charset="-122"/>
              </a:rPr>
              <a:t>尺寸</a:t>
            </a:r>
            <a:r>
              <a:rPr lang="en-US" sz="2400" dirty="0">
                <a:latin typeface="宋体" panose="02010600030101010101" pitchFamily="2" charset="-122"/>
                <a:ea typeface="宋体" panose="02010600030101010101" pitchFamily="2" charset="-122"/>
              </a:rPr>
              <a:t> 4-6 </a:t>
            </a:r>
            <a:r>
              <a:rPr lang="en-US" sz="2400" dirty="0" err="1">
                <a:latin typeface="宋体" panose="02010600030101010101" pitchFamily="2" charset="-122"/>
                <a:ea typeface="宋体" panose="02010600030101010101" pitchFamily="2" charset="-122"/>
              </a:rPr>
              <a:t>厘米</a:t>
            </a:r>
            <a:r>
              <a:rPr lang="en-US" sz="2400" dirty="0">
                <a:latin typeface="宋体" panose="02010600030101010101" pitchFamily="2" charset="-122"/>
                <a:ea typeface="宋体" panose="02010600030101010101" pitchFamily="2" charset="-122"/>
              </a:rPr>
              <a:t> (40-50%)</a:t>
            </a:r>
          </a:p>
          <a:p>
            <a:pPr marL="800100" lvl="1" indent="-342900">
              <a:buFont typeface="Wingdings" panose="05000000000000000000" pitchFamily="2" charset="2"/>
              <a:buChar char="F"/>
            </a:pPr>
            <a:r>
              <a:rPr lang="zh-CN" altLang="en-US" sz="2400" dirty="0">
                <a:highlight>
                  <a:srgbClr val="FFFF00"/>
                </a:highlight>
                <a:latin typeface="宋体" panose="02010600030101010101" pitchFamily="2" charset="-122"/>
                <a:ea typeface="宋体" panose="02010600030101010101" pitchFamily="2" charset="-122"/>
              </a:rPr>
              <a:t>某某鱼</a:t>
            </a:r>
            <a:r>
              <a:rPr lang="en-US" sz="2400" dirty="0">
                <a:latin typeface="宋体" panose="02010600030101010101" pitchFamily="2" charset="-122"/>
                <a:ea typeface="宋体" panose="02010600030101010101" pitchFamily="2" charset="-122"/>
              </a:rPr>
              <a:t>或龙虾的大小为3-5 </a:t>
            </a:r>
            <a:r>
              <a:rPr lang="en-US" sz="2400" dirty="0" err="1">
                <a:latin typeface="宋体" panose="02010600030101010101" pitchFamily="2" charset="-122"/>
                <a:ea typeface="宋体" panose="02010600030101010101" pitchFamily="2" charset="-122"/>
              </a:rPr>
              <a:t>厘米</a:t>
            </a:r>
            <a:r>
              <a:rPr lang="en-US" sz="2400" dirty="0">
                <a:latin typeface="宋体" panose="02010600030101010101" pitchFamily="2" charset="-122"/>
                <a:ea typeface="宋体" panose="02010600030101010101" pitchFamily="2" charset="-122"/>
              </a:rPr>
              <a:t>(5-10%)。</a:t>
            </a:r>
          </a:p>
          <a:p>
            <a:pPr marL="800100" lvl="1" indent="-342900">
              <a:buFont typeface="Wingdings" panose="05000000000000000000" pitchFamily="2" charset="2"/>
              <a:buChar char="F"/>
            </a:pPr>
            <a:r>
              <a:rPr lang="zh-CN" altLang="en-US" sz="2400" dirty="0">
                <a:latin typeface="宋体" panose="02010600030101010101" pitchFamily="2" charset="-122"/>
                <a:ea typeface="宋体" panose="02010600030101010101" pitchFamily="2" charset="-122"/>
              </a:rPr>
              <a:t>普通鲤鱼</a:t>
            </a:r>
            <a:r>
              <a:rPr lang="en-US" sz="2400" dirty="0">
                <a:latin typeface="宋体" panose="02010600030101010101" pitchFamily="2" charset="-122"/>
                <a:ea typeface="宋体" panose="02010600030101010101" pitchFamily="2" charset="-122"/>
              </a:rPr>
              <a:t>尺寸6-8厘米或印度</a:t>
            </a:r>
            <a:r>
              <a:rPr lang="zh-CN" altLang="en-US" sz="2400" dirty="0">
                <a:latin typeface="宋体" panose="02010600030101010101" pitchFamily="2" charset="-122"/>
                <a:ea typeface="宋体" panose="02010600030101010101" pitchFamily="2" charset="-122"/>
              </a:rPr>
              <a:t>鲤鱼</a:t>
            </a:r>
            <a:r>
              <a:rPr lang="en-US" sz="2400" dirty="0">
                <a:latin typeface="宋体" panose="02010600030101010101" pitchFamily="2" charset="-122"/>
                <a:ea typeface="宋体" panose="02010600030101010101" pitchFamily="2" charset="-122"/>
              </a:rPr>
              <a:t>尺寸：6-8厘米（10-20%）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93827" y="176834"/>
            <a:ext cx="10122535" cy="7188834"/>
            <a:chOff x="293827" y="176834"/>
            <a:chExt cx="10122535" cy="7188834"/>
          </a:xfrm>
        </p:grpSpPr>
        <p:pic>
          <p:nvPicPr>
            <p:cNvPr id="3" name="object 3"/>
            <p:cNvPicPr/>
            <p:nvPr/>
          </p:nvPicPr>
          <p:blipFill>
            <a:blip r:embed="rId2" cstate="print"/>
            <a:stretch>
              <a:fillRect/>
            </a:stretch>
          </p:blipFill>
          <p:spPr>
            <a:xfrm>
              <a:off x="421199" y="331205"/>
              <a:ext cx="9813599" cy="6884388"/>
            </a:xfrm>
            <a:prstGeom prst="rect">
              <a:avLst/>
            </a:prstGeom>
          </p:spPr>
        </p:pic>
        <p:sp>
          <p:nvSpPr>
            <p:cNvPr id="4" name="object 4"/>
            <p:cNvSpPr/>
            <p:nvPr/>
          </p:nvSpPr>
          <p:spPr>
            <a:xfrm>
              <a:off x="303352" y="186359"/>
              <a:ext cx="10103485" cy="7169784"/>
            </a:xfrm>
            <a:custGeom>
              <a:avLst/>
              <a:gdLst/>
              <a:ahLst/>
              <a:cxnLst/>
              <a:rect l="l" t="t" r="r" b="b"/>
              <a:pathLst>
                <a:path w="10103485" h="7169784">
                  <a:moveTo>
                    <a:pt x="0" y="7169302"/>
                  </a:moveTo>
                  <a:lnTo>
                    <a:pt x="10103294" y="7169302"/>
                  </a:lnTo>
                  <a:lnTo>
                    <a:pt x="10103294" y="0"/>
                  </a:lnTo>
                  <a:lnTo>
                    <a:pt x="0" y="0"/>
                  </a:lnTo>
                  <a:lnTo>
                    <a:pt x="0" y="7169302"/>
                  </a:lnTo>
                  <a:close/>
                </a:path>
              </a:pathLst>
            </a:custGeom>
            <a:ln w="19050">
              <a:solidFill>
                <a:srgbClr val="2E3092"/>
              </a:solidFill>
            </a:ln>
          </p:spPr>
          <p:txBody>
            <a:bodyPr wrap="square" lIns="0" tIns="0" rIns="0" bIns="0" rtlCol="0"/>
            <a:lstStyle/>
            <a:p>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4B15A4D2-4EFD-7A50-1101-9E71A3CB9BDF}"/>
              </a:ext>
            </a:extLst>
          </p:cNvPr>
          <p:cNvGraphicFramePr>
            <a:graphicFrameLocks noGrp="1"/>
          </p:cNvGraphicFramePr>
          <p:nvPr>
            <p:extLst>
              <p:ext uri="{D42A27DB-BD31-4B8C-83A1-F6EECF244321}">
                <p14:modId xmlns:p14="http://schemas.microsoft.com/office/powerpoint/2010/main" val="1366607402"/>
              </p:ext>
            </p:extLst>
          </p:nvPr>
        </p:nvGraphicFramePr>
        <p:xfrm>
          <a:off x="579963" y="140394"/>
          <a:ext cx="9338737" cy="2504501"/>
        </p:xfrm>
        <a:graphic>
          <a:graphicData uri="http://schemas.openxmlformats.org/drawingml/2006/table">
            <a:tbl>
              <a:tblPr firstRow="1" bandRow="1">
                <a:tableStyleId>{5940675A-B579-460E-94D1-54222C63F5DA}</a:tableStyleId>
              </a:tblPr>
              <a:tblGrid>
                <a:gridCol w="575737">
                  <a:extLst>
                    <a:ext uri="{9D8B030D-6E8A-4147-A177-3AD203B41FA5}">
                      <a16:colId xmlns:a16="http://schemas.microsoft.com/office/drawing/2014/main" val="1386034200"/>
                    </a:ext>
                  </a:extLst>
                </a:gridCol>
                <a:gridCol w="2125258">
                  <a:extLst>
                    <a:ext uri="{9D8B030D-6E8A-4147-A177-3AD203B41FA5}">
                      <a16:colId xmlns:a16="http://schemas.microsoft.com/office/drawing/2014/main" val="149156269"/>
                    </a:ext>
                  </a:extLst>
                </a:gridCol>
                <a:gridCol w="2144908">
                  <a:extLst>
                    <a:ext uri="{9D8B030D-6E8A-4147-A177-3AD203B41FA5}">
                      <a16:colId xmlns:a16="http://schemas.microsoft.com/office/drawing/2014/main" val="1295371232"/>
                    </a:ext>
                  </a:extLst>
                </a:gridCol>
                <a:gridCol w="1642411">
                  <a:extLst>
                    <a:ext uri="{9D8B030D-6E8A-4147-A177-3AD203B41FA5}">
                      <a16:colId xmlns:a16="http://schemas.microsoft.com/office/drawing/2014/main" val="1590998101"/>
                    </a:ext>
                  </a:extLst>
                </a:gridCol>
                <a:gridCol w="2850423">
                  <a:extLst>
                    <a:ext uri="{9D8B030D-6E8A-4147-A177-3AD203B41FA5}">
                      <a16:colId xmlns:a16="http://schemas.microsoft.com/office/drawing/2014/main" val="2860623513"/>
                    </a:ext>
                  </a:extLst>
                </a:gridCol>
              </a:tblGrid>
              <a:tr h="681553">
                <a:tc>
                  <a:txBody>
                    <a:bodyPr/>
                    <a:lstStyle/>
                    <a:p>
                      <a:pPr algn="ctr"/>
                      <a:r>
                        <a:rPr lang="zh-CN" altLang="en-US" dirty="0">
                          <a:latin typeface="宋体" panose="02010600030101010101" pitchFamily="2" charset="-122"/>
                          <a:ea typeface="宋体" panose="02010600030101010101" pitchFamily="2" charset="-122"/>
                        </a:rPr>
                        <a:t>序号</a:t>
                      </a:r>
                      <a:endParaRPr lang="en-US" dirty="0">
                        <a:latin typeface="宋体" panose="02010600030101010101" pitchFamily="2" charset="-122"/>
                        <a:ea typeface="宋体" panose="02010600030101010101" pitchFamily="2" charset="-122"/>
                      </a:endParaRPr>
                    </a:p>
                  </a:txBody>
                  <a:tcPr/>
                </a:tc>
                <a:tc>
                  <a:txBody>
                    <a:bodyPr/>
                    <a:lstStyle/>
                    <a:p>
                      <a:pPr algn="ctr"/>
                      <a:r>
                        <a:rPr lang="zh-CN" altLang="en-US" dirty="0">
                          <a:latin typeface="宋体" panose="02010600030101010101" pitchFamily="2" charset="-122"/>
                          <a:ea typeface="宋体" panose="02010600030101010101" pitchFamily="2" charset="-122"/>
                        </a:rPr>
                        <a:t>鱼类</a:t>
                      </a:r>
                      <a:endParaRPr lang="en-US" dirty="0">
                        <a:latin typeface="宋体" panose="02010600030101010101" pitchFamily="2" charset="-122"/>
                        <a:ea typeface="宋体" panose="02010600030101010101" pitchFamily="2" charset="-122"/>
                      </a:endParaRPr>
                    </a:p>
                  </a:txBody>
                  <a:tcPr/>
                </a:tc>
                <a:tc>
                  <a:txBody>
                    <a:bodyPr/>
                    <a:lstStyle/>
                    <a:p>
                      <a:pPr algn="ctr"/>
                      <a:r>
                        <a:rPr lang="zh-CN" altLang="en-US" dirty="0">
                          <a:latin typeface="宋体" panose="02010600030101010101" pitchFamily="2" charset="-122"/>
                          <a:ea typeface="宋体" panose="02010600030101010101" pitchFamily="2" charset="-122"/>
                        </a:rPr>
                        <a:t>幼鱼长度（厘米）</a:t>
                      </a:r>
                      <a:endParaRPr lang="en-US" dirty="0">
                        <a:latin typeface="宋体" panose="02010600030101010101" pitchFamily="2" charset="-122"/>
                        <a:ea typeface="宋体" panose="02010600030101010101" pitchFamily="2" charset="-122"/>
                      </a:endParaRPr>
                    </a:p>
                  </a:txBody>
                  <a:tcPr/>
                </a:tc>
                <a:tc>
                  <a:txBody>
                    <a:bodyPr/>
                    <a:lstStyle/>
                    <a:p>
                      <a:pPr algn="ctr"/>
                      <a:r>
                        <a:rPr lang="zh-CN" altLang="en-US" dirty="0">
                          <a:latin typeface="宋体" panose="02010600030101010101" pitchFamily="2" charset="-122"/>
                          <a:ea typeface="宋体" panose="02010600030101010101" pitchFamily="2" charset="-122"/>
                        </a:rPr>
                        <a:t>养鱼的百分率</a:t>
                      </a:r>
                      <a:endParaRPr lang="en-US" dirty="0">
                        <a:latin typeface="宋体" panose="02010600030101010101" pitchFamily="2" charset="-122"/>
                        <a:ea typeface="宋体" panose="02010600030101010101" pitchFamily="2" charset="-122"/>
                      </a:endParaRPr>
                    </a:p>
                  </a:txBody>
                  <a:tcPr/>
                </a:tc>
                <a:tc>
                  <a:txBody>
                    <a:bodyPr/>
                    <a:lstStyle/>
                    <a:p>
                      <a:pPr algn="ctr"/>
                      <a:r>
                        <a:rPr lang="zh-CN" altLang="en-US" dirty="0">
                          <a:latin typeface="宋体" panose="02010600030101010101" pitchFamily="2" charset="-122"/>
                          <a:ea typeface="宋体" panose="02010600030101010101" pitchFamily="2" charset="-122"/>
                        </a:rPr>
                        <a:t>养鱼的数量（头</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平方米）</a:t>
                      </a:r>
                      <a:endParaRPr 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569158762"/>
                  </a:ext>
                </a:extLst>
              </a:tr>
              <a:tr h="455737">
                <a:tc>
                  <a:txBody>
                    <a:bodyPr/>
                    <a:lstStyle/>
                    <a:p>
                      <a:pPr algn="ctr"/>
                      <a:r>
                        <a:rPr lang="en-US" dirty="0">
                          <a:latin typeface="宋体" panose="02010600030101010101" pitchFamily="2" charset="-122"/>
                          <a:ea typeface="宋体" panose="02010600030101010101" pitchFamily="2" charset="-122"/>
                        </a:rPr>
                        <a:t>1</a:t>
                      </a:r>
                    </a:p>
                  </a:txBody>
                  <a:tcPr/>
                </a:tc>
                <a:tc>
                  <a:txBody>
                    <a:bodyPr/>
                    <a:lstStyle/>
                    <a:p>
                      <a:pPr algn="ctr"/>
                      <a:r>
                        <a:rPr lang="en-US" sz="1800" dirty="0" err="1">
                          <a:latin typeface="宋体" panose="02010600030101010101" pitchFamily="2" charset="-122"/>
                          <a:ea typeface="宋体" panose="02010600030101010101" pitchFamily="2" charset="-122"/>
                        </a:rPr>
                        <a:t>罗非鱼</a:t>
                      </a:r>
                      <a:r>
                        <a:rPr lang="en-US" sz="1800" dirty="0">
                          <a:latin typeface="宋体" panose="02010600030101010101" pitchFamily="2" charset="-122"/>
                          <a:ea typeface="宋体" panose="02010600030101010101" pitchFamily="2" charset="-122"/>
                        </a:rPr>
                        <a:t>-</a:t>
                      </a:r>
                      <a:endParaRPr lang="en-US" dirty="0">
                        <a:latin typeface="宋体" panose="02010600030101010101" pitchFamily="2" charset="-122"/>
                        <a:ea typeface="宋体" panose="02010600030101010101" pitchFamily="2" charset="-122"/>
                      </a:endParaRPr>
                    </a:p>
                  </a:txBody>
                  <a:tcPr/>
                </a:tc>
                <a:tc>
                  <a:txBody>
                    <a:bodyPr/>
                    <a:lstStyle/>
                    <a:p>
                      <a:pPr algn="ctr"/>
                      <a:r>
                        <a:rPr lang="en-US" dirty="0">
                          <a:latin typeface="宋体" panose="02010600030101010101" pitchFamily="2" charset="-122"/>
                          <a:ea typeface="宋体" panose="02010600030101010101" pitchFamily="2" charset="-122"/>
                        </a:rPr>
                        <a:t>4-6</a:t>
                      </a:r>
                    </a:p>
                  </a:txBody>
                  <a:tcPr/>
                </a:tc>
                <a:tc>
                  <a:txBody>
                    <a:bodyPr/>
                    <a:lstStyle/>
                    <a:p>
                      <a:pPr algn="ctr"/>
                      <a:r>
                        <a:rPr lang="en-US" dirty="0">
                          <a:latin typeface="宋体" panose="02010600030101010101" pitchFamily="2" charset="-122"/>
                          <a:ea typeface="宋体" panose="02010600030101010101" pitchFamily="2" charset="-122"/>
                        </a:rPr>
                        <a:t>20-40</a:t>
                      </a:r>
                    </a:p>
                  </a:txBody>
                  <a:tcPr/>
                </a:tc>
                <a:tc rowSpan="4">
                  <a:txBody>
                    <a:bodyPr/>
                    <a:lstStyle/>
                    <a:p>
                      <a:pPr algn="ctr"/>
                      <a:r>
                        <a:rPr lang="en-US"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到</a:t>
                      </a:r>
                      <a:r>
                        <a:rPr lang="en-US" altLang="zh-CN" dirty="0">
                          <a:latin typeface="宋体" panose="02010600030101010101" pitchFamily="2" charset="-122"/>
                          <a:ea typeface="宋体" panose="02010600030101010101" pitchFamily="2" charset="-122"/>
                        </a:rPr>
                        <a:t>2</a:t>
                      </a:r>
                      <a:endParaRPr lang="en-US"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572170111"/>
                  </a:ext>
                </a:extLst>
              </a:tr>
              <a:tr h="455737">
                <a:tc>
                  <a:txBody>
                    <a:bodyPr/>
                    <a:lstStyle/>
                    <a:p>
                      <a:pPr algn="ctr"/>
                      <a:r>
                        <a:rPr lang="en-US" dirty="0">
                          <a:latin typeface="宋体" panose="02010600030101010101" pitchFamily="2" charset="-122"/>
                          <a:ea typeface="宋体" panose="02010600030101010101" pitchFamily="2" charset="-122"/>
                        </a:rPr>
                        <a:t>2</a:t>
                      </a:r>
                    </a:p>
                  </a:txBody>
                  <a:tcPr/>
                </a:tc>
                <a:tc>
                  <a:txBody>
                    <a:bodyPr/>
                    <a:lstStyle/>
                    <a:p>
                      <a:pPr algn="ctr"/>
                      <a:r>
                        <a:rPr lang="zh-CN" altLang="en-US" dirty="0">
                          <a:latin typeface="宋体" panose="02010600030101010101" pitchFamily="2" charset="-122"/>
                          <a:ea typeface="宋体" panose="02010600030101010101" pitchFamily="2" charset="-122"/>
                        </a:rPr>
                        <a:t>某某鱼</a:t>
                      </a:r>
                      <a:endParaRPr lang="en-US" dirty="0">
                        <a:latin typeface="宋体" panose="02010600030101010101" pitchFamily="2" charset="-122"/>
                        <a:ea typeface="宋体" panose="02010600030101010101" pitchFamily="2" charset="-122"/>
                      </a:endParaRPr>
                    </a:p>
                  </a:txBody>
                  <a:tcPr/>
                </a:tc>
                <a:tc>
                  <a:txBody>
                    <a:bodyPr/>
                    <a:lstStyle/>
                    <a:p>
                      <a:pPr algn="ctr"/>
                      <a:r>
                        <a:rPr lang="en-US" dirty="0">
                          <a:latin typeface="宋体" panose="02010600030101010101" pitchFamily="2" charset="-122"/>
                          <a:ea typeface="宋体" panose="02010600030101010101" pitchFamily="2" charset="-122"/>
                        </a:rPr>
                        <a:t>4-6</a:t>
                      </a:r>
                    </a:p>
                  </a:txBody>
                  <a:tcPr/>
                </a:tc>
                <a:tc>
                  <a:txBody>
                    <a:bodyPr/>
                    <a:lstStyle/>
                    <a:p>
                      <a:pPr algn="ctr"/>
                      <a:r>
                        <a:rPr lang="en-US" dirty="0">
                          <a:latin typeface="宋体" panose="02010600030101010101" pitchFamily="2" charset="-122"/>
                          <a:ea typeface="宋体" panose="02010600030101010101" pitchFamily="2" charset="-122"/>
                        </a:rPr>
                        <a:t>40-50</a:t>
                      </a:r>
                    </a:p>
                  </a:txBody>
                  <a:tcPr/>
                </a:tc>
                <a:tc vMerge="1">
                  <a:txBody>
                    <a:bodyPr/>
                    <a:lstStyle/>
                    <a:p>
                      <a:pPr algn="ctr"/>
                      <a:endParaRPr lang="en-US" dirty="0"/>
                    </a:p>
                  </a:txBody>
                  <a:tcPr/>
                </a:tc>
                <a:extLst>
                  <a:ext uri="{0D108BD9-81ED-4DB2-BD59-A6C34878D82A}">
                    <a16:rowId xmlns:a16="http://schemas.microsoft.com/office/drawing/2014/main" val="2098061921"/>
                  </a:ext>
                </a:extLst>
              </a:tr>
              <a:tr h="455737">
                <a:tc>
                  <a:txBody>
                    <a:bodyPr/>
                    <a:lstStyle/>
                    <a:p>
                      <a:pPr algn="ctr"/>
                      <a:r>
                        <a:rPr lang="en-US" dirty="0">
                          <a:latin typeface="宋体" panose="02010600030101010101" pitchFamily="2" charset="-122"/>
                          <a:ea typeface="宋体" panose="02010600030101010101" pitchFamily="2" charset="-122"/>
                        </a:rPr>
                        <a:t>3</a:t>
                      </a:r>
                    </a:p>
                  </a:txBody>
                  <a:tcPr/>
                </a:tc>
                <a:tc>
                  <a:txBody>
                    <a:bodyPr/>
                    <a:lstStyle/>
                    <a:p>
                      <a:pPr algn="ctr"/>
                      <a:r>
                        <a:rPr lang="zh-CN" altLang="en-US" dirty="0">
                          <a:latin typeface="宋体" panose="02010600030101010101" pitchFamily="2" charset="-122"/>
                          <a:ea typeface="宋体" panose="02010600030101010101" pitchFamily="2" charset="-122"/>
                        </a:rPr>
                        <a:t>某某鱼或龙虾</a:t>
                      </a:r>
                      <a:endParaRPr lang="en-US" dirty="0">
                        <a:latin typeface="宋体" panose="02010600030101010101" pitchFamily="2" charset="-122"/>
                        <a:ea typeface="宋体" panose="02010600030101010101" pitchFamily="2" charset="-122"/>
                      </a:endParaRPr>
                    </a:p>
                  </a:txBody>
                  <a:tcPr/>
                </a:tc>
                <a:tc>
                  <a:txBody>
                    <a:bodyPr/>
                    <a:lstStyle/>
                    <a:p>
                      <a:pPr algn="ctr"/>
                      <a:r>
                        <a:rPr lang="en-US" dirty="0">
                          <a:latin typeface="宋体" panose="02010600030101010101" pitchFamily="2" charset="-122"/>
                          <a:ea typeface="宋体" panose="02010600030101010101" pitchFamily="2" charset="-122"/>
                        </a:rPr>
                        <a:t>3-5</a:t>
                      </a:r>
                    </a:p>
                  </a:txBody>
                  <a:tcPr/>
                </a:tc>
                <a:tc>
                  <a:txBody>
                    <a:bodyPr/>
                    <a:lstStyle/>
                    <a:p>
                      <a:pPr algn="ctr"/>
                      <a:r>
                        <a:rPr lang="en-US" dirty="0">
                          <a:latin typeface="宋体" panose="02010600030101010101" pitchFamily="2" charset="-122"/>
                          <a:ea typeface="宋体" panose="02010600030101010101" pitchFamily="2" charset="-122"/>
                        </a:rPr>
                        <a:t>5-10</a:t>
                      </a:r>
                    </a:p>
                  </a:txBody>
                  <a:tcPr/>
                </a:tc>
                <a:tc vMerge="1">
                  <a:txBody>
                    <a:bodyPr/>
                    <a:lstStyle/>
                    <a:p>
                      <a:pPr algn="ctr"/>
                      <a:endParaRPr lang="en-US" dirty="0"/>
                    </a:p>
                  </a:txBody>
                  <a:tcPr/>
                </a:tc>
                <a:extLst>
                  <a:ext uri="{0D108BD9-81ED-4DB2-BD59-A6C34878D82A}">
                    <a16:rowId xmlns:a16="http://schemas.microsoft.com/office/drawing/2014/main" val="1828344371"/>
                  </a:ext>
                </a:extLst>
              </a:tr>
              <a:tr h="455737">
                <a:tc>
                  <a:txBody>
                    <a:bodyPr/>
                    <a:lstStyle/>
                    <a:p>
                      <a:pPr algn="ctr"/>
                      <a:r>
                        <a:rPr lang="en-US" dirty="0">
                          <a:latin typeface="宋体" panose="02010600030101010101" pitchFamily="2" charset="-122"/>
                          <a:ea typeface="宋体" panose="02010600030101010101" pitchFamily="2" charset="-122"/>
                        </a:rPr>
                        <a:t>4</a:t>
                      </a:r>
                    </a:p>
                  </a:txBody>
                  <a:tcPr/>
                </a:tc>
                <a:tc>
                  <a:txBody>
                    <a:bodyPr/>
                    <a:lstStyle/>
                    <a:p>
                      <a:pPr algn="ctr"/>
                      <a:r>
                        <a:rPr lang="zh-CN" altLang="en-US" dirty="0">
                          <a:latin typeface="宋体" panose="02010600030101010101" pitchFamily="2" charset="-122"/>
                          <a:ea typeface="宋体" panose="02010600030101010101" pitchFamily="2" charset="-122"/>
                        </a:rPr>
                        <a:t>鲤鱼或印度鲤鱼</a:t>
                      </a:r>
                      <a:endParaRPr lang="en-US" dirty="0">
                        <a:latin typeface="宋体" panose="02010600030101010101" pitchFamily="2" charset="-122"/>
                        <a:ea typeface="宋体" panose="02010600030101010101" pitchFamily="2" charset="-122"/>
                      </a:endParaRPr>
                    </a:p>
                  </a:txBody>
                  <a:tcPr/>
                </a:tc>
                <a:tc>
                  <a:txBody>
                    <a:bodyPr/>
                    <a:lstStyle/>
                    <a:p>
                      <a:pPr algn="ctr"/>
                      <a:r>
                        <a:rPr lang="en-US" dirty="0">
                          <a:latin typeface="宋体" panose="02010600030101010101" pitchFamily="2" charset="-122"/>
                          <a:ea typeface="宋体" panose="02010600030101010101" pitchFamily="2" charset="-122"/>
                        </a:rPr>
                        <a:t>6-8</a:t>
                      </a:r>
                    </a:p>
                  </a:txBody>
                  <a:tcPr/>
                </a:tc>
                <a:tc>
                  <a:txBody>
                    <a:bodyPr/>
                    <a:lstStyle/>
                    <a:p>
                      <a:pPr algn="ctr"/>
                      <a:r>
                        <a:rPr lang="en-US" dirty="0">
                          <a:latin typeface="宋体" panose="02010600030101010101" pitchFamily="2" charset="-122"/>
                          <a:ea typeface="宋体" panose="02010600030101010101" pitchFamily="2" charset="-122"/>
                        </a:rPr>
                        <a:t>10-20</a:t>
                      </a:r>
                    </a:p>
                  </a:txBody>
                  <a:tcPr/>
                </a:tc>
                <a:tc vMerge="1">
                  <a:txBody>
                    <a:bodyPr/>
                    <a:lstStyle/>
                    <a:p>
                      <a:pPr algn="ctr"/>
                      <a:endParaRPr lang="en-US" dirty="0"/>
                    </a:p>
                  </a:txBody>
                  <a:tcPr/>
                </a:tc>
                <a:extLst>
                  <a:ext uri="{0D108BD9-81ED-4DB2-BD59-A6C34878D82A}">
                    <a16:rowId xmlns:a16="http://schemas.microsoft.com/office/drawing/2014/main" val="957096806"/>
                  </a:ext>
                </a:extLst>
              </a:tr>
            </a:tbl>
          </a:graphicData>
        </a:graphic>
      </p:graphicFrame>
      <p:sp>
        <p:nvSpPr>
          <p:cNvPr id="12" name="TextBox 11">
            <a:extLst>
              <a:ext uri="{FF2B5EF4-FFF2-40B4-BE49-F238E27FC236}">
                <a16:creationId xmlns:a16="http://schemas.microsoft.com/office/drawing/2014/main" id="{E0AA67A1-3795-662C-8AD1-C331EF547027}"/>
              </a:ext>
            </a:extLst>
          </p:cNvPr>
          <p:cNvSpPr txBox="1"/>
          <p:nvPr/>
        </p:nvSpPr>
        <p:spPr>
          <a:xfrm>
            <a:off x="698500" y="2867888"/>
            <a:ext cx="5345722" cy="461665"/>
          </a:xfrm>
          <a:prstGeom prst="rect">
            <a:avLst/>
          </a:prstGeom>
          <a:noFill/>
        </p:spPr>
        <p:txBody>
          <a:bodyPr wrap="square">
            <a:spAutoFit/>
          </a:bodyPr>
          <a:lstStyle/>
          <a:p>
            <a:r>
              <a:rPr lang="en-US" sz="2400" dirty="0">
                <a:latin typeface="宋体" panose="02010600030101010101" pitchFamily="2" charset="-122"/>
                <a:ea typeface="宋体" panose="02010600030101010101" pitchFamily="2" charset="-122"/>
              </a:rPr>
              <a:t>10. </a:t>
            </a:r>
            <a:r>
              <a:rPr lang="zh-CN" altLang="en-US" sz="2400" dirty="0">
                <a:latin typeface="宋体" panose="02010600030101010101" pitchFamily="2" charset="-122"/>
                <a:ea typeface="宋体" panose="02010600030101010101" pitchFamily="2" charset="-122"/>
              </a:rPr>
              <a:t>饲喂</a:t>
            </a:r>
            <a:r>
              <a:rPr lang="en-US" sz="2400" dirty="0" err="1">
                <a:latin typeface="宋体" panose="02010600030101010101" pitchFamily="2" charset="-122"/>
                <a:ea typeface="宋体" panose="02010600030101010101" pitchFamily="2" charset="-122"/>
              </a:rPr>
              <a:t>与管理</a:t>
            </a:r>
            <a:r>
              <a:rPr lang="zh-CN" altLang="en-US" sz="2400" dirty="0">
                <a:latin typeface="宋体" panose="02010600030101010101" pitchFamily="2" charset="-122"/>
                <a:ea typeface="宋体" panose="02010600030101010101" pitchFamily="2" charset="-122"/>
              </a:rPr>
              <a:t>工作</a:t>
            </a:r>
            <a:endParaRPr lang="en-US" sz="2400" dirty="0">
              <a:latin typeface="宋体" panose="02010600030101010101" pitchFamily="2" charset="-122"/>
              <a:ea typeface="宋体" panose="02010600030101010101" pitchFamily="2" charset="-122"/>
            </a:endParaRPr>
          </a:p>
        </p:txBody>
      </p:sp>
      <p:sp>
        <p:nvSpPr>
          <p:cNvPr id="14" name="TextBox 13">
            <a:extLst>
              <a:ext uri="{FF2B5EF4-FFF2-40B4-BE49-F238E27FC236}">
                <a16:creationId xmlns:a16="http://schemas.microsoft.com/office/drawing/2014/main" id="{DA2C6100-341C-CA08-FCF9-64A8CA6CBF10}"/>
              </a:ext>
            </a:extLst>
          </p:cNvPr>
          <p:cNvSpPr txBox="1"/>
          <p:nvPr/>
        </p:nvSpPr>
        <p:spPr>
          <a:xfrm>
            <a:off x="850900" y="3378101"/>
            <a:ext cx="5345722" cy="461665"/>
          </a:xfrm>
          <a:prstGeom prst="rect">
            <a:avLst/>
          </a:prstGeom>
          <a:noFill/>
        </p:spPr>
        <p:txBody>
          <a:bodyPr wrap="square">
            <a:spAutoFit/>
          </a:bodyPr>
          <a:lstStyle/>
          <a:p>
            <a:r>
              <a:rPr lang="en-US" sz="2400" dirty="0">
                <a:latin typeface="宋体" panose="02010600030101010101" pitchFamily="2" charset="-122"/>
                <a:ea typeface="宋体" panose="02010600030101010101" pitchFamily="2" charset="-122"/>
              </a:rPr>
              <a:t>10-1 </a:t>
            </a:r>
            <a:r>
              <a:rPr lang="en-US" sz="2400" dirty="0" err="1">
                <a:latin typeface="宋体" panose="02010600030101010101" pitchFamily="2" charset="-122"/>
                <a:ea typeface="宋体" panose="02010600030101010101" pitchFamily="2" charset="-122"/>
              </a:rPr>
              <a:t>饲喂</a:t>
            </a:r>
            <a:endParaRPr lang="en-US" sz="2400" dirty="0">
              <a:latin typeface="宋体" panose="02010600030101010101" pitchFamily="2" charset="-122"/>
              <a:ea typeface="宋体" panose="02010600030101010101" pitchFamily="2" charset="-122"/>
            </a:endParaRPr>
          </a:p>
        </p:txBody>
      </p:sp>
      <p:sp>
        <p:nvSpPr>
          <p:cNvPr id="16" name="TextBox 15">
            <a:extLst>
              <a:ext uri="{FF2B5EF4-FFF2-40B4-BE49-F238E27FC236}">
                <a16:creationId xmlns:a16="http://schemas.microsoft.com/office/drawing/2014/main" id="{48351460-42E2-B99A-4BA0-E8BEF4341025}"/>
              </a:ext>
            </a:extLst>
          </p:cNvPr>
          <p:cNvSpPr txBox="1"/>
          <p:nvPr/>
        </p:nvSpPr>
        <p:spPr>
          <a:xfrm>
            <a:off x="748519" y="3937367"/>
            <a:ext cx="9601200" cy="2677656"/>
          </a:xfrm>
          <a:prstGeom prst="rect">
            <a:avLst/>
          </a:prstGeom>
          <a:noFill/>
        </p:spPr>
        <p:txBody>
          <a:bodyPr wrap="square">
            <a:spAutoFit/>
          </a:bodyPr>
          <a:lstStyle/>
          <a:p>
            <a:pPr marL="342900" indent="-342900">
              <a:buFont typeface="Arial" panose="020B0604020202020204" pitchFamily="34" charset="0"/>
              <a:buChar char="•"/>
            </a:pPr>
            <a:r>
              <a:rPr lang="en-US" sz="2400" b="1" dirty="0" err="1">
                <a:latin typeface="宋体" panose="02010600030101010101" pitchFamily="2" charset="-122"/>
                <a:ea typeface="宋体" panose="02010600030101010101" pitchFamily="2" charset="-122"/>
              </a:rPr>
              <a:t>对于</a:t>
            </a:r>
            <a:r>
              <a:rPr lang="zh-CN" altLang="en-US" sz="2400" b="1" dirty="0">
                <a:latin typeface="宋体" panose="02010600030101010101" pitchFamily="2" charset="-122"/>
                <a:ea typeface="宋体" panose="02010600030101010101" pitchFamily="2" charset="-122"/>
              </a:rPr>
              <a:t>吃</a:t>
            </a:r>
            <a:r>
              <a:rPr lang="en-US" sz="2400" b="1" dirty="0" err="1">
                <a:latin typeface="宋体" panose="02010600030101010101" pitchFamily="2" charset="-122"/>
                <a:ea typeface="宋体" panose="02010600030101010101" pitchFamily="2" charset="-122"/>
              </a:rPr>
              <a:t>混合天然饲料</a:t>
            </a:r>
            <a:r>
              <a:rPr lang="zh-CN" altLang="en-US" sz="2400" b="1" dirty="0">
                <a:latin typeface="宋体" panose="02010600030101010101" pitchFamily="2" charset="-122"/>
                <a:ea typeface="宋体" panose="02010600030101010101" pitchFamily="2" charset="-122"/>
              </a:rPr>
              <a:t>的鱼类：</a:t>
            </a:r>
            <a:r>
              <a:rPr lang="en-US" sz="2400" dirty="0" err="1">
                <a:latin typeface="宋体" panose="02010600030101010101" pitchFamily="2" charset="-122"/>
                <a:ea typeface="宋体" panose="02010600030101010101" pitchFamily="2" charset="-122"/>
              </a:rPr>
              <a:t>如果水质由浅绿色变为</a:t>
            </a:r>
            <a:r>
              <a:rPr lang="zh-CN" altLang="en-US" sz="2400" dirty="0">
                <a:latin typeface="宋体" panose="02010600030101010101" pitchFamily="2" charset="-122"/>
                <a:ea typeface="宋体" panose="02010600030101010101" pitchFamily="2" charset="-122"/>
              </a:rPr>
              <a:t>不清澈</a:t>
            </a:r>
            <a:r>
              <a:rPr lang="en-US" sz="2400" dirty="0">
                <a:latin typeface="宋体" panose="02010600030101010101" pitchFamily="2" charset="-122"/>
                <a:ea typeface="宋体" panose="02010600030101010101" pitchFamily="2" charset="-122"/>
              </a:rPr>
              <a:t>，</a:t>
            </a:r>
            <a:r>
              <a:rPr lang="en-US" sz="2400" dirty="0" err="1">
                <a:latin typeface="宋体" panose="02010600030101010101" pitchFamily="2" charset="-122"/>
                <a:ea typeface="宋体" panose="02010600030101010101" pitchFamily="2" charset="-122"/>
              </a:rPr>
              <a:t>应定期在</a:t>
            </a:r>
            <a:r>
              <a:rPr lang="zh-CN" altLang="en-US" sz="2400" dirty="0">
                <a:latin typeface="宋体" panose="02010600030101010101" pitchFamily="2" charset="-122"/>
                <a:ea typeface="宋体" panose="02010600030101010101" pitchFamily="2" charset="-122"/>
              </a:rPr>
              <a:t>水渠</a:t>
            </a:r>
            <a:r>
              <a:rPr lang="en-US" sz="2400" dirty="0" err="1">
                <a:latin typeface="宋体" panose="02010600030101010101" pitchFamily="2" charset="-122"/>
                <a:ea typeface="宋体" panose="02010600030101010101" pitchFamily="2" charset="-122"/>
              </a:rPr>
              <a:t>系统中添加粪便。添加动物粪便是为了增加鱼类</a:t>
            </a:r>
            <a:r>
              <a:rPr lang="zh-CN" altLang="en-US" sz="2400" dirty="0">
                <a:latin typeface="宋体" panose="02010600030101010101" pitchFamily="2" charset="-122"/>
                <a:ea typeface="宋体" panose="02010600030101010101" pitchFamily="2" charset="-122"/>
              </a:rPr>
              <a:t>能</a:t>
            </a:r>
            <a:r>
              <a:rPr lang="en-US" sz="2400" dirty="0">
                <a:latin typeface="宋体" panose="02010600030101010101" pitchFamily="2" charset="-122"/>
                <a:ea typeface="宋体" panose="02010600030101010101" pitchFamily="2" charset="-122"/>
              </a:rPr>
              <a:t>吃的天然饲料。每100</a:t>
            </a:r>
            <a:r>
              <a:rPr lang="zh-CN" altLang="en-US" sz="2400" dirty="0">
                <a:latin typeface="宋体" panose="02010600030101010101" pitchFamily="2" charset="-122"/>
                <a:ea typeface="宋体" panose="02010600030101010101" pitchFamily="2" charset="-122"/>
              </a:rPr>
              <a:t>平方米</a:t>
            </a:r>
            <a:r>
              <a:rPr lang="en-US" sz="2400" dirty="0">
                <a:latin typeface="宋体" panose="02010600030101010101" pitchFamily="2" charset="-122"/>
                <a:ea typeface="宋体" panose="02010600030101010101" pitchFamily="2" charset="-122"/>
              </a:rPr>
              <a:t>总面积和田地施肥量约为10-15公斤。此外，我们还可以提供额外的食物，如</a:t>
            </a:r>
            <a:r>
              <a:rPr kumimoji="0" lang="zh-CN" altLang="en-US" sz="2400" b="0" i="0" u="none" strike="noStrike" cap="none" normalizeH="0" baseline="0" dirty="0">
                <a:ln>
                  <a:noFill/>
                </a:ln>
                <a:solidFill>
                  <a:srgbClr val="202124"/>
                </a:solidFill>
                <a:effectLst/>
                <a:latin typeface="+mj-ea"/>
                <a:ea typeface="+mj-ea"/>
              </a:rPr>
              <a:t>麸</a:t>
            </a:r>
            <a:r>
              <a:rPr lang="zh-CN" altLang="en-US" sz="2400" dirty="0">
                <a:latin typeface="+mj-ea"/>
                <a:ea typeface="+mj-ea"/>
              </a:rPr>
              <a:t>皮、</a:t>
            </a:r>
            <a:r>
              <a:rPr lang="en-US" sz="2400" dirty="0" err="1">
                <a:latin typeface="宋体" panose="02010600030101010101" pitchFamily="2" charset="-122"/>
                <a:ea typeface="宋体" panose="02010600030101010101" pitchFamily="2" charset="-122"/>
              </a:rPr>
              <a:t>稻壳、木薯</a:t>
            </a:r>
            <a:r>
              <a:rPr lang="zh-CN" altLang="en-US" sz="2400" dirty="0">
                <a:latin typeface="宋体" panose="02010600030101010101" pitchFamily="2" charset="-122"/>
                <a:ea typeface="宋体" panose="02010600030101010101" pitchFamily="2" charset="-122"/>
              </a:rPr>
              <a:t>、空心菜叶</a:t>
            </a:r>
            <a:r>
              <a:rPr lang="en-US" sz="2400" dirty="0">
                <a:latin typeface="宋体" panose="02010600030101010101" pitchFamily="2" charset="-122"/>
                <a:ea typeface="宋体" panose="02010600030101010101" pitchFamily="2" charset="-122"/>
              </a:rPr>
              <a:t>等。</a:t>
            </a:r>
          </a:p>
          <a:p>
            <a:r>
              <a:rPr lang="en-US" sz="2400" dirty="0">
                <a:latin typeface="宋体" panose="02010600030101010101" pitchFamily="2" charset="-122"/>
                <a:ea typeface="宋体" panose="02010600030101010101" pitchFamily="2" charset="-122"/>
              </a:rPr>
              <a:t>• </a:t>
            </a:r>
            <a:r>
              <a:rPr lang="en-US" sz="2400" b="1" dirty="0" err="1">
                <a:latin typeface="宋体" panose="02010600030101010101" pitchFamily="2" charset="-122"/>
                <a:ea typeface="宋体" panose="02010600030101010101" pitchFamily="2" charset="-122"/>
              </a:rPr>
              <a:t>对于</a:t>
            </a:r>
            <a:r>
              <a:rPr lang="zh-CN" altLang="en-US" sz="2400" b="1" dirty="0">
                <a:latin typeface="宋体" panose="02010600030101010101" pitchFamily="2" charset="-122"/>
                <a:ea typeface="宋体" panose="02010600030101010101" pitchFamily="2" charset="-122"/>
              </a:rPr>
              <a:t>植物为</a:t>
            </a:r>
            <a:r>
              <a:rPr lang="en-US" sz="2400" b="1" dirty="0" err="1">
                <a:latin typeface="宋体" panose="02010600030101010101" pitchFamily="2" charset="-122"/>
                <a:ea typeface="宋体" panose="02010600030101010101" pitchFamily="2" charset="-122"/>
              </a:rPr>
              <a:t>食性</a:t>
            </a:r>
            <a:r>
              <a:rPr lang="zh-CN" altLang="en-US" sz="2400" b="1" dirty="0">
                <a:latin typeface="宋体" panose="02010600030101010101" pitchFamily="2" charset="-122"/>
                <a:ea typeface="宋体" panose="02010600030101010101" pitchFamily="2" charset="-122"/>
              </a:rPr>
              <a:t>的</a:t>
            </a:r>
            <a:r>
              <a:rPr lang="en-US" sz="2400" b="1" dirty="0" err="1">
                <a:latin typeface="宋体" panose="02010600030101010101" pitchFamily="2" charset="-122"/>
                <a:ea typeface="宋体" panose="02010600030101010101" pitchFamily="2" charset="-122"/>
              </a:rPr>
              <a:t>鱼类</a:t>
            </a:r>
            <a:r>
              <a:rPr lang="zh-CN" altLang="en-US" sz="2400" b="1" dirty="0">
                <a:latin typeface="宋体" panose="02010600030101010101" pitchFamily="2" charset="-122"/>
                <a:ea typeface="宋体" panose="02010600030101010101" pitchFamily="2" charset="-122"/>
              </a:rPr>
              <a:t>：</a:t>
            </a:r>
            <a:r>
              <a:rPr lang="en-US" sz="2400" dirty="0" err="1">
                <a:latin typeface="宋体" panose="02010600030101010101" pitchFamily="2" charset="-122"/>
                <a:ea typeface="宋体" panose="02010600030101010101" pitchFamily="2" charset="-122"/>
              </a:rPr>
              <a:t>每天应提供额外的食物供其食用。主要营养成分是由各种蔬菜组成，如</a:t>
            </a:r>
            <a:r>
              <a:rPr lang="zh-CN" altLang="en-US" sz="2400" dirty="0">
                <a:latin typeface="宋体" panose="02010600030101010101" pitchFamily="2" charset="-122"/>
                <a:ea typeface="宋体" panose="02010600030101010101" pitchFamily="2" charset="-122"/>
              </a:rPr>
              <a:t>空心菜</a:t>
            </a:r>
            <a:r>
              <a:rPr lang="en-US" sz="2400" dirty="0" err="1">
                <a:latin typeface="宋体" panose="02010600030101010101" pitchFamily="2" charset="-122"/>
                <a:ea typeface="宋体" panose="02010600030101010101" pitchFamily="2" charset="-122"/>
              </a:rPr>
              <a:t>叶、卷心菜叶、生菜等。总重</a:t>
            </a:r>
            <a:r>
              <a:rPr lang="zh-CN" altLang="en-US" sz="2400" dirty="0">
                <a:latin typeface="宋体" panose="02010600030101010101" pitchFamily="2" charset="-122"/>
                <a:ea typeface="宋体" panose="02010600030101010101" pitchFamily="2" charset="-122"/>
              </a:rPr>
              <a:t>量为</a:t>
            </a:r>
            <a:r>
              <a:rPr lang="en-US" sz="2400" dirty="0">
                <a:latin typeface="宋体" panose="02010600030101010101" pitchFamily="2" charset="-122"/>
                <a:ea typeface="宋体" panose="02010600030101010101" pitchFamily="2" charset="-122"/>
              </a:rPr>
              <a:t>100公斤的鱼，其吃饲料量约为20-25公斤。</a:t>
            </a:r>
          </a:p>
        </p:txBody>
      </p:sp>
      <p:sp>
        <p:nvSpPr>
          <p:cNvPr id="18" name="TextBox 17">
            <a:extLst>
              <a:ext uri="{FF2B5EF4-FFF2-40B4-BE49-F238E27FC236}">
                <a16:creationId xmlns:a16="http://schemas.microsoft.com/office/drawing/2014/main" id="{FD9D4471-341E-7AF3-EE1D-C6110E9A7B55}"/>
              </a:ext>
            </a:extLst>
          </p:cNvPr>
          <p:cNvSpPr txBox="1"/>
          <p:nvPr/>
        </p:nvSpPr>
        <p:spPr>
          <a:xfrm>
            <a:off x="4984263" y="6841093"/>
            <a:ext cx="5345722" cy="369332"/>
          </a:xfrm>
          <a:prstGeom prst="rect">
            <a:avLst/>
          </a:prstGeom>
          <a:noFill/>
        </p:spPr>
        <p:txBody>
          <a:bodyPr wrap="square">
            <a:spAutoFit/>
          </a:bodyPr>
          <a:lstStyle/>
          <a:p>
            <a:r>
              <a:rPr lang="en-US" dirty="0">
                <a:latin typeface="+mj-ea"/>
                <a:ea typeface="+mj-ea"/>
              </a:rPr>
              <a:t>-17-</a:t>
            </a:r>
          </a:p>
        </p:txBody>
      </p:sp>
      <p:sp>
        <p:nvSpPr>
          <p:cNvPr id="2" name="Rectangle 1">
            <a:extLst>
              <a:ext uri="{FF2B5EF4-FFF2-40B4-BE49-F238E27FC236}">
                <a16:creationId xmlns:a16="http://schemas.microsoft.com/office/drawing/2014/main" id="{C08E7650-99A2-52B1-6737-7D85CAAC2F6D}"/>
              </a:ext>
            </a:extLst>
          </p:cNvPr>
          <p:cNvSpPr>
            <a:spLocks noChangeArrowheads="1"/>
          </p:cNvSpPr>
          <p:nvPr/>
        </p:nvSpPr>
        <p:spPr bwMode="auto">
          <a:xfrm>
            <a:off x="0" y="104523"/>
            <a:ext cx="65" cy="24815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4283" rIns="0" bIns="-1428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682561" y="1710005"/>
            <a:ext cx="9326867" cy="1865374"/>
          </a:xfrm>
          <a:prstGeom prst="rect">
            <a:avLst/>
          </a:prstGeom>
        </p:spPr>
      </p:pic>
      <p:sp>
        <p:nvSpPr>
          <p:cNvPr id="8" name="object 8"/>
          <p:cNvSpPr txBox="1">
            <a:spLocks noGrp="1"/>
          </p:cNvSpPr>
          <p:nvPr>
            <p:ph type="sldNum" sz="quarter" idx="7"/>
          </p:nvPr>
        </p:nvSpPr>
        <p:spPr>
          <a:xfrm>
            <a:off x="5092946" y="6900410"/>
            <a:ext cx="506095" cy="389890"/>
          </a:xfrm>
          <a:prstGeom prst="rect">
            <a:avLst/>
          </a:prstGeom>
        </p:spPr>
        <p:txBody>
          <a:bodyPr vert="horz" wrap="square" lIns="0" tIns="0" rIns="0" bIns="0" rtlCol="0">
            <a:spAutoFit/>
          </a:bodyPr>
          <a:lstStyle/>
          <a:p>
            <a:pPr marL="12700">
              <a:lnSpc>
                <a:spcPts val="2565"/>
              </a:lnSpc>
            </a:pPr>
            <a:r>
              <a:rPr spc="-830" dirty="0"/>
              <a:t>-18-</a:t>
            </a:r>
          </a:p>
        </p:txBody>
      </p:sp>
      <p:sp>
        <p:nvSpPr>
          <p:cNvPr id="12" name="TextBox 11">
            <a:extLst>
              <a:ext uri="{FF2B5EF4-FFF2-40B4-BE49-F238E27FC236}">
                <a16:creationId xmlns:a16="http://schemas.microsoft.com/office/drawing/2014/main" id="{200B54CE-8733-A655-39FA-65BAB60E23A3}"/>
              </a:ext>
            </a:extLst>
          </p:cNvPr>
          <p:cNvSpPr txBox="1"/>
          <p:nvPr/>
        </p:nvSpPr>
        <p:spPr>
          <a:xfrm>
            <a:off x="710501" y="296729"/>
            <a:ext cx="9555140" cy="1200329"/>
          </a:xfrm>
          <a:prstGeom prst="rect">
            <a:avLst/>
          </a:prstGeom>
          <a:noFill/>
        </p:spPr>
        <p:txBody>
          <a:bodyPr wrap="square">
            <a:spAutoFit/>
          </a:bodyPr>
          <a:lstStyle/>
          <a:p>
            <a:r>
              <a:rPr lang="en-US" sz="2400" dirty="0" err="1">
                <a:latin typeface="宋体" panose="02010600030101010101" pitchFamily="2" charset="-122"/>
                <a:ea typeface="宋体" panose="02010600030101010101" pitchFamily="2" charset="-122"/>
              </a:rPr>
              <a:t>每天喂鱼两次，早上和晚上。另外，我们还可以提供养殖户基地现有的其他额外饲料，包括</a:t>
            </a:r>
            <a:r>
              <a:rPr kumimoji="0" lang="zh-CN" altLang="en-US" sz="2400" b="0" i="0" u="none" strike="noStrike" cap="none" normalizeH="0" baseline="0" dirty="0">
                <a:ln>
                  <a:noFill/>
                </a:ln>
                <a:solidFill>
                  <a:srgbClr val="202124"/>
                </a:solidFill>
                <a:effectLst/>
                <a:latin typeface="+mj-ea"/>
                <a:ea typeface="+mj-ea"/>
              </a:rPr>
              <a:t>麸</a:t>
            </a:r>
            <a:r>
              <a:rPr lang="zh-CN" altLang="en-US" sz="2400" dirty="0">
                <a:latin typeface="+mj-ea"/>
                <a:ea typeface="+mj-ea"/>
              </a:rPr>
              <a:t>皮、</a:t>
            </a:r>
            <a:r>
              <a:rPr lang="en-US" sz="2400" dirty="0" err="1">
                <a:latin typeface="宋体" panose="02010600030101010101" pitchFamily="2" charset="-122"/>
                <a:ea typeface="宋体" panose="02010600030101010101" pitchFamily="2" charset="-122"/>
              </a:rPr>
              <a:t>稻壳、大豆、厨余垃圾等，相当</a:t>
            </a:r>
            <a:r>
              <a:rPr lang="zh-CN" altLang="en-US" sz="2400" dirty="0">
                <a:latin typeface="宋体" panose="02010600030101010101" pitchFamily="2" charset="-122"/>
                <a:ea typeface="宋体" panose="02010600030101010101" pitchFamily="2" charset="-122"/>
              </a:rPr>
              <a:t>每天</a:t>
            </a:r>
            <a:r>
              <a:rPr lang="en-US" sz="2400" dirty="0">
                <a:latin typeface="宋体" panose="02010600030101010101" pitchFamily="2" charset="-122"/>
                <a:ea typeface="宋体" panose="02010600030101010101" pitchFamily="2" charset="-122"/>
              </a:rPr>
              <a:t>于鱼饲料1公斤</a:t>
            </a:r>
            <a:r>
              <a:rPr lang="zh-CN" altLang="en-US" sz="2400" dirty="0">
                <a:latin typeface="宋体" panose="02010600030101010101" pitchFamily="2" charset="-122"/>
                <a:ea typeface="宋体" panose="02010600030101010101" pitchFamily="2" charset="-122"/>
              </a:rPr>
              <a:t>给</a:t>
            </a:r>
            <a:r>
              <a:rPr lang="en-US" sz="2400" dirty="0">
                <a:latin typeface="宋体" panose="02010600030101010101" pitchFamily="2" charset="-122"/>
                <a:ea typeface="宋体" panose="02010600030101010101" pitchFamily="2" charset="-122"/>
              </a:rPr>
              <a:t>总重量100</a:t>
            </a:r>
            <a:r>
              <a:rPr lang="zh-CN" altLang="en-US" sz="2400" dirty="0">
                <a:latin typeface="宋体" panose="02010600030101010101" pitchFamily="2" charset="-122"/>
                <a:ea typeface="宋体" panose="02010600030101010101" pitchFamily="2" charset="-122"/>
              </a:rPr>
              <a:t>公斤的鱼</a:t>
            </a:r>
            <a:r>
              <a:rPr lang="en-US" sz="2400" dirty="0">
                <a:latin typeface="宋体" panose="02010600030101010101" pitchFamily="2" charset="-122"/>
                <a:ea typeface="宋体" panose="02010600030101010101" pitchFamily="2" charset="-122"/>
              </a:rPr>
              <a:t>。</a:t>
            </a:r>
          </a:p>
        </p:txBody>
      </p:sp>
      <p:sp>
        <p:nvSpPr>
          <p:cNvPr id="14" name="TextBox 13">
            <a:extLst>
              <a:ext uri="{FF2B5EF4-FFF2-40B4-BE49-F238E27FC236}">
                <a16:creationId xmlns:a16="http://schemas.microsoft.com/office/drawing/2014/main" id="{3B04E4C4-0EC0-AC5C-1D17-4820A3D2877C}"/>
              </a:ext>
            </a:extLst>
          </p:cNvPr>
          <p:cNvSpPr txBox="1"/>
          <p:nvPr/>
        </p:nvSpPr>
        <p:spPr>
          <a:xfrm>
            <a:off x="1536700" y="3618140"/>
            <a:ext cx="1905000" cy="400110"/>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以</a:t>
            </a:r>
            <a:r>
              <a:rPr lang="en-US" sz="2000" dirty="0" err="1">
                <a:latin typeface="宋体" panose="02010600030101010101" pitchFamily="2" charset="-122"/>
                <a:ea typeface="宋体" panose="02010600030101010101" pitchFamily="2" charset="-122"/>
              </a:rPr>
              <a:t>蠕虫</a:t>
            </a:r>
            <a:r>
              <a:rPr lang="zh-CN" altLang="en-US" sz="2000" dirty="0">
                <a:latin typeface="宋体" panose="02010600030101010101" pitchFamily="2" charset="-122"/>
                <a:ea typeface="宋体" panose="02010600030101010101" pitchFamily="2" charset="-122"/>
              </a:rPr>
              <a:t>为饲料</a:t>
            </a:r>
            <a:endParaRPr lang="en-US" sz="2000" dirty="0">
              <a:latin typeface="宋体" panose="02010600030101010101" pitchFamily="2" charset="-122"/>
              <a:ea typeface="宋体" panose="02010600030101010101" pitchFamily="2" charset="-122"/>
            </a:endParaRPr>
          </a:p>
        </p:txBody>
      </p:sp>
      <p:sp>
        <p:nvSpPr>
          <p:cNvPr id="17" name="TextBox 16">
            <a:extLst>
              <a:ext uri="{FF2B5EF4-FFF2-40B4-BE49-F238E27FC236}">
                <a16:creationId xmlns:a16="http://schemas.microsoft.com/office/drawing/2014/main" id="{26EFD4C9-244C-53C1-9A79-B57D84DB5538}"/>
              </a:ext>
            </a:extLst>
          </p:cNvPr>
          <p:cNvSpPr txBox="1"/>
          <p:nvPr/>
        </p:nvSpPr>
        <p:spPr>
          <a:xfrm>
            <a:off x="8083830" y="3615356"/>
            <a:ext cx="1758670" cy="369332"/>
          </a:xfrm>
          <a:prstGeom prst="rect">
            <a:avLst/>
          </a:prstGeom>
          <a:noFill/>
        </p:spPr>
        <p:txBody>
          <a:bodyPr wrap="square">
            <a:spAutoFit/>
          </a:bodyPr>
          <a:lstStyle/>
          <a:p>
            <a:r>
              <a:rPr kumimoji="0" lang="zh-CN" altLang="en-US" sz="1800" b="0" i="0" u="none" strike="noStrike" cap="none" normalizeH="0" baseline="0" dirty="0">
                <a:ln>
                  <a:noFill/>
                </a:ln>
                <a:solidFill>
                  <a:srgbClr val="202124"/>
                </a:solidFill>
                <a:effectLst/>
                <a:latin typeface="+mj-ea"/>
                <a:ea typeface="+mj-ea"/>
              </a:rPr>
              <a:t>以麸</a:t>
            </a:r>
            <a:r>
              <a:rPr lang="zh-CN" altLang="en-US" sz="1800" dirty="0">
                <a:latin typeface="+mj-ea"/>
                <a:ea typeface="+mj-ea"/>
              </a:rPr>
              <a:t>皮</a:t>
            </a:r>
            <a:r>
              <a:rPr lang="zh-CN" altLang="en-US" dirty="0">
                <a:latin typeface="+mj-ea"/>
                <a:ea typeface="+mj-ea"/>
              </a:rPr>
              <a:t>为</a:t>
            </a:r>
            <a:r>
              <a:rPr lang="en-US" dirty="0">
                <a:latin typeface="宋体" panose="02010600030101010101" pitchFamily="2" charset="-122"/>
                <a:ea typeface="宋体" panose="02010600030101010101" pitchFamily="2" charset="-122"/>
              </a:rPr>
              <a:t>饲</a:t>
            </a:r>
            <a:r>
              <a:rPr lang="zh-CN" altLang="en-US" dirty="0">
                <a:latin typeface="宋体" panose="02010600030101010101" pitchFamily="2" charset="-122"/>
                <a:ea typeface="宋体" panose="02010600030101010101" pitchFamily="2" charset="-122"/>
              </a:rPr>
              <a:t>料</a:t>
            </a:r>
            <a:endParaRPr lang="en-US" dirty="0">
              <a:latin typeface="宋体" panose="02010600030101010101" pitchFamily="2" charset="-122"/>
              <a:ea typeface="宋体" panose="02010600030101010101" pitchFamily="2" charset="-122"/>
            </a:endParaRPr>
          </a:p>
        </p:txBody>
      </p:sp>
      <p:sp>
        <p:nvSpPr>
          <p:cNvPr id="19" name="TextBox 18">
            <a:extLst>
              <a:ext uri="{FF2B5EF4-FFF2-40B4-BE49-F238E27FC236}">
                <a16:creationId xmlns:a16="http://schemas.microsoft.com/office/drawing/2014/main" id="{3F72782F-D5CA-CE5F-9026-1AD571B90247}"/>
              </a:ext>
            </a:extLst>
          </p:cNvPr>
          <p:cNvSpPr txBox="1"/>
          <p:nvPr/>
        </p:nvSpPr>
        <p:spPr>
          <a:xfrm>
            <a:off x="536765" y="4848225"/>
            <a:ext cx="9151072" cy="1938992"/>
          </a:xfrm>
          <a:prstGeom prst="rect">
            <a:avLst/>
          </a:prstGeom>
          <a:noFill/>
        </p:spPr>
        <p:txBody>
          <a:bodyPr wrap="square">
            <a:spAutoFit/>
          </a:bodyPr>
          <a:lstStyle/>
          <a:p>
            <a:r>
              <a:rPr lang="en-US" sz="2400" dirty="0">
                <a:latin typeface="宋体" panose="02010600030101010101" pitchFamily="2" charset="-122"/>
                <a:ea typeface="宋体" panose="02010600030101010101" pitchFamily="2" charset="-122"/>
              </a:rPr>
              <a:t>• </a:t>
            </a:r>
            <a:r>
              <a:rPr lang="en-US" sz="2400" dirty="0" err="1">
                <a:latin typeface="宋体" panose="02010600030101010101" pitchFamily="2" charset="-122"/>
                <a:ea typeface="宋体" panose="02010600030101010101" pitchFamily="2" charset="-122"/>
              </a:rPr>
              <a:t>每天</a:t>
            </a:r>
            <a:r>
              <a:rPr lang="zh-CN" altLang="en-US" sz="2400" dirty="0">
                <a:latin typeface="宋体" panose="02010600030101010101" pitchFamily="2" charset="-122"/>
                <a:ea typeface="宋体" panose="02010600030101010101" pitchFamily="2" charset="-122"/>
              </a:rPr>
              <a:t>要</a:t>
            </a:r>
            <a:r>
              <a:rPr lang="en-US" sz="2400" dirty="0" err="1">
                <a:latin typeface="宋体" panose="02010600030101010101" pitchFamily="2" charset="-122"/>
                <a:ea typeface="宋体" panose="02010600030101010101" pitchFamily="2" charset="-122"/>
              </a:rPr>
              <a:t>认真检查所有水门和</a:t>
            </a:r>
            <a:r>
              <a:rPr lang="zh-CN" altLang="en-US" sz="2400" dirty="0">
                <a:latin typeface="宋体" panose="02010600030101010101" pitchFamily="2" charset="-122"/>
                <a:ea typeface="宋体" panose="02010600030101010101" pitchFamily="2" charset="-122"/>
              </a:rPr>
              <a:t>田边</a:t>
            </a:r>
            <a:r>
              <a:rPr lang="en-US" sz="2400" dirty="0" err="1">
                <a:latin typeface="宋体" panose="02010600030101010101" pitchFamily="2" charset="-122"/>
                <a:ea typeface="宋体" panose="02010600030101010101" pitchFamily="2" charset="-122"/>
              </a:rPr>
              <a:t>以避免破损</a:t>
            </a:r>
            <a:r>
              <a:rPr lang="en-US" sz="2400" dirty="0">
                <a:latin typeface="宋体" panose="02010600030101010101" pitchFamily="2" charset="-122"/>
                <a:ea typeface="宋体" panose="02010600030101010101" pitchFamily="2" charset="-122"/>
              </a:rPr>
              <a:t>。</a:t>
            </a: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插秧</a:t>
            </a:r>
            <a:r>
              <a:rPr lang="en-US" sz="2400" dirty="0">
                <a:latin typeface="宋体" panose="02010600030101010101" pitchFamily="2" charset="-122"/>
                <a:ea typeface="宋体" panose="02010600030101010101" pitchFamily="2" charset="-122"/>
              </a:rPr>
              <a:t>后10-15天，最好是</a:t>
            </a:r>
            <a:r>
              <a:rPr lang="zh-CN" altLang="en-US" sz="2400" dirty="0">
                <a:latin typeface="宋体" panose="02010600030101010101" pitchFamily="2" charset="-122"/>
                <a:ea typeface="宋体" panose="02010600030101010101" pitchFamily="2" charset="-122"/>
              </a:rPr>
              <a:t>插秧</a:t>
            </a:r>
            <a:r>
              <a:rPr lang="en-US" sz="2400" dirty="0">
                <a:latin typeface="宋体" panose="02010600030101010101" pitchFamily="2" charset="-122"/>
                <a:ea typeface="宋体" panose="02010600030101010101" pitchFamily="2" charset="-122"/>
              </a:rPr>
              <a:t>后520-25天，向田</a:t>
            </a:r>
            <a:r>
              <a:rPr lang="zh-CN" altLang="en-US" sz="2400" dirty="0">
                <a:latin typeface="宋体" panose="02010600030101010101" pitchFamily="2" charset="-122"/>
                <a:ea typeface="宋体" panose="02010600030101010101" pitchFamily="2" charset="-122"/>
              </a:rPr>
              <a:t>里</a:t>
            </a:r>
            <a:r>
              <a:rPr lang="en-US" sz="2400" dirty="0" err="1">
                <a:latin typeface="宋体" panose="02010600030101010101" pitchFamily="2" charset="-122"/>
                <a:ea typeface="宋体" panose="02010600030101010101" pitchFamily="2" charset="-122"/>
              </a:rPr>
              <a:t>缓慢</a:t>
            </a:r>
            <a:r>
              <a:rPr lang="zh-CN" altLang="en-US" sz="2400" dirty="0">
                <a:latin typeface="宋体" panose="02010600030101010101" pitchFamily="2" charset="-122"/>
                <a:ea typeface="宋体" panose="02010600030101010101" pitchFamily="2" charset="-122"/>
              </a:rPr>
              <a:t>排入</a:t>
            </a:r>
            <a:r>
              <a:rPr lang="en-US" sz="2400" dirty="0">
                <a:latin typeface="宋体" panose="02010600030101010101" pitchFamily="2" charset="-122"/>
                <a:ea typeface="宋体" panose="02010600030101010101" pitchFamily="2" charset="-122"/>
              </a:rPr>
              <a:t>水</a:t>
            </a:r>
            <a:r>
              <a:rPr lang="zh-CN" altLang="en-US" sz="2400" dirty="0">
                <a:latin typeface="宋体" panose="02010600030101010101" pitchFamily="2" charset="-122"/>
                <a:ea typeface="宋体" panose="02010600030101010101" pitchFamily="2" charset="-122"/>
              </a:rPr>
              <a:t>量</a:t>
            </a:r>
            <a:r>
              <a:rPr lang="en-US" sz="2400" dirty="0">
                <a:latin typeface="宋体" panose="02010600030101010101" pitchFamily="2" charset="-122"/>
                <a:ea typeface="宋体" panose="02010600030101010101" pitchFamily="2" charset="-122"/>
              </a:rPr>
              <a:t>，</a:t>
            </a:r>
            <a:r>
              <a:rPr lang="en-US" sz="2400" dirty="0" err="1">
                <a:latin typeface="宋体" panose="02010600030101010101" pitchFamily="2" charset="-122"/>
                <a:ea typeface="宋体" panose="02010600030101010101" pitchFamily="2" charset="-122"/>
              </a:rPr>
              <a:t>以便</a:t>
            </a:r>
            <a:r>
              <a:rPr lang="zh-CN" altLang="en-US" sz="2400" dirty="0">
                <a:latin typeface="宋体" panose="02010600030101010101" pitchFamily="2" charset="-122"/>
                <a:ea typeface="宋体" panose="02010600030101010101" pitchFamily="2" charset="-122"/>
              </a:rPr>
              <a:t>鱼儿</a:t>
            </a:r>
            <a:r>
              <a:rPr lang="en-US" sz="2400" dirty="0" err="1">
                <a:latin typeface="宋体" panose="02010600030101010101" pitchFamily="2" charset="-122"/>
                <a:ea typeface="宋体" panose="02010600030101010101" pitchFamily="2" charset="-122"/>
              </a:rPr>
              <a:t>入田觅食</a:t>
            </a:r>
            <a:r>
              <a:rPr lang="en-US" sz="2400" dirty="0">
                <a:latin typeface="宋体" panose="02010600030101010101" pitchFamily="2" charset="-122"/>
                <a:ea typeface="宋体" panose="02010600030101010101" pitchFamily="2" charset="-122"/>
              </a:rPr>
              <a:t>。</a:t>
            </a:r>
          </a:p>
          <a:p>
            <a:pPr marL="342900" indent="-342900">
              <a:buFont typeface="Arial" panose="020B0604020202020204" pitchFamily="34" charset="0"/>
              <a:buChar char="•"/>
            </a:pPr>
            <a:r>
              <a:rPr lang="en-US" sz="2400" dirty="0" err="1">
                <a:latin typeface="宋体" panose="02010600030101010101" pitchFamily="2" charset="-122"/>
                <a:ea typeface="宋体" panose="02010600030101010101" pitchFamily="2" charset="-122"/>
              </a:rPr>
              <a:t>当稻谷分蘖较大时，如果</a:t>
            </a:r>
            <a:r>
              <a:rPr lang="zh-CN" altLang="en-US" sz="2400" dirty="0">
                <a:latin typeface="宋体" panose="02010600030101010101" pitchFamily="2" charset="-122"/>
                <a:ea typeface="宋体" panose="02010600030101010101" pitchFamily="2" charset="-122"/>
              </a:rPr>
              <a:t>可以的话</a:t>
            </a:r>
            <a:r>
              <a:rPr lang="en-US" sz="2400" dirty="0">
                <a:latin typeface="宋体" panose="02010600030101010101" pitchFamily="2" charset="-122"/>
                <a:ea typeface="宋体" panose="02010600030101010101" pitchFamily="2" charset="-122"/>
              </a:rPr>
              <a:t>，去掉一些稻谷，使其高度在20厘米或2英寸之间，以便鱼更容易游动。</a:t>
            </a:r>
          </a:p>
        </p:txBody>
      </p:sp>
      <p:sp>
        <p:nvSpPr>
          <p:cNvPr id="21" name="TextBox 20">
            <a:extLst>
              <a:ext uri="{FF2B5EF4-FFF2-40B4-BE49-F238E27FC236}">
                <a16:creationId xmlns:a16="http://schemas.microsoft.com/office/drawing/2014/main" id="{0412A599-B72F-F75E-162D-C3A5F4A5619D}"/>
              </a:ext>
            </a:extLst>
          </p:cNvPr>
          <p:cNvSpPr txBox="1"/>
          <p:nvPr/>
        </p:nvSpPr>
        <p:spPr>
          <a:xfrm>
            <a:off x="536765" y="4251466"/>
            <a:ext cx="5345722" cy="523220"/>
          </a:xfrm>
          <a:prstGeom prst="rect">
            <a:avLst/>
          </a:prstGeom>
          <a:noFill/>
        </p:spPr>
        <p:txBody>
          <a:bodyPr wrap="square">
            <a:spAutoFit/>
          </a:bodyPr>
          <a:lstStyle/>
          <a:p>
            <a:r>
              <a:rPr lang="en-US" sz="2800" dirty="0">
                <a:latin typeface="宋体" panose="02010600030101010101" pitchFamily="2" charset="-122"/>
                <a:ea typeface="宋体" panose="02010600030101010101" pitchFamily="2" charset="-122"/>
              </a:rPr>
              <a:t>10-2 </a:t>
            </a:r>
            <a:r>
              <a:rPr lang="en-US" sz="2800" dirty="0" err="1">
                <a:latin typeface="宋体" panose="02010600030101010101" pitchFamily="2" charset="-122"/>
                <a:ea typeface="宋体" panose="02010600030101010101" pitchFamily="2" charset="-122"/>
              </a:rPr>
              <a:t>管理</a:t>
            </a:r>
            <a:endParaRPr lang="en-US" sz="2800" dirty="0">
              <a:latin typeface="宋体" panose="02010600030101010101" pitchFamily="2" charset="-122"/>
              <a:ea typeface="宋体" panose="02010600030101010101" pitchFamily="2" charset="-122"/>
            </a:endParaRPr>
          </a:p>
        </p:txBody>
      </p:sp>
      <p:sp>
        <p:nvSpPr>
          <p:cNvPr id="2" name="Rectangle 1">
            <a:extLst>
              <a:ext uri="{FF2B5EF4-FFF2-40B4-BE49-F238E27FC236}">
                <a16:creationId xmlns:a16="http://schemas.microsoft.com/office/drawing/2014/main" id="{622B3EB8-B0D5-21BD-37EC-3999D1612E06}"/>
              </a:ext>
            </a:extLst>
          </p:cNvPr>
          <p:cNvSpPr>
            <a:spLocks noChangeArrowheads="1"/>
          </p:cNvSpPr>
          <p:nvPr/>
        </p:nvSpPr>
        <p:spPr bwMode="auto">
          <a:xfrm>
            <a:off x="4556375" y="3660556"/>
            <a:ext cx="2124042" cy="278932"/>
          </a:xfrm>
          <a:prstGeom prst="rect">
            <a:avLst/>
          </a:prstGeom>
          <a:noFill/>
          <a:ln w="9525">
            <a:solidFill>
              <a:schemeClr val="tx1"/>
            </a:solidFill>
            <a:miter lim="800000"/>
            <a:headEnd/>
            <a:tailEnd/>
          </a:ln>
          <a:effectLst/>
        </p:spPr>
        <p:txBody>
          <a:bodyPr vert="horz" wrap="square" lIns="0" tIns="-14283" rIns="0" bIns="-1428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202124"/>
                </a:solidFill>
                <a:effectLst/>
                <a:latin typeface="宋体" panose="02010600030101010101" pitchFamily="2" charset="-122"/>
                <a:ea typeface="宋体" panose="02010600030101010101" pitchFamily="2" charset="-122"/>
                <a:cs typeface="Arial" panose="020B0604020202020204" pitchFamily="34" charset="0"/>
              </a:rPr>
              <a:t>以废弃食物为饲料</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C6A5AC2-CAE6-923C-406A-FFD39F0DB10A}"/>
              </a:ext>
            </a:extLst>
          </p:cNvPr>
          <p:cNvSpPr txBox="1"/>
          <p:nvPr/>
        </p:nvSpPr>
        <p:spPr>
          <a:xfrm>
            <a:off x="622300" y="225083"/>
            <a:ext cx="9448800" cy="1200329"/>
          </a:xfrm>
          <a:prstGeom prst="rect">
            <a:avLst/>
          </a:prstGeom>
          <a:noFill/>
        </p:spPr>
        <p:txBody>
          <a:bodyPr wrap="square">
            <a:spAutoFit/>
          </a:bodyPr>
          <a:lstStyle/>
          <a:p>
            <a:r>
              <a:rPr lang="en-US" sz="2400" dirty="0" err="1">
                <a:latin typeface="宋体" panose="02010600030101010101" pitchFamily="2" charset="-122"/>
                <a:ea typeface="宋体" panose="02010600030101010101" pitchFamily="2" charset="-122"/>
              </a:rPr>
              <a:t>在田里寻找食物</a:t>
            </a:r>
            <a:r>
              <a:rPr lang="en-US" sz="2400" dirty="0">
                <a:latin typeface="宋体" panose="02010600030101010101" pitchFamily="2" charset="-122"/>
                <a:ea typeface="宋体" panose="02010600030101010101" pitchFamily="2" charset="-122"/>
              </a:rPr>
              <a:t>。</a:t>
            </a:r>
          </a:p>
          <a:p>
            <a:r>
              <a:rPr lang="en-US" sz="2400" dirty="0">
                <a:latin typeface="宋体" panose="02010600030101010101" pitchFamily="2" charset="-122"/>
                <a:ea typeface="宋体" panose="02010600030101010101" pitchFamily="2" charset="-122"/>
              </a:rPr>
              <a:t>• 对于清晨经常在水面抬起头的鱼，应换20-30%</a:t>
            </a:r>
            <a:r>
              <a:rPr lang="zh-CN" altLang="en-US" sz="2400" dirty="0">
                <a:latin typeface="宋体" panose="02010600030101010101" pitchFamily="2" charset="-122"/>
                <a:ea typeface="宋体" panose="02010600030101010101" pitchFamily="2" charset="-122"/>
              </a:rPr>
              <a:t>的</a:t>
            </a:r>
            <a:r>
              <a:rPr lang="en-US" sz="2400" dirty="0">
                <a:latin typeface="宋体" panose="02010600030101010101" pitchFamily="2" charset="-122"/>
                <a:ea typeface="宋体" panose="02010600030101010101" pitchFamily="2" charset="-122"/>
              </a:rPr>
              <a:t>水</a:t>
            </a:r>
          </a:p>
          <a:p>
            <a:r>
              <a:rPr lang="en-US" sz="2400" dirty="0">
                <a:latin typeface="宋体" panose="02010600030101010101" pitchFamily="2" charset="-122"/>
                <a:ea typeface="宋体" panose="02010600030101010101" pitchFamily="2" charset="-122"/>
              </a:rPr>
              <a:t>• 田</a:t>
            </a:r>
            <a:r>
              <a:rPr lang="zh-CN" altLang="en-US" sz="2400" dirty="0">
                <a:latin typeface="宋体" panose="02010600030101010101" pitchFamily="2" charset="-122"/>
                <a:ea typeface="宋体" panose="02010600030101010101" pitchFamily="2" charset="-122"/>
              </a:rPr>
              <a:t>里的</a:t>
            </a:r>
            <a:r>
              <a:rPr lang="en-US" sz="2400" dirty="0">
                <a:latin typeface="宋体" panose="02010600030101010101" pitchFamily="2" charset="-122"/>
                <a:ea typeface="宋体" panose="02010600030101010101" pitchFamily="2" charset="-122"/>
              </a:rPr>
              <a:t>水深始终保持在20-30厘米。</a:t>
            </a:r>
          </a:p>
        </p:txBody>
      </p:sp>
      <p:sp>
        <p:nvSpPr>
          <p:cNvPr id="15" name="TextBox 14">
            <a:extLst>
              <a:ext uri="{FF2B5EF4-FFF2-40B4-BE49-F238E27FC236}">
                <a16:creationId xmlns:a16="http://schemas.microsoft.com/office/drawing/2014/main" id="{00F024D1-6FE9-F31B-6734-482D3C7404E0}"/>
              </a:ext>
            </a:extLst>
          </p:cNvPr>
          <p:cNvSpPr txBox="1"/>
          <p:nvPr/>
        </p:nvSpPr>
        <p:spPr>
          <a:xfrm>
            <a:off x="543560" y="1542734"/>
            <a:ext cx="5345722" cy="646331"/>
          </a:xfrm>
          <a:prstGeom prst="rect">
            <a:avLst/>
          </a:prstGeom>
          <a:noFill/>
        </p:spPr>
        <p:txBody>
          <a:bodyPr wrap="square">
            <a:spAutoFit/>
          </a:bodyPr>
          <a:lstStyle/>
          <a:p>
            <a:r>
              <a:rPr lang="en-US" sz="3600" dirty="0"/>
              <a:t>11.收成</a:t>
            </a:r>
          </a:p>
        </p:txBody>
      </p:sp>
      <p:sp>
        <p:nvSpPr>
          <p:cNvPr id="17" name="TextBox 16">
            <a:extLst>
              <a:ext uri="{FF2B5EF4-FFF2-40B4-BE49-F238E27FC236}">
                <a16:creationId xmlns:a16="http://schemas.microsoft.com/office/drawing/2014/main" id="{7577D810-C60E-FDF4-A3A4-CEC7203E4BDF}"/>
              </a:ext>
            </a:extLst>
          </p:cNvPr>
          <p:cNvSpPr txBox="1"/>
          <p:nvPr/>
        </p:nvSpPr>
        <p:spPr>
          <a:xfrm>
            <a:off x="622300" y="2349806"/>
            <a:ext cx="8991600" cy="3046988"/>
          </a:xfrm>
          <a:prstGeom prst="rect">
            <a:avLst/>
          </a:prstGeom>
          <a:noFill/>
        </p:spPr>
        <p:txBody>
          <a:bodyPr wrap="square">
            <a:spAutoFit/>
          </a:bodyPr>
          <a:lstStyle/>
          <a:p>
            <a:r>
              <a:rPr lang="en-US" sz="2400" dirty="0">
                <a:latin typeface="宋体" panose="02010600030101010101" pitchFamily="2" charset="-122"/>
                <a:ea typeface="宋体" panose="02010600030101010101" pitchFamily="2" charset="-122"/>
              </a:rPr>
              <a:t>	</a:t>
            </a:r>
            <a:r>
              <a:rPr lang="en-US" sz="2400" dirty="0" err="1">
                <a:latin typeface="宋体" panose="02010600030101010101" pitchFamily="2" charset="-122"/>
                <a:ea typeface="宋体" panose="02010600030101010101" pitchFamily="2" charset="-122"/>
              </a:rPr>
              <a:t>通常</a:t>
            </a:r>
            <a:r>
              <a:rPr lang="zh-CN" altLang="en-US" sz="2400" dirty="0">
                <a:latin typeface="宋体" panose="02010600030101010101" pitchFamily="2" charset="-122"/>
                <a:ea typeface="宋体" panose="02010600030101010101" pitchFamily="2" charset="-122"/>
              </a:rPr>
              <a:t>我们</a:t>
            </a:r>
            <a:r>
              <a:rPr lang="en-US" sz="2400" dirty="0" err="1">
                <a:latin typeface="宋体" panose="02010600030101010101" pitchFamily="2" charset="-122"/>
                <a:ea typeface="宋体" panose="02010600030101010101" pitchFamily="2" charset="-122"/>
              </a:rPr>
              <a:t>在旱季或水稻收获后收鱼，并根据市场上</a:t>
            </a:r>
            <a:r>
              <a:rPr lang="zh-CN" altLang="en-US" sz="2400" dirty="0">
                <a:latin typeface="宋体" panose="02010600030101010101" pitchFamily="2" charset="-122"/>
                <a:ea typeface="宋体" panose="02010600030101010101" pitchFamily="2" charset="-122"/>
              </a:rPr>
              <a:t>的</a:t>
            </a:r>
            <a:r>
              <a:rPr lang="en-US" sz="2400" dirty="0" err="1">
                <a:latin typeface="宋体" panose="02010600030101010101" pitchFamily="2" charset="-122"/>
                <a:ea typeface="宋体" panose="02010600030101010101" pitchFamily="2" charset="-122"/>
              </a:rPr>
              <a:t>鱼的高价</a:t>
            </a:r>
            <a:r>
              <a:rPr lang="zh-CN" altLang="en-US" sz="2400" dirty="0">
                <a:latin typeface="宋体" panose="02010600030101010101" pitchFamily="2" charset="-122"/>
                <a:ea typeface="宋体" panose="02010600030101010101" pitchFamily="2" charset="-122"/>
              </a:rPr>
              <a:t>收获</a:t>
            </a:r>
            <a:r>
              <a:rPr lang="en-US" sz="2400" dirty="0">
                <a:latin typeface="宋体" panose="02010600030101010101" pitchFamily="2" charset="-122"/>
                <a:ea typeface="宋体" panose="02010600030101010101" pitchFamily="2" charset="-122"/>
              </a:rPr>
              <a:t>。</a:t>
            </a:r>
            <a:r>
              <a:rPr lang="en-US" sz="2400" dirty="0" err="1">
                <a:latin typeface="宋体" panose="02010600030101010101" pitchFamily="2" charset="-122"/>
                <a:ea typeface="宋体" panose="02010600030101010101" pitchFamily="2" charset="-122"/>
              </a:rPr>
              <a:t>鱼类捕捞方法如下</a:t>
            </a:r>
            <a:r>
              <a:rPr lang="en-US" sz="2400" dirty="0">
                <a:latin typeface="宋体" panose="02010600030101010101" pitchFamily="2" charset="-122"/>
                <a:ea typeface="宋体" panose="02010600030101010101" pitchFamily="2" charset="-122"/>
              </a:rPr>
              <a:t>：</a:t>
            </a:r>
          </a:p>
          <a:p>
            <a:pPr marL="800100" lvl="1" indent="-342900">
              <a:buFont typeface="Wingdings" panose="05000000000000000000" pitchFamily="2" charset="2"/>
              <a:buChar char="F"/>
            </a:pPr>
            <a:r>
              <a:rPr lang="en-US" sz="2400" dirty="0" err="1">
                <a:latin typeface="宋体" panose="02010600030101010101" pitchFamily="2" charset="-122"/>
                <a:ea typeface="宋体" panose="02010600030101010101" pitchFamily="2" charset="-122"/>
              </a:rPr>
              <a:t>经过几个月的饲养，我们就可以开始逐渐用网捕捞，把大鱼拖起来，留下小鱼继续喂食</a:t>
            </a:r>
            <a:r>
              <a:rPr lang="en-US" sz="2400" dirty="0">
                <a:latin typeface="宋体" panose="02010600030101010101" pitchFamily="2" charset="-122"/>
                <a:ea typeface="宋体" panose="02010600030101010101" pitchFamily="2" charset="-122"/>
              </a:rPr>
              <a:t>。</a:t>
            </a:r>
          </a:p>
          <a:p>
            <a:pPr marL="800100" lvl="1" indent="-342900">
              <a:buFont typeface="Wingdings" panose="05000000000000000000" pitchFamily="2" charset="2"/>
              <a:buChar char="F"/>
            </a:pPr>
            <a:r>
              <a:rPr lang="en-US" sz="2400" dirty="0" err="1">
                <a:latin typeface="宋体" panose="02010600030101010101" pitchFamily="2" charset="-122"/>
                <a:ea typeface="宋体" panose="02010600030101010101" pitchFamily="2" charset="-122"/>
              </a:rPr>
              <a:t>通过从田里抽水将鱼收进沟里，然后用</a:t>
            </a:r>
            <a:r>
              <a:rPr lang="zh-CN" altLang="en-US" sz="2400" dirty="0">
                <a:highlight>
                  <a:srgbClr val="FFFF00"/>
                </a:highlight>
                <a:latin typeface="宋体" panose="02010600030101010101" pitchFamily="2" charset="-122"/>
                <a:ea typeface="宋体" panose="02010600030101010101" pitchFamily="2" charset="-122"/>
              </a:rPr>
              <a:t>某某设备</a:t>
            </a:r>
            <a:r>
              <a:rPr lang="en-US" sz="2400" dirty="0" err="1">
                <a:latin typeface="宋体" panose="02010600030101010101" pitchFamily="2" charset="-122"/>
                <a:ea typeface="宋体" panose="02010600030101010101" pitchFamily="2" charset="-122"/>
              </a:rPr>
              <a:t>拖鱼来收获全部鱼</a:t>
            </a:r>
            <a:r>
              <a:rPr lang="en-US" sz="2400" dirty="0">
                <a:latin typeface="宋体" panose="02010600030101010101" pitchFamily="2" charset="-122"/>
                <a:ea typeface="宋体" panose="02010600030101010101" pitchFamily="2" charset="-122"/>
              </a:rPr>
              <a:t>。</a:t>
            </a:r>
          </a:p>
          <a:p>
            <a:pPr marL="800100" lvl="1" indent="-342900">
              <a:buFont typeface="Wingdings" panose="05000000000000000000" pitchFamily="2" charset="2"/>
              <a:buChar char="F"/>
            </a:pPr>
            <a:r>
              <a:rPr lang="zh-CN" altLang="en-US" sz="2400" dirty="0">
                <a:latin typeface="宋体" panose="02010600030101010101" pitchFamily="2" charset="-122"/>
                <a:ea typeface="宋体" panose="02010600030101010101" pitchFamily="2" charset="-122"/>
              </a:rPr>
              <a:t>总之</a:t>
            </a:r>
            <a:r>
              <a:rPr lang="en-US" sz="2400" dirty="0" err="1">
                <a:latin typeface="宋体" panose="02010600030101010101" pitchFamily="2" charset="-122"/>
                <a:ea typeface="宋体" panose="02010600030101010101" pitchFamily="2" charset="-122"/>
              </a:rPr>
              <a:t>鱼类</a:t>
            </a:r>
            <a:r>
              <a:rPr lang="zh-CN" altLang="en-US" sz="2400" dirty="0">
                <a:latin typeface="宋体" panose="02010600030101010101" pitchFamily="2" charset="-122"/>
                <a:ea typeface="宋体" panose="02010600030101010101" pitchFamily="2" charset="-122"/>
              </a:rPr>
              <a:t>的</a:t>
            </a:r>
            <a:r>
              <a:rPr lang="en-US" sz="2400" dirty="0" err="1">
                <a:latin typeface="宋体" panose="02010600030101010101" pitchFamily="2" charset="-122"/>
                <a:ea typeface="宋体" panose="02010600030101010101" pitchFamily="2" charset="-122"/>
              </a:rPr>
              <a:t>总收获量，我们只收集大鱼，将小鱼放在池塘或</a:t>
            </a:r>
            <a:r>
              <a:rPr lang="zh-CN" altLang="en-US" sz="2400" dirty="0">
                <a:latin typeface="宋体" panose="02010600030101010101" pitchFamily="2" charset="-122"/>
                <a:ea typeface="宋体" panose="02010600030101010101" pitchFamily="2" charset="-122"/>
              </a:rPr>
              <a:t>水渠继续养</a:t>
            </a:r>
            <a:r>
              <a:rPr lang="en-US" sz="2400" dirty="0" err="1">
                <a:latin typeface="宋体" panose="02010600030101010101" pitchFamily="2" charset="-122"/>
                <a:ea typeface="宋体" panose="02010600030101010101" pitchFamily="2" charset="-122"/>
              </a:rPr>
              <a:t>等地方</a:t>
            </a:r>
            <a:r>
              <a:rPr lang="en-US" sz="2400" dirty="0">
                <a:latin typeface="宋体" panose="02010600030101010101" pitchFamily="2" charset="-122"/>
                <a:ea typeface="宋体" panose="02010600030101010101" pitchFamily="2" charset="-122"/>
              </a:rPr>
              <a:t>。</a:t>
            </a:r>
          </a:p>
        </p:txBody>
      </p:sp>
      <p:sp>
        <p:nvSpPr>
          <p:cNvPr id="19" name="TextBox 18">
            <a:extLst>
              <a:ext uri="{FF2B5EF4-FFF2-40B4-BE49-F238E27FC236}">
                <a16:creationId xmlns:a16="http://schemas.microsoft.com/office/drawing/2014/main" id="{40D27149-C968-2960-F7F0-DC85561E2BE4}"/>
              </a:ext>
            </a:extLst>
          </p:cNvPr>
          <p:cNvSpPr txBox="1"/>
          <p:nvPr/>
        </p:nvSpPr>
        <p:spPr>
          <a:xfrm>
            <a:off x="5118100" y="6600825"/>
            <a:ext cx="5345722" cy="369332"/>
          </a:xfrm>
          <a:prstGeom prst="rect">
            <a:avLst/>
          </a:prstGeom>
          <a:noFill/>
        </p:spPr>
        <p:txBody>
          <a:bodyPr wrap="square">
            <a:spAutoFit/>
          </a:bodyPr>
          <a:lstStyle/>
          <a:p>
            <a:r>
              <a:rPr lang="en-US" dirty="0"/>
              <a:t>-19-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C13F4A3F-D14C-E24F-4B2F-EE221D9811BF}"/>
              </a:ext>
            </a:extLst>
          </p:cNvPr>
          <p:cNvSpPr txBox="1"/>
          <p:nvPr/>
        </p:nvSpPr>
        <p:spPr>
          <a:xfrm>
            <a:off x="515425" y="51460"/>
            <a:ext cx="9144000" cy="2031325"/>
          </a:xfrm>
          <a:prstGeom prst="rect">
            <a:avLst/>
          </a:prstGeom>
          <a:noFill/>
        </p:spPr>
        <p:txBody>
          <a:bodyPr wrap="square">
            <a:spAutoFit/>
          </a:bodyPr>
          <a:lstStyle/>
          <a:p>
            <a:pPr algn="ctr"/>
            <a:r>
              <a:rPr lang="en-US" dirty="0" err="1">
                <a:latin typeface="宋体" panose="02010600030101010101" pitchFamily="2" charset="-122"/>
                <a:ea typeface="宋体" panose="02010600030101010101" pitchFamily="2" charset="-122"/>
              </a:rPr>
              <a:t>家庭养鱼的一些</a:t>
            </a:r>
            <a:r>
              <a:rPr lang="zh-CN" altLang="en-US" dirty="0">
                <a:latin typeface="宋体" panose="02010600030101010101" pitchFamily="2" charset="-122"/>
                <a:ea typeface="宋体" panose="02010600030101010101" pitchFamily="2" charset="-122"/>
              </a:rPr>
              <a:t>关键</a:t>
            </a:r>
            <a:r>
              <a:rPr lang="en-US" dirty="0" err="1">
                <a:latin typeface="宋体" panose="02010600030101010101" pitchFamily="2" charset="-122"/>
                <a:ea typeface="宋体" panose="02010600030101010101" pitchFamily="2" charset="-122"/>
              </a:rPr>
              <a:t>技巧</a:t>
            </a:r>
            <a:endParaRPr lang="en-US"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dirty="0" err="1">
                <a:latin typeface="宋体" panose="02010600030101010101" pitchFamily="2" charset="-122"/>
                <a:ea typeface="宋体" panose="02010600030101010101" pitchFamily="2" charset="-122"/>
              </a:rPr>
              <a:t>养鱼前清理池塘对于养鱼非常重要</a:t>
            </a:r>
            <a:r>
              <a:rPr lang="zh-CN" altLang="en-US" dirty="0">
                <a:latin typeface="宋体" panose="02010600030101010101" pitchFamily="2" charset="-122"/>
                <a:ea typeface="宋体" panose="02010600030101010101" pitchFamily="2" charset="-122"/>
              </a:rPr>
              <a:t>，使你的养鱼工作获取成功</a:t>
            </a:r>
            <a:r>
              <a:rPr lang="en-US" dirty="0">
                <a:latin typeface="宋体" panose="02010600030101010101" pitchFamily="2" charset="-122"/>
                <a:ea typeface="宋体" panose="02010600030101010101" pitchFamily="2" charset="-122"/>
              </a:rPr>
              <a:t>。</a:t>
            </a: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如果有吃肉类的大鱼在池塘里，它将把你释放的幼鱼吃掉。</a:t>
            </a:r>
            <a:endParaRPr lang="en-US"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dirty="0" err="1">
                <a:latin typeface="宋体" panose="02010600030101010101" pitchFamily="2" charset="-122"/>
                <a:ea typeface="宋体" panose="02010600030101010101" pitchFamily="2" charset="-122"/>
              </a:rPr>
              <a:t>定期施肥，保持池塘水绿，对</a:t>
            </a:r>
            <a:r>
              <a:rPr lang="zh-CN" altLang="en-US" dirty="0">
                <a:latin typeface="宋体" panose="02010600030101010101" pitchFamily="2" charset="-122"/>
                <a:ea typeface="宋体" panose="02010600030101010101" pitchFamily="2" charset="-122"/>
              </a:rPr>
              <a:t>幼鱼</a:t>
            </a:r>
            <a:r>
              <a:rPr lang="en-US" dirty="0" err="1">
                <a:latin typeface="宋体" panose="02010600030101010101" pitchFamily="2" charset="-122"/>
                <a:ea typeface="宋体" panose="02010600030101010101" pitchFamily="2" charset="-122"/>
              </a:rPr>
              <a:t>的健康成长非常重要</a:t>
            </a:r>
            <a:r>
              <a:rPr lang="en-US" dirty="0">
                <a:latin typeface="宋体" panose="02010600030101010101" pitchFamily="2" charset="-122"/>
                <a:ea typeface="宋体" panose="02010600030101010101" pitchFamily="2" charset="-122"/>
              </a:rPr>
              <a:t>。</a:t>
            </a: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阳光能使施肥后，天然食物在池塘中良好生长的重要因素。</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dirty="0">
                <a:latin typeface="宋体" panose="02010600030101010101" pitchFamily="2" charset="-122"/>
                <a:ea typeface="宋体" panose="02010600030101010101" pitchFamily="2" charset="-122"/>
              </a:rPr>
              <a:t>在</a:t>
            </a:r>
            <a:r>
              <a:rPr lang="zh-CN" altLang="en-US" dirty="0">
                <a:latin typeface="宋体" panose="02010600030101010101" pitchFamily="2" charset="-122"/>
                <a:ea typeface="宋体" panose="02010600030101010101" pitchFamily="2" charset="-122"/>
              </a:rPr>
              <a:t>连接到</a:t>
            </a:r>
            <a:r>
              <a:rPr lang="en-US" dirty="0" err="1">
                <a:latin typeface="宋体" panose="02010600030101010101" pitchFamily="2" charset="-122"/>
                <a:ea typeface="宋体" panose="02010600030101010101" pitchFamily="2" charset="-122"/>
              </a:rPr>
              <a:t>田地</a:t>
            </a:r>
            <a:r>
              <a:rPr lang="zh-CN" altLang="en-US" dirty="0">
                <a:latin typeface="宋体" panose="02010600030101010101" pitchFamily="2" charset="-122"/>
                <a:ea typeface="宋体" panose="02010600030101010101" pitchFamily="2" charset="-122"/>
              </a:rPr>
              <a:t>的水渠</a:t>
            </a:r>
            <a:r>
              <a:rPr lang="en-US" dirty="0" err="1">
                <a:latin typeface="宋体" panose="02010600030101010101" pitchFamily="2" charset="-122"/>
                <a:ea typeface="宋体" panose="02010600030101010101" pitchFamily="2" charset="-122"/>
              </a:rPr>
              <a:t>的池塘里养鱼是帮助鱼更快生长的好方法</a:t>
            </a:r>
            <a:r>
              <a:rPr lang="en-US" dirty="0">
                <a:latin typeface="宋体" panose="02010600030101010101" pitchFamily="2" charset="-122"/>
                <a:ea typeface="宋体" panose="02010600030101010101" pitchFamily="2" charset="-122"/>
              </a:rPr>
              <a:t>。</a:t>
            </a:r>
          </a:p>
          <a:p>
            <a:pPr marL="285750" indent="-285750">
              <a:buFont typeface="Arial" panose="020B0604020202020204" pitchFamily="34" charset="0"/>
              <a:buChar char="•"/>
            </a:pPr>
            <a:r>
              <a:rPr lang="en-US" dirty="0" err="1">
                <a:latin typeface="宋体" panose="02010600030101010101" pitchFamily="2" charset="-122"/>
                <a:ea typeface="宋体" panose="02010600030101010101" pitchFamily="2" charset="-122"/>
              </a:rPr>
              <a:t>并且可以降低饲养成本</a:t>
            </a:r>
            <a:r>
              <a:rPr lang="en-US" dirty="0">
                <a:latin typeface="宋体" panose="02010600030101010101" pitchFamily="2" charset="-122"/>
                <a:ea typeface="宋体" panose="02010600030101010101" pitchFamily="2" charset="-122"/>
              </a:rPr>
              <a:t>。</a:t>
            </a:r>
          </a:p>
        </p:txBody>
      </p:sp>
      <p:sp>
        <p:nvSpPr>
          <p:cNvPr id="25" name="TextBox 24">
            <a:extLst>
              <a:ext uri="{FF2B5EF4-FFF2-40B4-BE49-F238E27FC236}">
                <a16:creationId xmlns:a16="http://schemas.microsoft.com/office/drawing/2014/main" id="{5D5D3300-13BC-8C9B-AA82-A751D1A772EB}"/>
              </a:ext>
            </a:extLst>
          </p:cNvPr>
          <p:cNvSpPr txBox="1"/>
          <p:nvPr/>
        </p:nvSpPr>
        <p:spPr>
          <a:xfrm>
            <a:off x="2673839" y="1980235"/>
            <a:ext cx="5345722" cy="369332"/>
          </a:xfrm>
          <a:prstGeom prst="rect">
            <a:avLst/>
          </a:prstGeom>
          <a:noFill/>
        </p:spPr>
        <p:txBody>
          <a:bodyPr wrap="square">
            <a:spAutoFit/>
          </a:bodyPr>
          <a:lstStyle/>
          <a:p>
            <a:pPr algn="ctr"/>
            <a:r>
              <a:rPr lang="en-US" dirty="0" err="1"/>
              <a:t>养鱼时应记住的重要</a:t>
            </a:r>
            <a:r>
              <a:rPr lang="zh-CN" altLang="en-US" dirty="0"/>
              <a:t>公式</a:t>
            </a:r>
            <a:endParaRPr lang="en-US" dirty="0"/>
          </a:p>
        </p:txBody>
      </p:sp>
      <p:sp>
        <p:nvSpPr>
          <p:cNvPr id="26" name="Rectangle 25">
            <a:extLst>
              <a:ext uri="{FF2B5EF4-FFF2-40B4-BE49-F238E27FC236}">
                <a16:creationId xmlns:a16="http://schemas.microsoft.com/office/drawing/2014/main" id="{57836D8B-9BF1-EF17-C3DD-453B6602BD56}"/>
              </a:ext>
            </a:extLst>
          </p:cNvPr>
          <p:cNvSpPr/>
          <p:nvPr/>
        </p:nvSpPr>
        <p:spPr>
          <a:xfrm>
            <a:off x="698500" y="2409825"/>
            <a:ext cx="96012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池塘面积（平方米</a:t>
            </a:r>
            <a:r>
              <a:rPr lang="en-US" dirty="0">
                <a:solidFill>
                  <a:schemeClr val="tx1"/>
                </a:solidFill>
              </a:rPr>
              <a:t>）=</a:t>
            </a:r>
            <a:r>
              <a:rPr lang="en-US" dirty="0" err="1">
                <a:solidFill>
                  <a:schemeClr val="tx1"/>
                </a:solidFill>
              </a:rPr>
              <a:t>池塘长度（米）X</a:t>
            </a:r>
            <a:r>
              <a:rPr lang="en-US" dirty="0">
                <a:solidFill>
                  <a:schemeClr val="tx1"/>
                </a:solidFill>
              </a:rPr>
              <a:t> </a:t>
            </a:r>
            <a:r>
              <a:rPr lang="en-US" dirty="0" err="1">
                <a:solidFill>
                  <a:schemeClr val="tx1"/>
                </a:solidFill>
              </a:rPr>
              <a:t>池塘宽度（米</a:t>
            </a:r>
            <a:r>
              <a:rPr lang="en-US" dirty="0">
                <a:solidFill>
                  <a:schemeClr val="tx1"/>
                </a:solidFill>
              </a:rPr>
              <a:t>）</a:t>
            </a:r>
          </a:p>
        </p:txBody>
      </p:sp>
      <p:sp>
        <p:nvSpPr>
          <p:cNvPr id="30" name="TextBox 29">
            <a:extLst>
              <a:ext uri="{FF2B5EF4-FFF2-40B4-BE49-F238E27FC236}">
                <a16:creationId xmlns:a16="http://schemas.microsoft.com/office/drawing/2014/main" id="{EC5CFCA2-7AB8-2632-0EF8-8E925D0086DD}"/>
              </a:ext>
            </a:extLst>
          </p:cNvPr>
          <p:cNvSpPr txBox="1"/>
          <p:nvPr/>
        </p:nvSpPr>
        <p:spPr>
          <a:xfrm>
            <a:off x="399757" y="2971538"/>
            <a:ext cx="10204743" cy="369332"/>
          </a:xfrm>
          <a:prstGeom prst="rect">
            <a:avLst/>
          </a:prstGeom>
          <a:noFill/>
        </p:spPr>
        <p:txBody>
          <a:bodyPr wrap="square">
            <a:spAutoFit/>
          </a:bodyPr>
          <a:lstStyle/>
          <a:p>
            <a:r>
              <a:rPr lang="en-US" dirty="0"/>
              <a:t>例如，池塘长15m，宽10m。池塘面积 = 15m X 10m = 150</a:t>
            </a:r>
            <a:r>
              <a:rPr lang="zh-CN" altLang="en-US" dirty="0"/>
              <a:t>平方米</a:t>
            </a:r>
            <a:endParaRPr lang="en-US" dirty="0"/>
          </a:p>
        </p:txBody>
      </p:sp>
      <p:sp>
        <p:nvSpPr>
          <p:cNvPr id="31" name="Rectangle 30">
            <a:extLst>
              <a:ext uri="{FF2B5EF4-FFF2-40B4-BE49-F238E27FC236}">
                <a16:creationId xmlns:a16="http://schemas.microsoft.com/office/drawing/2014/main" id="{0BC2DC77-CCE7-ED44-7C74-45B11BD805CF}"/>
              </a:ext>
            </a:extLst>
          </p:cNvPr>
          <p:cNvSpPr/>
          <p:nvPr/>
        </p:nvSpPr>
        <p:spPr>
          <a:xfrm>
            <a:off x="692443" y="3412360"/>
            <a:ext cx="96012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池塘里石灰的用量</a:t>
            </a:r>
            <a:r>
              <a:rPr lang="en-US" altLang="zh-CN" dirty="0">
                <a:solidFill>
                  <a:schemeClr val="tx1"/>
                </a:solidFill>
              </a:rPr>
              <a:t>=</a:t>
            </a:r>
            <a:r>
              <a:rPr lang="zh-CN" altLang="en-US" dirty="0">
                <a:solidFill>
                  <a:schemeClr val="tx1"/>
                </a:solidFill>
              </a:rPr>
              <a:t>池塘面积平方米</a:t>
            </a:r>
            <a:r>
              <a:rPr lang="en-US" altLang="zh-CN" dirty="0">
                <a:solidFill>
                  <a:schemeClr val="tx1"/>
                </a:solidFill>
              </a:rPr>
              <a:t>X</a:t>
            </a:r>
            <a:r>
              <a:rPr lang="zh-CN" altLang="en-US" dirty="0">
                <a:solidFill>
                  <a:schemeClr val="tx1"/>
                </a:solidFill>
              </a:rPr>
              <a:t>百平方米石灰用量</a:t>
            </a:r>
            <a:r>
              <a:rPr lang="en-US" altLang="zh-CN" dirty="0">
                <a:solidFill>
                  <a:schemeClr val="tx1"/>
                </a:solidFill>
              </a:rPr>
              <a:t>/100</a:t>
            </a:r>
            <a:endParaRPr lang="en-US" dirty="0">
              <a:solidFill>
                <a:schemeClr val="tx1"/>
              </a:solidFill>
            </a:endParaRPr>
          </a:p>
        </p:txBody>
      </p:sp>
      <p:sp>
        <p:nvSpPr>
          <p:cNvPr id="32" name="Rectangle 31">
            <a:extLst>
              <a:ext uri="{FF2B5EF4-FFF2-40B4-BE49-F238E27FC236}">
                <a16:creationId xmlns:a16="http://schemas.microsoft.com/office/drawing/2014/main" id="{DC5BE635-17D6-7A18-822D-6EA3A17AD7BF}"/>
              </a:ext>
            </a:extLst>
          </p:cNvPr>
          <p:cNvSpPr/>
          <p:nvPr/>
        </p:nvSpPr>
        <p:spPr>
          <a:xfrm>
            <a:off x="701528" y="4417460"/>
            <a:ext cx="96012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池塘内鱼苗数量</a:t>
            </a:r>
            <a:r>
              <a:rPr lang="en-US" altLang="zh-CN" dirty="0">
                <a:solidFill>
                  <a:schemeClr val="tx1"/>
                </a:solidFill>
              </a:rPr>
              <a:t>=</a:t>
            </a:r>
            <a:r>
              <a:rPr lang="zh-CN" altLang="en-US" dirty="0">
                <a:solidFill>
                  <a:schemeClr val="tx1"/>
                </a:solidFill>
              </a:rPr>
              <a:t>池塘面积平方米</a:t>
            </a:r>
            <a:r>
              <a:rPr lang="en-US" altLang="zh-CN" dirty="0">
                <a:solidFill>
                  <a:schemeClr val="tx1"/>
                </a:solidFill>
              </a:rPr>
              <a:t>×1</a:t>
            </a:r>
            <a:r>
              <a:rPr lang="zh-CN" altLang="en-US" dirty="0">
                <a:solidFill>
                  <a:schemeClr val="tx1"/>
                </a:solidFill>
              </a:rPr>
              <a:t>平方米内鱼苗数量</a:t>
            </a:r>
            <a:endParaRPr lang="en-US" dirty="0">
              <a:solidFill>
                <a:schemeClr val="tx1"/>
              </a:solidFill>
            </a:endParaRPr>
          </a:p>
        </p:txBody>
      </p:sp>
      <p:sp>
        <p:nvSpPr>
          <p:cNvPr id="33" name="Rectangle 32">
            <a:extLst>
              <a:ext uri="{FF2B5EF4-FFF2-40B4-BE49-F238E27FC236}">
                <a16:creationId xmlns:a16="http://schemas.microsoft.com/office/drawing/2014/main" id="{B931885F-3DAC-4380-7256-9897FB9CEC62}"/>
              </a:ext>
            </a:extLst>
          </p:cNvPr>
          <p:cNvSpPr/>
          <p:nvPr/>
        </p:nvSpPr>
        <p:spPr>
          <a:xfrm>
            <a:off x="692443" y="5455599"/>
            <a:ext cx="960120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池塘肥料用量</a:t>
            </a:r>
            <a:r>
              <a:rPr lang="en-US" altLang="zh-CN" dirty="0">
                <a:solidFill>
                  <a:schemeClr val="tx1"/>
                </a:solidFill>
              </a:rPr>
              <a:t>=</a:t>
            </a:r>
            <a:r>
              <a:rPr lang="zh-CN" altLang="en-US" dirty="0">
                <a:solidFill>
                  <a:schemeClr val="tx1"/>
                </a:solidFill>
              </a:rPr>
              <a:t>池塘面积平方米</a:t>
            </a:r>
            <a:r>
              <a:rPr lang="en-US" altLang="zh-CN" dirty="0">
                <a:solidFill>
                  <a:schemeClr val="tx1"/>
                </a:solidFill>
              </a:rPr>
              <a:t>X</a:t>
            </a:r>
            <a:r>
              <a:rPr lang="zh-CN" altLang="en-US" dirty="0">
                <a:solidFill>
                  <a:schemeClr val="tx1"/>
                </a:solidFill>
              </a:rPr>
              <a:t>百平方肥料用量</a:t>
            </a:r>
            <a:r>
              <a:rPr lang="en-US" altLang="zh-CN" dirty="0">
                <a:solidFill>
                  <a:schemeClr val="tx1"/>
                </a:solidFill>
              </a:rPr>
              <a:t>/100</a:t>
            </a:r>
            <a:endParaRPr lang="en-US" dirty="0">
              <a:solidFill>
                <a:schemeClr val="tx1"/>
              </a:solidFill>
            </a:endParaRPr>
          </a:p>
        </p:txBody>
      </p:sp>
      <p:sp>
        <p:nvSpPr>
          <p:cNvPr id="35" name="TextBox 34">
            <a:extLst>
              <a:ext uri="{FF2B5EF4-FFF2-40B4-BE49-F238E27FC236}">
                <a16:creationId xmlns:a16="http://schemas.microsoft.com/office/drawing/2014/main" id="{66C83077-1B13-4816-3958-B32DCE78A942}"/>
              </a:ext>
            </a:extLst>
          </p:cNvPr>
          <p:cNvSpPr txBox="1"/>
          <p:nvPr/>
        </p:nvSpPr>
        <p:spPr>
          <a:xfrm>
            <a:off x="399757" y="3902583"/>
            <a:ext cx="10204743" cy="369332"/>
          </a:xfrm>
          <a:prstGeom prst="rect">
            <a:avLst/>
          </a:prstGeom>
          <a:noFill/>
        </p:spPr>
        <p:txBody>
          <a:bodyPr wrap="square">
            <a:spAutoFit/>
          </a:bodyPr>
          <a:lstStyle/>
          <a:p>
            <a:r>
              <a:rPr lang="en-US" dirty="0" err="1"/>
              <a:t>示例：面积为</a:t>
            </a:r>
            <a:r>
              <a:rPr lang="en-US" dirty="0"/>
              <a:t> 150 m </a:t>
            </a:r>
            <a:r>
              <a:rPr lang="en-US" dirty="0" err="1"/>
              <a:t>的池塘“希望每</a:t>
            </a:r>
            <a:r>
              <a:rPr lang="en-US" dirty="0"/>
              <a:t> 100 </a:t>
            </a:r>
            <a:r>
              <a:rPr lang="zh-CN" altLang="en-US" dirty="0"/>
              <a:t>平方米</a:t>
            </a:r>
            <a:r>
              <a:rPr lang="en-US" dirty="0"/>
              <a:t> </a:t>
            </a:r>
            <a:r>
              <a:rPr lang="en-US" dirty="0" err="1"/>
              <a:t>使用</a:t>
            </a:r>
            <a:r>
              <a:rPr lang="en-US" dirty="0"/>
              <a:t> 10 kg </a:t>
            </a:r>
            <a:r>
              <a:rPr lang="en-US" dirty="0" err="1"/>
              <a:t>石灰。池塘石灰用量</a:t>
            </a:r>
            <a:r>
              <a:rPr lang="en-US" dirty="0"/>
              <a:t> = 150 X 10/100=15</a:t>
            </a:r>
            <a:r>
              <a:rPr lang="en-US" altLang="zh-CN" dirty="0"/>
              <a:t>kg</a:t>
            </a:r>
            <a:endParaRPr lang="en-US" dirty="0"/>
          </a:p>
        </p:txBody>
      </p:sp>
      <p:sp>
        <p:nvSpPr>
          <p:cNvPr id="37" name="TextBox 36">
            <a:extLst>
              <a:ext uri="{FF2B5EF4-FFF2-40B4-BE49-F238E27FC236}">
                <a16:creationId xmlns:a16="http://schemas.microsoft.com/office/drawing/2014/main" id="{536EE60F-1665-F0B4-AEEC-880E2C4DA07F}"/>
              </a:ext>
            </a:extLst>
          </p:cNvPr>
          <p:cNvSpPr txBox="1"/>
          <p:nvPr/>
        </p:nvSpPr>
        <p:spPr>
          <a:xfrm>
            <a:off x="399757" y="4940721"/>
            <a:ext cx="10204743" cy="369332"/>
          </a:xfrm>
          <a:prstGeom prst="rect">
            <a:avLst/>
          </a:prstGeom>
          <a:noFill/>
        </p:spPr>
        <p:txBody>
          <a:bodyPr wrap="square">
            <a:spAutoFit/>
          </a:bodyPr>
          <a:lstStyle/>
          <a:p>
            <a:r>
              <a:rPr lang="en-US" dirty="0"/>
              <a:t>比如面积150</a:t>
            </a:r>
            <a:r>
              <a:rPr lang="zh-CN" altLang="en-US" dirty="0"/>
              <a:t>平方米</a:t>
            </a:r>
            <a:r>
              <a:rPr lang="en-US" dirty="0"/>
              <a:t>的池塘“想在1</a:t>
            </a:r>
            <a:r>
              <a:rPr lang="zh-CN" altLang="en-US" dirty="0"/>
              <a:t>平方米</a:t>
            </a:r>
            <a:r>
              <a:rPr lang="en-US" dirty="0"/>
              <a:t>里放3条鱼”。幼</a:t>
            </a:r>
            <a:r>
              <a:rPr lang="zh-CN" altLang="en-US" dirty="0"/>
              <a:t>鱼</a:t>
            </a:r>
            <a:r>
              <a:rPr lang="en-US" dirty="0" err="1"/>
              <a:t>数量</a:t>
            </a:r>
            <a:r>
              <a:rPr lang="en-US" dirty="0"/>
              <a:t> = 150 X 3 = 450</a:t>
            </a:r>
          </a:p>
        </p:txBody>
      </p:sp>
      <p:sp>
        <p:nvSpPr>
          <p:cNvPr id="39" name="TextBox 38">
            <a:extLst>
              <a:ext uri="{FF2B5EF4-FFF2-40B4-BE49-F238E27FC236}">
                <a16:creationId xmlns:a16="http://schemas.microsoft.com/office/drawing/2014/main" id="{E32893EF-7D53-B130-3D81-BC7B58EA6834}"/>
              </a:ext>
            </a:extLst>
          </p:cNvPr>
          <p:cNvSpPr txBox="1"/>
          <p:nvPr/>
        </p:nvSpPr>
        <p:spPr>
          <a:xfrm>
            <a:off x="546100" y="5978860"/>
            <a:ext cx="9144000" cy="369332"/>
          </a:xfrm>
          <a:prstGeom prst="rect">
            <a:avLst/>
          </a:prstGeom>
          <a:noFill/>
        </p:spPr>
        <p:txBody>
          <a:bodyPr wrap="square">
            <a:spAutoFit/>
          </a:bodyPr>
          <a:lstStyle/>
          <a:p>
            <a:r>
              <a:rPr lang="en-US" dirty="0"/>
              <a:t>比如面积150</a:t>
            </a:r>
            <a:r>
              <a:rPr lang="zh-CN" altLang="en-US" dirty="0"/>
              <a:t>平方米</a:t>
            </a:r>
            <a:r>
              <a:rPr lang="en-US" dirty="0"/>
              <a:t>的池塘“每100</a:t>
            </a:r>
            <a:r>
              <a:rPr lang="zh-CN" altLang="en-US" dirty="0"/>
              <a:t>平方米</a:t>
            </a:r>
            <a:r>
              <a:rPr lang="en-US" dirty="0"/>
              <a:t>要用4</a:t>
            </a:r>
            <a:r>
              <a:rPr lang="zh-CN" altLang="en-US" dirty="0"/>
              <a:t>克（</a:t>
            </a:r>
            <a:r>
              <a:rPr lang="en-US" altLang="zh-CN" dirty="0"/>
              <a:t>g</a:t>
            </a:r>
            <a:r>
              <a:rPr lang="zh-CN" altLang="en-US" dirty="0"/>
              <a:t>）</a:t>
            </a:r>
            <a:r>
              <a:rPr lang="en-US" dirty="0"/>
              <a:t>”。池塘施肥量=150×4/100 = 6</a:t>
            </a:r>
            <a:r>
              <a:rPr lang="zh-CN" altLang="en-US" dirty="0"/>
              <a:t>克</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65"/>
            <a:ext cx="10692003" cy="75590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2622" y="352425"/>
            <a:ext cx="2398078" cy="628377"/>
          </a:xfrm>
          <a:prstGeom prst="rect">
            <a:avLst/>
          </a:prstGeom>
        </p:spPr>
        <p:txBody>
          <a:bodyPr vert="horz" wrap="square" lIns="0" tIns="12700" rIns="0" bIns="0" rtlCol="0">
            <a:spAutoFit/>
          </a:bodyPr>
          <a:lstStyle/>
          <a:p>
            <a:pPr marL="25400">
              <a:lnSpc>
                <a:spcPct val="100000"/>
              </a:lnSpc>
              <a:spcBef>
                <a:spcPts val="100"/>
              </a:spcBef>
            </a:pPr>
            <a:r>
              <a:rPr lang="zh-CN" altLang="en-US" sz="4000" dirty="0"/>
              <a:t>文章内容</a:t>
            </a:r>
            <a:endParaRPr sz="4000" dirty="0"/>
          </a:p>
        </p:txBody>
      </p:sp>
      <p:sp>
        <p:nvSpPr>
          <p:cNvPr id="3" name="object 3"/>
          <p:cNvSpPr txBox="1"/>
          <p:nvPr/>
        </p:nvSpPr>
        <p:spPr>
          <a:xfrm>
            <a:off x="1103299" y="1590180"/>
            <a:ext cx="9152255" cy="4723794"/>
          </a:xfrm>
          <a:prstGeom prst="rect">
            <a:avLst/>
          </a:prstGeom>
        </p:spPr>
        <p:txBody>
          <a:bodyPr vert="horz" wrap="square" lIns="0" tIns="12700" rIns="0" bIns="0" rtlCol="0">
            <a:spAutoFit/>
          </a:bodyPr>
          <a:lstStyle/>
          <a:p>
            <a:pPr marL="12700">
              <a:lnSpc>
                <a:spcPts val="3279"/>
              </a:lnSpc>
              <a:spcBef>
                <a:spcPts val="100"/>
              </a:spcBef>
            </a:pPr>
            <a:r>
              <a:rPr lang="en-US" altLang="zh-CN" sz="2000" dirty="0">
                <a:latin typeface="+mj-ea"/>
                <a:ea typeface="+mj-ea"/>
                <a:cs typeface="Arial"/>
              </a:rPr>
              <a:t>1. </a:t>
            </a:r>
            <a:r>
              <a:rPr lang="zh-CN" altLang="en-US" sz="2000" dirty="0">
                <a:latin typeface="+mj-ea"/>
                <a:ea typeface="+mj-ea"/>
                <a:cs typeface="Arial"/>
              </a:rPr>
              <a:t>简介</a:t>
            </a:r>
            <a:endParaRPr lang="en-US" altLang="zh-CN" sz="2000" dirty="0">
              <a:latin typeface="+mj-ea"/>
              <a:ea typeface="+mj-ea"/>
              <a:cs typeface="Arial"/>
            </a:endParaRPr>
          </a:p>
          <a:p>
            <a:pPr marL="12700">
              <a:lnSpc>
                <a:spcPts val="3279"/>
              </a:lnSpc>
              <a:spcBef>
                <a:spcPts val="100"/>
              </a:spcBef>
            </a:pPr>
            <a:r>
              <a:rPr lang="en-US" altLang="zh-CN" sz="2000" dirty="0">
                <a:latin typeface="+mj-ea"/>
                <a:ea typeface="+mj-ea"/>
                <a:cs typeface="Arial"/>
              </a:rPr>
              <a:t>2. </a:t>
            </a:r>
            <a:r>
              <a:rPr lang="zh-CN" altLang="en-US" sz="2000" dirty="0">
                <a:latin typeface="+mj-ea"/>
                <a:ea typeface="+mj-ea"/>
                <a:cs typeface="Arial"/>
              </a:rPr>
              <a:t>田里养鱼的好处</a:t>
            </a:r>
            <a:r>
              <a:rPr lang="en-US" altLang="zh-CN" sz="2000" dirty="0">
                <a:latin typeface="+mj-ea"/>
                <a:ea typeface="+mj-ea"/>
                <a:cs typeface="Arial"/>
              </a:rPr>
              <a:t>..</a:t>
            </a:r>
          </a:p>
          <a:p>
            <a:pPr marL="12700">
              <a:lnSpc>
                <a:spcPts val="3279"/>
              </a:lnSpc>
              <a:spcBef>
                <a:spcPts val="100"/>
              </a:spcBef>
            </a:pPr>
            <a:r>
              <a:rPr lang="en-US" altLang="zh-CN" sz="2000" dirty="0">
                <a:latin typeface="+mj-ea"/>
                <a:ea typeface="+mj-ea"/>
                <a:cs typeface="Arial"/>
              </a:rPr>
              <a:t>3.</a:t>
            </a:r>
            <a:r>
              <a:rPr lang="zh-CN" altLang="en-US" sz="2000" dirty="0">
                <a:latin typeface="+mj-ea"/>
                <a:ea typeface="+mj-ea"/>
                <a:cs typeface="Arial"/>
              </a:rPr>
              <a:t> 养鱼季节</a:t>
            </a:r>
          </a:p>
          <a:p>
            <a:pPr marL="12700">
              <a:lnSpc>
                <a:spcPts val="3279"/>
              </a:lnSpc>
              <a:spcBef>
                <a:spcPts val="100"/>
              </a:spcBef>
            </a:pPr>
            <a:r>
              <a:rPr lang="en-US" altLang="zh-CN" sz="2000" dirty="0">
                <a:latin typeface="+mj-ea"/>
                <a:ea typeface="+mj-ea"/>
                <a:cs typeface="Arial"/>
              </a:rPr>
              <a:t>4. </a:t>
            </a:r>
            <a:r>
              <a:rPr lang="zh-CN" altLang="en-US" sz="2000" dirty="0">
                <a:latin typeface="+mj-ea"/>
                <a:ea typeface="+mj-ea"/>
                <a:cs typeface="Arial"/>
              </a:rPr>
              <a:t>适合养鱼的场地位置和大小</a:t>
            </a:r>
            <a:endParaRPr lang="en-US" altLang="zh-CN" sz="2000" dirty="0">
              <a:latin typeface="+mj-ea"/>
              <a:ea typeface="+mj-ea"/>
              <a:cs typeface="Arial"/>
            </a:endParaRPr>
          </a:p>
          <a:p>
            <a:pPr marL="12700">
              <a:lnSpc>
                <a:spcPts val="3279"/>
              </a:lnSpc>
              <a:spcBef>
                <a:spcPts val="100"/>
              </a:spcBef>
            </a:pPr>
            <a:r>
              <a:rPr lang="en-US" altLang="zh-CN" sz="2000" dirty="0">
                <a:latin typeface="+mj-ea"/>
                <a:ea typeface="+mj-ea"/>
                <a:cs typeface="Arial"/>
              </a:rPr>
              <a:t>5. </a:t>
            </a:r>
            <a:r>
              <a:rPr lang="zh-CN" altLang="en-US" sz="2000" dirty="0">
                <a:latin typeface="+mj-ea"/>
                <a:ea typeface="+mj-ea"/>
                <a:cs typeface="Arial"/>
              </a:rPr>
              <a:t>养鱼系统的准备</a:t>
            </a:r>
            <a:endParaRPr lang="en-US" altLang="zh-CN" sz="2000" dirty="0">
              <a:latin typeface="+mj-ea"/>
              <a:ea typeface="+mj-ea"/>
              <a:cs typeface="Arial"/>
            </a:endParaRPr>
          </a:p>
          <a:p>
            <a:pPr marL="12700">
              <a:lnSpc>
                <a:spcPts val="3279"/>
              </a:lnSpc>
              <a:spcBef>
                <a:spcPts val="100"/>
              </a:spcBef>
            </a:pPr>
            <a:r>
              <a:rPr lang="en-US" altLang="zh-CN" sz="2000" dirty="0">
                <a:latin typeface="+mj-ea"/>
                <a:ea typeface="+mj-ea"/>
                <a:cs typeface="Arial"/>
              </a:rPr>
              <a:t>6. </a:t>
            </a:r>
            <a:r>
              <a:rPr lang="zh-CN" altLang="en-US" sz="2000" dirty="0">
                <a:latin typeface="+mj-ea"/>
                <a:ea typeface="+mj-ea"/>
                <a:cs typeface="Arial"/>
              </a:rPr>
              <a:t>田里水位</a:t>
            </a:r>
            <a:endParaRPr lang="en-US" altLang="zh-CN" sz="2000" dirty="0">
              <a:latin typeface="+mj-ea"/>
              <a:ea typeface="+mj-ea"/>
              <a:cs typeface="Arial"/>
            </a:endParaRPr>
          </a:p>
          <a:p>
            <a:pPr marL="12700">
              <a:lnSpc>
                <a:spcPts val="3279"/>
              </a:lnSpc>
              <a:spcBef>
                <a:spcPts val="100"/>
              </a:spcBef>
            </a:pPr>
            <a:r>
              <a:rPr lang="en-US" altLang="zh-CN" sz="2000" dirty="0">
                <a:latin typeface="+mj-ea"/>
                <a:ea typeface="+mj-ea"/>
                <a:cs typeface="Arial"/>
              </a:rPr>
              <a:t>7. </a:t>
            </a:r>
            <a:r>
              <a:rPr lang="zh-CN" altLang="en-US" sz="2000" dirty="0">
                <a:latin typeface="+mj-ea"/>
                <a:ea typeface="+mj-ea"/>
                <a:cs typeface="Arial"/>
              </a:rPr>
              <a:t>养鱼前准备流水系统的工作</a:t>
            </a:r>
            <a:endParaRPr lang="en-US" altLang="zh-CN" sz="2000" dirty="0">
              <a:latin typeface="+mj-ea"/>
              <a:ea typeface="+mj-ea"/>
              <a:cs typeface="Arial"/>
            </a:endParaRPr>
          </a:p>
          <a:p>
            <a:pPr marL="12700">
              <a:lnSpc>
                <a:spcPts val="3279"/>
              </a:lnSpc>
              <a:spcBef>
                <a:spcPts val="100"/>
              </a:spcBef>
            </a:pPr>
            <a:r>
              <a:rPr lang="en-US" altLang="zh-CN" sz="2000" dirty="0">
                <a:latin typeface="+mj-ea"/>
                <a:ea typeface="+mj-ea"/>
                <a:cs typeface="Arial"/>
              </a:rPr>
              <a:t>8. </a:t>
            </a:r>
            <a:r>
              <a:rPr lang="zh-CN" altLang="en-US" sz="2000" dirty="0">
                <a:latin typeface="+mj-ea"/>
                <a:ea typeface="+mj-ea"/>
                <a:cs typeface="Arial"/>
              </a:rPr>
              <a:t>饲养鱼的种类</a:t>
            </a:r>
            <a:endParaRPr lang="en-US" altLang="zh-CN" sz="2000" dirty="0">
              <a:latin typeface="+mj-ea"/>
              <a:ea typeface="+mj-ea"/>
              <a:cs typeface="Arial"/>
            </a:endParaRPr>
          </a:p>
          <a:p>
            <a:pPr marL="12700">
              <a:lnSpc>
                <a:spcPts val="3279"/>
              </a:lnSpc>
              <a:spcBef>
                <a:spcPts val="100"/>
              </a:spcBef>
            </a:pPr>
            <a:r>
              <a:rPr lang="en-US" altLang="zh-CN" sz="2000" dirty="0">
                <a:latin typeface="+mj-ea"/>
                <a:ea typeface="+mj-ea"/>
                <a:cs typeface="Arial"/>
              </a:rPr>
              <a:t>9. </a:t>
            </a:r>
            <a:r>
              <a:rPr lang="zh-CN" altLang="en-US" sz="2000" dirty="0">
                <a:latin typeface="+mj-ea"/>
                <a:ea typeface="+mj-ea"/>
                <a:cs typeface="Arial"/>
              </a:rPr>
              <a:t>鱼的运输和释放到运河中的工作</a:t>
            </a:r>
            <a:endParaRPr lang="en-US" altLang="zh-CN" sz="2000" dirty="0">
              <a:latin typeface="+mj-ea"/>
              <a:ea typeface="+mj-ea"/>
              <a:cs typeface="Arial"/>
            </a:endParaRPr>
          </a:p>
          <a:p>
            <a:pPr marL="12700">
              <a:lnSpc>
                <a:spcPts val="3279"/>
              </a:lnSpc>
              <a:spcBef>
                <a:spcPts val="100"/>
              </a:spcBef>
            </a:pPr>
            <a:r>
              <a:rPr lang="en-US" altLang="zh-CN" sz="2000" dirty="0">
                <a:latin typeface="+mj-ea"/>
                <a:ea typeface="+mj-ea"/>
                <a:cs typeface="Arial"/>
              </a:rPr>
              <a:t>10.</a:t>
            </a:r>
            <a:r>
              <a:rPr lang="zh-CN" altLang="en-US" sz="2000" dirty="0">
                <a:latin typeface="+mj-ea"/>
                <a:ea typeface="+mj-ea"/>
                <a:cs typeface="Arial"/>
              </a:rPr>
              <a:t>饲养和管理</a:t>
            </a:r>
            <a:endParaRPr lang="en-US" altLang="zh-CN" sz="2000" dirty="0">
              <a:latin typeface="+mj-ea"/>
              <a:ea typeface="+mj-ea"/>
              <a:cs typeface="Arial"/>
            </a:endParaRPr>
          </a:p>
          <a:p>
            <a:pPr marL="12700">
              <a:lnSpc>
                <a:spcPts val="3279"/>
              </a:lnSpc>
              <a:spcBef>
                <a:spcPts val="100"/>
              </a:spcBef>
            </a:pPr>
            <a:r>
              <a:rPr lang="en-US" altLang="zh-CN" sz="2000" dirty="0">
                <a:latin typeface="+mj-ea"/>
                <a:ea typeface="+mj-ea"/>
                <a:cs typeface="Arial"/>
              </a:rPr>
              <a:t>11.</a:t>
            </a:r>
            <a:r>
              <a:rPr lang="zh-CN" altLang="en-US" sz="2000" dirty="0">
                <a:latin typeface="+mj-ea"/>
                <a:ea typeface="+mj-ea"/>
                <a:cs typeface="Arial"/>
              </a:rPr>
              <a:t>收获工作</a:t>
            </a:r>
            <a:endParaRPr lang="en-US" sz="2000" dirty="0">
              <a:latin typeface="+mj-ea"/>
              <a:ea typeface="+mj-ea"/>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2565"/>
              </a:lnSpc>
            </a:pPr>
            <a:r>
              <a:rPr spc="-830" dirty="0"/>
              <a:t>-1-</a:t>
            </a:r>
          </a:p>
        </p:txBody>
      </p:sp>
      <p:sp>
        <p:nvSpPr>
          <p:cNvPr id="2" name="object 2"/>
          <p:cNvSpPr txBox="1">
            <a:spLocks noGrp="1"/>
          </p:cNvSpPr>
          <p:nvPr>
            <p:ph type="title"/>
          </p:nvPr>
        </p:nvSpPr>
        <p:spPr>
          <a:xfrm>
            <a:off x="444500" y="288571"/>
            <a:ext cx="1609725" cy="551433"/>
          </a:xfrm>
          <a:prstGeom prst="rect">
            <a:avLst/>
          </a:prstGeom>
        </p:spPr>
        <p:txBody>
          <a:bodyPr vert="horz" wrap="square" lIns="0" tIns="12700" rIns="0" bIns="0" rtlCol="0">
            <a:spAutoFit/>
          </a:bodyPr>
          <a:lstStyle/>
          <a:p>
            <a:pPr marL="12700">
              <a:lnSpc>
                <a:spcPct val="100000"/>
              </a:lnSpc>
              <a:spcBef>
                <a:spcPts val="100"/>
              </a:spcBef>
            </a:pPr>
            <a:r>
              <a:rPr lang="en-US" altLang="zh-CN" sz="3500" dirty="0">
                <a:latin typeface="黑体" panose="02010609060101010101" pitchFamily="49" charset="-122"/>
                <a:ea typeface="黑体" panose="02010609060101010101" pitchFamily="49" charset="-122"/>
              </a:rPr>
              <a:t>1.</a:t>
            </a:r>
            <a:r>
              <a:rPr lang="zh-CN" altLang="en-US" sz="3500" dirty="0">
                <a:latin typeface="黑体" panose="02010609060101010101" pitchFamily="49" charset="-122"/>
                <a:ea typeface="黑体" panose="02010609060101010101" pitchFamily="49" charset="-122"/>
              </a:rPr>
              <a:t>介绍</a:t>
            </a:r>
            <a:endParaRPr sz="3500" dirty="0">
              <a:latin typeface="黑体" panose="02010609060101010101" pitchFamily="49" charset="-122"/>
              <a:ea typeface="黑体" panose="02010609060101010101" pitchFamily="49" charset="-122"/>
            </a:endParaRPr>
          </a:p>
        </p:txBody>
      </p:sp>
      <p:sp>
        <p:nvSpPr>
          <p:cNvPr id="3" name="object 3"/>
          <p:cNvSpPr txBox="1"/>
          <p:nvPr/>
        </p:nvSpPr>
        <p:spPr>
          <a:xfrm>
            <a:off x="444500" y="850900"/>
            <a:ext cx="9803765" cy="5793830"/>
          </a:xfrm>
          <a:prstGeom prst="rect">
            <a:avLst/>
          </a:prstGeom>
        </p:spPr>
        <p:txBody>
          <a:bodyPr vert="horz" wrap="square" lIns="0" tIns="43180" rIns="0" bIns="0" rtlCol="0">
            <a:spAutoFit/>
          </a:bodyPr>
          <a:lstStyle/>
          <a:p>
            <a:pPr marL="12700" marR="5080" indent="457200" algn="just">
              <a:lnSpc>
                <a:spcPts val="3200"/>
              </a:lnSpc>
              <a:spcBef>
                <a:spcPts val="340"/>
              </a:spcBef>
            </a:pPr>
            <a:r>
              <a:rPr lang="zh-CN" altLang="en-US" sz="2800" dirty="0">
                <a:latin typeface="Lucida Sans Unicode"/>
                <a:cs typeface="Lucida Sans Unicode"/>
              </a:rPr>
              <a:t>田里养鱼技术得到了世界各地农名的欢迎，并很久以前实现过，一直延续到今天，尤其是在东南亚国家的地区。另外，在柬埔寨，在渔业管理局积极的管理下，与国际组织密切合作，促进水产养殖领域的发展，也就是池塘养鱼几乎到了快速增长的地步，并且在柬埔寨王国的一些省份不断推广更多的技术养殖鱼类，如今我们取得了成功，高效且深受农民的喜爱。因为田里养鱼给农民带来了很多好处，即水稻和鱼的翻倍产量，而且田里养鱼后，水稻的产量比正常情况下增加了大约</a:t>
            </a:r>
            <a:r>
              <a:rPr lang="en-US" altLang="zh-CN" sz="2800" dirty="0">
                <a:latin typeface="Lucida Sans Unicode"/>
                <a:cs typeface="Lucida Sans Unicode"/>
              </a:rPr>
              <a:t>10-15%</a:t>
            </a:r>
            <a:r>
              <a:rPr lang="zh-CN" altLang="en-US" sz="2800" dirty="0">
                <a:latin typeface="Lucida Sans Unicode"/>
                <a:cs typeface="Lucida Sans Unicode"/>
              </a:rPr>
              <a:t>。另外，大多数没有池塘但想养鱼的农民可以在他们的田里养鱼。</a:t>
            </a:r>
            <a:endParaRPr lang="en-US" altLang="zh-CN" sz="2800" dirty="0">
              <a:latin typeface="Lucida Sans Unicode"/>
              <a:cs typeface="Lucida Sans Unicode"/>
            </a:endParaRPr>
          </a:p>
          <a:p>
            <a:pPr marL="12700" marR="5080" indent="457200" algn="just">
              <a:lnSpc>
                <a:spcPts val="3200"/>
              </a:lnSpc>
              <a:spcBef>
                <a:spcPts val="340"/>
              </a:spcBef>
            </a:pPr>
            <a:r>
              <a:rPr lang="zh-CN" altLang="en-US" sz="2800" dirty="0">
                <a:latin typeface="Lucida Sans Unicode"/>
                <a:cs typeface="Lucida Sans Unicode"/>
              </a:rPr>
              <a:t>意识到柬埔寨还有很多农名还不懂田里养鱼的技术，所以我们农林渔业部渔业管理局的水产养殖技术团队从体力和脑力上都尽力准备编写这份技术文件，以传播给那些想要了解和需要更进一步了解的更多田中养鱼技术的农民，以帮助改善柬埔寨农村地区贫困农民的生活。</a:t>
            </a:r>
            <a:endParaRPr lang="en-US" sz="2800" dirty="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355600"/>
            <a:ext cx="4244975" cy="558800"/>
          </a:xfrm>
          <a:prstGeom prst="rect">
            <a:avLst/>
          </a:prstGeom>
        </p:spPr>
        <p:txBody>
          <a:bodyPr vert="horz" wrap="square" lIns="0" tIns="12700" rIns="0" bIns="0" rtlCol="0">
            <a:spAutoFit/>
          </a:bodyPr>
          <a:lstStyle/>
          <a:p>
            <a:pPr marL="12700">
              <a:lnSpc>
                <a:spcPct val="100000"/>
              </a:lnSpc>
              <a:spcBef>
                <a:spcPts val="100"/>
              </a:spcBef>
            </a:pPr>
            <a:r>
              <a:rPr lang="en-US" altLang="zh-CN" sz="3500" b="1" dirty="0">
                <a:latin typeface="+mj-ea"/>
              </a:rPr>
              <a:t>2.</a:t>
            </a:r>
            <a:r>
              <a:rPr lang="zh-CN" altLang="en-US" sz="3500" b="1" dirty="0">
                <a:latin typeface="+mj-ea"/>
              </a:rPr>
              <a:t>田里养鱼的好处</a:t>
            </a:r>
            <a:endParaRPr sz="3500" b="1" dirty="0">
              <a:latin typeface="+mj-ea"/>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2565"/>
              </a:lnSpc>
            </a:pPr>
            <a:r>
              <a:rPr spc="-830" dirty="0"/>
              <a:t>-2-</a:t>
            </a:r>
          </a:p>
        </p:txBody>
      </p:sp>
      <p:sp>
        <p:nvSpPr>
          <p:cNvPr id="32" name="object 3">
            <a:extLst>
              <a:ext uri="{FF2B5EF4-FFF2-40B4-BE49-F238E27FC236}">
                <a16:creationId xmlns:a16="http://schemas.microsoft.com/office/drawing/2014/main" id="{F9819937-6C80-C3DC-D623-F73512E55539}"/>
              </a:ext>
            </a:extLst>
          </p:cNvPr>
          <p:cNvSpPr txBox="1"/>
          <p:nvPr/>
        </p:nvSpPr>
        <p:spPr>
          <a:xfrm>
            <a:off x="444500" y="956603"/>
            <a:ext cx="9803765" cy="5691238"/>
          </a:xfrm>
          <a:prstGeom prst="rect">
            <a:avLst/>
          </a:prstGeom>
        </p:spPr>
        <p:txBody>
          <a:bodyPr vert="horz" wrap="square" lIns="0" tIns="43180" rIns="0" bIns="0" rtlCol="0">
            <a:spAutoFit/>
          </a:bodyPr>
          <a:lstStyle/>
          <a:p>
            <a:pPr marL="12700" marR="5080" indent="457200" algn="just">
              <a:lnSpc>
                <a:spcPts val="3200"/>
              </a:lnSpc>
              <a:spcBef>
                <a:spcPts val="340"/>
              </a:spcBef>
            </a:pPr>
            <a:r>
              <a:rPr lang="zh-CN" altLang="en-US" sz="2800" dirty="0">
                <a:latin typeface="Lucida Sans Unicode"/>
                <a:cs typeface="Lucida Sans Unicode"/>
              </a:rPr>
              <a:t>在田里养鱼具有许多好处包括：</a:t>
            </a:r>
            <a:endParaRPr lang="en-US" altLang="zh-CN" sz="2800" dirty="0">
              <a:latin typeface="Lucida Sans Unicode"/>
              <a:cs typeface="Lucida Sans Unicode"/>
            </a:endParaRPr>
          </a:p>
          <a:p>
            <a:pPr marL="1384300" marR="5080" lvl="2" indent="-457200" algn="just">
              <a:lnSpc>
                <a:spcPts val="3200"/>
              </a:lnSpc>
              <a:spcBef>
                <a:spcPts val="340"/>
              </a:spcBef>
              <a:buFont typeface="Wingdings" panose="05000000000000000000" pitchFamily="2" charset="2"/>
              <a:buChar char=""/>
            </a:pPr>
            <a:r>
              <a:rPr lang="zh-CN" altLang="en-US" sz="2800" dirty="0">
                <a:latin typeface="Lucida Sans Unicode"/>
                <a:cs typeface="Lucida Sans Unicode"/>
              </a:rPr>
              <a:t>由于田里的鱼吃了田里的害虫，因此降低购买消灭害虫的农药成本。</a:t>
            </a:r>
            <a:endParaRPr lang="en-US" altLang="zh-CN" sz="2800" dirty="0">
              <a:latin typeface="Lucida Sans Unicode"/>
              <a:cs typeface="Lucida Sans Unicode"/>
            </a:endParaRPr>
          </a:p>
          <a:p>
            <a:pPr marL="1384300" marR="5080" lvl="2" indent="-457200" algn="just">
              <a:lnSpc>
                <a:spcPts val="3200"/>
              </a:lnSpc>
              <a:spcBef>
                <a:spcPts val="340"/>
              </a:spcBef>
              <a:buFont typeface="Wingdings" panose="05000000000000000000" pitchFamily="2" charset="2"/>
              <a:buChar char=""/>
            </a:pPr>
            <a:r>
              <a:rPr lang="zh-CN" altLang="en-US" sz="2800" dirty="0">
                <a:latin typeface="Lucida Sans Unicode"/>
                <a:cs typeface="Lucida Sans Unicode"/>
              </a:rPr>
              <a:t>不花费人力清理田里的草，因为鱼吃草或影响水稻的植物</a:t>
            </a:r>
            <a:endParaRPr lang="en-US" altLang="zh-CN" sz="2800" dirty="0">
              <a:latin typeface="Lucida Sans Unicode"/>
              <a:cs typeface="Lucida Sans Unicode"/>
            </a:endParaRPr>
          </a:p>
          <a:p>
            <a:pPr marL="1384300" marR="5080" lvl="2" indent="-457200" algn="just">
              <a:lnSpc>
                <a:spcPts val="3200"/>
              </a:lnSpc>
              <a:spcBef>
                <a:spcPts val="340"/>
              </a:spcBef>
              <a:buFont typeface="Wingdings" panose="05000000000000000000" pitchFamily="2" charset="2"/>
              <a:buChar char=""/>
            </a:pPr>
            <a:r>
              <a:rPr lang="zh-CN" altLang="en-US" sz="2800" dirty="0">
                <a:latin typeface="Lucida Sans Unicode"/>
                <a:cs typeface="Lucida Sans Unicode"/>
              </a:rPr>
              <a:t>鱼粪是水稻生长的良好养分。</a:t>
            </a:r>
            <a:endParaRPr lang="en-US" altLang="zh-CN" sz="2800" dirty="0">
              <a:latin typeface="Lucida Sans Unicode"/>
              <a:cs typeface="Lucida Sans Unicode"/>
            </a:endParaRPr>
          </a:p>
          <a:p>
            <a:pPr marL="1384300" marR="5080" lvl="2" indent="-457200" algn="just">
              <a:lnSpc>
                <a:spcPts val="3200"/>
              </a:lnSpc>
              <a:spcBef>
                <a:spcPts val="340"/>
              </a:spcBef>
              <a:buFont typeface="Wingdings" panose="05000000000000000000" pitchFamily="2" charset="2"/>
              <a:buChar char=""/>
            </a:pPr>
            <a:r>
              <a:rPr lang="zh-CN" altLang="en-US" sz="2800" dirty="0">
                <a:latin typeface="Lucida Sans Unicode"/>
                <a:cs typeface="Lucida Sans Unicode"/>
              </a:rPr>
              <a:t>当给稻米放肥料时，它可以为鱼提供天然营养的饲料。</a:t>
            </a:r>
            <a:endParaRPr lang="en-US" altLang="zh-CN" sz="2800" dirty="0">
              <a:latin typeface="Lucida Sans Unicode"/>
              <a:cs typeface="Lucida Sans Unicode"/>
            </a:endParaRPr>
          </a:p>
          <a:p>
            <a:pPr marL="1384300" marR="5080" lvl="2" indent="-457200" algn="just">
              <a:lnSpc>
                <a:spcPts val="3200"/>
              </a:lnSpc>
              <a:spcBef>
                <a:spcPts val="340"/>
              </a:spcBef>
              <a:buFont typeface="Wingdings" panose="05000000000000000000" pitchFamily="2" charset="2"/>
              <a:buChar char=""/>
            </a:pPr>
            <a:r>
              <a:rPr lang="zh-CN" altLang="en-US" sz="2800" dirty="0">
                <a:latin typeface="Lucida Sans Unicode"/>
                <a:cs typeface="Lucida Sans Unicode"/>
              </a:rPr>
              <a:t>落到连里的花和谷物是鱼的食物。</a:t>
            </a:r>
            <a:endParaRPr lang="en-US" altLang="zh-CN" sz="2800" dirty="0">
              <a:latin typeface="Lucida Sans Unicode"/>
              <a:cs typeface="Lucida Sans Unicode"/>
            </a:endParaRPr>
          </a:p>
          <a:p>
            <a:pPr marL="1384300" marR="5080" lvl="2" indent="-457200" algn="just">
              <a:lnSpc>
                <a:spcPts val="3200"/>
              </a:lnSpc>
              <a:spcBef>
                <a:spcPts val="340"/>
              </a:spcBef>
              <a:buFont typeface="Wingdings" panose="05000000000000000000" pitchFamily="2" charset="2"/>
              <a:buChar char=""/>
            </a:pPr>
            <a:r>
              <a:rPr lang="zh-CN" altLang="en-US" sz="2800" dirty="0">
                <a:latin typeface="Lucida Sans Unicode"/>
                <a:cs typeface="Lucida Sans Unicode"/>
              </a:rPr>
              <a:t>降低养鱼饲料的成本。</a:t>
            </a:r>
            <a:endParaRPr lang="en-US" altLang="zh-CN" sz="2800" dirty="0">
              <a:latin typeface="Lucida Sans Unicode"/>
              <a:cs typeface="Lucida Sans Unicode"/>
            </a:endParaRPr>
          </a:p>
          <a:p>
            <a:pPr marL="1384300" marR="5080" lvl="2" indent="-457200" algn="just">
              <a:lnSpc>
                <a:spcPts val="3200"/>
              </a:lnSpc>
              <a:spcBef>
                <a:spcPts val="340"/>
              </a:spcBef>
              <a:buFont typeface="Wingdings" panose="05000000000000000000" pitchFamily="2" charset="2"/>
              <a:buChar char=""/>
            </a:pPr>
            <a:r>
              <a:rPr lang="zh-CN" altLang="en-US" sz="2800" dirty="0">
                <a:latin typeface="Lucida Sans Unicode"/>
                <a:cs typeface="Lucida Sans Unicode"/>
              </a:rPr>
              <a:t>稻米产量的提高（与没有田里养鱼的稻米产量相比约增产</a:t>
            </a:r>
            <a:r>
              <a:rPr lang="en-US" altLang="zh-CN" sz="2800" dirty="0">
                <a:latin typeface="Lucida Sans Unicode"/>
                <a:cs typeface="Lucida Sans Unicode"/>
              </a:rPr>
              <a:t>10-15%</a:t>
            </a:r>
            <a:r>
              <a:rPr lang="zh-CN" altLang="en-US" sz="2800" dirty="0">
                <a:latin typeface="Lucida Sans Unicode"/>
                <a:cs typeface="Lucida Sans Unicode"/>
              </a:rPr>
              <a:t>）。</a:t>
            </a:r>
            <a:endParaRPr lang="en-US" altLang="zh-CN" sz="2800" dirty="0">
              <a:latin typeface="Lucida Sans Unicode"/>
              <a:cs typeface="Lucida Sans Unicode"/>
            </a:endParaRPr>
          </a:p>
          <a:p>
            <a:pPr marL="1384300" marR="5080" lvl="2" indent="-457200" algn="just">
              <a:lnSpc>
                <a:spcPts val="3200"/>
              </a:lnSpc>
              <a:spcBef>
                <a:spcPts val="340"/>
              </a:spcBef>
              <a:buFont typeface="Wingdings" panose="05000000000000000000" pitchFamily="2" charset="2"/>
              <a:buChar char=""/>
            </a:pPr>
            <a:r>
              <a:rPr lang="zh-CN" altLang="en-US" sz="2800" dirty="0">
                <a:latin typeface="Lucida Sans Unicode"/>
                <a:cs typeface="Lucida Sans Unicode"/>
              </a:rPr>
              <a:t>减少从市场购买食品并增加家庭收入</a:t>
            </a:r>
            <a:endParaRPr lang="en-US" altLang="zh-CN" sz="2800" dirty="0">
              <a:latin typeface="Lucida Sans Unicode"/>
              <a:cs typeface="Lucida Sans Unicode"/>
            </a:endParaRPr>
          </a:p>
          <a:p>
            <a:pPr marL="1384300" marR="5080" lvl="2" indent="-457200" algn="just">
              <a:lnSpc>
                <a:spcPts val="3200"/>
              </a:lnSpc>
              <a:spcBef>
                <a:spcPts val="340"/>
              </a:spcBef>
              <a:buFont typeface="Wingdings" panose="05000000000000000000" pitchFamily="2" charset="2"/>
              <a:buChar char=""/>
            </a:pPr>
            <a:r>
              <a:rPr lang="zh-CN" altLang="en-US" sz="2800" dirty="0">
                <a:latin typeface="Lucida Sans Unicode"/>
                <a:cs typeface="Lucida Sans Unicode"/>
              </a:rPr>
              <a:t>没有土地挖池塘的人也可以养鱼。</a:t>
            </a:r>
            <a:endParaRPr lang="en-US" sz="2800" dirty="0">
              <a:latin typeface="Lucida Sans Unicode"/>
              <a:cs typeface="Lucida Sans Uni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F659CEF8-DE8B-F5EE-0892-19D3E662B8D8}"/>
              </a:ext>
            </a:extLst>
          </p:cNvPr>
          <p:cNvSpPr txBox="1">
            <a:spLocks/>
          </p:cNvSpPr>
          <p:nvPr/>
        </p:nvSpPr>
        <p:spPr>
          <a:xfrm>
            <a:off x="445135" y="172535"/>
            <a:ext cx="4244975" cy="558800"/>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pPr>
            <a:r>
              <a:rPr lang="en-US" altLang="zh-CN" sz="3500" kern="0" dirty="0"/>
              <a:t>3.</a:t>
            </a:r>
            <a:r>
              <a:rPr lang="zh-CN" altLang="en-US" sz="3500" kern="0" dirty="0"/>
              <a:t>养鱼的季节</a:t>
            </a:r>
          </a:p>
        </p:txBody>
      </p:sp>
      <p:sp>
        <p:nvSpPr>
          <p:cNvPr id="13" name="object 3">
            <a:extLst>
              <a:ext uri="{FF2B5EF4-FFF2-40B4-BE49-F238E27FC236}">
                <a16:creationId xmlns:a16="http://schemas.microsoft.com/office/drawing/2014/main" id="{6955FECF-CD29-F00E-27E7-DF950C122246}"/>
              </a:ext>
            </a:extLst>
          </p:cNvPr>
          <p:cNvSpPr txBox="1"/>
          <p:nvPr/>
        </p:nvSpPr>
        <p:spPr>
          <a:xfrm>
            <a:off x="455490" y="731335"/>
            <a:ext cx="9803765" cy="1264385"/>
          </a:xfrm>
          <a:prstGeom prst="rect">
            <a:avLst/>
          </a:prstGeom>
        </p:spPr>
        <p:txBody>
          <a:bodyPr vert="horz" wrap="square" lIns="0" tIns="43180" rIns="0" bIns="0" rtlCol="0">
            <a:spAutoFit/>
          </a:bodyPr>
          <a:lstStyle/>
          <a:p>
            <a:pPr marL="12700" marR="5080" indent="457200" algn="just">
              <a:lnSpc>
                <a:spcPts val="3200"/>
              </a:lnSpc>
              <a:spcBef>
                <a:spcPts val="340"/>
              </a:spcBef>
            </a:pPr>
            <a:r>
              <a:rPr lang="zh-CN" altLang="en-US" sz="2400" dirty="0">
                <a:latin typeface="Lucida Sans Unicode"/>
                <a:cs typeface="Lucida Sans Unicode"/>
              </a:rPr>
              <a:t>一般来说，在柬埔寨，我们农民都是在由雨水充足的雨季时候开始在田里养鱼。一般来说，当水源充足时，并能放幼鱼进田里养时，</a:t>
            </a:r>
            <a:r>
              <a:rPr lang="zh-CN" altLang="en-US" sz="2400" dirty="0">
                <a:highlight>
                  <a:srgbClr val="FFFF00"/>
                </a:highlight>
                <a:latin typeface="Lucida Sans Unicode"/>
                <a:cs typeface="Lucida Sans Unicode"/>
              </a:rPr>
              <a:t>移栽</a:t>
            </a:r>
            <a:r>
              <a:rPr lang="zh-CN" altLang="en-US" sz="2400" dirty="0">
                <a:latin typeface="Lucida Sans Unicode"/>
                <a:cs typeface="Lucida Sans Unicode"/>
              </a:rPr>
              <a:t>后</a:t>
            </a:r>
            <a:r>
              <a:rPr lang="en-US" altLang="zh-CN" sz="2400" dirty="0">
                <a:latin typeface="Lucida Sans Unicode"/>
                <a:cs typeface="Lucida Sans Unicode"/>
              </a:rPr>
              <a:t>10-15</a:t>
            </a:r>
            <a:r>
              <a:rPr lang="zh-CN" altLang="en-US" sz="2400" dirty="0">
                <a:latin typeface="Lucida Sans Unicode"/>
                <a:cs typeface="Lucida Sans Unicode"/>
              </a:rPr>
              <a:t>天左右。</a:t>
            </a:r>
            <a:r>
              <a:rPr lang="zh-CN" altLang="en-US" sz="2400" dirty="0">
                <a:highlight>
                  <a:srgbClr val="FFFF00"/>
                </a:highlight>
                <a:latin typeface="Lucida Sans Unicode"/>
                <a:cs typeface="Lucida Sans Unicode"/>
              </a:rPr>
              <a:t>移栽</a:t>
            </a:r>
            <a:r>
              <a:rPr lang="zh-CN" altLang="en-US" sz="2400" dirty="0">
                <a:latin typeface="Lucida Sans Unicode"/>
                <a:cs typeface="Lucida Sans Unicode"/>
              </a:rPr>
              <a:t>后最好在</a:t>
            </a:r>
            <a:r>
              <a:rPr lang="en-US" altLang="zh-CN" sz="2400" dirty="0">
                <a:latin typeface="Lucida Sans Unicode"/>
                <a:cs typeface="Lucida Sans Unicode"/>
              </a:rPr>
              <a:t>20-25</a:t>
            </a:r>
            <a:r>
              <a:rPr lang="zh-CN" altLang="en-US" sz="2400" dirty="0">
                <a:latin typeface="Lucida Sans Unicode"/>
                <a:cs typeface="Lucida Sans Unicode"/>
              </a:rPr>
              <a:t>以内，避免幼鱼吃米芽。</a:t>
            </a:r>
            <a:endParaRPr lang="en-US" sz="2400" dirty="0">
              <a:latin typeface="Lucida Sans Unicode"/>
              <a:cs typeface="Lucida Sans Unicode"/>
            </a:endParaRPr>
          </a:p>
        </p:txBody>
      </p:sp>
      <p:sp>
        <p:nvSpPr>
          <p:cNvPr id="16" name="object 2">
            <a:extLst>
              <a:ext uri="{FF2B5EF4-FFF2-40B4-BE49-F238E27FC236}">
                <a16:creationId xmlns:a16="http://schemas.microsoft.com/office/drawing/2014/main" id="{76F14949-1AEE-B32D-10A1-64CB9E4CA441}"/>
              </a:ext>
            </a:extLst>
          </p:cNvPr>
          <p:cNvSpPr txBox="1">
            <a:spLocks/>
          </p:cNvSpPr>
          <p:nvPr/>
        </p:nvSpPr>
        <p:spPr>
          <a:xfrm>
            <a:off x="413287" y="2394907"/>
            <a:ext cx="9490026" cy="551433"/>
          </a:xfrm>
          <a:prstGeom prst="rect">
            <a:avLst/>
          </a:prstGeom>
        </p:spPr>
        <p:txBody>
          <a:bodyPr vert="horz" wrap="square" lIns="0" tIns="12700" rIns="0" bIns="0" rtlCol="0">
            <a:spAutoFit/>
          </a:bodyPr>
          <a:lstStyle>
            <a:lvl1pPr>
              <a:defRPr sz="3200" b="0" i="0">
                <a:solidFill>
                  <a:srgbClr val="231F20"/>
                </a:solidFill>
                <a:latin typeface="Lucida Sans Unicode"/>
                <a:ea typeface="+mj-ea"/>
                <a:cs typeface="Lucida Sans Unicode"/>
              </a:defRPr>
            </a:lvl1pPr>
          </a:lstStyle>
          <a:p>
            <a:pPr marL="12700">
              <a:spcBef>
                <a:spcPts val="100"/>
              </a:spcBef>
            </a:pPr>
            <a:r>
              <a:rPr lang="en-US" altLang="zh-CN" sz="3500" kern="0" dirty="0"/>
              <a:t>4.</a:t>
            </a:r>
            <a:r>
              <a:rPr lang="zh-CN" altLang="en-US" sz="3500" kern="0" dirty="0"/>
              <a:t>适合养鱼的场地位置和田地面积</a:t>
            </a:r>
          </a:p>
        </p:txBody>
      </p:sp>
      <p:sp>
        <p:nvSpPr>
          <p:cNvPr id="17" name="object 3">
            <a:extLst>
              <a:ext uri="{FF2B5EF4-FFF2-40B4-BE49-F238E27FC236}">
                <a16:creationId xmlns:a16="http://schemas.microsoft.com/office/drawing/2014/main" id="{AFB79B29-6F7A-0327-709B-32FD5D2A11BE}"/>
              </a:ext>
            </a:extLst>
          </p:cNvPr>
          <p:cNvSpPr txBox="1"/>
          <p:nvPr/>
        </p:nvSpPr>
        <p:spPr>
          <a:xfrm>
            <a:off x="82550" y="3131849"/>
            <a:ext cx="10528300" cy="4460195"/>
          </a:xfrm>
          <a:prstGeom prst="rect">
            <a:avLst/>
          </a:prstGeom>
        </p:spPr>
        <p:txBody>
          <a:bodyPr vert="horz" wrap="square" lIns="0" tIns="43180" rIns="0" bIns="0" rtlCol="0">
            <a:spAutoFit/>
          </a:bodyPr>
          <a:lstStyle/>
          <a:p>
            <a:pPr marL="12700" marR="5080" indent="457200" algn="just">
              <a:lnSpc>
                <a:spcPts val="3200"/>
              </a:lnSpc>
              <a:spcBef>
                <a:spcPts val="340"/>
              </a:spcBef>
            </a:pPr>
            <a:r>
              <a:rPr lang="en-US" altLang="zh-CN" sz="2800" dirty="0">
                <a:latin typeface="Lucida Sans Unicode"/>
                <a:cs typeface="Lucida Sans Unicode"/>
              </a:rPr>
              <a:t>4-1 </a:t>
            </a:r>
            <a:r>
              <a:rPr lang="zh-CN" altLang="en-US" sz="2800" dirty="0">
                <a:latin typeface="Lucida Sans Unicode"/>
                <a:cs typeface="Lucida Sans Unicode"/>
              </a:rPr>
              <a:t>场地位置</a:t>
            </a:r>
          </a:p>
          <a:p>
            <a:pPr marL="12700" marR="5080" indent="457200" algn="just">
              <a:lnSpc>
                <a:spcPts val="3200"/>
              </a:lnSpc>
              <a:spcBef>
                <a:spcPts val="340"/>
              </a:spcBef>
            </a:pPr>
            <a:r>
              <a:rPr lang="zh-CN" altLang="en-US" sz="2400" dirty="0">
                <a:latin typeface="Lucida Sans Unicode"/>
                <a:cs typeface="Lucida Sans Unicode"/>
              </a:rPr>
              <a:t>选择如以下合适位置的田地：</a:t>
            </a:r>
          </a:p>
          <a:p>
            <a:pPr marL="1384300" marR="5080" lvl="2" indent="-457200" algn="just">
              <a:lnSpc>
                <a:spcPts val="3200"/>
              </a:lnSpc>
              <a:spcBef>
                <a:spcPts val="340"/>
              </a:spcBef>
              <a:buFont typeface="Wingdings" panose="05000000000000000000" pitchFamily="2" charset="2"/>
              <a:buChar char="F"/>
            </a:pPr>
            <a:r>
              <a:rPr lang="zh-CN" altLang="en-US" sz="2400" dirty="0">
                <a:latin typeface="Lucida Sans Unicode"/>
                <a:cs typeface="Lucida Sans Unicode"/>
              </a:rPr>
              <a:t>靠近水源</a:t>
            </a:r>
          </a:p>
          <a:p>
            <a:pPr marL="1384300" marR="5080" lvl="2" indent="-457200" algn="just">
              <a:lnSpc>
                <a:spcPts val="3200"/>
              </a:lnSpc>
              <a:spcBef>
                <a:spcPts val="340"/>
              </a:spcBef>
              <a:buFont typeface="Wingdings" panose="05000000000000000000" pitchFamily="2" charset="2"/>
              <a:buChar char="F"/>
            </a:pPr>
            <a:r>
              <a:rPr lang="zh-CN" altLang="en-US" sz="2400" dirty="0">
                <a:latin typeface="Lucida Sans Unicode"/>
                <a:cs typeface="Lucida Sans Unicode"/>
              </a:rPr>
              <a:t>稻田深但雨季不被淹</a:t>
            </a:r>
            <a:endParaRPr lang="en-US" altLang="zh-CN" sz="2400" dirty="0">
              <a:latin typeface="Lucida Sans Unicode"/>
              <a:cs typeface="Lucida Sans Unicode"/>
            </a:endParaRPr>
          </a:p>
          <a:p>
            <a:pPr marL="1384300" marR="5080" lvl="2" indent="-457200" algn="just">
              <a:lnSpc>
                <a:spcPts val="3200"/>
              </a:lnSpc>
              <a:spcBef>
                <a:spcPts val="340"/>
              </a:spcBef>
              <a:buFont typeface="Wingdings" panose="05000000000000000000" pitchFamily="2" charset="2"/>
              <a:buChar char="F"/>
            </a:pPr>
            <a:r>
              <a:rPr lang="zh-CN" altLang="en-US" sz="2400" dirty="0">
                <a:latin typeface="Lucida Sans Unicode"/>
                <a:cs typeface="Lucida Sans Unicode"/>
              </a:rPr>
              <a:t>离家近，易于管理。但在距离较远的情况下，也可以养鱼，只是管理起来比较困难。</a:t>
            </a:r>
            <a:endParaRPr lang="en-US" altLang="zh-CN" sz="2400" dirty="0">
              <a:latin typeface="Lucida Sans Unicode"/>
              <a:cs typeface="Lucida Sans Unicode"/>
            </a:endParaRPr>
          </a:p>
          <a:p>
            <a:pPr marL="1384300" marR="5080" lvl="2" indent="-457200" algn="just">
              <a:lnSpc>
                <a:spcPts val="3200"/>
              </a:lnSpc>
              <a:spcBef>
                <a:spcPts val="340"/>
              </a:spcBef>
              <a:buFont typeface="Wingdings" panose="05000000000000000000" pitchFamily="2" charset="2"/>
              <a:buChar char="F"/>
            </a:pPr>
            <a:r>
              <a:rPr lang="zh-CN" altLang="en-US" sz="2400" dirty="0">
                <a:latin typeface="Lucida Sans Unicode"/>
                <a:cs typeface="Lucida Sans Unicode"/>
              </a:rPr>
              <a:t>选择土质好的田、水不</a:t>
            </a:r>
            <a:r>
              <a:rPr lang="zh-CN" altLang="en-US" sz="2400" dirty="0">
                <a:highlight>
                  <a:srgbClr val="FFFF00"/>
                </a:highlight>
                <a:latin typeface="Lucida Sans Unicode"/>
                <a:cs typeface="Lucida Sans Unicode"/>
              </a:rPr>
              <a:t>褐</a:t>
            </a:r>
            <a:r>
              <a:rPr lang="zh-CN" altLang="en-US" sz="2400" dirty="0">
                <a:latin typeface="Lucida Sans Unicode"/>
                <a:cs typeface="Lucida Sans Unicode"/>
              </a:rPr>
              <a:t>、不酸、防水的（保水时间长）的大米。</a:t>
            </a:r>
          </a:p>
          <a:p>
            <a:pPr marL="12700" marR="5080" indent="457200" algn="just">
              <a:lnSpc>
                <a:spcPts val="3200"/>
              </a:lnSpc>
              <a:spcBef>
                <a:spcPts val="340"/>
              </a:spcBef>
            </a:pPr>
            <a:r>
              <a:rPr lang="en-US" altLang="zh-CN" sz="2800" dirty="0">
                <a:latin typeface="Lucida Sans Unicode"/>
                <a:cs typeface="Lucida Sans Unicode"/>
              </a:rPr>
              <a:t>4-2 </a:t>
            </a:r>
            <a:r>
              <a:rPr lang="zh-CN" altLang="en-US" sz="2800" dirty="0">
                <a:latin typeface="Lucida Sans Unicode"/>
                <a:cs typeface="Lucida Sans Unicode"/>
              </a:rPr>
              <a:t>田地面积</a:t>
            </a:r>
          </a:p>
          <a:p>
            <a:pPr marL="1270000" marR="5080" lvl="2" indent="-342900" algn="just">
              <a:lnSpc>
                <a:spcPts val="3200"/>
              </a:lnSpc>
              <a:spcBef>
                <a:spcPts val="340"/>
              </a:spcBef>
              <a:buFont typeface="Wingdings" panose="05000000000000000000" pitchFamily="2" charset="2"/>
              <a:buChar char="F"/>
            </a:pPr>
            <a:r>
              <a:rPr lang="zh-CN" altLang="en-US" sz="2400" dirty="0">
                <a:latin typeface="Lucida Sans Unicode"/>
                <a:cs typeface="Lucida Sans Unicode"/>
              </a:rPr>
              <a:t>田地的大小有大有小，根据每个农户的情况而定。</a:t>
            </a:r>
          </a:p>
          <a:p>
            <a:pPr marL="12700" marR="5080" indent="457200" algn="just">
              <a:lnSpc>
                <a:spcPts val="3200"/>
              </a:lnSpc>
              <a:spcBef>
                <a:spcPts val="340"/>
              </a:spcBef>
            </a:pPr>
            <a:endParaRPr lang="en-US" sz="2800" dirty="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5047333" y="2633472"/>
            <a:ext cx="3112008" cy="3163823"/>
          </a:xfrm>
          <a:prstGeom prst="rect">
            <a:avLst/>
          </a:prstGeom>
        </p:spPr>
      </p:pic>
      <p:pic>
        <p:nvPicPr>
          <p:cNvPr id="8" name="object 8"/>
          <p:cNvPicPr/>
          <p:nvPr/>
        </p:nvPicPr>
        <p:blipFill>
          <a:blip r:embed="rId3" cstate="print"/>
          <a:stretch>
            <a:fillRect/>
          </a:stretch>
        </p:blipFill>
        <p:spPr>
          <a:xfrm>
            <a:off x="8343000" y="4215384"/>
            <a:ext cx="505966" cy="259067"/>
          </a:xfrm>
          <a:prstGeom prst="rect">
            <a:avLst/>
          </a:prstGeom>
        </p:spPr>
      </p:pic>
      <p:pic>
        <p:nvPicPr>
          <p:cNvPr id="9" name="object 9"/>
          <p:cNvPicPr/>
          <p:nvPr/>
        </p:nvPicPr>
        <p:blipFill>
          <a:blip r:embed="rId4" cstate="print"/>
          <a:stretch>
            <a:fillRect/>
          </a:stretch>
        </p:blipFill>
        <p:spPr>
          <a:xfrm>
            <a:off x="8343000" y="3459377"/>
            <a:ext cx="505967" cy="222504"/>
          </a:xfrm>
          <a:prstGeom prst="rect">
            <a:avLst/>
          </a:prstGeom>
        </p:spPr>
      </p:pic>
      <p:sp>
        <p:nvSpPr>
          <p:cNvPr id="10" name="object 10"/>
          <p:cNvSpPr txBox="1"/>
          <p:nvPr/>
        </p:nvSpPr>
        <p:spPr>
          <a:xfrm>
            <a:off x="8924300" y="3268101"/>
            <a:ext cx="1451600" cy="979755"/>
          </a:xfrm>
          <a:prstGeom prst="rect">
            <a:avLst/>
          </a:prstGeom>
        </p:spPr>
        <p:txBody>
          <a:bodyPr vert="horz" wrap="square" lIns="0" tIns="12700" rIns="0" bIns="0" rtlCol="0">
            <a:spAutoFit/>
          </a:bodyPr>
          <a:lstStyle/>
          <a:p>
            <a:pPr marL="12700">
              <a:spcBef>
                <a:spcPts val="100"/>
              </a:spcBef>
            </a:pPr>
            <a:r>
              <a:rPr lang="zh-CN" altLang="en-US" sz="3200" dirty="0">
                <a:solidFill>
                  <a:sysClr val="windowText" lastClr="000000"/>
                </a:solidFill>
              </a:rPr>
              <a:t>田边</a:t>
            </a:r>
          </a:p>
          <a:p>
            <a:pPr marL="12700">
              <a:lnSpc>
                <a:spcPct val="100000"/>
              </a:lnSpc>
              <a:spcBef>
                <a:spcPts val="100"/>
              </a:spcBef>
            </a:pPr>
            <a:endParaRPr sz="3000" dirty="0">
              <a:latin typeface="Lucida Sans Unicode"/>
              <a:cs typeface="Lucida Sans Unicode"/>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2565"/>
              </a:lnSpc>
            </a:pPr>
            <a:r>
              <a:rPr spc="-830" dirty="0"/>
              <a:t>-4-</a:t>
            </a:r>
          </a:p>
        </p:txBody>
      </p:sp>
      <p:sp>
        <p:nvSpPr>
          <p:cNvPr id="11" name="object 11"/>
          <p:cNvSpPr txBox="1"/>
          <p:nvPr/>
        </p:nvSpPr>
        <p:spPr>
          <a:xfrm>
            <a:off x="8924300" y="3998552"/>
            <a:ext cx="1375400" cy="505267"/>
          </a:xfrm>
          <a:prstGeom prst="rect">
            <a:avLst/>
          </a:prstGeom>
        </p:spPr>
        <p:txBody>
          <a:bodyPr vert="horz" wrap="square" lIns="0" tIns="12700" rIns="0" bIns="0" rtlCol="0">
            <a:spAutoFit/>
          </a:bodyPr>
          <a:lstStyle/>
          <a:p>
            <a:pPr marL="12700">
              <a:spcBef>
                <a:spcPts val="100"/>
              </a:spcBef>
            </a:pPr>
            <a:r>
              <a:rPr lang="zh-CN" altLang="en-US" sz="3200" dirty="0">
                <a:solidFill>
                  <a:sysClr val="windowText" lastClr="000000"/>
                </a:solidFill>
              </a:rPr>
              <a:t>水渠</a:t>
            </a:r>
            <a:endParaRPr lang="en-US" sz="3200" dirty="0">
              <a:solidFill>
                <a:sysClr val="windowText" lastClr="000000"/>
              </a:solidFill>
            </a:endParaRPr>
          </a:p>
        </p:txBody>
      </p:sp>
      <p:sp>
        <p:nvSpPr>
          <p:cNvPr id="15" name="Rectangle 14">
            <a:extLst>
              <a:ext uri="{FF2B5EF4-FFF2-40B4-BE49-F238E27FC236}">
                <a16:creationId xmlns:a16="http://schemas.microsoft.com/office/drawing/2014/main" id="{0E39BFAD-E6A0-83D9-554F-F4F635E1DA5B}"/>
              </a:ext>
            </a:extLst>
          </p:cNvPr>
          <p:cNvSpPr/>
          <p:nvPr/>
        </p:nvSpPr>
        <p:spPr>
          <a:xfrm>
            <a:off x="197401" y="1668776"/>
            <a:ext cx="9829800" cy="12005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dirty="0">
                <a:solidFill>
                  <a:sysClr val="windowText" lastClr="000000"/>
                </a:solidFill>
              </a:rPr>
              <a:t>	</a:t>
            </a:r>
            <a:r>
              <a:rPr lang="zh-CN" altLang="en-US" sz="2400" dirty="0">
                <a:solidFill>
                  <a:sysClr val="windowText" lastClr="000000"/>
                </a:solidFill>
              </a:rPr>
              <a:t>为了使养鱼的工作顺利开展并获得更高的水稻产量，我们需要准备适合鱼类生物学特性的水渠系统或池塘，以便能够让鱼良好地生存和生长。养鱼系统的组织如下：</a:t>
            </a:r>
          </a:p>
          <a:p>
            <a:pPr algn="ctr"/>
            <a:endParaRPr lang="en-US" dirty="0">
              <a:solidFill>
                <a:sysClr val="windowText" lastClr="000000"/>
              </a:solidFill>
            </a:endParaRPr>
          </a:p>
        </p:txBody>
      </p:sp>
      <p:sp>
        <p:nvSpPr>
          <p:cNvPr id="16" name="Rectangle 15">
            <a:extLst>
              <a:ext uri="{FF2B5EF4-FFF2-40B4-BE49-F238E27FC236}">
                <a16:creationId xmlns:a16="http://schemas.microsoft.com/office/drawing/2014/main" id="{2E121D02-3F82-0BB7-9CC3-CA26DFA5C40C}"/>
              </a:ext>
            </a:extLst>
          </p:cNvPr>
          <p:cNvSpPr/>
          <p:nvPr/>
        </p:nvSpPr>
        <p:spPr>
          <a:xfrm>
            <a:off x="-139700" y="789956"/>
            <a:ext cx="4356100" cy="7242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ysClr val="windowText" lastClr="000000"/>
                </a:solidFill>
              </a:rPr>
              <a:t>5.</a:t>
            </a:r>
            <a:r>
              <a:rPr lang="zh-CN" altLang="en-US" sz="3600" dirty="0">
                <a:solidFill>
                  <a:sysClr val="windowText" lastClr="000000"/>
                </a:solidFill>
              </a:rPr>
              <a:t>养鱼系统的准备</a:t>
            </a:r>
            <a:endParaRPr lang="en-US" sz="3600" dirty="0">
              <a:solidFill>
                <a:sysClr val="windowText" lastClr="000000"/>
              </a:solidFill>
            </a:endParaRPr>
          </a:p>
        </p:txBody>
      </p:sp>
      <p:sp>
        <p:nvSpPr>
          <p:cNvPr id="17" name="Rectangle 16">
            <a:extLst>
              <a:ext uri="{FF2B5EF4-FFF2-40B4-BE49-F238E27FC236}">
                <a16:creationId xmlns:a16="http://schemas.microsoft.com/office/drawing/2014/main" id="{AD1DBED2-14B0-B61D-C6C5-65BEC0B69331}"/>
              </a:ext>
            </a:extLst>
          </p:cNvPr>
          <p:cNvSpPr/>
          <p:nvPr/>
        </p:nvSpPr>
        <p:spPr>
          <a:xfrm>
            <a:off x="165100" y="152400"/>
            <a:ext cx="10363200" cy="7242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F"/>
            </a:pPr>
            <a:r>
              <a:rPr lang="zh-CN" altLang="en-US" sz="2400" dirty="0">
                <a:solidFill>
                  <a:sysClr val="windowText" lastClr="000000"/>
                </a:solidFill>
              </a:rPr>
              <a:t>适合场地尺寸适合场地尺寸：</a:t>
            </a:r>
            <a:r>
              <a:rPr lang="en-US" altLang="zh-CN" sz="2400" dirty="0">
                <a:solidFill>
                  <a:sysClr val="windowText" lastClr="000000"/>
                </a:solidFill>
              </a:rPr>
              <a:t>1000m-10,000m</a:t>
            </a:r>
            <a:r>
              <a:rPr lang="zh-CN" altLang="en-US" sz="2400" dirty="0">
                <a:solidFill>
                  <a:sysClr val="windowText" lastClr="000000"/>
                </a:solidFill>
              </a:rPr>
              <a:t>：</a:t>
            </a:r>
            <a:r>
              <a:rPr lang="en-US" altLang="zh-CN" sz="2400" dirty="0">
                <a:solidFill>
                  <a:sysClr val="windowText" lastClr="000000"/>
                </a:solidFill>
              </a:rPr>
              <a:t>1000m-10,000m</a:t>
            </a:r>
            <a:endParaRPr lang="en-US" sz="2400" dirty="0">
              <a:solidFill>
                <a:sysClr val="windowText" lastClr="000000"/>
              </a:solidFill>
            </a:endParaRPr>
          </a:p>
        </p:txBody>
      </p:sp>
      <p:sp>
        <p:nvSpPr>
          <p:cNvPr id="18" name="Rectangle 17">
            <a:extLst>
              <a:ext uri="{FF2B5EF4-FFF2-40B4-BE49-F238E27FC236}">
                <a16:creationId xmlns:a16="http://schemas.microsoft.com/office/drawing/2014/main" id="{3594FD6B-C772-F747-C520-9794E6638599}"/>
              </a:ext>
            </a:extLst>
          </p:cNvPr>
          <p:cNvSpPr/>
          <p:nvPr/>
        </p:nvSpPr>
        <p:spPr>
          <a:xfrm>
            <a:off x="403472" y="3180210"/>
            <a:ext cx="4588260" cy="7242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ysClr val="windowText" lastClr="000000"/>
                </a:solidFill>
              </a:rPr>
              <a:t>5-1 </a:t>
            </a:r>
            <a:r>
              <a:rPr lang="zh-CN" altLang="en-US" sz="3600" dirty="0">
                <a:solidFill>
                  <a:sysClr val="windowText" lastClr="000000"/>
                </a:solidFill>
              </a:rPr>
              <a:t>水产养殖系统特点</a:t>
            </a:r>
            <a:endParaRPr lang="en-US" sz="3600" dirty="0">
              <a:solidFill>
                <a:sysClr val="windowText" lastClr="000000"/>
              </a:solidFill>
            </a:endParaRPr>
          </a:p>
        </p:txBody>
      </p:sp>
      <p:sp>
        <p:nvSpPr>
          <p:cNvPr id="19" name="Rectangle 18">
            <a:extLst>
              <a:ext uri="{FF2B5EF4-FFF2-40B4-BE49-F238E27FC236}">
                <a16:creationId xmlns:a16="http://schemas.microsoft.com/office/drawing/2014/main" id="{1949EDE8-DF4C-CEE6-73DE-281F97E94E27}"/>
              </a:ext>
            </a:extLst>
          </p:cNvPr>
          <p:cNvSpPr/>
          <p:nvPr/>
        </p:nvSpPr>
        <p:spPr>
          <a:xfrm>
            <a:off x="403472" y="3773951"/>
            <a:ext cx="4539767" cy="15030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dirty="0">
                <a:solidFill>
                  <a:sysClr val="windowText" lastClr="000000"/>
                </a:solidFill>
              </a:rPr>
              <a:t>	</a:t>
            </a:r>
            <a:r>
              <a:rPr lang="zh-CN" altLang="en-US" sz="2400" dirty="0">
                <a:solidFill>
                  <a:sysClr val="windowText" lastClr="000000"/>
                </a:solidFill>
              </a:rPr>
              <a:t>下图是准备作田养鱼系统示例。每个农民的可以根据实际能力，实行不同的实施。</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00000" y="467176"/>
            <a:ext cx="3742943" cy="4105655"/>
          </a:xfrm>
          <a:prstGeom prst="rect">
            <a:avLst/>
          </a:prstGeom>
        </p:spPr>
      </p:pic>
      <p:pic>
        <p:nvPicPr>
          <p:cNvPr id="3" name="object 3"/>
          <p:cNvPicPr/>
          <p:nvPr/>
        </p:nvPicPr>
        <p:blipFill>
          <a:blip r:embed="rId3" cstate="print"/>
          <a:stretch>
            <a:fillRect/>
          </a:stretch>
        </p:blipFill>
        <p:spPr>
          <a:xfrm>
            <a:off x="5346001" y="464993"/>
            <a:ext cx="3511283" cy="4002015"/>
          </a:xfrm>
          <a:prstGeom prst="rect">
            <a:avLst/>
          </a:prstGeom>
        </p:spPr>
      </p:pic>
      <p:pic>
        <p:nvPicPr>
          <p:cNvPr id="4" name="object 4"/>
          <p:cNvPicPr/>
          <p:nvPr/>
        </p:nvPicPr>
        <p:blipFill>
          <a:blip r:embed="rId4" cstate="print"/>
          <a:stretch>
            <a:fillRect/>
          </a:stretch>
        </p:blipFill>
        <p:spPr>
          <a:xfrm>
            <a:off x="972000" y="4953509"/>
            <a:ext cx="530351" cy="316992"/>
          </a:xfrm>
          <a:prstGeom prst="rect">
            <a:avLst/>
          </a:prstGeom>
        </p:spPr>
      </p:pic>
      <p:pic>
        <p:nvPicPr>
          <p:cNvPr id="5" name="object 5"/>
          <p:cNvPicPr/>
          <p:nvPr/>
        </p:nvPicPr>
        <p:blipFill>
          <a:blip r:embed="rId4" cstate="print"/>
          <a:stretch>
            <a:fillRect/>
          </a:stretch>
        </p:blipFill>
        <p:spPr>
          <a:xfrm>
            <a:off x="5346000" y="4953485"/>
            <a:ext cx="530351" cy="316992"/>
          </a:xfrm>
          <a:prstGeom prst="rect">
            <a:avLst/>
          </a:prstGeom>
        </p:spPr>
      </p:pic>
      <p:pic>
        <p:nvPicPr>
          <p:cNvPr id="6" name="object 6"/>
          <p:cNvPicPr/>
          <p:nvPr/>
        </p:nvPicPr>
        <p:blipFill>
          <a:blip r:embed="rId5" cstate="print"/>
          <a:stretch>
            <a:fillRect/>
          </a:stretch>
        </p:blipFill>
        <p:spPr>
          <a:xfrm>
            <a:off x="972000" y="5651177"/>
            <a:ext cx="530351" cy="316992"/>
          </a:xfrm>
          <a:prstGeom prst="rect">
            <a:avLst/>
          </a:prstGeom>
        </p:spPr>
      </p:pic>
      <p:pic>
        <p:nvPicPr>
          <p:cNvPr id="7" name="object 7"/>
          <p:cNvPicPr/>
          <p:nvPr/>
        </p:nvPicPr>
        <p:blipFill>
          <a:blip r:embed="rId6" cstate="print"/>
          <a:stretch>
            <a:fillRect/>
          </a:stretch>
        </p:blipFill>
        <p:spPr>
          <a:xfrm>
            <a:off x="7065000" y="4892535"/>
            <a:ext cx="582167" cy="377939"/>
          </a:xfrm>
          <a:prstGeom prst="rect">
            <a:avLst/>
          </a:prstGeom>
        </p:spPr>
      </p:pic>
      <p:pic>
        <p:nvPicPr>
          <p:cNvPr id="8" name="object 8"/>
          <p:cNvPicPr/>
          <p:nvPr/>
        </p:nvPicPr>
        <p:blipFill>
          <a:blip r:embed="rId7" cstate="print"/>
          <a:stretch>
            <a:fillRect/>
          </a:stretch>
        </p:blipFill>
        <p:spPr>
          <a:xfrm>
            <a:off x="2574000" y="4953509"/>
            <a:ext cx="530351" cy="316992"/>
          </a:xfrm>
          <a:prstGeom prst="rect">
            <a:avLst/>
          </a:prstGeom>
        </p:spPr>
      </p:pic>
      <p:pic>
        <p:nvPicPr>
          <p:cNvPr id="9" name="object 9"/>
          <p:cNvPicPr/>
          <p:nvPr/>
        </p:nvPicPr>
        <p:blipFill>
          <a:blip r:embed="rId8" cstate="print"/>
          <a:stretch>
            <a:fillRect/>
          </a:stretch>
        </p:blipFill>
        <p:spPr>
          <a:xfrm>
            <a:off x="5346000" y="5651177"/>
            <a:ext cx="530351" cy="316992"/>
          </a:xfrm>
          <a:prstGeom prst="rect">
            <a:avLst/>
          </a:prstGeom>
        </p:spPr>
      </p:pic>
      <p:pic>
        <p:nvPicPr>
          <p:cNvPr id="10" name="object 10"/>
          <p:cNvPicPr/>
          <p:nvPr/>
        </p:nvPicPr>
        <p:blipFill>
          <a:blip r:embed="rId9" cstate="print"/>
          <a:stretch>
            <a:fillRect/>
          </a:stretch>
        </p:blipFill>
        <p:spPr>
          <a:xfrm>
            <a:off x="2574000" y="5651177"/>
            <a:ext cx="493776" cy="316992"/>
          </a:xfrm>
          <a:prstGeom prst="rect">
            <a:avLst/>
          </a:prstGeom>
        </p:spPr>
      </p:pic>
      <p:sp>
        <p:nvSpPr>
          <p:cNvPr id="11" name="object 11"/>
          <p:cNvSpPr txBox="1"/>
          <p:nvPr/>
        </p:nvSpPr>
        <p:spPr>
          <a:xfrm>
            <a:off x="1556913" y="4929951"/>
            <a:ext cx="1182644"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dirty="0">
                <a:latin typeface="Lucida Sans Unicode"/>
                <a:cs typeface="Lucida Sans Unicode"/>
              </a:rPr>
              <a:t>田边</a:t>
            </a:r>
            <a:endParaRPr sz="2000" dirty="0">
              <a:latin typeface="Lucida Sans Unicode"/>
              <a:cs typeface="Lucida Sans Unicode"/>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12700">
              <a:lnSpc>
                <a:spcPts val="2565"/>
              </a:lnSpc>
            </a:pPr>
            <a:r>
              <a:rPr spc="-830" dirty="0"/>
              <a:t>-5-</a:t>
            </a:r>
          </a:p>
        </p:txBody>
      </p:sp>
      <p:sp>
        <p:nvSpPr>
          <p:cNvPr id="13" name="object 13"/>
          <p:cNvSpPr txBox="1"/>
          <p:nvPr/>
        </p:nvSpPr>
        <p:spPr>
          <a:xfrm>
            <a:off x="7761240" y="4892535"/>
            <a:ext cx="716319"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dirty="0">
                <a:latin typeface="Lucida Sans Unicode"/>
                <a:cs typeface="Lucida Sans Unicode"/>
              </a:rPr>
              <a:t>池塘</a:t>
            </a:r>
            <a:endParaRPr sz="2000" dirty="0">
              <a:latin typeface="Lucida Sans Unicode"/>
              <a:cs typeface="Lucida Sans Unicode"/>
            </a:endParaRPr>
          </a:p>
        </p:txBody>
      </p:sp>
      <p:sp>
        <p:nvSpPr>
          <p:cNvPr id="15" name="object 15"/>
          <p:cNvSpPr txBox="1"/>
          <p:nvPr/>
        </p:nvSpPr>
        <p:spPr>
          <a:xfrm>
            <a:off x="3211928" y="5671268"/>
            <a:ext cx="1676025"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dirty="0">
                <a:latin typeface="Lucida Sans Unicode"/>
                <a:cs typeface="Lucida Sans Unicode"/>
              </a:rPr>
              <a:t>鱼的进出口</a:t>
            </a:r>
            <a:endParaRPr sz="2000" dirty="0">
              <a:latin typeface="Lucida Sans Unicode"/>
              <a:cs typeface="Lucida Sans Unicode"/>
            </a:endParaRPr>
          </a:p>
        </p:txBody>
      </p:sp>
      <p:sp>
        <p:nvSpPr>
          <p:cNvPr id="16" name="object 16"/>
          <p:cNvSpPr txBox="1"/>
          <p:nvPr/>
        </p:nvSpPr>
        <p:spPr>
          <a:xfrm>
            <a:off x="1514625" y="5671268"/>
            <a:ext cx="1456300"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dirty="0">
                <a:latin typeface="Lucida Sans Unicode"/>
                <a:cs typeface="Lucida Sans Unicode"/>
              </a:rPr>
              <a:t>水渠</a:t>
            </a:r>
            <a:endParaRPr sz="2000" dirty="0">
              <a:latin typeface="Lucida Sans Unicode"/>
              <a:cs typeface="Lucida Sans Unicode"/>
            </a:endParaRPr>
          </a:p>
        </p:txBody>
      </p:sp>
      <p:sp>
        <p:nvSpPr>
          <p:cNvPr id="19" name="object 16">
            <a:extLst>
              <a:ext uri="{FF2B5EF4-FFF2-40B4-BE49-F238E27FC236}">
                <a16:creationId xmlns:a16="http://schemas.microsoft.com/office/drawing/2014/main" id="{ADD5EBC0-20D4-2955-AE23-859E3B923435}"/>
              </a:ext>
            </a:extLst>
          </p:cNvPr>
          <p:cNvSpPr txBox="1"/>
          <p:nvPr/>
        </p:nvSpPr>
        <p:spPr>
          <a:xfrm>
            <a:off x="3211928" y="4951680"/>
            <a:ext cx="1456300"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dirty="0">
                <a:latin typeface="Lucida Sans Unicode"/>
                <a:cs typeface="Lucida Sans Unicode"/>
              </a:rPr>
              <a:t>水渠边</a:t>
            </a:r>
            <a:endParaRPr sz="2000" dirty="0">
              <a:latin typeface="Lucida Sans Unicode"/>
              <a:cs typeface="Lucida Sans Unicode"/>
            </a:endParaRPr>
          </a:p>
        </p:txBody>
      </p:sp>
      <p:sp>
        <p:nvSpPr>
          <p:cNvPr id="20" name="object 11">
            <a:extLst>
              <a:ext uri="{FF2B5EF4-FFF2-40B4-BE49-F238E27FC236}">
                <a16:creationId xmlns:a16="http://schemas.microsoft.com/office/drawing/2014/main" id="{FF086C71-0010-F223-AC87-F5632E135B57}"/>
              </a:ext>
            </a:extLst>
          </p:cNvPr>
          <p:cNvSpPr txBox="1"/>
          <p:nvPr/>
        </p:nvSpPr>
        <p:spPr>
          <a:xfrm>
            <a:off x="5962801" y="4968815"/>
            <a:ext cx="1182644" cy="320601"/>
          </a:xfrm>
          <a:prstGeom prst="rect">
            <a:avLst/>
          </a:prstGeom>
        </p:spPr>
        <p:txBody>
          <a:bodyPr vert="horz" wrap="square" lIns="0" tIns="12700" rIns="0" bIns="0" rtlCol="0">
            <a:spAutoFit/>
          </a:bodyPr>
          <a:lstStyle/>
          <a:p>
            <a:pPr marL="12700">
              <a:spcBef>
                <a:spcPts val="100"/>
              </a:spcBef>
            </a:pPr>
            <a:r>
              <a:rPr lang="zh-CN" altLang="en-US" sz="2000" dirty="0">
                <a:latin typeface="Lucida Sans Unicode"/>
                <a:cs typeface="Lucida Sans Unicode"/>
              </a:rPr>
              <a:t>田边</a:t>
            </a:r>
          </a:p>
        </p:txBody>
      </p:sp>
      <p:sp>
        <p:nvSpPr>
          <p:cNvPr id="21" name="object 16">
            <a:extLst>
              <a:ext uri="{FF2B5EF4-FFF2-40B4-BE49-F238E27FC236}">
                <a16:creationId xmlns:a16="http://schemas.microsoft.com/office/drawing/2014/main" id="{36043DF5-C37F-868B-68CA-C59E21E92C8A}"/>
              </a:ext>
            </a:extLst>
          </p:cNvPr>
          <p:cNvSpPr txBox="1"/>
          <p:nvPr/>
        </p:nvSpPr>
        <p:spPr>
          <a:xfrm>
            <a:off x="5962801" y="5671267"/>
            <a:ext cx="1456300"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dirty="0">
                <a:latin typeface="Lucida Sans Unicode"/>
                <a:cs typeface="Lucida Sans Unicode"/>
              </a:rPr>
              <a:t>水渠</a:t>
            </a:r>
            <a:endParaRPr sz="2000" dirty="0">
              <a:latin typeface="Lucida Sans Unicode"/>
              <a:cs typeface="Lucida Sans Uni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504004"/>
            <a:ext cx="4379976" cy="3776471"/>
          </a:xfrm>
          <a:prstGeom prst="rect">
            <a:avLst/>
          </a:prstGeom>
        </p:spPr>
      </p:pic>
      <p:pic>
        <p:nvPicPr>
          <p:cNvPr id="3" name="object 3"/>
          <p:cNvPicPr/>
          <p:nvPr/>
        </p:nvPicPr>
        <p:blipFill>
          <a:blip r:embed="rId3" cstate="print"/>
          <a:stretch>
            <a:fillRect/>
          </a:stretch>
        </p:blipFill>
        <p:spPr>
          <a:xfrm>
            <a:off x="5723999" y="457212"/>
            <a:ext cx="3977631" cy="4233664"/>
          </a:xfrm>
          <a:prstGeom prst="rect">
            <a:avLst/>
          </a:prstGeom>
        </p:spPr>
      </p:pic>
      <p:pic>
        <p:nvPicPr>
          <p:cNvPr id="4" name="object 4"/>
          <p:cNvPicPr/>
          <p:nvPr/>
        </p:nvPicPr>
        <p:blipFill>
          <a:blip r:embed="rId4" cstate="print"/>
          <a:stretch>
            <a:fillRect/>
          </a:stretch>
        </p:blipFill>
        <p:spPr>
          <a:xfrm>
            <a:off x="1002000" y="4896533"/>
            <a:ext cx="563879" cy="347472"/>
          </a:xfrm>
          <a:prstGeom prst="rect">
            <a:avLst/>
          </a:prstGeom>
        </p:spPr>
      </p:pic>
      <p:pic>
        <p:nvPicPr>
          <p:cNvPr id="5" name="object 5"/>
          <p:cNvPicPr/>
          <p:nvPr/>
        </p:nvPicPr>
        <p:blipFill>
          <a:blip r:embed="rId5" cstate="print"/>
          <a:stretch>
            <a:fillRect/>
          </a:stretch>
        </p:blipFill>
        <p:spPr>
          <a:xfrm>
            <a:off x="1002000" y="5688005"/>
            <a:ext cx="563879" cy="347472"/>
          </a:xfrm>
          <a:prstGeom prst="rect">
            <a:avLst/>
          </a:prstGeom>
        </p:spPr>
      </p:pic>
      <p:pic>
        <p:nvPicPr>
          <p:cNvPr id="6" name="object 6"/>
          <p:cNvPicPr/>
          <p:nvPr/>
        </p:nvPicPr>
        <p:blipFill>
          <a:blip r:embed="rId6" cstate="print"/>
          <a:stretch>
            <a:fillRect/>
          </a:stretch>
        </p:blipFill>
        <p:spPr>
          <a:xfrm>
            <a:off x="3087360" y="4896533"/>
            <a:ext cx="548639" cy="347472"/>
          </a:xfrm>
          <a:prstGeom prst="rect">
            <a:avLst/>
          </a:prstGeom>
        </p:spPr>
      </p:pic>
      <p:pic>
        <p:nvPicPr>
          <p:cNvPr id="7" name="object 7"/>
          <p:cNvPicPr/>
          <p:nvPr/>
        </p:nvPicPr>
        <p:blipFill>
          <a:blip r:embed="rId7" cstate="print"/>
          <a:stretch>
            <a:fillRect/>
          </a:stretch>
        </p:blipFill>
        <p:spPr>
          <a:xfrm>
            <a:off x="3053832" y="5648388"/>
            <a:ext cx="615693" cy="387083"/>
          </a:xfrm>
          <a:prstGeom prst="rect">
            <a:avLst/>
          </a:prstGeom>
        </p:spPr>
      </p:pic>
      <p:pic>
        <p:nvPicPr>
          <p:cNvPr id="8" name="object 8"/>
          <p:cNvPicPr/>
          <p:nvPr/>
        </p:nvPicPr>
        <p:blipFill>
          <a:blip r:embed="rId8" cstate="print"/>
          <a:stretch>
            <a:fillRect/>
          </a:stretch>
        </p:blipFill>
        <p:spPr>
          <a:xfrm>
            <a:off x="5723999" y="5016017"/>
            <a:ext cx="566919" cy="359651"/>
          </a:xfrm>
          <a:prstGeom prst="rect">
            <a:avLst/>
          </a:prstGeom>
        </p:spPr>
      </p:pic>
      <p:pic>
        <p:nvPicPr>
          <p:cNvPr id="9" name="object 9"/>
          <p:cNvPicPr/>
          <p:nvPr/>
        </p:nvPicPr>
        <p:blipFill>
          <a:blip r:embed="rId9" cstate="print"/>
          <a:stretch>
            <a:fillRect/>
          </a:stretch>
        </p:blipFill>
        <p:spPr>
          <a:xfrm>
            <a:off x="5723999" y="5746115"/>
            <a:ext cx="566919" cy="359658"/>
          </a:xfrm>
          <a:prstGeom prst="rect">
            <a:avLst/>
          </a:prstGeom>
        </p:spPr>
      </p:pic>
      <p:pic>
        <p:nvPicPr>
          <p:cNvPr id="10" name="object 10"/>
          <p:cNvPicPr/>
          <p:nvPr/>
        </p:nvPicPr>
        <p:blipFill>
          <a:blip r:embed="rId10" cstate="print"/>
          <a:stretch>
            <a:fillRect/>
          </a:stretch>
        </p:blipFill>
        <p:spPr>
          <a:xfrm>
            <a:off x="8045999" y="5029121"/>
            <a:ext cx="643127" cy="429767"/>
          </a:xfrm>
          <a:prstGeom prst="rect">
            <a:avLst/>
          </a:prstGeom>
        </p:spPr>
      </p:pic>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12700">
              <a:lnSpc>
                <a:spcPts val="2565"/>
              </a:lnSpc>
            </a:pPr>
            <a:r>
              <a:rPr spc="-830" dirty="0"/>
              <a:t>-6-</a:t>
            </a:r>
          </a:p>
        </p:txBody>
      </p:sp>
      <p:sp>
        <p:nvSpPr>
          <p:cNvPr id="19" name="object 11">
            <a:extLst>
              <a:ext uri="{FF2B5EF4-FFF2-40B4-BE49-F238E27FC236}">
                <a16:creationId xmlns:a16="http://schemas.microsoft.com/office/drawing/2014/main" id="{C8CFD51C-983D-8587-860A-78E85AD668E3}"/>
              </a:ext>
            </a:extLst>
          </p:cNvPr>
          <p:cNvSpPr txBox="1"/>
          <p:nvPr/>
        </p:nvSpPr>
        <p:spPr>
          <a:xfrm>
            <a:off x="1694768" y="4944763"/>
            <a:ext cx="1182644"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dirty="0">
                <a:latin typeface="Lucida Sans Unicode"/>
                <a:cs typeface="Lucida Sans Unicode"/>
              </a:rPr>
              <a:t>田边</a:t>
            </a:r>
            <a:endParaRPr sz="2000" dirty="0">
              <a:latin typeface="Lucida Sans Unicode"/>
              <a:cs typeface="Lucida Sans Unicode"/>
            </a:endParaRPr>
          </a:p>
        </p:txBody>
      </p:sp>
      <p:sp>
        <p:nvSpPr>
          <p:cNvPr id="20" name="object 11">
            <a:extLst>
              <a:ext uri="{FF2B5EF4-FFF2-40B4-BE49-F238E27FC236}">
                <a16:creationId xmlns:a16="http://schemas.microsoft.com/office/drawing/2014/main" id="{8DBDDF13-76A2-B3DD-6A92-6F7C74E30F08}"/>
              </a:ext>
            </a:extLst>
          </p:cNvPr>
          <p:cNvSpPr txBox="1"/>
          <p:nvPr/>
        </p:nvSpPr>
        <p:spPr>
          <a:xfrm>
            <a:off x="6375465" y="4959411"/>
            <a:ext cx="1182644" cy="320601"/>
          </a:xfrm>
          <a:prstGeom prst="rect">
            <a:avLst/>
          </a:prstGeom>
        </p:spPr>
        <p:txBody>
          <a:bodyPr vert="horz" wrap="square" lIns="0" tIns="12700" rIns="0" bIns="0" rtlCol="0">
            <a:spAutoFit/>
          </a:bodyPr>
          <a:lstStyle/>
          <a:p>
            <a:pPr marL="12700">
              <a:spcBef>
                <a:spcPts val="100"/>
              </a:spcBef>
            </a:pPr>
            <a:r>
              <a:rPr lang="zh-CN" altLang="en-US" sz="2000" dirty="0">
                <a:latin typeface="Lucida Sans Unicode"/>
                <a:cs typeface="Lucida Sans Unicode"/>
              </a:rPr>
              <a:t>田边</a:t>
            </a:r>
          </a:p>
        </p:txBody>
      </p:sp>
      <p:sp>
        <p:nvSpPr>
          <p:cNvPr id="21" name="object 12">
            <a:extLst>
              <a:ext uri="{FF2B5EF4-FFF2-40B4-BE49-F238E27FC236}">
                <a16:creationId xmlns:a16="http://schemas.microsoft.com/office/drawing/2014/main" id="{709D0476-6A82-559E-656E-811DFC81050B}"/>
              </a:ext>
            </a:extLst>
          </p:cNvPr>
          <p:cNvSpPr txBox="1"/>
          <p:nvPr/>
        </p:nvSpPr>
        <p:spPr>
          <a:xfrm>
            <a:off x="6515292" y="5759370"/>
            <a:ext cx="657860" cy="320601"/>
          </a:xfrm>
          <a:prstGeom prst="rect">
            <a:avLst/>
          </a:prstGeom>
        </p:spPr>
        <p:txBody>
          <a:bodyPr vert="horz" wrap="square" lIns="0" tIns="12700" rIns="0" bIns="0" rtlCol="0">
            <a:spAutoFit/>
          </a:bodyPr>
          <a:lstStyle/>
          <a:p>
            <a:pPr marL="12700">
              <a:spcBef>
                <a:spcPts val="100"/>
              </a:spcBef>
            </a:pPr>
            <a:r>
              <a:rPr lang="zh-CN" altLang="en-US" sz="2000" dirty="0">
                <a:latin typeface="Lucida Sans Unicode"/>
                <a:cs typeface="Lucida Sans Unicode"/>
              </a:rPr>
              <a:t>水渠</a:t>
            </a:r>
          </a:p>
        </p:txBody>
      </p:sp>
      <p:sp>
        <p:nvSpPr>
          <p:cNvPr id="22" name="object 11">
            <a:extLst>
              <a:ext uri="{FF2B5EF4-FFF2-40B4-BE49-F238E27FC236}">
                <a16:creationId xmlns:a16="http://schemas.microsoft.com/office/drawing/2014/main" id="{D8ECF55D-15F8-1896-CE07-083FFE160E7D}"/>
              </a:ext>
            </a:extLst>
          </p:cNvPr>
          <p:cNvSpPr txBox="1"/>
          <p:nvPr/>
        </p:nvSpPr>
        <p:spPr>
          <a:xfrm>
            <a:off x="8998632" y="5016017"/>
            <a:ext cx="1182644"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dirty="0">
                <a:latin typeface="Lucida Sans Unicode"/>
                <a:cs typeface="Lucida Sans Unicode"/>
              </a:rPr>
              <a:t>池塘</a:t>
            </a:r>
            <a:endParaRPr sz="2000" dirty="0">
              <a:latin typeface="Lucida Sans Unicode"/>
              <a:cs typeface="Lucida Sans Unicode"/>
            </a:endParaRPr>
          </a:p>
        </p:txBody>
      </p:sp>
      <p:sp>
        <p:nvSpPr>
          <p:cNvPr id="24" name="TextBox 23">
            <a:extLst>
              <a:ext uri="{FF2B5EF4-FFF2-40B4-BE49-F238E27FC236}">
                <a16:creationId xmlns:a16="http://schemas.microsoft.com/office/drawing/2014/main" id="{72F59D72-E5FB-16A2-3FB0-3FBDC7140534}"/>
              </a:ext>
            </a:extLst>
          </p:cNvPr>
          <p:cNvSpPr txBox="1"/>
          <p:nvPr/>
        </p:nvSpPr>
        <p:spPr>
          <a:xfrm>
            <a:off x="3842431" y="5694502"/>
            <a:ext cx="994745" cy="369332"/>
          </a:xfrm>
          <a:prstGeom prst="rect">
            <a:avLst/>
          </a:prstGeom>
          <a:noFill/>
        </p:spPr>
        <p:txBody>
          <a:bodyPr wrap="square">
            <a:spAutoFit/>
          </a:bodyPr>
          <a:lstStyle/>
          <a:p>
            <a:r>
              <a:rPr lang="en-US" dirty="0" err="1"/>
              <a:t>池塘</a:t>
            </a:r>
            <a:endParaRPr lang="en-US" dirty="0"/>
          </a:p>
        </p:txBody>
      </p:sp>
      <p:sp>
        <p:nvSpPr>
          <p:cNvPr id="25" name="object 15">
            <a:extLst>
              <a:ext uri="{FF2B5EF4-FFF2-40B4-BE49-F238E27FC236}">
                <a16:creationId xmlns:a16="http://schemas.microsoft.com/office/drawing/2014/main" id="{8F423DAA-B3DE-5BEB-36D3-D53A5F3DDACD}"/>
              </a:ext>
            </a:extLst>
          </p:cNvPr>
          <p:cNvSpPr txBox="1"/>
          <p:nvPr/>
        </p:nvSpPr>
        <p:spPr>
          <a:xfrm>
            <a:off x="3722485" y="4937743"/>
            <a:ext cx="1676025"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dirty="0">
                <a:latin typeface="Lucida Sans Unicode"/>
                <a:cs typeface="Lucida Sans Unicode"/>
              </a:rPr>
              <a:t>鱼的进出口</a:t>
            </a:r>
            <a:endParaRPr sz="2000" dirty="0">
              <a:latin typeface="Lucida Sans Unicode"/>
              <a:cs typeface="Lucida Sans Unicode"/>
            </a:endParaRPr>
          </a:p>
        </p:txBody>
      </p:sp>
      <p:sp>
        <p:nvSpPr>
          <p:cNvPr id="26" name="object 11">
            <a:extLst>
              <a:ext uri="{FF2B5EF4-FFF2-40B4-BE49-F238E27FC236}">
                <a16:creationId xmlns:a16="http://schemas.microsoft.com/office/drawing/2014/main" id="{A1461D41-56A7-2650-2DB9-177F60EF821E}"/>
              </a:ext>
            </a:extLst>
          </p:cNvPr>
          <p:cNvSpPr txBox="1"/>
          <p:nvPr/>
        </p:nvSpPr>
        <p:spPr>
          <a:xfrm>
            <a:off x="1659302" y="5738746"/>
            <a:ext cx="1182644"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dirty="0">
                <a:latin typeface="Lucida Sans Unicode"/>
                <a:cs typeface="Lucida Sans Unicode"/>
              </a:rPr>
              <a:t>水渠</a:t>
            </a:r>
            <a:endParaRPr sz="2000" dirty="0">
              <a:latin typeface="Lucida Sans Unicode"/>
              <a:cs typeface="Lucida Sans Unicod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TotalTime>
  <Words>2288</Words>
  <Application>Microsoft Office PowerPoint</Application>
  <PresentationFormat>Custom</PresentationFormat>
  <Paragraphs>207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黑体</vt:lpstr>
      <vt:lpstr>华文仿宋</vt:lpstr>
      <vt:lpstr>宋体</vt:lpstr>
      <vt:lpstr>Arial</vt:lpstr>
      <vt:lpstr>Calibri</vt:lpstr>
      <vt:lpstr>Lucida Sans Unicode</vt:lpstr>
      <vt:lpstr>Wingdings</vt:lpstr>
      <vt:lpstr>Office Theme</vt:lpstr>
      <vt:lpstr>PowerPoint Presentation</vt:lpstr>
      <vt:lpstr>PowerPoint Presentation</vt:lpstr>
      <vt:lpstr>文章内容</vt:lpstr>
      <vt:lpstr>1.介绍</vt:lpstr>
      <vt:lpstr>2.田里养鱼的好处</vt:lpstr>
      <vt:lpstr>PowerPoint Presentation</vt:lpstr>
      <vt:lpstr>PowerPoint Presentation</vt:lpstr>
      <vt:lpstr>PowerPoint Presentation</vt:lpstr>
      <vt:lpstr>PowerPoint Presentation</vt:lpstr>
      <vt:lpstr>PowerPoint Presentation</vt:lpstr>
      <vt:lpstr>5-2. 田边</vt:lpstr>
      <vt:lpstr>5-3 田里水渠系</vt:lpstr>
      <vt:lpstr>5-4水闸门</vt:lpstr>
      <vt:lpstr>图5：插秧阶段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Horng Sok</cp:lastModifiedBy>
  <cp:revision>8</cp:revision>
  <dcterms:created xsi:type="dcterms:W3CDTF">2024-05-25T17:27:00Z</dcterms:created>
  <dcterms:modified xsi:type="dcterms:W3CDTF">2024-06-01T11:13:25Z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2012-06-08T00:00:00Z</vt:filetime>
  </property>
  <property fmtid="{D5CDD505-2E9C-101B-9397-08002B2CF9AE}" pid="3" name="Creator">
    <vt:lpwstr>Adobe InDesign CS5 (7.0)</vt:lpwstr>
  </property>
  <property fmtid="{D5CDD505-2E9C-101B-9397-08002B2CF9AE}" pid="4" name="LastSaved">
    <vt:filetime>2024-05-25T00:00:00Z</vt:filetime>
  </property>
</Properties>
</file>