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5334000" cy="7562850"/>
  <p:notesSz cx="53340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4660"/>
  </p:normalViewPr>
  <p:slideViewPr>
    <p:cSldViewPr>
      <p:cViewPr varScale="1">
        <p:scale>
          <a:sx n="66" d="100"/>
          <a:sy n="66" d="100"/>
        </p:scale>
        <p:origin x="67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311400"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021013" y="0"/>
            <a:ext cx="2311400" cy="379413"/>
          </a:xfrm>
          <a:prstGeom prst="rect">
            <a:avLst/>
          </a:prstGeom>
        </p:spPr>
        <p:txBody>
          <a:bodyPr vert="horz" lIns="91440" tIns="45720" rIns="91440" bIns="45720" rtlCol="0"/>
          <a:lstStyle>
            <a:lvl1pPr algn="r">
              <a:defRPr sz="1200"/>
            </a:lvl1pPr>
          </a:lstStyle>
          <a:p>
            <a:fld id="{0202FF66-5E6B-4CD6-9E43-F7BF3A6BF2D6}" type="datetimeFigureOut">
              <a:rPr lang="en-US" smtClean="0"/>
              <a:t>6/7/2024</a:t>
            </a:fld>
            <a:endParaRPr lang="en-US"/>
          </a:p>
        </p:txBody>
      </p:sp>
      <p:sp>
        <p:nvSpPr>
          <p:cNvPr id="4" name="Slide Image Placeholder 3"/>
          <p:cNvSpPr>
            <a:spLocks noGrp="1" noRot="1" noChangeAspect="1"/>
          </p:cNvSpPr>
          <p:nvPr>
            <p:ph type="sldImg" idx="2"/>
          </p:nvPr>
        </p:nvSpPr>
        <p:spPr>
          <a:xfrm>
            <a:off x="1766888" y="946150"/>
            <a:ext cx="1800225" cy="2551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33400" y="3640138"/>
            <a:ext cx="426720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83438"/>
            <a:ext cx="2311400"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021013" y="7183438"/>
            <a:ext cx="2311400" cy="379412"/>
          </a:xfrm>
          <a:prstGeom prst="rect">
            <a:avLst/>
          </a:prstGeom>
        </p:spPr>
        <p:txBody>
          <a:bodyPr vert="horz" lIns="91440" tIns="45720" rIns="91440" bIns="45720" rtlCol="0" anchor="b"/>
          <a:lstStyle>
            <a:lvl1pPr algn="r">
              <a:defRPr sz="1200"/>
            </a:lvl1pPr>
          </a:lstStyle>
          <a:p>
            <a:fld id="{FB78E115-A874-4DEE-BBA8-E43F691B9A9F}" type="slidenum">
              <a:rPr lang="en-US" smtClean="0"/>
              <a:t>‹#›</a:t>
            </a:fld>
            <a:endParaRPr lang="en-US"/>
          </a:p>
        </p:txBody>
      </p:sp>
    </p:spTree>
    <p:extLst>
      <p:ext uri="{BB962C8B-B14F-4D97-AF65-F5344CB8AC3E}">
        <p14:creationId xmlns:p14="http://schemas.microsoft.com/office/powerpoint/2010/main" val="3774042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8E115-A874-4DEE-BBA8-E43F691B9A9F}" type="slidenum">
              <a:rPr lang="en-US" smtClean="0"/>
              <a:t>10</a:t>
            </a:fld>
            <a:endParaRPr lang="en-US"/>
          </a:p>
        </p:txBody>
      </p:sp>
    </p:spTree>
    <p:extLst>
      <p:ext uri="{BB962C8B-B14F-4D97-AF65-F5344CB8AC3E}">
        <p14:creationId xmlns:p14="http://schemas.microsoft.com/office/powerpoint/2010/main" val="3062126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0050" y="2344483"/>
            <a:ext cx="4533900" cy="1588198"/>
          </a:xfrm>
          <a:prstGeom prst="rect">
            <a:avLst/>
          </a:prstGeom>
        </p:spPr>
        <p:txBody>
          <a:bodyPr wrap="square" lIns="0" tIns="0" rIns="0" bIns="0">
            <a:spAutoFit/>
          </a:bodyPr>
          <a:lstStyle>
            <a:lvl1pPr>
              <a:defRPr sz="2550" b="0" i="0">
                <a:solidFill>
                  <a:srgbClr val="5B72B5"/>
                </a:solidFill>
                <a:latin typeface="Arial MT"/>
                <a:cs typeface="Arial MT"/>
              </a:defRPr>
            </a:lvl1pPr>
          </a:lstStyle>
          <a:p>
            <a:endParaRPr/>
          </a:p>
        </p:txBody>
      </p:sp>
      <p:sp>
        <p:nvSpPr>
          <p:cNvPr id="3" name="Holder 3"/>
          <p:cNvSpPr>
            <a:spLocks noGrp="1"/>
          </p:cNvSpPr>
          <p:nvPr>
            <p:ph type="subTitle" idx="4"/>
          </p:nvPr>
        </p:nvSpPr>
        <p:spPr>
          <a:xfrm>
            <a:off x="800100" y="4235196"/>
            <a:ext cx="373380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6" name="Holder 6"/>
          <p:cNvSpPr>
            <a:spLocks noGrp="1"/>
          </p:cNvSpPr>
          <p:nvPr>
            <p:ph type="sldNum" sz="quarter" idx="7"/>
          </p:nvPr>
        </p:nvSpPr>
        <p:spPr/>
        <p:txBody>
          <a:bodyPr lIns="0" tIns="0" rIns="0" bIns="0"/>
          <a:lstStyle>
            <a:lvl1pPr>
              <a:defRPr sz="2200" b="0" i="0">
                <a:solidFill>
                  <a:srgbClr val="231F20"/>
                </a:solidFill>
                <a:latin typeface="Lucida Sans Unicode"/>
                <a:cs typeface="Lucida Sans Unicode"/>
              </a:defRPr>
            </a:lvl1pPr>
          </a:lstStyle>
          <a:p>
            <a:pPr marL="1985010">
              <a:lnSpc>
                <a:spcPts val="2165"/>
              </a:lnSpc>
            </a:pPr>
            <a:fld id="{81D60167-4931-47E6-BA6A-407CBD079E47}" type="slidenum">
              <a:rPr spc="-730" dirty="0"/>
              <a:t>‹#›</a:t>
            </a:fld>
            <a:endParaRPr spc="-7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20623" y="2868167"/>
            <a:ext cx="4663440" cy="4498847"/>
          </a:xfrm>
          <a:prstGeom prst="rect">
            <a:avLst/>
          </a:prstGeom>
        </p:spPr>
      </p:pic>
      <p:sp>
        <p:nvSpPr>
          <p:cNvPr id="17" name="bg object 17"/>
          <p:cNvSpPr/>
          <p:nvPr/>
        </p:nvSpPr>
        <p:spPr>
          <a:xfrm>
            <a:off x="3950208" y="3415283"/>
            <a:ext cx="688975" cy="0"/>
          </a:xfrm>
          <a:custGeom>
            <a:avLst/>
            <a:gdLst/>
            <a:ahLst/>
            <a:cxnLst/>
            <a:rect l="l" t="t" r="r" b="b"/>
            <a:pathLst>
              <a:path w="688975">
                <a:moveTo>
                  <a:pt x="0" y="0"/>
                </a:moveTo>
                <a:lnTo>
                  <a:pt x="688848" y="0"/>
                </a:lnTo>
              </a:path>
            </a:pathLst>
          </a:custGeom>
          <a:ln w="9144">
            <a:solidFill>
              <a:srgbClr val="2F4BA0"/>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3813047" y="3072383"/>
            <a:ext cx="935736" cy="347472"/>
          </a:xfrm>
          <a:prstGeom prst="rect">
            <a:avLst/>
          </a:prstGeom>
        </p:spPr>
      </p:pic>
      <p:pic>
        <p:nvPicPr>
          <p:cNvPr id="19" name="bg object 19"/>
          <p:cNvPicPr/>
          <p:nvPr/>
        </p:nvPicPr>
        <p:blipFill>
          <a:blip r:embed="rId4" cstate="print"/>
          <a:stretch>
            <a:fillRect/>
          </a:stretch>
        </p:blipFill>
        <p:spPr>
          <a:xfrm>
            <a:off x="3813047" y="3590543"/>
            <a:ext cx="935736" cy="320040"/>
          </a:xfrm>
          <a:prstGeom prst="rect">
            <a:avLst/>
          </a:prstGeom>
        </p:spPr>
      </p:pic>
      <p:sp>
        <p:nvSpPr>
          <p:cNvPr id="2" name="Holder 2"/>
          <p:cNvSpPr>
            <a:spLocks noGrp="1"/>
          </p:cNvSpPr>
          <p:nvPr>
            <p:ph type="title"/>
          </p:nvPr>
        </p:nvSpPr>
        <p:spPr/>
        <p:txBody>
          <a:bodyPr lIns="0" tIns="0" rIns="0" bIns="0"/>
          <a:lstStyle>
            <a:lvl1pPr>
              <a:defRPr sz="2550" b="0" i="0">
                <a:solidFill>
                  <a:srgbClr val="5B72B5"/>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6" name="Holder 6"/>
          <p:cNvSpPr>
            <a:spLocks noGrp="1"/>
          </p:cNvSpPr>
          <p:nvPr>
            <p:ph type="sldNum" sz="quarter" idx="7"/>
          </p:nvPr>
        </p:nvSpPr>
        <p:spPr/>
        <p:txBody>
          <a:bodyPr lIns="0" tIns="0" rIns="0" bIns="0"/>
          <a:lstStyle>
            <a:lvl1pPr>
              <a:defRPr sz="2200" b="0" i="0">
                <a:solidFill>
                  <a:srgbClr val="231F20"/>
                </a:solidFill>
                <a:latin typeface="Lucida Sans Unicode"/>
                <a:cs typeface="Lucida Sans Unicode"/>
              </a:defRPr>
            </a:lvl1pPr>
          </a:lstStyle>
          <a:p>
            <a:pPr marL="1985010">
              <a:lnSpc>
                <a:spcPts val="2165"/>
              </a:lnSpc>
            </a:pPr>
            <a:fld id="{81D60167-4931-47E6-BA6A-407CBD079E47}" type="slidenum">
              <a:rPr spc="-730" dirty="0"/>
              <a:t>‹#›</a:t>
            </a:fld>
            <a:endParaRPr spc="-7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rgbClr val="5B72B5"/>
                </a:solidFill>
                <a:latin typeface="Arial MT"/>
                <a:cs typeface="Arial MT"/>
              </a:defRPr>
            </a:lvl1pPr>
          </a:lstStyle>
          <a:p>
            <a:endParaRPr/>
          </a:p>
        </p:txBody>
      </p:sp>
      <p:sp>
        <p:nvSpPr>
          <p:cNvPr id="3" name="Holder 3"/>
          <p:cNvSpPr>
            <a:spLocks noGrp="1"/>
          </p:cNvSpPr>
          <p:nvPr>
            <p:ph sz="half" idx="2"/>
          </p:nvPr>
        </p:nvSpPr>
        <p:spPr>
          <a:xfrm>
            <a:off x="266700" y="1739455"/>
            <a:ext cx="2320290"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747010" y="1739455"/>
            <a:ext cx="2320290"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7" name="Holder 7"/>
          <p:cNvSpPr>
            <a:spLocks noGrp="1"/>
          </p:cNvSpPr>
          <p:nvPr>
            <p:ph type="sldNum" sz="quarter" idx="7"/>
          </p:nvPr>
        </p:nvSpPr>
        <p:spPr/>
        <p:txBody>
          <a:bodyPr lIns="0" tIns="0" rIns="0" bIns="0"/>
          <a:lstStyle>
            <a:lvl1pPr>
              <a:defRPr sz="2200" b="0" i="0">
                <a:solidFill>
                  <a:srgbClr val="231F20"/>
                </a:solidFill>
                <a:latin typeface="Lucida Sans Unicode"/>
                <a:cs typeface="Lucida Sans Unicode"/>
              </a:defRPr>
            </a:lvl1pPr>
          </a:lstStyle>
          <a:p>
            <a:pPr marL="1985010">
              <a:lnSpc>
                <a:spcPts val="2165"/>
              </a:lnSpc>
            </a:pPr>
            <a:fld id="{81D60167-4931-47E6-BA6A-407CBD079E47}" type="slidenum">
              <a:rPr spc="-730" dirty="0"/>
              <a:t>‹#›</a:t>
            </a:fld>
            <a:endParaRPr spc="-7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0" i="0">
                <a:solidFill>
                  <a:srgbClr val="5B72B5"/>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5" name="Holder 5"/>
          <p:cNvSpPr>
            <a:spLocks noGrp="1"/>
          </p:cNvSpPr>
          <p:nvPr>
            <p:ph type="sldNum" sz="quarter" idx="7"/>
          </p:nvPr>
        </p:nvSpPr>
        <p:spPr/>
        <p:txBody>
          <a:bodyPr lIns="0" tIns="0" rIns="0" bIns="0"/>
          <a:lstStyle>
            <a:lvl1pPr>
              <a:defRPr sz="2200" b="0" i="0">
                <a:solidFill>
                  <a:srgbClr val="231F20"/>
                </a:solidFill>
                <a:latin typeface="Lucida Sans Unicode"/>
                <a:cs typeface="Lucida Sans Unicode"/>
              </a:defRPr>
            </a:lvl1pPr>
          </a:lstStyle>
          <a:p>
            <a:pPr marL="1985010">
              <a:lnSpc>
                <a:spcPts val="2165"/>
              </a:lnSpc>
            </a:pPr>
            <a:fld id="{81D60167-4931-47E6-BA6A-407CBD079E47}" type="slidenum">
              <a:rPr spc="-730" dirty="0"/>
              <a:t>‹#›</a:t>
            </a:fld>
            <a:endParaRPr spc="-7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4" name="Holder 4"/>
          <p:cNvSpPr>
            <a:spLocks noGrp="1"/>
          </p:cNvSpPr>
          <p:nvPr>
            <p:ph type="sldNum" sz="quarter" idx="7"/>
          </p:nvPr>
        </p:nvSpPr>
        <p:spPr/>
        <p:txBody>
          <a:bodyPr lIns="0" tIns="0" rIns="0" bIns="0"/>
          <a:lstStyle>
            <a:lvl1pPr>
              <a:defRPr sz="2200" b="0" i="0">
                <a:solidFill>
                  <a:srgbClr val="231F20"/>
                </a:solidFill>
                <a:latin typeface="Lucida Sans Unicode"/>
                <a:cs typeface="Lucida Sans Unicode"/>
              </a:defRPr>
            </a:lvl1pPr>
          </a:lstStyle>
          <a:p>
            <a:pPr marL="1985010">
              <a:lnSpc>
                <a:spcPts val="2165"/>
              </a:lnSpc>
            </a:pPr>
            <a:fld id="{81D60167-4931-47E6-BA6A-407CBD079E47}" type="slidenum">
              <a:rPr spc="-730" dirty="0"/>
              <a:t>‹#›</a:t>
            </a:fld>
            <a:endParaRPr spc="-7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96323" y="3314953"/>
            <a:ext cx="955675" cy="414020"/>
          </a:xfrm>
          <a:prstGeom prst="rect">
            <a:avLst/>
          </a:prstGeom>
        </p:spPr>
        <p:txBody>
          <a:bodyPr wrap="square" lIns="0" tIns="0" rIns="0" bIns="0">
            <a:spAutoFit/>
          </a:bodyPr>
          <a:lstStyle>
            <a:lvl1pPr>
              <a:defRPr sz="2550" b="0" i="0">
                <a:solidFill>
                  <a:srgbClr val="5B72B5"/>
                </a:solidFill>
                <a:latin typeface="Arial MT"/>
                <a:cs typeface="Arial MT"/>
              </a:defRPr>
            </a:lvl1pPr>
          </a:lstStyle>
          <a:p>
            <a:endParaRPr/>
          </a:p>
        </p:txBody>
      </p:sp>
      <p:sp>
        <p:nvSpPr>
          <p:cNvPr id="3" name="Holder 3"/>
          <p:cNvSpPr>
            <a:spLocks noGrp="1"/>
          </p:cNvSpPr>
          <p:nvPr>
            <p:ph type="body" idx="1"/>
          </p:nvPr>
        </p:nvSpPr>
        <p:spPr>
          <a:xfrm>
            <a:off x="266700" y="1739455"/>
            <a:ext cx="4800600"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813560" y="7033450"/>
            <a:ext cx="1706880"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66700" y="7033450"/>
            <a:ext cx="1226820"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6/7/2024</a:t>
            </a:fld>
            <a:endParaRPr lang="en-US"/>
          </a:p>
        </p:txBody>
      </p:sp>
      <p:sp>
        <p:nvSpPr>
          <p:cNvPr id="6" name="Holder 6"/>
          <p:cNvSpPr>
            <a:spLocks noGrp="1"/>
          </p:cNvSpPr>
          <p:nvPr>
            <p:ph type="sldNum" sz="quarter" idx="7"/>
          </p:nvPr>
        </p:nvSpPr>
        <p:spPr>
          <a:xfrm>
            <a:off x="527300" y="6714153"/>
            <a:ext cx="4276090" cy="697010"/>
          </a:xfrm>
          <a:prstGeom prst="rect">
            <a:avLst/>
          </a:prstGeom>
        </p:spPr>
        <p:txBody>
          <a:bodyPr wrap="square" lIns="0" tIns="0" rIns="0" bIns="0">
            <a:spAutoFit/>
          </a:bodyPr>
          <a:lstStyle>
            <a:lvl1pPr>
              <a:defRPr sz="2200" b="0" i="0">
                <a:solidFill>
                  <a:srgbClr val="231F20"/>
                </a:solidFill>
                <a:latin typeface="Lucida Sans Unicode"/>
                <a:cs typeface="Lucida Sans Unicode"/>
              </a:defRPr>
            </a:lvl1pPr>
          </a:lstStyle>
          <a:p>
            <a:pPr marL="1985010">
              <a:lnSpc>
                <a:spcPts val="2165"/>
              </a:lnSpc>
            </a:pPr>
            <a:fld id="{81D60167-4931-47E6-BA6A-407CBD079E47}" type="slidenum">
              <a:rPr spc="-730" dirty="0"/>
              <a:t>‹#›</a:t>
            </a:fld>
            <a:endParaRPr spc="-7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5.xml"/><Relationship Id="rId5" Type="http://schemas.openxmlformats.org/officeDocument/2006/relationships/image" Target="../media/image25.jpg"/><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4736" y="2660904"/>
            <a:ext cx="4297680" cy="3194304"/>
          </a:xfrm>
          <a:prstGeom prst="rect">
            <a:avLst/>
          </a:prstGeom>
        </p:spPr>
      </p:pic>
      <p:grpSp>
        <p:nvGrpSpPr>
          <p:cNvPr id="3" name="object 3"/>
          <p:cNvGrpSpPr/>
          <p:nvPr/>
        </p:nvGrpSpPr>
        <p:grpSpPr>
          <a:xfrm>
            <a:off x="548640" y="332232"/>
            <a:ext cx="4276725" cy="871855"/>
            <a:chOff x="548640" y="332232"/>
            <a:chExt cx="4276725" cy="871855"/>
          </a:xfrm>
        </p:grpSpPr>
        <p:pic>
          <p:nvPicPr>
            <p:cNvPr id="4" name="object 4"/>
            <p:cNvPicPr/>
            <p:nvPr/>
          </p:nvPicPr>
          <p:blipFill>
            <a:blip r:embed="rId3" cstate="print"/>
            <a:stretch>
              <a:fillRect/>
            </a:stretch>
          </p:blipFill>
          <p:spPr>
            <a:xfrm>
              <a:off x="548640" y="332232"/>
              <a:ext cx="4126991" cy="871727"/>
            </a:xfrm>
            <a:prstGeom prst="rect">
              <a:avLst/>
            </a:prstGeom>
          </p:spPr>
        </p:pic>
        <p:sp>
          <p:nvSpPr>
            <p:cNvPr id="5" name="object 5"/>
            <p:cNvSpPr/>
            <p:nvPr/>
          </p:nvSpPr>
          <p:spPr>
            <a:xfrm>
              <a:off x="4139184" y="647700"/>
              <a:ext cx="594360" cy="0"/>
            </a:xfrm>
            <a:custGeom>
              <a:avLst/>
              <a:gdLst/>
              <a:ahLst/>
              <a:cxnLst/>
              <a:rect l="l" t="t" r="r" b="b"/>
              <a:pathLst>
                <a:path w="594360">
                  <a:moveTo>
                    <a:pt x="0" y="0"/>
                  </a:moveTo>
                  <a:lnTo>
                    <a:pt x="594360" y="0"/>
                  </a:lnTo>
                </a:path>
              </a:pathLst>
            </a:custGeom>
            <a:ln w="9144">
              <a:solidFill>
                <a:srgbClr val="1C4BA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4023360" y="396240"/>
              <a:ext cx="801624" cy="563880"/>
            </a:xfrm>
            <a:prstGeom prst="rect">
              <a:avLst/>
            </a:prstGeom>
          </p:spPr>
        </p:pic>
      </p:grpSp>
      <p:sp>
        <p:nvSpPr>
          <p:cNvPr id="8" name="object 8"/>
          <p:cNvSpPr txBox="1"/>
          <p:nvPr/>
        </p:nvSpPr>
        <p:spPr>
          <a:xfrm>
            <a:off x="918242" y="1484472"/>
            <a:ext cx="3570668" cy="1094980"/>
          </a:xfrm>
          <a:prstGeom prst="rect">
            <a:avLst/>
          </a:prstGeom>
        </p:spPr>
        <p:txBody>
          <a:bodyPr vert="horz" wrap="square" lIns="0" tIns="12700" rIns="0" bIns="0" rtlCol="0">
            <a:spAutoFit/>
          </a:bodyPr>
          <a:lstStyle/>
          <a:p>
            <a:pPr marL="663575" marR="5080" indent="-651510" algn="ctr">
              <a:lnSpc>
                <a:spcPct val="150000"/>
              </a:lnSpc>
              <a:spcBef>
                <a:spcPts val="100"/>
              </a:spcBef>
            </a:pPr>
            <a:r>
              <a:rPr lang="zh-CN" altLang="en-US" sz="2000" b="1" dirty="0">
                <a:solidFill>
                  <a:schemeClr val="tx1"/>
                </a:solidFill>
                <a:latin typeface="宋体" panose="02010600030101010101" pitchFamily="2" charset="-122"/>
                <a:ea typeface="宋体" panose="02010600030101010101" pitchFamily="2" charset="-122"/>
              </a:rPr>
              <a:t>攀鲈</a:t>
            </a:r>
            <a:r>
              <a:rPr lang="zh-CN" altLang="en-US" sz="2000" b="1" dirty="0">
                <a:latin typeface="宋体" panose="02010600030101010101" pitchFamily="2" charset="-122"/>
                <a:ea typeface="宋体" panose="02010600030101010101" pitchFamily="2" charset="-122"/>
                <a:cs typeface="Times New Roman"/>
              </a:rPr>
              <a:t>鱼（太阳鱼）苗养殖技术</a:t>
            </a:r>
            <a:endParaRPr lang="en-US" sz="2000" b="1" dirty="0">
              <a:latin typeface="宋体" panose="02010600030101010101" pitchFamily="2" charset="-122"/>
              <a:ea typeface="宋体" panose="02010600030101010101" pitchFamily="2" charset="-122"/>
              <a:cs typeface="Times New Roman"/>
            </a:endParaRPr>
          </a:p>
          <a:p>
            <a:pPr marL="663575" marR="5080" indent="-651510">
              <a:lnSpc>
                <a:spcPct val="150000"/>
              </a:lnSpc>
              <a:spcBef>
                <a:spcPts val="100"/>
              </a:spcBef>
            </a:pPr>
            <a:r>
              <a:rPr sz="1400" dirty="0">
                <a:latin typeface="Times New Roman"/>
                <a:cs typeface="Times New Roman"/>
              </a:rPr>
              <a:t>Breeding</a:t>
            </a:r>
            <a:r>
              <a:rPr sz="1400" spc="5" dirty="0">
                <a:latin typeface="Times New Roman"/>
                <a:cs typeface="Times New Roman"/>
              </a:rPr>
              <a:t> </a:t>
            </a:r>
            <a:r>
              <a:rPr sz="1400" spc="-20" dirty="0">
                <a:latin typeface="Times New Roman"/>
                <a:cs typeface="Times New Roman"/>
              </a:rPr>
              <a:t>Technique</a:t>
            </a:r>
            <a:r>
              <a:rPr sz="1400" spc="60" dirty="0">
                <a:latin typeface="Times New Roman"/>
                <a:cs typeface="Times New Roman"/>
              </a:rPr>
              <a:t> </a:t>
            </a:r>
            <a:r>
              <a:rPr sz="1400" dirty="0">
                <a:latin typeface="Times New Roman"/>
                <a:cs typeface="Times New Roman"/>
              </a:rPr>
              <a:t>of</a:t>
            </a:r>
            <a:r>
              <a:rPr sz="1400" spc="-35" dirty="0">
                <a:latin typeface="Times New Roman"/>
                <a:cs typeface="Times New Roman"/>
              </a:rPr>
              <a:t> </a:t>
            </a:r>
            <a:r>
              <a:rPr sz="1400" dirty="0">
                <a:latin typeface="Times New Roman"/>
                <a:cs typeface="Times New Roman"/>
              </a:rPr>
              <a:t>Climbing</a:t>
            </a:r>
            <a:r>
              <a:rPr sz="1400" spc="35" dirty="0">
                <a:latin typeface="Times New Roman"/>
                <a:cs typeface="Times New Roman"/>
              </a:rPr>
              <a:t> </a:t>
            </a:r>
            <a:r>
              <a:rPr sz="1400" spc="-10" dirty="0">
                <a:latin typeface="Times New Roman"/>
                <a:cs typeface="Times New Roman"/>
              </a:rPr>
              <a:t>Perch </a:t>
            </a:r>
            <a:r>
              <a:rPr sz="1400" dirty="0">
                <a:latin typeface="Times New Roman"/>
                <a:cs typeface="Times New Roman"/>
              </a:rPr>
              <a:t>(Anabas </a:t>
            </a:r>
            <a:r>
              <a:rPr sz="1400" spc="-10" dirty="0">
                <a:latin typeface="Times New Roman"/>
                <a:cs typeface="Times New Roman"/>
              </a:rPr>
              <a:t>testudineus)</a:t>
            </a:r>
            <a:endParaRPr sz="1400" dirty="0">
              <a:latin typeface="Times New Roman"/>
              <a:cs typeface="Times New Roman"/>
            </a:endParaRPr>
          </a:p>
        </p:txBody>
      </p:sp>
      <p:sp>
        <p:nvSpPr>
          <p:cNvPr id="9" name="Rectangle 8">
            <a:extLst>
              <a:ext uri="{FF2B5EF4-FFF2-40B4-BE49-F238E27FC236}">
                <a16:creationId xmlns:a16="http://schemas.microsoft.com/office/drawing/2014/main" id="{E13BFE40-CBB0-410B-B0F4-0ED06EE3BB6B}"/>
              </a:ext>
            </a:extLst>
          </p:cNvPr>
          <p:cNvSpPr/>
          <p:nvPr/>
        </p:nvSpPr>
        <p:spPr>
          <a:xfrm>
            <a:off x="1348968" y="6018113"/>
            <a:ext cx="3070632" cy="1311898"/>
          </a:xfrm>
          <a:prstGeom prst="rect">
            <a:avLst/>
          </a:prstGeom>
        </p:spPr>
        <p:txBody>
          <a:bodyPr wrap="square">
            <a:spAutoFit/>
          </a:bodyPr>
          <a:lstStyle/>
          <a:p>
            <a:pPr marL="663575" marR="5080" indent="-651510" algn="ctr">
              <a:lnSpc>
                <a:spcPct val="150000"/>
              </a:lnSpc>
              <a:spcBef>
                <a:spcPts val="100"/>
              </a:spcBef>
            </a:pPr>
            <a:r>
              <a:rPr lang="zh-CN" altLang="en-US" sz="1800" b="1" dirty="0">
                <a:latin typeface="Times New Roman"/>
                <a:cs typeface="Times New Roman"/>
              </a:rPr>
              <a:t>渔业管理局</a:t>
            </a:r>
            <a:endParaRPr lang="km-KH" altLang="zh-CN" sz="1800" b="1" dirty="0">
              <a:latin typeface="Times New Roman"/>
              <a:cs typeface="Times New Roman"/>
            </a:endParaRPr>
          </a:p>
          <a:p>
            <a:pPr marL="663575" marR="5080" indent="-651510" algn="ctr">
              <a:lnSpc>
                <a:spcPct val="150000"/>
              </a:lnSpc>
              <a:spcBef>
                <a:spcPts val="100"/>
              </a:spcBef>
            </a:pPr>
            <a:r>
              <a:rPr lang="zh-CN" altLang="en-US" sz="1800" b="1" dirty="0">
                <a:latin typeface="Times New Roman"/>
                <a:cs typeface="Times New Roman"/>
              </a:rPr>
              <a:t>淡水养殖研究开发中心</a:t>
            </a:r>
            <a:endParaRPr lang="km-KH" altLang="zh-CN" sz="1800" b="1" dirty="0">
              <a:latin typeface="Times New Roman"/>
              <a:cs typeface="Times New Roman"/>
            </a:endParaRPr>
          </a:p>
          <a:p>
            <a:pPr marL="663575" marR="5080" indent="-651510" algn="ctr">
              <a:lnSpc>
                <a:spcPct val="150000"/>
              </a:lnSpc>
              <a:spcBef>
                <a:spcPts val="100"/>
              </a:spcBef>
            </a:pPr>
            <a:r>
              <a:rPr lang="en-US" sz="1800" b="1" dirty="0">
                <a:latin typeface="Times New Roman"/>
                <a:cs typeface="Times New Roman"/>
              </a:rPr>
              <a:t>2011</a:t>
            </a:r>
            <a:r>
              <a:rPr lang="zh-CN" altLang="en-US" sz="1800" b="1" dirty="0">
                <a:latin typeface="Times New Roman"/>
                <a:cs typeface="Times New Roman"/>
              </a:rPr>
              <a:t>年 </a:t>
            </a:r>
            <a:endParaRPr lang="en-US" sz="1800" b="1"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43000" y="3781425"/>
            <a:ext cx="1030228" cy="171201"/>
          </a:xfrm>
          <a:prstGeom prst="rect">
            <a:avLst/>
          </a:prstGeom>
        </p:spPr>
        <p:txBody>
          <a:bodyPr vert="horz" wrap="square" lIns="0" tIns="17145" rIns="0" bIns="0" rtlCol="0">
            <a:spAutoFit/>
          </a:bodyPr>
          <a:lstStyle/>
          <a:p>
            <a:pPr marL="12700">
              <a:lnSpc>
                <a:spcPct val="100000"/>
              </a:lnSpc>
              <a:spcBef>
                <a:spcPts val="135"/>
              </a:spcBef>
            </a:pPr>
            <a:r>
              <a:rPr lang="en-US" altLang="zh-CN" sz="1000" spc="-50" dirty="0" err="1">
                <a:solidFill>
                  <a:srgbClr val="231F20"/>
                </a:solidFill>
                <a:latin typeface="+mj-ea"/>
                <a:ea typeface="+mj-ea"/>
                <a:cs typeface="Leelawadee UI"/>
              </a:rPr>
              <a:t>Suprefact</a:t>
            </a:r>
            <a:r>
              <a:rPr lang="en-US" altLang="zh-CN" sz="1000" spc="-50" dirty="0">
                <a:solidFill>
                  <a:srgbClr val="231F20"/>
                </a:solidFill>
                <a:latin typeface="+mj-ea"/>
                <a:ea typeface="+mj-ea"/>
                <a:cs typeface="Leelawadee UI"/>
              </a:rPr>
              <a:t> </a:t>
            </a:r>
            <a:r>
              <a:rPr lang="zh-CN" altLang="en-US" sz="1000" spc="-50" dirty="0">
                <a:solidFill>
                  <a:srgbClr val="231F20"/>
                </a:solidFill>
                <a:latin typeface="+mj-ea"/>
                <a:ea typeface="+mj-ea"/>
                <a:cs typeface="Leelawadee UI"/>
              </a:rPr>
              <a:t>激素型</a:t>
            </a:r>
            <a:endParaRPr sz="1000" dirty="0">
              <a:latin typeface="+mj-ea"/>
              <a:ea typeface="+mj-ea"/>
              <a:cs typeface="Leelawadee UI"/>
            </a:endParaRPr>
          </a:p>
        </p:txBody>
      </p:sp>
      <p:sp>
        <p:nvSpPr>
          <p:cNvPr id="4" name="object 4"/>
          <p:cNvSpPr txBox="1"/>
          <p:nvPr/>
        </p:nvSpPr>
        <p:spPr>
          <a:xfrm>
            <a:off x="3429000" y="3761505"/>
            <a:ext cx="875665" cy="171201"/>
          </a:xfrm>
          <a:prstGeom prst="rect">
            <a:avLst/>
          </a:prstGeom>
        </p:spPr>
        <p:txBody>
          <a:bodyPr vert="horz" wrap="square" lIns="0" tIns="17145" rIns="0" bIns="0" rtlCol="0">
            <a:spAutoFit/>
          </a:bodyPr>
          <a:lstStyle/>
          <a:p>
            <a:pPr marL="12700">
              <a:lnSpc>
                <a:spcPct val="100000"/>
              </a:lnSpc>
              <a:spcBef>
                <a:spcPts val="135"/>
              </a:spcBef>
            </a:pPr>
            <a:r>
              <a:rPr lang="zh-CN" altLang="en-US" sz="1000" dirty="0">
                <a:latin typeface="+mj-ea"/>
                <a:ea typeface="+mj-ea"/>
                <a:cs typeface="Leelawadee UI"/>
              </a:rPr>
              <a:t>如何注射激素</a:t>
            </a:r>
            <a:endParaRPr sz="1000" dirty="0">
              <a:latin typeface="+mj-ea"/>
              <a:ea typeface="+mj-ea"/>
              <a:cs typeface="Leelawadee UI"/>
            </a:endParaRPr>
          </a:p>
        </p:txBody>
      </p:sp>
      <p:grpSp>
        <p:nvGrpSpPr>
          <p:cNvPr id="5" name="object 5"/>
          <p:cNvGrpSpPr/>
          <p:nvPr/>
        </p:nvGrpSpPr>
        <p:grpSpPr>
          <a:xfrm>
            <a:off x="555284" y="2320754"/>
            <a:ext cx="2047239" cy="1325245"/>
            <a:chOff x="541591" y="2645892"/>
            <a:chExt cx="2047239" cy="1325245"/>
          </a:xfrm>
        </p:grpSpPr>
        <p:pic>
          <p:nvPicPr>
            <p:cNvPr id="6" name="object 6"/>
            <p:cNvPicPr/>
            <p:nvPr/>
          </p:nvPicPr>
          <p:blipFill>
            <a:blip r:embed="rId3" cstate="print"/>
            <a:stretch>
              <a:fillRect/>
            </a:stretch>
          </p:blipFill>
          <p:spPr>
            <a:xfrm>
              <a:off x="546354" y="2650655"/>
              <a:ext cx="2037588" cy="1315198"/>
            </a:xfrm>
            <a:prstGeom prst="rect">
              <a:avLst/>
            </a:prstGeom>
          </p:spPr>
        </p:pic>
        <p:sp>
          <p:nvSpPr>
            <p:cNvPr id="7" name="object 7"/>
            <p:cNvSpPr/>
            <p:nvPr/>
          </p:nvSpPr>
          <p:spPr>
            <a:xfrm>
              <a:off x="546354" y="2650655"/>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4">
              <a:solidFill>
                <a:srgbClr val="00AEEF"/>
              </a:solidFill>
            </a:ln>
          </p:spPr>
          <p:txBody>
            <a:bodyPr wrap="square" lIns="0" tIns="0" rIns="0" bIns="0" rtlCol="0"/>
            <a:lstStyle/>
            <a:p>
              <a:endParaRPr/>
            </a:p>
          </p:txBody>
        </p:sp>
      </p:grpSp>
      <p:grpSp>
        <p:nvGrpSpPr>
          <p:cNvPr id="8" name="object 8"/>
          <p:cNvGrpSpPr/>
          <p:nvPr/>
        </p:nvGrpSpPr>
        <p:grpSpPr>
          <a:xfrm>
            <a:off x="2753046" y="2315470"/>
            <a:ext cx="2047239" cy="1325245"/>
            <a:chOff x="2739288" y="2645892"/>
            <a:chExt cx="2047239" cy="1325245"/>
          </a:xfrm>
        </p:grpSpPr>
        <p:pic>
          <p:nvPicPr>
            <p:cNvPr id="9" name="object 9"/>
            <p:cNvPicPr/>
            <p:nvPr/>
          </p:nvPicPr>
          <p:blipFill>
            <a:blip r:embed="rId4" cstate="print"/>
            <a:stretch>
              <a:fillRect/>
            </a:stretch>
          </p:blipFill>
          <p:spPr>
            <a:xfrm>
              <a:off x="2744050" y="2650655"/>
              <a:ext cx="2037600" cy="1315198"/>
            </a:xfrm>
            <a:prstGeom prst="rect">
              <a:avLst/>
            </a:prstGeom>
          </p:spPr>
        </p:pic>
        <p:sp>
          <p:nvSpPr>
            <p:cNvPr id="10" name="object 10"/>
            <p:cNvSpPr/>
            <p:nvPr/>
          </p:nvSpPr>
          <p:spPr>
            <a:xfrm>
              <a:off x="2744050" y="2650655"/>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5">
              <a:solidFill>
                <a:srgbClr val="00AEEF"/>
              </a:solidFill>
            </a:ln>
          </p:spPr>
          <p:txBody>
            <a:bodyPr wrap="square" lIns="0" tIns="0" rIns="0" bIns="0" rtlCol="0"/>
            <a:lstStyle/>
            <a:p>
              <a:endParaRPr/>
            </a:p>
          </p:txBody>
        </p:sp>
      </p:grpSp>
      <p:sp>
        <p:nvSpPr>
          <p:cNvPr id="12" name="object 12"/>
          <p:cNvSpPr/>
          <p:nvPr/>
        </p:nvSpPr>
        <p:spPr>
          <a:xfrm>
            <a:off x="557850" y="535242"/>
            <a:ext cx="4242435" cy="0"/>
          </a:xfrm>
          <a:custGeom>
            <a:avLst/>
            <a:gdLst/>
            <a:ahLst/>
            <a:cxnLst/>
            <a:rect l="l" t="t" r="r" b="b"/>
            <a:pathLst>
              <a:path w="4242435">
                <a:moveTo>
                  <a:pt x="0" y="0"/>
                </a:moveTo>
                <a:lnTo>
                  <a:pt x="4242003" y="0"/>
                </a:lnTo>
              </a:path>
            </a:pathLst>
          </a:custGeom>
          <a:ln w="9525">
            <a:solidFill>
              <a:srgbClr val="231F20"/>
            </a:solidFill>
          </a:ln>
        </p:spPr>
        <p:txBody>
          <a:bodyPr wrap="square" lIns="0" tIns="0" rIns="0" bIns="0" rtlCol="0"/>
          <a:lstStyle/>
          <a:p>
            <a:endParaRPr/>
          </a:p>
        </p:txBody>
      </p:sp>
      <p:sp>
        <p:nvSpPr>
          <p:cNvPr id="17" name="TextBox 16">
            <a:extLst>
              <a:ext uri="{FF2B5EF4-FFF2-40B4-BE49-F238E27FC236}">
                <a16:creationId xmlns:a16="http://schemas.microsoft.com/office/drawing/2014/main" id="{7179022F-DBA8-C209-3012-B768ACF2D343}"/>
              </a:ext>
            </a:extLst>
          </p:cNvPr>
          <p:cNvSpPr txBox="1"/>
          <p:nvPr/>
        </p:nvSpPr>
        <p:spPr>
          <a:xfrm>
            <a:off x="428117" y="742971"/>
            <a:ext cx="4501899" cy="1231106"/>
          </a:xfrm>
          <a:prstGeom prst="rect">
            <a:avLst/>
          </a:prstGeom>
          <a:noFill/>
        </p:spPr>
        <p:txBody>
          <a:bodyPr wrap="square">
            <a:spAutoFit/>
          </a:bodyPr>
          <a:lstStyle/>
          <a:p>
            <a:pPr algn="l"/>
            <a:r>
              <a:rPr lang="en-US" altLang="zh-CN" sz="1200" dirty="0">
                <a:solidFill>
                  <a:schemeClr val="tx1"/>
                </a:solidFill>
                <a:latin typeface="+mj-ea"/>
                <a:ea typeface="+mj-ea"/>
              </a:rPr>
              <a:t>4.</a:t>
            </a:r>
            <a:r>
              <a:rPr lang="zh-CN" altLang="en-US" sz="1200" dirty="0">
                <a:solidFill>
                  <a:schemeClr val="tx1"/>
                </a:solidFill>
                <a:latin typeface="宋体" panose="02010600030101010101" pitchFamily="2" charset="-122"/>
                <a:ea typeface="宋体" panose="02010600030101010101" pitchFamily="2" charset="-122"/>
              </a:rPr>
              <a:t>攀鲈</a:t>
            </a:r>
            <a:r>
              <a:rPr lang="zh-CN" altLang="en-US" sz="1200" dirty="0">
                <a:solidFill>
                  <a:schemeClr val="tx1"/>
                </a:solidFill>
                <a:latin typeface="+mj-ea"/>
                <a:ea typeface="+mj-ea"/>
              </a:rPr>
              <a:t>鱼类养殖激素的种类</a:t>
            </a:r>
            <a:endParaRPr lang="en-US" altLang="zh-CN" sz="1200" dirty="0">
              <a:solidFill>
                <a:schemeClr val="tx1"/>
              </a:solidFill>
              <a:latin typeface="+mj-ea"/>
              <a:ea typeface="+mj-ea"/>
            </a:endParaRPr>
          </a:p>
          <a:p>
            <a:endParaRPr lang="en-US" sz="1200" dirty="0">
              <a:latin typeface="+mj-ea"/>
              <a:ea typeface="+mj-ea"/>
            </a:endParaRPr>
          </a:p>
          <a:p>
            <a:r>
              <a:rPr lang="en-US" sz="1200" dirty="0" err="1">
                <a:latin typeface="SimSun" panose="02010600030101010101" pitchFamily="2" charset="-122"/>
                <a:ea typeface="SimSun" panose="02010600030101010101" pitchFamily="2" charset="-122"/>
              </a:rPr>
              <a:t>我们研究了多种</a:t>
            </a:r>
            <a:r>
              <a:rPr lang="zh-CN" altLang="en-US" sz="1200" dirty="0">
                <a:solidFill>
                  <a:schemeClr val="tx1"/>
                </a:solidFill>
                <a:latin typeface="宋体" panose="02010600030101010101" pitchFamily="2" charset="-122"/>
                <a:ea typeface="宋体" panose="02010600030101010101" pitchFamily="2" charset="-122"/>
              </a:rPr>
              <a:t>攀鲈</a:t>
            </a:r>
            <a:r>
              <a:rPr lang="en-US" sz="1200" dirty="0" err="1">
                <a:latin typeface="SimSun" panose="02010600030101010101" pitchFamily="2" charset="-122"/>
                <a:ea typeface="SimSun" panose="02010600030101010101" pitchFamily="2" charset="-122"/>
              </a:rPr>
              <a:t>鱼类养殖激素</a:t>
            </a:r>
            <a:r>
              <a:rPr lang="zh-CN" altLang="en-US" sz="1200" dirty="0">
                <a:latin typeface="SimSun" panose="02010600030101010101" pitchFamily="2" charset="-122"/>
                <a:ea typeface="SimSun" panose="02010600030101010101" pitchFamily="2" charset="-122"/>
              </a:rPr>
              <a:t>。</a:t>
            </a:r>
            <a:r>
              <a:rPr lang="en-US" sz="1200" dirty="0" err="1">
                <a:latin typeface="SimSun" panose="02010600030101010101" pitchFamily="2" charset="-122"/>
                <a:ea typeface="SimSun" panose="02010600030101010101" pitchFamily="2" charset="-122"/>
              </a:rPr>
              <a:t>其中包括Ovatids、Ovaprim</a:t>
            </a:r>
            <a:r>
              <a:rPr lang="zh-CN" altLang="en-US" sz="1200" dirty="0">
                <a:latin typeface="SimSun" panose="02010600030101010101" pitchFamily="2" charset="-122"/>
                <a:ea typeface="SimSun" panose="02010600030101010101" pitchFamily="2" charset="-122"/>
              </a:rPr>
              <a:t>、 </a:t>
            </a:r>
            <a:r>
              <a:rPr lang="en-US" sz="1200" dirty="0">
                <a:latin typeface="SimSun" panose="02010600030101010101" pitchFamily="2" charset="-122"/>
                <a:ea typeface="SimSun" panose="02010600030101010101" pitchFamily="2" charset="-122"/>
              </a:rPr>
              <a:t>HCG</a:t>
            </a:r>
            <a:r>
              <a:rPr lang="zh-CN" altLang="en-US" sz="1200" dirty="0">
                <a:latin typeface="SimSun" panose="02010600030101010101" pitchFamily="2" charset="-122"/>
                <a:ea typeface="SimSun" panose="02010600030101010101" pitchFamily="2" charset="-122"/>
              </a:rPr>
              <a:t>和 </a:t>
            </a:r>
            <a:r>
              <a:rPr lang="en-US" sz="1200" dirty="0" err="1">
                <a:latin typeface="SimSun" panose="02010600030101010101" pitchFamily="2" charset="-122"/>
                <a:ea typeface="SimSun" panose="02010600030101010101" pitchFamily="2" charset="-122"/>
              </a:rPr>
              <a:t>Suprefact</a:t>
            </a:r>
            <a:r>
              <a:rPr lang="zh-CN" altLang="en-US" sz="1200" dirty="0">
                <a:latin typeface="SimSun" panose="02010600030101010101" pitchFamily="2" charset="-122"/>
                <a:ea typeface="SimSun" panose="02010600030101010101" pitchFamily="2" charset="-122"/>
              </a:rPr>
              <a:t>。 </a:t>
            </a:r>
            <a:r>
              <a:rPr lang="en-US" sz="1200" dirty="0" err="1">
                <a:latin typeface="SimSun" panose="02010600030101010101" pitchFamily="2" charset="-122"/>
                <a:ea typeface="SimSun" panose="02010600030101010101" pitchFamily="2" charset="-122"/>
              </a:rPr>
              <a:t>结果证实该类Suprefact激素,唯一在价格和产卵鱼百分比方面都非常有效的一种</a:t>
            </a:r>
            <a:r>
              <a:rPr lang="en-US" sz="1200" dirty="0">
                <a:latin typeface="SimSun" panose="02010600030101010101" pitchFamily="2" charset="-122"/>
                <a:ea typeface="SimSun" panose="02010600030101010101" pitchFamily="2" charset="-122"/>
              </a:rPr>
              <a:t>。 </a:t>
            </a:r>
            <a:r>
              <a:rPr lang="en-US" sz="1200" dirty="0" err="1">
                <a:latin typeface="SimSun" panose="02010600030101010101" pitchFamily="2" charset="-122"/>
                <a:ea typeface="SimSun" panose="02010600030101010101" pitchFamily="2" charset="-122"/>
              </a:rPr>
              <a:t>这种激素</a:t>
            </a:r>
            <a:r>
              <a:rPr lang="zh-CN" altLang="en-US" sz="1200" dirty="0">
                <a:latin typeface="SimSun" panose="02010600030101010101" pitchFamily="2" charset="-122"/>
                <a:ea typeface="SimSun" panose="02010600030101010101" pitchFamily="2" charset="-122"/>
              </a:rPr>
              <a:t>跟一种药片磨碎叫做</a:t>
            </a:r>
            <a:r>
              <a:rPr lang="en-US" sz="1200" dirty="0" err="1">
                <a:latin typeface="SimSun" panose="02010600030101010101" pitchFamily="2" charset="-122"/>
                <a:ea typeface="SimSun" panose="02010600030101010101" pitchFamily="2" charset="-122"/>
              </a:rPr>
              <a:t>Domperi</a:t>
            </a:r>
            <a:r>
              <a:rPr lang="en-US" sz="1200" dirty="0">
                <a:latin typeface="SimSun" panose="02010600030101010101" pitchFamily="2" charset="-122"/>
                <a:ea typeface="SimSun" panose="02010600030101010101" pitchFamily="2" charset="-122"/>
              </a:rPr>
              <a:t>-dun</a:t>
            </a:r>
            <a:r>
              <a:rPr lang="zh-CN" altLang="en-US" sz="1200" dirty="0">
                <a:latin typeface="+mj-ea"/>
              </a:rPr>
              <a:t>混合</a:t>
            </a:r>
            <a:r>
              <a:rPr lang="zh-CN" altLang="en-US" sz="1200" dirty="0">
                <a:latin typeface="SimSun" panose="02010600030101010101" pitchFamily="2" charset="-122"/>
                <a:ea typeface="SimSun" panose="02010600030101010101" pitchFamily="2" charset="-122"/>
              </a:rPr>
              <a:t>，它是一粒重 </a:t>
            </a:r>
            <a:r>
              <a:rPr lang="en-US" altLang="zh-CN" sz="1200" dirty="0">
                <a:latin typeface="SimSun" panose="02010600030101010101" pitchFamily="2" charset="-122"/>
                <a:ea typeface="SimSun" panose="02010600030101010101" pitchFamily="2" charset="-122"/>
              </a:rPr>
              <a:t>10 </a:t>
            </a:r>
            <a:r>
              <a:rPr lang="zh-CN" altLang="en-US" sz="1200" dirty="0">
                <a:latin typeface="SimSun" panose="02010600030101010101" pitchFamily="2" charset="-122"/>
                <a:ea typeface="SimSun" panose="02010600030101010101" pitchFamily="2" charset="-122"/>
              </a:rPr>
              <a:t>毫克的药片。</a:t>
            </a:r>
            <a:endParaRPr lang="en-US" sz="1200" dirty="0">
              <a:latin typeface="SimSun" panose="02010600030101010101" pitchFamily="2" charset="-122"/>
              <a:ea typeface="SimSun" panose="02010600030101010101" pitchFamily="2" charset="-122"/>
            </a:endParaRPr>
          </a:p>
        </p:txBody>
      </p:sp>
      <p:sp>
        <p:nvSpPr>
          <p:cNvPr id="19" name="TextBox 18">
            <a:extLst>
              <a:ext uri="{FF2B5EF4-FFF2-40B4-BE49-F238E27FC236}">
                <a16:creationId xmlns:a16="http://schemas.microsoft.com/office/drawing/2014/main" id="{333835A9-2EF5-7C46-91B0-3B8A7DDF1796}"/>
              </a:ext>
            </a:extLst>
          </p:cNvPr>
          <p:cNvSpPr txBox="1"/>
          <p:nvPr/>
        </p:nvSpPr>
        <p:spPr>
          <a:xfrm>
            <a:off x="316866" y="4162425"/>
            <a:ext cx="4724399" cy="1938992"/>
          </a:xfrm>
          <a:prstGeom prst="rect">
            <a:avLst/>
          </a:prstGeom>
          <a:noFill/>
        </p:spPr>
        <p:txBody>
          <a:bodyPr wrap="square">
            <a:spAutoFit/>
          </a:bodyPr>
          <a:lstStyle/>
          <a:p>
            <a:r>
              <a:rPr lang="en-US" sz="1200" dirty="0">
                <a:latin typeface="SimSun" panose="02010600030101010101" pitchFamily="2" charset="-122"/>
                <a:ea typeface="SimSun" panose="02010600030101010101" pitchFamily="2" charset="-122"/>
              </a:rPr>
              <a:t>4.1 </a:t>
            </a:r>
            <a:r>
              <a:rPr lang="en-US" sz="1200" dirty="0" err="1">
                <a:latin typeface="SimSun" panose="02010600030101010101" pitchFamily="2" charset="-122"/>
                <a:ea typeface="SimSun" panose="02010600030101010101" pitchFamily="2" charset="-122"/>
              </a:rPr>
              <a:t>Suprefact</a:t>
            </a:r>
            <a:r>
              <a:rPr lang="zh-CN" altLang="en-US" sz="1200" dirty="0">
                <a:latin typeface="+mj-ea"/>
              </a:rPr>
              <a:t>混合</a:t>
            </a:r>
            <a:r>
              <a:rPr lang="zh-CN" altLang="en-US" sz="1200" dirty="0">
                <a:latin typeface="+mj-ea"/>
                <a:ea typeface="+mj-ea"/>
              </a:rPr>
              <a:t>配方</a:t>
            </a:r>
            <a:endParaRPr lang="en-US" altLang="zh-CN" sz="1200" dirty="0">
              <a:latin typeface="+mj-ea"/>
              <a:ea typeface="+mj-ea"/>
            </a:endParaRPr>
          </a:p>
          <a:p>
            <a:endParaRPr lang="en-US" altLang="zh-CN" sz="1200" dirty="0">
              <a:latin typeface="+mj-ea"/>
              <a:ea typeface="+mj-ea"/>
            </a:endParaRPr>
          </a:p>
          <a:p>
            <a:r>
              <a:rPr lang="en-US" altLang="zh-CN" sz="1200" dirty="0">
                <a:latin typeface="+mj-ea"/>
                <a:ea typeface="+mj-ea"/>
              </a:rPr>
              <a:t>1cc</a:t>
            </a:r>
            <a:r>
              <a:rPr lang="zh-CN" altLang="en-US" sz="1200" dirty="0">
                <a:latin typeface="+mj-ea"/>
                <a:ea typeface="+mj-ea"/>
              </a:rPr>
              <a:t>纯</a:t>
            </a:r>
            <a:r>
              <a:rPr lang="en-US" altLang="zh-CN" sz="1200" dirty="0" err="1">
                <a:latin typeface="+mj-ea"/>
                <a:ea typeface="+mj-ea"/>
              </a:rPr>
              <a:t>Superfact</a:t>
            </a:r>
            <a:r>
              <a:rPr lang="en-US" altLang="zh-CN" sz="1200" dirty="0">
                <a:latin typeface="+mj-ea"/>
                <a:ea typeface="+mj-ea"/>
              </a:rPr>
              <a:t> </a:t>
            </a:r>
            <a:r>
              <a:rPr lang="zh-CN" altLang="en-US" sz="1200" dirty="0">
                <a:latin typeface="+mj-ea"/>
                <a:ea typeface="+mj-ea"/>
              </a:rPr>
              <a:t>激素，</a:t>
            </a:r>
            <a:r>
              <a:rPr lang="zh-CN" altLang="en-US" sz="1200" dirty="0">
                <a:solidFill>
                  <a:schemeClr val="tx1"/>
                </a:solidFill>
                <a:latin typeface="+mj-ea"/>
                <a:ea typeface="+mj-ea"/>
              </a:rPr>
              <a:t>剂量</a:t>
            </a:r>
            <a:r>
              <a:rPr lang="zh-CN" altLang="en-US" sz="1200" dirty="0">
                <a:latin typeface="+mj-ea"/>
                <a:ea typeface="+mj-ea"/>
              </a:rPr>
              <a:t>为</a:t>
            </a:r>
            <a:r>
              <a:rPr lang="en-US" altLang="zh-CN" sz="1200" dirty="0">
                <a:latin typeface="+mj-ea"/>
                <a:ea typeface="+mj-ea"/>
              </a:rPr>
              <a:t>1000</a:t>
            </a:r>
            <a:r>
              <a:rPr lang="zh-CN" altLang="en-US" sz="1200" dirty="0">
                <a:latin typeface="+mj-ea"/>
                <a:ea typeface="+mj-ea"/>
              </a:rPr>
              <a:t>微克</a:t>
            </a:r>
            <a:r>
              <a:rPr lang="en-US" altLang="zh-CN" sz="1200" dirty="0">
                <a:latin typeface="+mj-ea"/>
                <a:ea typeface="+mj-ea"/>
              </a:rPr>
              <a:t>(ug)</a:t>
            </a:r>
            <a:r>
              <a:rPr lang="zh-CN" altLang="en-US" sz="1200" dirty="0">
                <a:latin typeface="+mj-ea"/>
                <a:ea typeface="+mj-ea"/>
              </a:rPr>
              <a:t>与 </a:t>
            </a:r>
            <a:r>
              <a:rPr lang="en-US" altLang="zh-CN" sz="1200" dirty="0">
                <a:latin typeface="+mj-ea"/>
                <a:ea typeface="+mj-ea"/>
              </a:rPr>
              <a:t>9cc</a:t>
            </a:r>
            <a:r>
              <a:rPr lang="zh-CN" altLang="en-US" sz="1200" dirty="0">
                <a:latin typeface="+mj-ea"/>
                <a:ea typeface="+mj-ea"/>
              </a:rPr>
              <a:t>纯净水混合。 将</a:t>
            </a:r>
            <a:r>
              <a:rPr lang="en-US" altLang="zh-CN" sz="1200" dirty="0">
                <a:latin typeface="+mj-ea"/>
                <a:ea typeface="+mj-ea"/>
              </a:rPr>
              <a:t>10cc</a:t>
            </a:r>
            <a:r>
              <a:rPr lang="zh-CN" altLang="en-US" sz="1200" dirty="0">
                <a:latin typeface="+mj-ea"/>
                <a:ea typeface="+mj-ea"/>
              </a:rPr>
              <a:t>上述激素的混合物与</a:t>
            </a:r>
            <a:r>
              <a:rPr lang="en-US" altLang="zh-CN" sz="1200" dirty="0">
                <a:latin typeface="+mj-ea"/>
                <a:ea typeface="+mj-ea"/>
              </a:rPr>
              <a:t>25</a:t>
            </a:r>
            <a:r>
              <a:rPr lang="zh-CN" altLang="en-US" sz="1200" dirty="0">
                <a:latin typeface="+mj-ea"/>
                <a:ea typeface="+mj-ea"/>
              </a:rPr>
              <a:t>片</a:t>
            </a:r>
            <a:r>
              <a:rPr lang="en-US" sz="1200" dirty="0" err="1">
                <a:latin typeface="SimSun" panose="02010600030101010101" pitchFamily="2" charset="-122"/>
                <a:ea typeface="SimSun" panose="02010600030101010101" pitchFamily="2" charset="-122"/>
              </a:rPr>
              <a:t>Domperi</a:t>
            </a:r>
            <a:r>
              <a:rPr lang="en-US" sz="1200" dirty="0">
                <a:latin typeface="SimSun" panose="02010600030101010101" pitchFamily="2" charset="-122"/>
                <a:ea typeface="SimSun" panose="02010600030101010101" pitchFamily="2" charset="-122"/>
              </a:rPr>
              <a:t>-dun</a:t>
            </a:r>
            <a:r>
              <a:rPr lang="zh-CN" altLang="en-US" sz="1200" dirty="0">
                <a:latin typeface="+mj-ea"/>
                <a:ea typeface="+mj-ea"/>
              </a:rPr>
              <a:t>混合， 相当于</a:t>
            </a:r>
            <a:r>
              <a:rPr lang="en-US" altLang="zh-CN" sz="1200" dirty="0">
                <a:latin typeface="+mj-ea"/>
                <a:ea typeface="+mj-ea"/>
              </a:rPr>
              <a:t>5</a:t>
            </a:r>
            <a:r>
              <a:rPr lang="zh-CN" altLang="en-US" sz="1200" dirty="0">
                <a:latin typeface="+mj-ea"/>
                <a:ea typeface="+mj-ea"/>
              </a:rPr>
              <a:t>毫克</a:t>
            </a:r>
            <a:r>
              <a:rPr lang="en-US" altLang="zh-CN" sz="1200" dirty="0">
                <a:latin typeface="+mj-ea"/>
                <a:ea typeface="+mj-ea"/>
              </a:rPr>
              <a:t>/</a:t>
            </a:r>
            <a:r>
              <a:rPr lang="zh-CN" altLang="en-US" sz="1200" dirty="0">
                <a:latin typeface="+mj-ea"/>
                <a:ea typeface="+mj-ea"/>
              </a:rPr>
              <a:t>公斤母鱼。 因此，</a:t>
            </a:r>
            <a:r>
              <a:rPr lang="en-US" altLang="zh-CN" sz="1200" dirty="0">
                <a:latin typeface="+mj-ea"/>
                <a:ea typeface="+mj-ea"/>
              </a:rPr>
              <a:t>1cc</a:t>
            </a:r>
            <a:r>
              <a:rPr lang="zh-CN" altLang="en-US" sz="1200" dirty="0">
                <a:latin typeface="+mj-ea"/>
                <a:ea typeface="+mj-ea"/>
              </a:rPr>
              <a:t>的上述激素混合物的</a:t>
            </a:r>
            <a:r>
              <a:rPr lang="zh-CN" altLang="en-US" sz="1200" dirty="0">
                <a:solidFill>
                  <a:schemeClr val="tx1"/>
                </a:solidFill>
                <a:latin typeface="+mj-ea"/>
              </a:rPr>
              <a:t>剂量</a:t>
            </a:r>
            <a:r>
              <a:rPr lang="zh-CN" altLang="en-US" sz="1200" dirty="0">
                <a:latin typeface="+mj-ea"/>
                <a:ea typeface="+mj-ea"/>
              </a:rPr>
              <a:t>为</a:t>
            </a:r>
            <a:r>
              <a:rPr lang="en-US" altLang="zh-CN" sz="1200" dirty="0">
                <a:latin typeface="+mj-ea"/>
                <a:ea typeface="+mj-ea"/>
              </a:rPr>
              <a:t>100</a:t>
            </a:r>
            <a:r>
              <a:rPr lang="zh-CN" altLang="en-US" sz="1200" dirty="0">
                <a:latin typeface="+mj-ea"/>
                <a:ea typeface="+mj-ea"/>
              </a:rPr>
              <a:t>微克。</a:t>
            </a:r>
            <a:endParaRPr lang="en-US" sz="1200" dirty="0"/>
          </a:p>
          <a:p>
            <a:endParaRPr lang="en-US" sz="1200" dirty="0"/>
          </a:p>
          <a:p>
            <a:r>
              <a:rPr lang="en-US" sz="1200" dirty="0">
                <a:solidFill>
                  <a:schemeClr val="tx1"/>
                </a:solidFill>
                <a:latin typeface="SimSun" panose="02010600030101010101" pitchFamily="2" charset="-122"/>
                <a:ea typeface="SimSun" panose="02010600030101010101" pitchFamily="2" charset="-122"/>
              </a:rPr>
              <a:t>4.2</a:t>
            </a:r>
            <a:r>
              <a:rPr lang="en-US" sz="1200" dirty="0">
                <a:solidFill>
                  <a:schemeClr val="tx1"/>
                </a:solidFill>
                <a:latin typeface="+mj-ea"/>
                <a:ea typeface="+mj-ea"/>
              </a:rPr>
              <a:t> </a:t>
            </a:r>
            <a:r>
              <a:rPr lang="zh-CN" altLang="en-US" sz="1200" dirty="0">
                <a:solidFill>
                  <a:schemeClr val="tx1"/>
                </a:solidFill>
                <a:latin typeface="+mj-ea"/>
                <a:ea typeface="+mj-ea"/>
              </a:rPr>
              <a:t>用于鱼注射</a:t>
            </a:r>
            <a:r>
              <a:rPr lang="en-US" sz="1200" dirty="0" err="1">
                <a:solidFill>
                  <a:schemeClr val="tx1"/>
                </a:solidFill>
                <a:latin typeface="SimSun" panose="02010600030101010101" pitchFamily="2" charset="-122"/>
                <a:ea typeface="SimSun" panose="02010600030101010101" pitchFamily="2" charset="-122"/>
              </a:rPr>
              <a:t>的激素</a:t>
            </a:r>
            <a:r>
              <a:rPr lang="zh-CN" altLang="en-US" sz="1200" dirty="0">
                <a:solidFill>
                  <a:schemeClr val="tx1"/>
                </a:solidFill>
                <a:latin typeface="+mj-ea"/>
                <a:ea typeface="+mj-ea"/>
              </a:rPr>
              <a:t>量</a:t>
            </a:r>
            <a:endParaRPr lang="en-US" sz="1200" dirty="0">
              <a:solidFill>
                <a:schemeClr val="tx1"/>
              </a:solidFill>
              <a:latin typeface="+mj-ea"/>
              <a:ea typeface="+mj-ea"/>
            </a:endParaRPr>
          </a:p>
          <a:p>
            <a:r>
              <a:rPr lang="en-US" sz="1200" dirty="0">
                <a:latin typeface="SimSun" panose="02010600030101010101" pitchFamily="2" charset="-122"/>
                <a:ea typeface="SimSun" panose="02010600030101010101" pitchFamily="2" charset="-122"/>
              </a:rPr>
              <a:t>激素应混合并存放在23摄氏度以下的阴凉处，给予</a:t>
            </a:r>
            <a:r>
              <a:rPr lang="zh-CN" altLang="en-US" sz="1200" dirty="0">
                <a:solidFill>
                  <a:schemeClr val="tx1"/>
                </a:solidFill>
                <a:latin typeface="SimSun" panose="02010600030101010101" pitchFamily="2" charset="-122"/>
                <a:ea typeface="SimSun" panose="02010600030101010101" pitchFamily="2" charset="-122"/>
              </a:rPr>
              <a:t>鱼苗</a:t>
            </a:r>
            <a:r>
              <a:rPr lang="en-US" sz="1200" dirty="0">
                <a:latin typeface="SimSun" panose="02010600030101010101" pitchFamily="2" charset="-122"/>
                <a:ea typeface="SimSun" panose="02010600030101010101" pitchFamily="2" charset="-122"/>
              </a:rPr>
              <a:t>的剂量为20微克/</a:t>
            </a:r>
            <a:r>
              <a:rPr lang="zh-CN" altLang="en-US" sz="1200" dirty="0">
                <a:latin typeface="SimSun" panose="02010600030101010101" pitchFamily="2" charset="-122"/>
                <a:ea typeface="SimSun" panose="02010600030101010101" pitchFamily="2" charset="-122"/>
              </a:rPr>
              <a:t>公斤母鱼，而雄性只注射母鱼的一半</a:t>
            </a:r>
            <a:r>
              <a:rPr lang="en-US" sz="1200" dirty="0">
                <a:latin typeface="SimSun" panose="02010600030101010101" pitchFamily="2" charset="-122"/>
                <a:ea typeface="SimSun" panose="02010600030101010101" pitchFamily="2" charset="-122"/>
              </a:rPr>
              <a:t>。</a:t>
            </a:r>
            <a:r>
              <a:rPr lang="en-US" sz="1200" dirty="0" err="1">
                <a:latin typeface="SimSun" panose="02010600030101010101" pitchFamily="2" charset="-122"/>
                <a:ea typeface="SimSun" panose="02010600030101010101" pitchFamily="2" charset="-122"/>
              </a:rPr>
              <a:t>雄鱼必须正确称重</a:t>
            </a:r>
            <a:r>
              <a:rPr lang="zh-CN" altLang="en-US" sz="1200" dirty="0">
                <a:latin typeface="SimSun" panose="02010600030101010101" pitchFamily="2" charset="-122"/>
                <a:ea typeface="SimSun" panose="02010600030101010101" pitchFamily="2" charset="-122"/>
              </a:rPr>
              <a:t>量以便计算剂量。</a:t>
            </a:r>
            <a:endParaRPr lang="en-US" sz="1200" dirty="0">
              <a:latin typeface="SimSun" panose="02010600030101010101" pitchFamily="2" charset="-122"/>
              <a:ea typeface="SimSun"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527300" y="6714153"/>
            <a:ext cx="4276090" cy="574966"/>
          </a:xfrm>
          <a:prstGeom prst="rect">
            <a:avLst/>
          </a:prstGeom>
        </p:spPr>
        <p:txBody>
          <a:bodyPr vert="horz" wrap="square" lIns="0" tIns="333185" rIns="0" bIns="0" rtlCol="0">
            <a:spAutoFit/>
          </a:bodyPr>
          <a:lstStyle/>
          <a:p>
            <a:pPr marL="2008505">
              <a:lnSpc>
                <a:spcPts val="1985"/>
              </a:lnSpc>
            </a:pPr>
            <a:r>
              <a:rPr sz="1200" spc="-690" dirty="0"/>
              <a:t>8</a:t>
            </a:r>
          </a:p>
        </p:txBody>
      </p:sp>
      <p:sp>
        <p:nvSpPr>
          <p:cNvPr id="6" name="TextBox 5">
            <a:extLst>
              <a:ext uri="{FF2B5EF4-FFF2-40B4-BE49-F238E27FC236}">
                <a16:creationId xmlns:a16="http://schemas.microsoft.com/office/drawing/2014/main" id="{F47DD907-52B9-37AF-445D-E3A496E1A38D}"/>
              </a:ext>
            </a:extLst>
          </p:cNvPr>
          <p:cNvSpPr txBox="1"/>
          <p:nvPr/>
        </p:nvSpPr>
        <p:spPr>
          <a:xfrm>
            <a:off x="74545" y="288161"/>
            <a:ext cx="5181600" cy="6432530"/>
          </a:xfrm>
          <a:prstGeom prst="rect">
            <a:avLst/>
          </a:prstGeom>
          <a:noFill/>
        </p:spPr>
        <p:txBody>
          <a:bodyPr wrap="square">
            <a:spAutoFit/>
          </a:bodyPr>
          <a:lstStyle/>
          <a:p>
            <a:r>
              <a:rPr lang="en-US" sz="1600" dirty="0">
                <a:latin typeface="宋体" panose="02010600030101010101" pitchFamily="2" charset="-122"/>
                <a:ea typeface="宋体" panose="02010600030101010101" pitchFamily="2" charset="-122"/>
              </a:rPr>
              <a:t>雄鱼同时注射。使用的注射器是容量1cc的注射器。</a:t>
            </a:r>
          </a:p>
          <a:p>
            <a:endParaRPr lang="en-US" sz="1600" dirty="0">
              <a:latin typeface="宋体" panose="02010600030101010101" pitchFamily="2" charset="-122"/>
              <a:ea typeface="宋体" panose="02010600030101010101" pitchFamily="2" charset="-122"/>
            </a:endParaRPr>
          </a:p>
          <a:p>
            <a:r>
              <a:rPr lang="en-US" sz="1600" dirty="0">
                <a:latin typeface="宋体" panose="02010600030101010101" pitchFamily="2" charset="-122"/>
                <a:ea typeface="宋体" panose="02010600030101010101" pitchFamily="2" charset="-122"/>
              </a:rPr>
              <a:t>4.3 </a:t>
            </a:r>
            <a:r>
              <a:rPr lang="en-US" sz="1600" dirty="0" err="1">
                <a:latin typeface="宋体" panose="02010600030101010101" pitchFamily="2" charset="-122"/>
                <a:ea typeface="宋体" panose="02010600030101010101" pitchFamily="2" charset="-122"/>
              </a:rPr>
              <a:t>如何注射激素</a:t>
            </a:r>
            <a:endParaRPr lang="en-US" sz="1600" dirty="0">
              <a:latin typeface="宋体" panose="02010600030101010101" pitchFamily="2" charset="-122"/>
              <a:ea typeface="宋体" panose="02010600030101010101" pitchFamily="2" charset="-122"/>
            </a:endParaRPr>
          </a:p>
          <a:p>
            <a:r>
              <a:rPr lang="en-US" sz="1600" dirty="0" err="1">
                <a:latin typeface="宋体" panose="02010600030101010101" pitchFamily="2" charset="-122"/>
                <a:ea typeface="宋体" panose="02010600030101010101" pitchFamily="2" charset="-122"/>
              </a:rPr>
              <a:t>养殖期间对</a:t>
            </a:r>
            <a:r>
              <a:rPr lang="zh-CN" altLang="en-US" sz="1600" dirty="0">
                <a:latin typeface="宋体" panose="02010600030101010101" pitchFamily="2" charset="-122"/>
                <a:ea typeface="宋体" panose="02010600030101010101" pitchFamily="2" charset="-122"/>
              </a:rPr>
              <a:t>鱼苗</a:t>
            </a:r>
            <a:r>
              <a:rPr lang="en-US" sz="1600" dirty="0" err="1">
                <a:latin typeface="宋体" panose="02010600030101010101" pitchFamily="2" charset="-122"/>
                <a:ea typeface="宋体" panose="02010600030101010101" pitchFamily="2" charset="-122"/>
              </a:rPr>
              <a:t>的护理和储存必须做好适当的准备，例如更换</a:t>
            </a:r>
            <a:r>
              <a:rPr lang="zh-CN" altLang="en-US" sz="1600" dirty="0">
                <a:solidFill>
                  <a:schemeClr val="tx1"/>
                </a:solidFill>
                <a:latin typeface="宋体" panose="02010600030101010101" pitchFamily="2" charset="-122"/>
                <a:ea typeface="宋体" panose="02010600030101010101" pitchFamily="2" charset="-122"/>
              </a:rPr>
              <a:t>水桶</a:t>
            </a:r>
            <a:r>
              <a:rPr lang="en-US" sz="1600" dirty="0" err="1">
                <a:solidFill>
                  <a:schemeClr val="tx1"/>
                </a:solidFill>
                <a:latin typeface="宋体" panose="02010600030101010101" pitchFamily="2" charset="-122"/>
                <a:ea typeface="宋体" panose="02010600030101010101" pitchFamily="2" charset="-122"/>
              </a:rPr>
              <a:t>或鱼缸</a:t>
            </a:r>
            <a:r>
              <a:rPr lang="en-US" sz="1600" dirty="0" err="1">
                <a:latin typeface="宋体" panose="02010600030101010101" pitchFamily="2" charset="-122"/>
                <a:ea typeface="宋体" panose="02010600030101010101" pitchFamily="2" charset="-122"/>
              </a:rPr>
              <a:t>内的水并提供充足的氧气供应，以避免鱼的质量下降。尤其</a:t>
            </a:r>
            <a:r>
              <a:rPr lang="zh-CN" altLang="en-US" sz="1600" dirty="0">
                <a:latin typeface="宋体" panose="02010600030101010101" pitchFamily="2" charset="-122"/>
                <a:ea typeface="宋体" panose="02010600030101010101" pitchFamily="2" charset="-122"/>
              </a:rPr>
              <a:t>是</a:t>
            </a:r>
            <a:r>
              <a:rPr lang="en-US" sz="1600" dirty="0" err="1">
                <a:latin typeface="宋体" panose="02010600030101010101" pitchFamily="2" charset="-122"/>
                <a:ea typeface="宋体" panose="02010600030101010101" pitchFamily="2" charset="-122"/>
              </a:rPr>
              <a:t>每次抓鱼注射激素时一定要快，</a:t>
            </a:r>
            <a:r>
              <a:rPr lang="en-US" sz="1600" dirty="0" err="1">
                <a:solidFill>
                  <a:schemeClr val="tx1"/>
                </a:solidFill>
                <a:highlight>
                  <a:srgbClr val="FFFF00"/>
                </a:highlight>
                <a:latin typeface="宋体" panose="02010600030101010101" pitchFamily="2" charset="-122"/>
                <a:ea typeface="宋体" panose="02010600030101010101" pitchFamily="2" charset="-122"/>
              </a:rPr>
              <a:t>以免鱼</a:t>
            </a:r>
            <a:r>
              <a:rPr lang="zh-CN" altLang="en-US" sz="1600" dirty="0">
                <a:solidFill>
                  <a:schemeClr val="tx1"/>
                </a:solidFill>
                <a:highlight>
                  <a:srgbClr val="FFFF00"/>
                </a:highlight>
                <a:latin typeface="宋体" panose="02010600030101010101" pitchFamily="2" charset="-122"/>
                <a:ea typeface="宋体" panose="02010600030101010101" pitchFamily="2" charset="-122"/>
              </a:rPr>
              <a:t>失去</a:t>
            </a:r>
            <a:r>
              <a:rPr lang="en-US" sz="1600" dirty="0">
                <a:solidFill>
                  <a:schemeClr val="tx1"/>
                </a:solidFill>
                <a:highlight>
                  <a:srgbClr val="FFFF00"/>
                </a:highlight>
                <a:latin typeface="宋体" panose="02010600030101010101" pitchFamily="2" charset="-122"/>
                <a:ea typeface="宋体" panose="02010600030101010101" pitchFamily="2" charset="-122"/>
              </a:rPr>
              <a:t>滑</a:t>
            </a:r>
            <a:r>
              <a:rPr lang="zh-CN" altLang="en-US" sz="1600" dirty="0">
                <a:solidFill>
                  <a:schemeClr val="tx1"/>
                </a:solidFill>
                <a:highlight>
                  <a:srgbClr val="FFFF00"/>
                </a:highlight>
                <a:latin typeface="宋体" panose="02010600030101010101" pitchFamily="2" charset="-122"/>
                <a:ea typeface="宋体" panose="02010600030101010101" pitchFamily="2" charset="-122"/>
              </a:rPr>
              <a:t>液</a:t>
            </a:r>
            <a:r>
              <a:rPr lang="en-US"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秤、注射器、钓具、盆子、</a:t>
            </a:r>
            <a:r>
              <a:rPr lang="zh-CN" altLang="en-US" sz="1600" dirty="0">
                <a:solidFill>
                  <a:schemeClr val="tx1"/>
                </a:solidFill>
                <a:latin typeface="宋体" panose="02010600030101010101" pitchFamily="2" charset="-122"/>
                <a:ea typeface="宋体" panose="02010600030101010101" pitchFamily="2" charset="-122"/>
              </a:rPr>
              <a:t>激素</a:t>
            </a:r>
            <a:r>
              <a:rPr lang="zh-CN" altLang="en-US" sz="1600" dirty="0">
                <a:latin typeface="宋体" panose="02010600030101010101" pitchFamily="2" charset="-122"/>
                <a:ea typeface="宋体" panose="02010600030101010101" pitchFamily="2" charset="-122"/>
              </a:rPr>
              <a:t>等相关设备必须提前准备好。</a:t>
            </a:r>
            <a:r>
              <a:rPr lang="en-US" sz="1600" dirty="0" err="1">
                <a:latin typeface="宋体" panose="02010600030101010101" pitchFamily="2" charset="-122"/>
                <a:ea typeface="宋体" panose="02010600030101010101" pitchFamily="2" charset="-122"/>
              </a:rPr>
              <a:t>药片需要彻底研磨。注射部位位于</a:t>
            </a:r>
            <a:r>
              <a:rPr lang="en-US" sz="1600" dirty="0" err="1">
                <a:solidFill>
                  <a:schemeClr val="tx1"/>
                </a:solidFill>
                <a:highlight>
                  <a:srgbClr val="FFFF00"/>
                </a:highlight>
                <a:latin typeface="宋体" panose="02010600030101010101" pitchFamily="2" charset="-122"/>
                <a:ea typeface="宋体" panose="02010600030101010101" pitchFamily="2" charset="-122"/>
              </a:rPr>
              <a:t>胸鳍底部</a:t>
            </a:r>
            <a:r>
              <a:rPr lang="en-US" sz="1600" dirty="0" err="1">
                <a:latin typeface="宋体" panose="02010600030101010101" pitchFamily="2" charset="-122"/>
                <a:ea typeface="宋体" panose="02010600030101010101" pitchFamily="2" charset="-122"/>
              </a:rPr>
              <a:t>，将针插入深度为</a:t>
            </a:r>
            <a:r>
              <a:rPr lang="en-US" sz="1600" dirty="0">
                <a:latin typeface="宋体" panose="02010600030101010101" pitchFamily="2" charset="-122"/>
                <a:ea typeface="宋体" panose="02010600030101010101" pitchFamily="2" charset="-122"/>
              </a:rPr>
              <a:t> 3-5 </a:t>
            </a:r>
            <a:r>
              <a:rPr lang="en-US" sz="1600" dirty="0" err="1">
                <a:latin typeface="宋体" panose="02010600030101010101" pitchFamily="2" charset="-122"/>
                <a:ea typeface="宋体" panose="02010600030101010101" pitchFamily="2" charset="-122"/>
              </a:rPr>
              <a:t>毫米。注射激素后</a:t>
            </a:r>
            <a:r>
              <a:rPr lang="en-US" sz="1600" dirty="0">
                <a:latin typeface="宋体" panose="02010600030101010101" pitchFamily="2" charset="-122"/>
                <a:ea typeface="宋体" panose="02010600030101010101" pitchFamily="2" charset="-122"/>
              </a:rPr>
              <a:t>，</a:t>
            </a:r>
            <a:r>
              <a:rPr lang="zh-CN" altLang="en-US" sz="1600" dirty="0">
                <a:solidFill>
                  <a:schemeClr val="tx1"/>
                </a:solidFill>
                <a:latin typeface="宋体" panose="02010600030101010101" pitchFamily="2" charset="-122"/>
                <a:ea typeface="宋体" panose="02010600030101010101" pitchFamily="2" charset="-122"/>
              </a:rPr>
              <a:t>雄鱼</a:t>
            </a:r>
            <a:r>
              <a:rPr lang="zh-CN" altLang="en-US" sz="1600" dirty="0">
                <a:latin typeface="宋体" panose="02010600030101010101" pitchFamily="2" charset="-122"/>
                <a:ea typeface="宋体" panose="02010600030101010101" pitchFamily="2" charset="-122"/>
              </a:rPr>
              <a:t>会被放在一起</a:t>
            </a:r>
            <a:r>
              <a:rPr lang="en-US" sz="1600" dirty="0" err="1">
                <a:latin typeface="宋体" panose="02010600030101010101" pitchFamily="2" charset="-122"/>
                <a:ea typeface="宋体" panose="02010600030101010101" pitchFamily="2" charset="-122"/>
              </a:rPr>
              <a:t>自行繁殖并产卵</a:t>
            </a:r>
            <a:r>
              <a:rPr lang="en-US" sz="1600" dirty="0">
                <a:latin typeface="宋体" panose="02010600030101010101" pitchFamily="2" charset="-122"/>
                <a:ea typeface="宋体" panose="02010600030101010101" pitchFamily="2" charset="-122"/>
              </a:rPr>
              <a:t>。</a:t>
            </a:r>
          </a:p>
          <a:p>
            <a:r>
              <a:rPr lang="en-US" sz="1600" dirty="0">
                <a:latin typeface="宋体" panose="02010600030101010101" pitchFamily="2" charset="-122"/>
                <a:ea typeface="宋体" panose="02010600030101010101" pitchFamily="2" charset="-122"/>
              </a:rPr>
              <a:t>5.鱼类养殖方法</a:t>
            </a:r>
          </a:p>
          <a:p>
            <a:r>
              <a:rPr lang="zh-CN" altLang="en-US" sz="1600" dirty="0">
                <a:latin typeface="宋体" panose="02010600030101010101" pitchFamily="2" charset="-122"/>
                <a:ea typeface="宋体" panose="02010600030101010101" pitchFamily="2" charset="-122"/>
              </a:rPr>
              <a:t>    注射激素后，将</a:t>
            </a:r>
            <a:r>
              <a:rPr lang="zh-CN" altLang="en-US" sz="1600" dirty="0">
                <a:solidFill>
                  <a:schemeClr val="tx1"/>
                </a:solidFill>
                <a:latin typeface="宋体" panose="02010600030101010101" pitchFamily="2" charset="-122"/>
                <a:ea typeface="宋体" panose="02010600030101010101" pitchFamily="2" charset="-122"/>
              </a:rPr>
              <a:t>雄鱼</a:t>
            </a:r>
            <a:r>
              <a:rPr lang="zh-CN" altLang="en-US" sz="1600" dirty="0">
                <a:latin typeface="宋体" panose="02010600030101010101" pitchFamily="2" charset="-122"/>
                <a:ea typeface="宋体" panose="02010600030101010101" pitchFamily="2" charset="-122"/>
              </a:rPr>
              <a:t>以</a:t>
            </a:r>
            <a:r>
              <a:rPr lang="en-US" altLang="zh-CN" sz="1600" dirty="0">
                <a:latin typeface="宋体" panose="02010600030101010101" pitchFamily="2" charset="-122"/>
                <a:ea typeface="宋体" panose="02010600030101010101" pitchFamily="2" charset="-122"/>
              </a:rPr>
              <a:t>2-3</a:t>
            </a:r>
            <a:r>
              <a:rPr lang="zh-CN" altLang="en-US" sz="1600" dirty="0">
                <a:latin typeface="宋体" panose="02010600030101010101" pitchFamily="2" charset="-122"/>
                <a:ea typeface="宋体" panose="02010600030101010101" pitchFamily="2" charset="-122"/>
              </a:rPr>
              <a:t>对</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立方米水的密度放入已清洗干净的</a:t>
            </a:r>
            <a:r>
              <a:rPr lang="zh-CN" altLang="en-US" sz="1600" dirty="0">
                <a:solidFill>
                  <a:schemeClr val="tx1"/>
                </a:solidFill>
                <a:latin typeface="宋体" panose="02010600030101010101" pitchFamily="2" charset="-122"/>
                <a:ea typeface="宋体" panose="02010600030101010101" pitchFamily="2" charset="-122"/>
              </a:rPr>
              <a:t>水桶</a:t>
            </a:r>
            <a:r>
              <a:rPr lang="en-US" sz="1600" dirty="0" err="1">
                <a:solidFill>
                  <a:schemeClr val="tx1"/>
                </a:solidFill>
                <a:latin typeface="宋体" panose="02010600030101010101" pitchFamily="2" charset="-122"/>
                <a:ea typeface="宋体" panose="02010600030101010101" pitchFamily="2" charset="-122"/>
              </a:rPr>
              <a:t>或鱼缸</a:t>
            </a:r>
            <a:r>
              <a:rPr lang="zh-CN" altLang="en-US" sz="1600" dirty="0">
                <a:solidFill>
                  <a:schemeClr val="tx1"/>
                </a:solidFill>
                <a:latin typeface="宋体" panose="02010600030101010101" pitchFamily="2" charset="-122"/>
                <a:ea typeface="宋体" panose="02010600030101010101" pitchFamily="2" charset="-122"/>
              </a:rPr>
              <a:t>里。</a:t>
            </a:r>
            <a:r>
              <a:rPr lang="en-US" sz="1600" dirty="0" err="1">
                <a:latin typeface="宋体" panose="02010600030101010101" pitchFamily="2" charset="-122"/>
                <a:ea typeface="宋体" panose="02010600030101010101" pitchFamily="2" charset="-122"/>
              </a:rPr>
              <a:t>养殖</a:t>
            </a:r>
            <a:r>
              <a:rPr lang="zh-CN" altLang="en-US" sz="1600" dirty="0">
                <a:latin typeface="宋体" panose="02010600030101010101" pitchFamily="2" charset="-122"/>
                <a:ea typeface="宋体" panose="02010600030101010101" pitchFamily="2" charset="-122"/>
              </a:rPr>
              <a:t>的水要清洁的水，水位应在水桶最上面或</a:t>
            </a:r>
            <a:r>
              <a:rPr lang="en-US" sz="1600" dirty="0" err="1">
                <a:solidFill>
                  <a:schemeClr val="tx1"/>
                </a:solidFill>
                <a:latin typeface="宋体" panose="02010600030101010101" pitchFamily="2" charset="-122"/>
                <a:ea typeface="宋体" panose="02010600030101010101" pitchFamily="2" charset="-122"/>
              </a:rPr>
              <a:t>鱼缸</a:t>
            </a:r>
            <a:r>
              <a:rPr lang="zh-CN" altLang="en-US" sz="1600" dirty="0">
                <a:latin typeface="宋体" panose="02010600030101010101" pitchFamily="2" charset="-122"/>
                <a:ea typeface="宋体" panose="02010600030101010101" pitchFamily="2" charset="-122"/>
              </a:rPr>
              <a:t>至少</a:t>
            </a:r>
            <a:r>
              <a:rPr lang="en-US" altLang="zh-CN" sz="1600" dirty="0">
                <a:latin typeface="宋体" panose="02010600030101010101" pitchFamily="2" charset="-122"/>
                <a:ea typeface="宋体" panose="02010600030101010101" pitchFamily="2" charset="-122"/>
              </a:rPr>
              <a:t>0.5</a:t>
            </a:r>
            <a:r>
              <a:rPr lang="zh-CN" altLang="en-US" sz="1600" dirty="0">
                <a:latin typeface="宋体" panose="02010600030101010101" pitchFamily="2" charset="-122"/>
                <a:ea typeface="宋体" panose="02010600030101010101" pitchFamily="2" charset="-122"/>
              </a:rPr>
              <a:t>米深，以防止鱼跳出，上面最好有蚊帐罩。</a:t>
            </a:r>
            <a:endParaRPr lang="en-US" altLang="zh-CN" sz="1600" dirty="0">
              <a:latin typeface="宋体" panose="02010600030101010101" pitchFamily="2" charset="-122"/>
              <a:ea typeface="宋体" panose="02010600030101010101" pitchFamily="2" charset="-122"/>
            </a:endParaRPr>
          </a:p>
          <a:p>
            <a:r>
              <a:rPr lang="en-US" sz="1600" dirty="0">
                <a:latin typeface="宋体" panose="02010600030101010101" pitchFamily="2" charset="-122"/>
                <a:ea typeface="宋体" panose="02010600030101010101" pitchFamily="2" charset="-122"/>
              </a:rPr>
              <a:t>    注射后10-15小时</a:t>
            </a:r>
            <a:r>
              <a:rPr lang="zh-CN" altLang="en-US" sz="1600" dirty="0">
                <a:latin typeface="宋体" panose="02010600030101010101" pitchFamily="2" charset="-122"/>
                <a:ea typeface="宋体" panose="02010600030101010101" pitchFamily="2" charset="-122"/>
              </a:rPr>
              <a:t>后</a:t>
            </a:r>
            <a:r>
              <a:rPr lang="en-US" sz="1600" dirty="0">
                <a:latin typeface="宋体" panose="02010600030101010101" pitchFamily="2" charset="-122"/>
                <a:ea typeface="宋体" panose="02010600030101010101" pitchFamily="2" charset="-122"/>
              </a:rPr>
              <a:t>，雄</a:t>
            </a:r>
            <a:r>
              <a:rPr lang="zh-CN" altLang="en-US" sz="1600" dirty="0">
                <a:latin typeface="宋体" panose="02010600030101010101" pitchFamily="2" charset="-122"/>
                <a:ea typeface="宋体" panose="02010600030101010101" pitchFamily="2" charset="-122"/>
              </a:rPr>
              <a:t>鱼与</a:t>
            </a:r>
            <a:r>
              <a:rPr lang="zh-CN" altLang="en-US" sz="1600" dirty="0">
                <a:solidFill>
                  <a:schemeClr val="tx1"/>
                </a:solidFill>
                <a:latin typeface="SimSun" panose="02010600030101010101" pitchFamily="2" charset="-122"/>
                <a:ea typeface="SimSun" panose="02010600030101010101" pitchFamily="2" charset="-122"/>
              </a:rPr>
              <a:t>雌鱼</a:t>
            </a:r>
            <a:r>
              <a:rPr lang="en-US" sz="1600" dirty="0" err="1">
                <a:latin typeface="宋体" panose="02010600030101010101" pitchFamily="2" charset="-122"/>
                <a:ea typeface="宋体" panose="02010600030101010101" pitchFamily="2" charset="-122"/>
              </a:rPr>
              <a:t>开始产卵。</a:t>
            </a:r>
            <a:r>
              <a:rPr lang="en-US" sz="1600" dirty="0" err="1">
                <a:solidFill>
                  <a:schemeClr val="tx1"/>
                </a:solidFill>
                <a:latin typeface="宋体" panose="02010600030101010101" pitchFamily="2" charset="-122"/>
                <a:ea typeface="宋体" panose="02010600030101010101" pitchFamily="2" charset="-122"/>
              </a:rPr>
              <a:t>它</a:t>
            </a:r>
            <a:r>
              <a:rPr lang="zh-CN" altLang="en-US" sz="1600" dirty="0">
                <a:solidFill>
                  <a:schemeClr val="tx1"/>
                </a:solidFill>
                <a:latin typeface="宋体" panose="02010600030101010101" pitchFamily="2" charset="-122"/>
                <a:ea typeface="宋体" panose="02010600030101010101" pitchFamily="2" charset="-122"/>
              </a:rPr>
              <a:t>发出</a:t>
            </a:r>
            <a:r>
              <a:rPr lang="en-US" sz="1600" dirty="0">
                <a:solidFill>
                  <a:schemeClr val="tx1"/>
                </a:solidFill>
                <a:latin typeface="宋体" panose="02010600030101010101" pitchFamily="2" charset="-122"/>
                <a:ea typeface="宋体" panose="02010600030101010101" pitchFamily="2" charset="-122"/>
              </a:rPr>
              <a:t>的</a:t>
            </a:r>
            <a:r>
              <a:rPr lang="zh-CN" altLang="en-US" sz="1600" dirty="0">
                <a:solidFill>
                  <a:schemeClr val="tx1"/>
                </a:solidFill>
                <a:latin typeface="宋体" panose="02010600030101010101" pitchFamily="2" charset="-122"/>
                <a:ea typeface="宋体" panose="02010600030101010101" pitchFamily="2" charset="-122"/>
              </a:rPr>
              <a:t>鱼卵是</a:t>
            </a:r>
            <a:r>
              <a:rPr lang="en-US" sz="1600" dirty="0" err="1">
                <a:solidFill>
                  <a:schemeClr val="tx1"/>
                </a:solidFill>
                <a:latin typeface="宋体" panose="02010600030101010101" pitchFamily="2" charset="-122"/>
                <a:ea typeface="宋体" panose="02010600030101010101" pitchFamily="2" charset="-122"/>
              </a:rPr>
              <a:t>已经</a:t>
            </a:r>
            <a:r>
              <a:rPr lang="zh-CN" altLang="en-US" sz="1600" dirty="0">
                <a:solidFill>
                  <a:schemeClr val="tx1"/>
                </a:solidFill>
                <a:latin typeface="宋体" panose="02010600030101010101" pitchFamily="2" charset="-122"/>
                <a:ea typeface="宋体" panose="02010600030101010101" pitchFamily="2" charset="-122"/>
              </a:rPr>
              <a:t>繁殖成功</a:t>
            </a:r>
            <a:r>
              <a:rPr lang="en-US" sz="1600" dirty="0">
                <a:solidFill>
                  <a:schemeClr val="tx1"/>
                </a:solidFill>
                <a:latin typeface="宋体" panose="02010600030101010101" pitchFamily="2" charset="-122"/>
                <a:ea typeface="宋体" panose="02010600030101010101" pitchFamily="2" charset="-122"/>
              </a:rPr>
              <a:t>了</a:t>
            </a:r>
            <a:r>
              <a:rPr lang="en-US"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那些鱼卵</a:t>
            </a:r>
            <a:r>
              <a:rPr lang="en-US" sz="1600" dirty="0" err="1">
                <a:latin typeface="宋体" panose="02010600030101010101" pitchFamily="2" charset="-122"/>
                <a:ea typeface="宋体" panose="02010600030101010101" pitchFamily="2" charset="-122"/>
              </a:rPr>
              <a:t>浮在水面上，混有少许油。我们必须收集所有鱼卵并将它们放入</a:t>
            </a:r>
            <a:r>
              <a:rPr lang="zh-CN" altLang="en-US" sz="1600" dirty="0">
                <a:latin typeface="宋体" panose="02010600030101010101" pitchFamily="2" charset="-122"/>
                <a:ea typeface="宋体" panose="02010600030101010101" pitchFamily="2" charset="-122"/>
              </a:rPr>
              <a:t>以</a:t>
            </a:r>
            <a:r>
              <a:rPr lang="en-US" sz="1600" dirty="0" err="1">
                <a:latin typeface="宋体" panose="02010600030101010101" pitchFamily="2" charset="-122"/>
                <a:ea typeface="宋体" panose="02010600030101010101" pitchFamily="2" charset="-122"/>
              </a:rPr>
              <a:t>准备</a:t>
            </a:r>
            <a:r>
              <a:rPr lang="zh-CN" altLang="en-US" sz="1600" dirty="0">
                <a:latin typeface="宋体" panose="02010600030101010101" pitchFamily="2" charset="-122"/>
                <a:ea typeface="宋体" panose="02010600030101010101" pitchFamily="2" charset="-122"/>
              </a:rPr>
              <a:t>好的</a:t>
            </a:r>
            <a:r>
              <a:rPr lang="zh-CN" altLang="en-US" sz="1600" dirty="0">
                <a:solidFill>
                  <a:schemeClr val="tx1"/>
                </a:solidFill>
                <a:latin typeface="宋体" panose="02010600030101010101" pitchFamily="2" charset="-122"/>
                <a:ea typeface="宋体" panose="02010600030101010101" pitchFamily="2" charset="-122"/>
              </a:rPr>
              <a:t>水桶</a:t>
            </a:r>
            <a:r>
              <a:rPr lang="en-US" sz="1600" dirty="0" err="1">
                <a:solidFill>
                  <a:schemeClr val="tx1"/>
                </a:solidFill>
                <a:latin typeface="宋体" panose="02010600030101010101" pitchFamily="2" charset="-122"/>
                <a:ea typeface="宋体" panose="02010600030101010101" pitchFamily="2" charset="-122"/>
              </a:rPr>
              <a:t>或鱼缸</a:t>
            </a:r>
            <a:r>
              <a:rPr lang="zh-CN" altLang="en-US" sz="1600" dirty="0">
                <a:solidFill>
                  <a:schemeClr val="tx1"/>
                </a:solidFill>
                <a:latin typeface="宋体" panose="02010600030101010101" pitchFamily="2" charset="-122"/>
                <a:ea typeface="宋体" panose="02010600030101010101" pitchFamily="2" charset="-122"/>
              </a:rPr>
              <a:t>进行</a:t>
            </a:r>
            <a:r>
              <a:rPr lang="en-US" sz="1600" dirty="0" err="1">
                <a:latin typeface="宋体" panose="02010600030101010101" pitchFamily="2" charset="-122"/>
                <a:ea typeface="宋体" panose="02010600030101010101" pitchFamily="2" charset="-122"/>
              </a:rPr>
              <a:t>孵化</a:t>
            </a:r>
            <a:r>
              <a:rPr lang="en-US"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鱼卵要</a:t>
            </a:r>
            <a:r>
              <a:rPr lang="en-US" sz="1600" dirty="0" err="1">
                <a:latin typeface="宋体" panose="02010600030101010101" pitchFamily="2" charset="-122"/>
                <a:ea typeface="宋体" panose="02010600030101010101" pitchFamily="2" charset="-122"/>
              </a:rPr>
              <a:t>在水中孵化</a:t>
            </a:r>
            <a:r>
              <a:rPr lang="en-US"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 </a:t>
            </a:r>
            <a:r>
              <a:rPr lang="zh-CN" altLang="en-US" sz="1600" dirty="0">
                <a:solidFill>
                  <a:schemeClr val="tx1"/>
                </a:solidFill>
                <a:latin typeface="宋体" panose="02010600030101010101" pitchFamily="2" charset="-122"/>
                <a:ea typeface="宋体" panose="02010600030101010101" pitchFamily="2" charset="-122"/>
              </a:rPr>
              <a:t>无需使用流动的水</a:t>
            </a:r>
            <a:r>
              <a:rPr lang="zh-CN" altLang="en-US" sz="1600" dirty="0">
                <a:solidFill>
                  <a:srgbClr val="C00000"/>
                </a:solidFill>
                <a:latin typeface="宋体" panose="02010600030101010101" pitchFamily="2" charset="-122"/>
                <a:ea typeface="宋体" panose="02010600030101010101" pitchFamily="2" charset="-122"/>
              </a:rPr>
              <a:t> </a:t>
            </a:r>
            <a:r>
              <a:rPr lang="en-US" sz="1600" dirty="0">
                <a:latin typeface="宋体" panose="02010600030101010101" pitchFamily="2" charset="-122"/>
                <a:ea typeface="宋体" panose="02010600030101010101" pitchFamily="2" charset="-122"/>
              </a:rPr>
              <a:t>，</a:t>
            </a:r>
            <a:r>
              <a:rPr lang="en-US" sz="1600" dirty="0" err="1">
                <a:latin typeface="宋体" panose="02010600030101010101" pitchFamily="2" charset="-122"/>
                <a:ea typeface="宋体" panose="02010600030101010101" pitchFamily="2" charset="-122"/>
              </a:rPr>
              <a:t>但每天至少更换一次。孵化箱应放置在阴凉处，以保证适当的热量和防雨</a:t>
            </a:r>
            <a:r>
              <a:rPr lang="zh-CN" altLang="en-US" sz="1600" dirty="0">
                <a:latin typeface="宋体" panose="02010600030101010101" pitchFamily="2" charset="-122"/>
                <a:ea typeface="宋体" panose="02010600030101010101" pitchFamily="2" charset="-122"/>
              </a:rPr>
              <a:t>进入</a:t>
            </a:r>
            <a:r>
              <a:rPr lang="en-US" sz="1600" dirty="0">
                <a:latin typeface="宋体" panose="02010600030101010101" pitchFamily="2" charset="-122"/>
                <a:ea typeface="宋体" panose="02010600030101010101" pitchFamily="2" charset="-122"/>
              </a:rPr>
              <a:t>。</a:t>
            </a:r>
          </a:p>
          <a:p>
            <a:r>
              <a:rPr lang="en-US" sz="1600" dirty="0">
                <a:latin typeface="宋体" panose="02010600030101010101" pitchFamily="2" charset="-122"/>
                <a:ea typeface="宋体" panose="02010600030101010101" pitchFamily="2" charset="-122"/>
              </a:rPr>
              <a:t>    17-18小时内，鱼卵在28-31</a:t>
            </a:r>
            <a:r>
              <a:rPr lang="zh-CN" altLang="en-US" sz="1600" dirty="0">
                <a:latin typeface="宋体" panose="02010600030101010101" pitchFamily="2" charset="-122"/>
                <a:ea typeface="宋体" panose="02010600030101010101" pitchFamily="2" charset="-122"/>
              </a:rPr>
              <a:t>度</a:t>
            </a:r>
            <a:r>
              <a:rPr lang="en-US" sz="1600" dirty="0" err="1">
                <a:latin typeface="宋体" panose="02010600030101010101" pitchFamily="2" charset="-122"/>
                <a:ea typeface="宋体" panose="02010600030101010101" pitchFamily="2" charset="-122"/>
              </a:rPr>
              <a:t>的温度下孵化。孵化后，幼鱼不动</a:t>
            </a:r>
            <a:r>
              <a:rPr lang="en-US"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它</a:t>
            </a:r>
            <a:r>
              <a:rPr lang="en-US" sz="1600" dirty="0" err="1">
                <a:latin typeface="宋体" panose="02010600030101010101" pitchFamily="2" charset="-122"/>
                <a:ea typeface="宋体" panose="02010600030101010101" pitchFamily="2" charset="-122"/>
              </a:rPr>
              <a:t>浮在水面上</a:t>
            </a:r>
            <a:r>
              <a:rPr lang="en-US"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直到所有</a:t>
            </a:r>
            <a:r>
              <a:rPr lang="zh-CN" altLang="en-US" sz="1600" dirty="0">
                <a:solidFill>
                  <a:schemeClr val="tx1"/>
                </a:solidFill>
                <a:latin typeface="宋体" panose="02010600030101010101" pitchFamily="2" charset="-122"/>
                <a:ea typeface="宋体" panose="02010600030101010101" pitchFamily="2" charset="-122"/>
              </a:rPr>
              <a:t>储备食物</a:t>
            </a:r>
            <a:r>
              <a:rPr lang="zh-CN" altLang="en-US" sz="1600" dirty="0">
                <a:latin typeface="宋体" panose="02010600030101010101" pitchFamily="2" charset="-122"/>
                <a:ea typeface="宋体" panose="02010600030101010101" pitchFamily="2" charset="-122"/>
              </a:rPr>
              <a:t>吃完后</a:t>
            </a:r>
            <a:r>
              <a:rPr lang="en-US" sz="1600" dirty="0">
                <a:latin typeface="宋体" panose="02010600030101010101" pitchFamily="2" charset="-122"/>
                <a:ea typeface="宋体" panose="02010600030101010101" pitchFamily="2" charset="-122"/>
              </a:rPr>
              <a:t>，才开始主动寻找食物。孵化后60</a:t>
            </a:r>
            <a:r>
              <a:rPr lang="zh-CN" altLang="en-US" sz="1600" dirty="0">
                <a:latin typeface="宋体" panose="02010600030101010101" pitchFamily="2" charset="-122"/>
                <a:ea typeface="宋体" panose="02010600030101010101" pitchFamily="2" charset="-122"/>
              </a:rPr>
              <a:t>个</a:t>
            </a:r>
            <a:r>
              <a:rPr lang="en-US" sz="1600" dirty="0" err="1">
                <a:latin typeface="宋体" panose="02010600030101010101" pitchFamily="2" charset="-122"/>
                <a:ea typeface="宋体" panose="02010600030101010101" pitchFamily="2" charset="-122"/>
              </a:rPr>
              <a:t>小时，它就开始进食，但在此之前我们必须将其转移到预先准备好的</a:t>
            </a:r>
            <a:r>
              <a:rPr lang="en-US" sz="1600" dirty="0" err="1">
                <a:solidFill>
                  <a:schemeClr val="tx1"/>
                </a:solidFill>
                <a:latin typeface="宋体" panose="02010600030101010101" pitchFamily="2" charset="-122"/>
                <a:ea typeface="宋体" panose="02010600030101010101" pitchFamily="2" charset="-122"/>
              </a:rPr>
              <a:t>产卵池</a:t>
            </a:r>
            <a:r>
              <a:rPr lang="zh-CN" altLang="en-US" sz="1600" dirty="0">
                <a:solidFill>
                  <a:schemeClr val="tx1"/>
                </a:solidFill>
                <a:latin typeface="宋体" panose="02010600030101010101" pitchFamily="2" charset="-122"/>
                <a:ea typeface="宋体" panose="02010600030101010101" pitchFamily="2" charset="-122"/>
              </a:rPr>
              <a:t>中。</a:t>
            </a:r>
            <a:endParaRPr lang="en-US" sz="1600" dirty="0">
              <a:solidFill>
                <a:srgbClr val="C00000"/>
              </a:solidFill>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5999" y="504842"/>
            <a:ext cx="4242435" cy="0"/>
          </a:xfrm>
          <a:custGeom>
            <a:avLst/>
            <a:gdLst/>
            <a:ahLst/>
            <a:cxnLst/>
            <a:rect l="l" t="t" r="r" b="b"/>
            <a:pathLst>
              <a:path w="4242435">
                <a:moveTo>
                  <a:pt x="0" y="0"/>
                </a:moveTo>
                <a:lnTo>
                  <a:pt x="4242003" y="0"/>
                </a:lnTo>
              </a:path>
            </a:pathLst>
          </a:custGeom>
          <a:ln w="9525">
            <a:solidFill>
              <a:srgbClr val="231F20"/>
            </a:solidFill>
          </a:ln>
        </p:spPr>
        <p:txBody>
          <a:bodyPr wrap="square" lIns="0" tIns="0" rIns="0" bIns="0" rtlCol="0"/>
          <a:lstStyle/>
          <a:p>
            <a:endParaRPr/>
          </a:p>
        </p:txBody>
      </p:sp>
      <p:grpSp>
        <p:nvGrpSpPr>
          <p:cNvPr id="6" name="object 6"/>
          <p:cNvGrpSpPr/>
          <p:nvPr/>
        </p:nvGrpSpPr>
        <p:grpSpPr>
          <a:xfrm>
            <a:off x="541591" y="1558099"/>
            <a:ext cx="2047239" cy="1325245"/>
            <a:chOff x="541591" y="1558099"/>
            <a:chExt cx="2047239" cy="1325245"/>
          </a:xfrm>
        </p:grpSpPr>
        <p:pic>
          <p:nvPicPr>
            <p:cNvPr id="7" name="object 7"/>
            <p:cNvPicPr/>
            <p:nvPr/>
          </p:nvPicPr>
          <p:blipFill>
            <a:blip r:embed="rId2" cstate="print"/>
            <a:stretch>
              <a:fillRect/>
            </a:stretch>
          </p:blipFill>
          <p:spPr>
            <a:xfrm>
              <a:off x="546354" y="1562861"/>
              <a:ext cx="2037588" cy="1315199"/>
            </a:xfrm>
            <a:prstGeom prst="rect">
              <a:avLst/>
            </a:prstGeom>
          </p:spPr>
        </p:pic>
        <p:sp>
          <p:nvSpPr>
            <p:cNvPr id="8" name="object 8"/>
            <p:cNvSpPr/>
            <p:nvPr/>
          </p:nvSpPr>
          <p:spPr>
            <a:xfrm>
              <a:off x="546354" y="1562861"/>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5">
              <a:solidFill>
                <a:srgbClr val="00AEEF"/>
              </a:solidFill>
            </a:ln>
          </p:spPr>
          <p:txBody>
            <a:bodyPr wrap="square" lIns="0" tIns="0" rIns="0" bIns="0" rtlCol="0"/>
            <a:lstStyle/>
            <a:p>
              <a:endParaRPr/>
            </a:p>
          </p:txBody>
        </p:sp>
      </p:grpSp>
      <p:grpSp>
        <p:nvGrpSpPr>
          <p:cNvPr id="9" name="object 9"/>
          <p:cNvGrpSpPr/>
          <p:nvPr/>
        </p:nvGrpSpPr>
        <p:grpSpPr>
          <a:xfrm>
            <a:off x="2739288" y="1558099"/>
            <a:ext cx="2047239" cy="1325245"/>
            <a:chOff x="2739288" y="1558099"/>
            <a:chExt cx="2047239" cy="1325245"/>
          </a:xfrm>
        </p:grpSpPr>
        <p:pic>
          <p:nvPicPr>
            <p:cNvPr id="10" name="object 10"/>
            <p:cNvPicPr/>
            <p:nvPr/>
          </p:nvPicPr>
          <p:blipFill>
            <a:blip r:embed="rId3" cstate="print"/>
            <a:stretch>
              <a:fillRect/>
            </a:stretch>
          </p:blipFill>
          <p:spPr>
            <a:xfrm>
              <a:off x="2744050" y="1562861"/>
              <a:ext cx="2037600" cy="1315199"/>
            </a:xfrm>
            <a:prstGeom prst="rect">
              <a:avLst/>
            </a:prstGeom>
          </p:spPr>
        </p:pic>
        <p:sp>
          <p:nvSpPr>
            <p:cNvPr id="11" name="object 11"/>
            <p:cNvSpPr/>
            <p:nvPr/>
          </p:nvSpPr>
          <p:spPr>
            <a:xfrm>
              <a:off x="2744050" y="1562861"/>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5">
              <a:solidFill>
                <a:srgbClr val="00AEEF"/>
              </a:solidFill>
            </a:ln>
          </p:spPr>
          <p:txBody>
            <a:bodyPr wrap="square" lIns="0" tIns="0" rIns="0" bIns="0" rtlCol="0"/>
            <a:lstStyle/>
            <a:p>
              <a:endParaRPr/>
            </a:p>
          </p:txBody>
        </p:sp>
      </p:grpSp>
      <p:graphicFrame>
        <p:nvGraphicFramePr>
          <p:cNvPr id="13" name="object 13"/>
          <p:cNvGraphicFramePr>
            <a:graphicFrameLocks noGrp="1"/>
          </p:cNvGraphicFramePr>
          <p:nvPr>
            <p:extLst>
              <p:ext uri="{D42A27DB-BD31-4B8C-83A1-F6EECF244321}">
                <p14:modId xmlns:p14="http://schemas.microsoft.com/office/powerpoint/2010/main" val="2941107443"/>
              </p:ext>
            </p:extLst>
          </p:nvPr>
        </p:nvGraphicFramePr>
        <p:xfrm>
          <a:off x="381001" y="3771726"/>
          <a:ext cx="4876800" cy="1109345"/>
        </p:xfrm>
        <a:graphic>
          <a:graphicData uri="http://schemas.openxmlformats.org/drawingml/2006/table">
            <a:tbl>
              <a:tblPr firstRow="1" bandRow="1">
                <a:tableStyleId>{2D5ABB26-0587-4C30-8999-92F81FD0307C}</a:tableStyleId>
              </a:tblPr>
              <a:tblGrid>
                <a:gridCol w="986179">
                  <a:extLst>
                    <a:ext uri="{9D8B030D-6E8A-4147-A177-3AD203B41FA5}">
                      <a16:colId xmlns:a16="http://schemas.microsoft.com/office/drawing/2014/main" val="20000"/>
                    </a:ext>
                  </a:extLst>
                </a:gridCol>
                <a:gridCol w="1407245">
                  <a:extLst>
                    <a:ext uri="{9D8B030D-6E8A-4147-A177-3AD203B41FA5}">
                      <a16:colId xmlns:a16="http://schemas.microsoft.com/office/drawing/2014/main" val="20001"/>
                    </a:ext>
                  </a:extLst>
                </a:gridCol>
                <a:gridCol w="1264175">
                  <a:extLst>
                    <a:ext uri="{9D8B030D-6E8A-4147-A177-3AD203B41FA5}">
                      <a16:colId xmlns:a16="http://schemas.microsoft.com/office/drawing/2014/main" val="20002"/>
                    </a:ext>
                  </a:extLst>
                </a:gridCol>
                <a:gridCol w="1219201">
                  <a:extLst>
                    <a:ext uri="{9D8B030D-6E8A-4147-A177-3AD203B41FA5}">
                      <a16:colId xmlns:a16="http://schemas.microsoft.com/office/drawing/2014/main" val="20003"/>
                    </a:ext>
                  </a:extLst>
                </a:gridCol>
              </a:tblGrid>
              <a:tr h="290830">
                <a:tc gridSpan="4">
                  <a:txBody>
                    <a:bodyPr/>
                    <a:lstStyle/>
                    <a:p>
                      <a:pPr marL="1270" algn="ctr">
                        <a:lnSpc>
                          <a:spcPct val="100000"/>
                        </a:lnSpc>
                        <a:spcBef>
                          <a:spcPts val="620"/>
                        </a:spcBef>
                      </a:pPr>
                      <a:r>
                        <a:rPr lang="en-US" sz="1000" dirty="0" err="1"/>
                        <a:t>繁殖力</a:t>
                      </a:r>
                      <a:r>
                        <a:rPr lang="en-US" sz="1000" dirty="0"/>
                        <a:t> </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61975">
                <a:tc>
                  <a:txBody>
                    <a:bodyPr/>
                    <a:lstStyle/>
                    <a:p>
                      <a:pPr algn="ctr">
                        <a:lnSpc>
                          <a:spcPct val="100000"/>
                        </a:lnSpc>
                        <a:spcBef>
                          <a:spcPts val="620"/>
                        </a:spcBef>
                      </a:pPr>
                      <a:r>
                        <a:rPr lang="zh-CN" altLang="en-US" sz="1000" spc="-65" dirty="0">
                          <a:solidFill>
                            <a:srgbClr val="231F20"/>
                          </a:solidFill>
                          <a:latin typeface="Leelawadee UI"/>
                          <a:cs typeface="Leelawadee UI"/>
                        </a:rPr>
                        <a:t>每</a:t>
                      </a:r>
                      <a:r>
                        <a:rPr lang="en-US" altLang="zh-CN" sz="1000" spc="-65" dirty="0">
                          <a:solidFill>
                            <a:srgbClr val="231F20"/>
                          </a:solidFill>
                          <a:latin typeface="Leelawadee UI"/>
                          <a:cs typeface="Leelawadee UI"/>
                        </a:rPr>
                        <a:t>1</a:t>
                      </a:r>
                      <a:r>
                        <a:rPr lang="zh-CN" altLang="en-US" sz="1000" spc="-65" dirty="0">
                          <a:solidFill>
                            <a:srgbClr val="231F20"/>
                          </a:solidFill>
                          <a:latin typeface="Leelawadee UI"/>
                          <a:cs typeface="Leelawadee UI"/>
                        </a:rPr>
                        <a:t>克</a:t>
                      </a:r>
                      <a:r>
                        <a:rPr lang="en-US" sz="1000" dirty="0" err="1">
                          <a:latin typeface="宋体" panose="02010600030101010101" pitchFamily="2" charset="-122"/>
                          <a:ea typeface="宋体" panose="02010600030101010101" pitchFamily="2" charset="-122"/>
                        </a:rPr>
                        <a:t>鱼卵</a:t>
                      </a:r>
                      <a:r>
                        <a:rPr lang="zh-CN" altLang="en-US" sz="1000" spc="-65" dirty="0">
                          <a:solidFill>
                            <a:srgbClr val="231F20"/>
                          </a:solidFill>
                          <a:latin typeface="Leelawadee UI"/>
                          <a:cs typeface="Leelawadee UI"/>
                        </a:rPr>
                        <a:t>数量</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80010" marR="71755" indent="18415">
                        <a:lnSpc>
                          <a:spcPct val="150000"/>
                        </a:lnSpc>
                        <a:spcBef>
                          <a:spcPts val="20"/>
                        </a:spcBef>
                      </a:pPr>
                      <a:r>
                        <a:rPr lang="en-US" sz="1000" dirty="0" err="1">
                          <a:latin typeface="宋体" panose="02010600030101010101" pitchFamily="2" charset="-122"/>
                          <a:ea typeface="宋体" panose="02010600030101010101" pitchFamily="2" charset="-122"/>
                        </a:rPr>
                        <a:t>鱼卵</a:t>
                      </a:r>
                      <a:r>
                        <a:rPr lang="zh-CN" altLang="en-US" sz="1000" spc="-195" dirty="0">
                          <a:solidFill>
                            <a:srgbClr val="231F20"/>
                          </a:solidFill>
                          <a:latin typeface="Leelawadee UI"/>
                          <a:cs typeface="Leelawadee UI"/>
                        </a:rPr>
                        <a:t>重与体重之比（</a:t>
                      </a:r>
                      <a:r>
                        <a:rPr lang="en-US" altLang="zh-CN" sz="1000" spc="-195" dirty="0">
                          <a:solidFill>
                            <a:srgbClr val="231F20"/>
                          </a:solidFill>
                          <a:latin typeface="Leelawadee UI"/>
                          <a:cs typeface="Leelawadee UI"/>
                        </a:rPr>
                        <a:t>%</a:t>
                      </a:r>
                      <a:r>
                        <a:rPr lang="zh-CN" altLang="en-US" sz="1000" spc="-195" dirty="0">
                          <a:solidFill>
                            <a:srgbClr val="231F20"/>
                          </a:solidFill>
                          <a:latin typeface="Leelawadee UI"/>
                          <a:cs typeface="Leelawadee UI"/>
                        </a:rPr>
                        <a:t>）</a:t>
                      </a:r>
                      <a:endParaRPr sz="1000" dirty="0">
                        <a:latin typeface="Leelawadee UI"/>
                        <a:cs typeface="Leelawadee UI"/>
                      </a:endParaRPr>
                    </a:p>
                  </a:txBody>
                  <a:tcPr marL="0" marR="0" marT="25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165100" marR="141605" indent="-15875">
                        <a:lnSpc>
                          <a:spcPct val="150000"/>
                        </a:lnSpc>
                        <a:spcBef>
                          <a:spcPts val="20"/>
                        </a:spcBef>
                      </a:pPr>
                      <a:r>
                        <a:rPr lang="en-US" sz="1000" dirty="0" err="1">
                          <a:latin typeface="宋体" panose="02010600030101010101" pitchFamily="2" charset="-122"/>
                          <a:ea typeface="宋体" panose="02010600030101010101" pitchFamily="2" charset="-122"/>
                        </a:rPr>
                        <a:t>鱼卵</a:t>
                      </a:r>
                      <a:r>
                        <a:rPr lang="zh-CN" altLang="en-US" sz="1000" dirty="0">
                          <a:latin typeface="宋体" panose="02010600030101010101" pitchFamily="2" charset="-122"/>
                          <a:ea typeface="+mn-ea"/>
                        </a:rPr>
                        <a:t>长度（毫米）</a:t>
                      </a:r>
                      <a:endParaRPr sz="1000" dirty="0">
                        <a:latin typeface="Leelawadee UI"/>
                        <a:cs typeface="Leelawadee UI"/>
                      </a:endParaRPr>
                    </a:p>
                  </a:txBody>
                  <a:tcPr marL="0" marR="0" marT="25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95250">
                        <a:lnSpc>
                          <a:spcPct val="100000"/>
                        </a:lnSpc>
                        <a:spcBef>
                          <a:spcPts val="620"/>
                        </a:spcBef>
                      </a:pPr>
                      <a:r>
                        <a:rPr lang="zh-CN" altLang="en-US" sz="1000" dirty="0">
                          <a:latin typeface="Leelawadee UI"/>
                          <a:cs typeface="Leelawadee UI"/>
                        </a:rPr>
                        <a:t>每</a:t>
                      </a:r>
                      <a:r>
                        <a:rPr lang="en-US" altLang="zh-CN" sz="1000" dirty="0">
                          <a:latin typeface="Leelawadee UI"/>
                          <a:cs typeface="Leelawadee UI"/>
                        </a:rPr>
                        <a:t>1</a:t>
                      </a:r>
                      <a:r>
                        <a:rPr lang="zh-CN" altLang="en-US" sz="1000" dirty="0">
                          <a:latin typeface="Leelawadee UI"/>
                          <a:cs typeface="Leelawadee UI"/>
                        </a:rPr>
                        <a:t>公斤</a:t>
                      </a:r>
                      <a:r>
                        <a:rPr lang="en-US" sz="1000" dirty="0" err="1">
                          <a:latin typeface="宋体" panose="02010600030101010101" pitchFamily="2" charset="-122"/>
                          <a:ea typeface="宋体" panose="02010600030101010101" pitchFamily="2" charset="-122"/>
                        </a:rPr>
                        <a:t>鱼卵</a:t>
                      </a:r>
                      <a:r>
                        <a:rPr lang="zh-CN" altLang="en-US" sz="1000" dirty="0">
                          <a:latin typeface="Leelawadee UI"/>
                          <a:cs typeface="Leelawadee UI"/>
                        </a:rPr>
                        <a:t>数量</a:t>
                      </a:r>
                      <a:r>
                        <a:rPr lang="km-KH" altLang="zh-CN" sz="1000" dirty="0">
                          <a:latin typeface="Leelawadee UI"/>
                          <a:cs typeface="Leelawadee UI"/>
                        </a:rPr>
                        <a:t>(</a:t>
                      </a:r>
                      <a:r>
                        <a:rPr lang="zh-CN" altLang="en-US" sz="1000" dirty="0">
                          <a:latin typeface="Leelawadee UI"/>
                          <a:cs typeface="Leelawadee UI"/>
                        </a:rPr>
                        <a:t>鱼苗</a:t>
                      </a:r>
                      <a:r>
                        <a:rPr lang="km-KH" altLang="zh-CN" sz="1000" dirty="0">
                          <a:latin typeface="Leelawadee UI"/>
                          <a:cs typeface="Leelawadee UI"/>
                        </a:rPr>
                        <a:t>)</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extLst>
                  <a:ext uri="{0D108BD9-81ED-4DB2-BD59-A6C34878D82A}">
                    <a16:rowId xmlns:a16="http://schemas.microsoft.com/office/drawing/2014/main" val="10001"/>
                  </a:ext>
                </a:extLst>
              </a:tr>
              <a:tr h="256540">
                <a:tc>
                  <a:txBody>
                    <a:bodyPr/>
                    <a:lstStyle/>
                    <a:p>
                      <a:pPr marL="141605">
                        <a:lnSpc>
                          <a:spcPct val="100000"/>
                        </a:lnSpc>
                        <a:spcBef>
                          <a:spcPts val="620"/>
                        </a:spcBef>
                      </a:pPr>
                      <a:r>
                        <a:rPr lang="en-US" sz="1000" dirty="0">
                          <a:latin typeface="Leelawadee UI"/>
                          <a:cs typeface="Leelawadee UI"/>
                        </a:rPr>
                        <a:t> 1700-1800</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118110">
                        <a:lnSpc>
                          <a:spcPct val="100000"/>
                        </a:lnSpc>
                        <a:spcBef>
                          <a:spcPts val="620"/>
                        </a:spcBef>
                      </a:pPr>
                      <a:r>
                        <a:rPr lang="en-US" sz="1000" dirty="0">
                          <a:solidFill>
                            <a:srgbClr val="231F20"/>
                          </a:solidFill>
                          <a:latin typeface="Leelawadee UI"/>
                          <a:cs typeface="Leelawadee UI"/>
                        </a:rPr>
                        <a:t>        20.0-23.80</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177800">
                        <a:lnSpc>
                          <a:spcPct val="100000"/>
                        </a:lnSpc>
                        <a:spcBef>
                          <a:spcPts val="620"/>
                        </a:spcBef>
                      </a:pPr>
                      <a:r>
                        <a:rPr lang="en-US" sz="1000" dirty="0">
                          <a:solidFill>
                            <a:srgbClr val="231F20"/>
                          </a:solidFill>
                          <a:latin typeface="Leelawadee UI"/>
                          <a:cs typeface="Leelawadee UI"/>
                        </a:rPr>
                        <a:t>      0.85</a:t>
                      </a:r>
                      <a:r>
                        <a:rPr sz="1000" dirty="0">
                          <a:solidFill>
                            <a:srgbClr val="231F20"/>
                          </a:solidFill>
                          <a:latin typeface="Leelawadee UI"/>
                          <a:cs typeface="Leelawadee UI"/>
                        </a:rPr>
                        <a:t>-</a:t>
                      </a:r>
                      <a:r>
                        <a:rPr lang="en-US" sz="1000" spc="-25" dirty="0">
                          <a:solidFill>
                            <a:srgbClr val="231F20"/>
                          </a:solidFill>
                          <a:latin typeface="Leelawadee UI"/>
                          <a:cs typeface="Leelawadee UI"/>
                        </a:rPr>
                        <a:t>1.1</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203200">
                        <a:lnSpc>
                          <a:spcPct val="100000"/>
                        </a:lnSpc>
                        <a:spcBef>
                          <a:spcPts val="620"/>
                        </a:spcBef>
                      </a:pPr>
                      <a:r>
                        <a:rPr lang="en-US" sz="1000" dirty="0">
                          <a:solidFill>
                            <a:srgbClr val="231F20"/>
                          </a:solidFill>
                          <a:latin typeface="Leelawadee UI"/>
                          <a:cs typeface="Leelawadee UI"/>
                        </a:rPr>
                        <a:t>    30</a:t>
                      </a:r>
                      <a:r>
                        <a:rPr sz="1000" dirty="0">
                          <a:solidFill>
                            <a:srgbClr val="231F20"/>
                          </a:solidFill>
                          <a:latin typeface="Leelawadee UI"/>
                          <a:cs typeface="Leelawadee UI"/>
                        </a:rPr>
                        <a:t>-</a:t>
                      </a:r>
                      <a:r>
                        <a:rPr lang="en-US" sz="1000" dirty="0">
                          <a:solidFill>
                            <a:srgbClr val="231F20"/>
                          </a:solidFill>
                          <a:latin typeface="Leelawadee UI"/>
                          <a:cs typeface="Leelawadee UI"/>
                        </a:rPr>
                        <a:t>40</a:t>
                      </a:r>
                      <a:r>
                        <a:rPr lang="zh-CN" altLang="en-US" sz="1000" dirty="0">
                          <a:solidFill>
                            <a:srgbClr val="231F20"/>
                          </a:solidFill>
                          <a:latin typeface="Leelawadee UI"/>
                          <a:cs typeface="Leelawadee UI"/>
                        </a:rPr>
                        <a:t>万</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extLst>
                  <a:ext uri="{0D108BD9-81ED-4DB2-BD59-A6C34878D82A}">
                    <a16:rowId xmlns:a16="http://schemas.microsoft.com/office/drawing/2014/main" val="10002"/>
                  </a:ext>
                </a:extLst>
              </a:tr>
            </a:tbl>
          </a:graphicData>
        </a:graphic>
      </p:graphicFrame>
      <p:graphicFrame>
        <p:nvGraphicFramePr>
          <p:cNvPr id="16" name="object 16"/>
          <p:cNvGraphicFramePr>
            <a:graphicFrameLocks noGrp="1"/>
          </p:cNvGraphicFramePr>
          <p:nvPr>
            <p:extLst>
              <p:ext uri="{D42A27DB-BD31-4B8C-83A1-F6EECF244321}">
                <p14:modId xmlns:p14="http://schemas.microsoft.com/office/powerpoint/2010/main" val="3088726845"/>
              </p:ext>
            </p:extLst>
          </p:nvPr>
        </p:nvGraphicFramePr>
        <p:xfrm>
          <a:off x="540000" y="5136211"/>
          <a:ext cx="4629802" cy="970280"/>
        </p:xfrm>
        <a:graphic>
          <a:graphicData uri="http://schemas.openxmlformats.org/drawingml/2006/table">
            <a:tbl>
              <a:tblPr firstRow="1" bandRow="1">
                <a:tableStyleId>{2D5ABB26-0587-4C30-8999-92F81FD0307C}</a:tableStyleId>
              </a:tblPr>
              <a:tblGrid>
                <a:gridCol w="1089025">
                  <a:extLst>
                    <a:ext uri="{9D8B030D-6E8A-4147-A177-3AD203B41FA5}">
                      <a16:colId xmlns:a16="http://schemas.microsoft.com/office/drawing/2014/main" val="20000"/>
                    </a:ext>
                  </a:extLst>
                </a:gridCol>
                <a:gridCol w="658923">
                  <a:extLst>
                    <a:ext uri="{9D8B030D-6E8A-4147-A177-3AD203B41FA5}">
                      <a16:colId xmlns:a16="http://schemas.microsoft.com/office/drawing/2014/main" val="20001"/>
                    </a:ext>
                  </a:extLst>
                </a:gridCol>
                <a:gridCol w="1018641">
                  <a:extLst>
                    <a:ext uri="{9D8B030D-6E8A-4147-A177-3AD203B41FA5}">
                      <a16:colId xmlns:a16="http://schemas.microsoft.com/office/drawing/2014/main" val="20002"/>
                    </a:ext>
                  </a:extLst>
                </a:gridCol>
                <a:gridCol w="930261">
                  <a:extLst>
                    <a:ext uri="{9D8B030D-6E8A-4147-A177-3AD203B41FA5}">
                      <a16:colId xmlns:a16="http://schemas.microsoft.com/office/drawing/2014/main" val="20003"/>
                    </a:ext>
                  </a:extLst>
                </a:gridCol>
                <a:gridCol w="932952">
                  <a:extLst>
                    <a:ext uri="{9D8B030D-6E8A-4147-A177-3AD203B41FA5}">
                      <a16:colId xmlns:a16="http://schemas.microsoft.com/office/drawing/2014/main" val="20004"/>
                    </a:ext>
                  </a:extLst>
                </a:gridCol>
              </a:tblGrid>
              <a:tr h="713740">
                <a:tc>
                  <a:txBody>
                    <a:bodyPr/>
                    <a:lstStyle/>
                    <a:p>
                      <a:pPr marL="320040" marR="48260" indent="-264160">
                        <a:lnSpc>
                          <a:spcPct val="150000"/>
                        </a:lnSpc>
                        <a:spcBef>
                          <a:spcPts val="20"/>
                        </a:spcBef>
                      </a:pPr>
                      <a:r>
                        <a:rPr lang="zh-CN" altLang="en-US" sz="1000" spc="170" dirty="0">
                          <a:solidFill>
                            <a:srgbClr val="231F20"/>
                          </a:solidFill>
                          <a:latin typeface="Leelawadee UI"/>
                          <a:cs typeface="Leelawadee UI"/>
                        </a:rPr>
                        <a:t>繁殖率</a:t>
                      </a:r>
                      <a:r>
                        <a:rPr sz="1000" spc="170" dirty="0">
                          <a:solidFill>
                            <a:srgbClr val="231F20"/>
                          </a:solidFill>
                          <a:latin typeface="Leelawadee UI"/>
                          <a:cs typeface="Leelawadee UI"/>
                        </a:rPr>
                        <a:t>(%)</a:t>
                      </a:r>
                      <a:endParaRPr sz="1000" dirty="0">
                        <a:latin typeface="Leelawadee UI"/>
                        <a:cs typeface="Leelawadee UI"/>
                      </a:endParaRPr>
                    </a:p>
                  </a:txBody>
                  <a:tcPr marL="0" marR="0" marT="25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224790" marR="62865" indent="-154940">
                        <a:lnSpc>
                          <a:spcPct val="150000"/>
                        </a:lnSpc>
                        <a:spcBef>
                          <a:spcPts val="20"/>
                        </a:spcBef>
                      </a:pPr>
                      <a:r>
                        <a:rPr lang="zh-CN" altLang="en-US" sz="1000" spc="95" dirty="0">
                          <a:solidFill>
                            <a:srgbClr val="231F20"/>
                          </a:solidFill>
                          <a:latin typeface="Leelawadee UI"/>
                          <a:cs typeface="Leelawadee UI"/>
                        </a:rPr>
                        <a:t>孵化率</a:t>
                      </a:r>
                      <a:r>
                        <a:rPr sz="1000" spc="170" dirty="0">
                          <a:solidFill>
                            <a:srgbClr val="231F20"/>
                          </a:solidFill>
                          <a:latin typeface="Leelawadee UI"/>
                          <a:cs typeface="Leelawadee UI"/>
                        </a:rPr>
                        <a:t>(%)</a:t>
                      </a:r>
                      <a:endParaRPr sz="1000" dirty="0">
                        <a:latin typeface="Leelawadee UI"/>
                        <a:cs typeface="Leelawadee UI"/>
                      </a:endParaRPr>
                    </a:p>
                  </a:txBody>
                  <a:tcPr marL="0" marR="0" marT="25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69850">
                        <a:lnSpc>
                          <a:spcPct val="100000"/>
                        </a:lnSpc>
                        <a:spcBef>
                          <a:spcPts val="620"/>
                        </a:spcBef>
                      </a:pPr>
                      <a:r>
                        <a:rPr lang="zh-CN" altLang="en-US" sz="1000" spc="-140" dirty="0">
                          <a:solidFill>
                            <a:srgbClr val="231F20"/>
                          </a:solidFill>
                          <a:latin typeface="Leelawadee UI"/>
                          <a:cs typeface="Leelawadee UI"/>
                        </a:rPr>
                        <a:t>每</a:t>
                      </a:r>
                      <a:r>
                        <a:rPr lang="en-US" altLang="zh-CN" sz="1000" spc="-140" dirty="0">
                          <a:solidFill>
                            <a:srgbClr val="231F20"/>
                          </a:solidFill>
                          <a:latin typeface="Leelawadee UI"/>
                          <a:cs typeface="Leelawadee UI"/>
                        </a:rPr>
                        <a:t>1</a:t>
                      </a:r>
                      <a:r>
                        <a:rPr lang="zh-CN" altLang="en-US" sz="1000" spc="-140" dirty="0">
                          <a:solidFill>
                            <a:srgbClr val="231F20"/>
                          </a:solidFill>
                          <a:latin typeface="Leelawadee UI"/>
                          <a:cs typeface="Leelawadee UI"/>
                        </a:rPr>
                        <a:t>毫升 幼鱼数量（头）</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69850" marR="62230" algn="ctr">
                        <a:lnSpc>
                          <a:spcPct val="150000"/>
                        </a:lnSpc>
                        <a:spcBef>
                          <a:spcPts val="20"/>
                        </a:spcBef>
                      </a:pPr>
                      <a:r>
                        <a:rPr lang="zh-CN" altLang="en-US" sz="1000" spc="-105" dirty="0">
                          <a:solidFill>
                            <a:srgbClr val="231F20"/>
                          </a:solidFill>
                          <a:latin typeface="Leelawadee UI"/>
                          <a:cs typeface="Leelawadee UI"/>
                        </a:rPr>
                        <a:t>初孵鱼体长度</a:t>
                      </a:r>
                      <a:r>
                        <a:rPr lang="en-US" altLang="zh-CN" sz="1000" spc="-105" dirty="0">
                          <a:solidFill>
                            <a:srgbClr val="231F20"/>
                          </a:solidFill>
                          <a:latin typeface="Leelawadee UI"/>
                          <a:cs typeface="Leelawadee UI"/>
                        </a:rPr>
                        <a:t>(mm)</a:t>
                      </a:r>
                      <a:endParaRPr sz="1000" dirty="0">
                        <a:latin typeface="Leelawadee UI"/>
                        <a:cs typeface="Leelawadee UI"/>
                      </a:endParaRPr>
                    </a:p>
                  </a:txBody>
                  <a:tcPr marL="0" marR="0" marT="25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88265" marR="80645" lvl="0" indent="0" algn="ctr" defTabSz="914400" eaLnBrk="1" fontAlgn="auto" latinLnBrk="0" hangingPunct="1">
                        <a:lnSpc>
                          <a:spcPct val="150000"/>
                        </a:lnSpc>
                        <a:spcBef>
                          <a:spcPts val="20"/>
                        </a:spcBef>
                        <a:spcAft>
                          <a:spcPts val="0"/>
                        </a:spcAft>
                        <a:buClrTx/>
                        <a:buSzTx/>
                        <a:buFontTx/>
                        <a:buNone/>
                        <a:tabLst/>
                        <a:defRPr/>
                      </a:pPr>
                      <a:r>
                        <a:rPr lang="zh-CN" altLang="en-US" sz="1000" spc="-10" dirty="0">
                          <a:solidFill>
                            <a:srgbClr val="231F20"/>
                          </a:solidFill>
                          <a:latin typeface="Leelawadee UI"/>
                          <a:cs typeface="Leelawadee UI"/>
                        </a:rPr>
                        <a:t>储备食物用完的时间（小时）</a:t>
                      </a:r>
                    </a:p>
                    <a:p>
                      <a:pPr marL="88265" marR="80645" algn="ctr">
                        <a:lnSpc>
                          <a:spcPct val="150000"/>
                        </a:lnSpc>
                        <a:spcBef>
                          <a:spcPts val="20"/>
                        </a:spcBef>
                      </a:pPr>
                      <a:endParaRPr sz="1000" dirty="0">
                        <a:latin typeface="Leelawadee UI"/>
                        <a:cs typeface="Leelawadee UI"/>
                      </a:endParaRPr>
                    </a:p>
                  </a:txBody>
                  <a:tcPr marL="0" marR="0" marT="25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extLst>
                  <a:ext uri="{0D108BD9-81ED-4DB2-BD59-A6C34878D82A}">
                    <a16:rowId xmlns:a16="http://schemas.microsoft.com/office/drawing/2014/main" val="10000"/>
                  </a:ext>
                </a:extLst>
              </a:tr>
              <a:tr h="256540">
                <a:tc>
                  <a:txBody>
                    <a:bodyPr/>
                    <a:lstStyle/>
                    <a:p>
                      <a:pPr marL="233679">
                        <a:lnSpc>
                          <a:spcPct val="100000"/>
                        </a:lnSpc>
                        <a:spcBef>
                          <a:spcPts val="620"/>
                        </a:spcBef>
                      </a:pPr>
                      <a:r>
                        <a:rPr lang="en-US" sz="1000" dirty="0">
                          <a:solidFill>
                            <a:srgbClr val="231F20"/>
                          </a:solidFill>
                          <a:latin typeface="Leelawadee UI"/>
                          <a:cs typeface="Leelawadee UI"/>
                        </a:rPr>
                        <a:t> 90-95</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139065">
                        <a:lnSpc>
                          <a:spcPct val="100000"/>
                        </a:lnSpc>
                        <a:spcBef>
                          <a:spcPts val="620"/>
                        </a:spcBef>
                      </a:pPr>
                      <a:r>
                        <a:rPr lang="en-US" sz="1000" dirty="0">
                          <a:solidFill>
                            <a:srgbClr val="231F20"/>
                          </a:solidFill>
                          <a:latin typeface="Leelawadee UI"/>
                          <a:cs typeface="Leelawadee UI"/>
                        </a:rPr>
                        <a:t>80-85</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116205">
                        <a:lnSpc>
                          <a:spcPct val="100000"/>
                        </a:lnSpc>
                        <a:spcBef>
                          <a:spcPts val="620"/>
                        </a:spcBef>
                      </a:pPr>
                      <a:r>
                        <a:rPr lang="en-US" sz="1000" dirty="0">
                          <a:solidFill>
                            <a:srgbClr val="231F20"/>
                          </a:solidFill>
                          <a:latin typeface="Leelawadee UI"/>
                          <a:cs typeface="Leelawadee UI"/>
                        </a:rPr>
                        <a:t>  280-300</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177165">
                        <a:lnSpc>
                          <a:spcPct val="100000"/>
                        </a:lnSpc>
                        <a:spcBef>
                          <a:spcPts val="620"/>
                        </a:spcBef>
                      </a:pPr>
                      <a:r>
                        <a:rPr lang="en-US" sz="1000" dirty="0">
                          <a:solidFill>
                            <a:srgbClr val="231F20"/>
                          </a:solidFill>
                          <a:latin typeface="Leelawadee UI"/>
                          <a:cs typeface="Leelawadee UI"/>
                        </a:rPr>
                        <a:t>2.5-3.0</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marL="226695">
                        <a:lnSpc>
                          <a:spcPct val="100000"/>
                        </a:lnSpc>
                        <a:spcBef>
                          <a:spcPts val="620"/>
                        </a:spcBef>
                      </a:pPr>
                      <a:r>
                        <a:rPr lang="en-US" sz="1000" dirty="0">
                          <a:solidFill>
                            <a:srgbClr val="231F20"/>
                          </a:solidFill>
                          <a:latin typeface="Leelawadee UI"/>
                          <a:cs typeface="Leelawadee UI"/>
                        </a:rPr>
                        <a:t>55-60</a:t>
                      </a: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extLst>
                  <a:ext uri="{0D108BD9-81ED-4DB2-BD59-A6C34878D82A}">
                    <a16:rowId xmlns:a16="http://schemas.microsoft.com/office/drawing/2014/main" val="10001"/>
                  </a:ext>
                </a:extLst>
              </a:tr>
            </a:tbl>
          </a:graphicData>
        </a:graphic>
      </p:graphicFrame>
      <p:sp>
        <p:nvSpPr>
          <p:cNvPr id="18" name="object 18"/>
          <p:cNvSpPr/>
          <p:nvPr/>
        </p:nvSpPr>
        <p:spPr>
          <a:xfrm>
            <a:off x="554333" y="517542"/>
            <a:ext cx="4242435" cy="0"/>
          </a:xfrm>
          <a:custGeom>
            <a:avLst/>
            <a:gdLst/>
            <a:ahLst/>
            <a:cxnLst/>
            <a:rect l="l" t="t" r="r" b="b"/>
            <a:pathLst>
              <a:path w="4242435">
                <a:moveTo>
                  <a:pt x="0" y="0"/>
                </a:moveTo>
                <a:lnTo>
                  <a:pt x="4242003" y="0"/>
                </a:lnTo>
              </a:path>
            </a:pathLst>
          </a:custGeom>
          <a:ln w="9525">
            <a:solidFill>
              <a:srgbClr val="231F20"/>
            </a:solidFill>
          </a:ln>
        </p:spPr>
        <p:txBody>
          <a:bodyPr wrap="square" lIns="0" tIns="0" rIns="0" bIns="0" rtlCol="0"/>
          <a:lstStyle/>
          <a:p>
            <a:endParaRPr/>
          </a:p>
        </p:txBody>
      </p:sp>
      <p:sp>
        <p:nvSpPr>
          <p:cNvPr id="19" name="object 19"/>
          <p:cNvSpPr txBox="1"/>
          <p:nvPr/>
        </p:nvSpPr>
        <p:spPr>
          <a:xfrm>
            <a:off x="2559558" y="7045308"/>
            <a:ext cx="1479042" cy="234680"/>
          </a:xfrm>
          <a:prstGeom prst="rect">
            <a:avLst/>
          </a:prstGeom>
        </p:spPr>
        <p:txBody>
          <a:bodyPr vert="horz" wrap="square" lIns="0" tIns="0" rIns="0" bIns="0" rtlCol="0">
            <a:spAutoFit/>
          </a:bodyPr>
          <a:lstStyle/>
          <a:p>
            <a:pPr marL="12700">
              <a:lnSpc>
                <a:spcPts val="1985"/>
              </a:lnSpc>
            </a:pPr>
            <a:r>
              <a:rPr sz="1050" spc="-760" dirty="0">
                <a:solidFill>
                  <a:srgbClr val="231F20"/>
                </a:solidFill>
                <a:latin typeface="Lucida Sans Unicode"/>
                <a:cs typeface="Lucida Sans Unicode"/>
              </a:rPr>
              <a:t>9</a:t>
            </a:r>
            <a:endParaRPr sz="1050" dirty="0">
              <a:latin typeface="Lucida Sans Unicode"/>
              <a:cs typeface="Lucida Sans Unicode"/>
            </a:endParaRPr>
          </a:p>
        </p:txBody>
      </p:sp>
      <p:sp>
        <p:nvSpPr>
          <p:cNvPr id="21" name="TextBox 20">
            <a:extLst>
              <a:ext uri="{FF2B5EF4-FFF2-40B4-BE49-F238E27FC236}">
                <a16:creationId xmlns:a16="http://schemas.microsoft.com/office/drawing/2014/main" id="{5099C528-EDD2-BCB1-7541-857DEE79E2DF}"/>
              </a:ext>
            </a:extLst>
          </p:cNvPr>
          <p:cNvSpPr txBox="1"/>
          <p:nvPr/>
        </p:nvSpPr>
        <p:spPr>
          <a:xfrm>
            <a:off x="527300" y="660747"/>
            <a:ext cx="4242436" cy="646331"/>
          </a:xfrm>
          <a:prstGeom prst="rect">
            <a:avLst/>
          </a:prstGeom>
          <a:noFill/>
        </p:spPr>
        <p:txBody>
          <a:bodyPr wrap="square">
            <a:spAutoFit/>
          </a:bodyPr>
          <a:lstStyle/>
          <a:p>
            <a:r>
              <a:rPr lang="en-US" sz="1200" dirty="0">
                <a:latin typeface="宋体" panose="02010600030101010101" pitchFamily="2" charset="-122"/>
                <a:ea typeface="宋体" panose="02010600030101010101" pitchFamily="2" charset="-122"/>
              </a:rPr>
              <a:t>5.1 </a:t>
            </a:r>
            <a:r>
              <a:rPr lang="zh-CN" altLang="en-US" sz="1200" dirty="0">
                <a:latin typeface="宋体" panose="02010600030101010101" pitchFamily="2" charset="-122"/>
                <a:ea typeface="宋体" panose="02010600030101010101" pitchFamily="2" charset="-122"/>
              </a:rPr>
              <a:t>幼</a:t>
            </a:r>
            <a:r>
              <a:rPr lang="en-US" sz="1200" dirty="0" err="1">
                <a:latin typeface="宋体" panose="02010600030101010101" pitchFamily="2" charset="-122"/>
                <a:ea typeface="宋体" panose="02010600030101010101" pitchFamily="2" charset="-122"/>
              </a:rPr>
              <a:t>鱼孵化器</a:t>
            </a:r>
            <a:endParaRPr lang="en-US" sz="1200" dirty="0">
              <a:latin typeface="宋体" panose="02010600030101010101" pitchFamily="2" charset="-122"/>
              <a:ea typeface="宋体" panose="02010600030101010101" pitchFamily="2" charset="-122"/>
            </a:endParaRPr>
          </a:p>
          <a:p>
            <a:r>
              <a:rPr lang="en-US" sz="1200" dirty="0" err="1">
                <a:latin typeface="宋体" panose="02010600030101010101" pitchFamily="2" charset="-122"/>
                <a:ea typeface="宋体" panose="02010600030101010101" pitchFamily="2" charset="-122"/>
              </a:rPr>
              <a:t>鱼卵在鱼缸或</a:t>
            </a:r>
            <a:r>
              <a:rPr lang="zh-CN" altLang="en-US" sz="1200" dirty="0">
                <a:latin typeface="宋体" panose="02010600030101010101" pitchFamily="2" charset="-122"/>
                <a:ea typeface="宋体" panose="02010600030101010101" pitchFamily="2" charset="-122"/>
              </a:rPr>
              <a:t>水桶</a:t>
            </a:r>
            <a:r>
              <a:rPr lang="en-US" sz="1200" dirty="0">
                <a:latin typeface="宋体" panose="02010600030101010101" pitchFamily="2" charset="-122"/>
                <a:ea typeface="宋体" panose="02010600030101010101" pitchFamily="2" charset="-122"/>
              </a:rPr>
              <a:t>中孵化，密度约为每升水3000个卵（</a:t>
            </a:r>
            <a:r>
              <a:rPr lang="zh-CN" altLang="en-US" sz="1200" dirty="0">
                <a:latin typeface="宋体" panose="02010600030101010101" pitchFamily="2" charset="-122"/>
                <a:ea typeface="宋体" panose="02010600030101010101" pitchFamily="2" charset="-122"/>
              </a:rPr>
              <a:t>无氧气</a:t>
            </a:r>
            <a:r>
              <a:rPr lang="en-US" sz="1200" dirty="0">
                <a:latin typeface="宋体" panose="02010600030101010101" pitchFamily="2" charset="-122"/>
                <a:ea typeface="宋体" panose="02010600030101010101" pitchFamily="2" charset="-122"/>
              </a:rPr>
              <a:t>），但</a:t>
            </a:r>
            <a:r>
              <a:rPr lang="zh-CN" altLang="en-US" sz="1200" dirty="0">
                <a:latin typeface="宋体" panose="02010600030101010101" pitchFamily="2" charset="-122"/>
                <a:ea typeface="宋体" panose="02010600030101010101" pitchFamily="2" charset="-122"/>
              </a:rPr>
              <a:t>如</a:t>
            </a:r>
            <a:r>
              <a:rPr lang="en-US" sz="1200" dirty="0">
                <a:latin typeface="宋体" panose="02010600030101010101" pitchFamily="2" charset="-122"/>
                <a:ea typeface="宋体" panose="02010600030101010101" pitchFamily="2" charset="-122"/>
              </a:rPr>
              <a:t>有氧后，密度可增加至6000个卵/升。</a:t>
            </a:r>
          </a:p>
        </p:txBody>
      </p:sp>
      <p:sp>
        <p:nvSpPr>
          <p:cNvPr id="23" name="TextBox 22">
            <a:extLst>
              <a:ext uri="{FF2B5EF4-FFF2-40B4-BE49-F238E27FC236}">
                <a16:creationId xmlns:a16="http://schemas.microsoft.com/office/drawing/2014/main" id="{BEAF49E6-9421-86D9-7043-6575979EEC77}"/>
              </a:ext>
            </a:extLst>
          </p:cNvPr>
          <p:cNvSpPr txBox="1"/>
          <p:nvPr/>
        </p:nvSpPr>
        <p:spPr>
          <a:xfrm>
            <a:off x="657606" y="2929495"/>
            <a:ext cx="1901952" cy="276999"/>
          </a:xfrm>
          <a:prstGeom prst="rect">
            <a:avLst/>
          </a:prstGeom>
          <a:noFill/>
        </p:spPr>
        <p:txBody>
          <a:bodyPr wrap="square">
            <a:spAutoFit/>
          </a:bodyPr>
          <a:lstStyle/>
          <a:p>
            <a:r>
              <a:rPr lang="zh-CN" altLang="en-US" sz="1200" dirty="0">
                <a:latin typeface="宋体" panose="02010600030101010101" pitchFamily="2" charset="-122"/>
                <a:ea typeface="宋体" panose="02010600030101010101" pitchFamily="2" charset="-122"/>
              </a:rPr>
              <a:t>鱼类孵化的水桶或水</a:t>
            </a:r>
            <a:r>
              <a:rPr lang="en-US" sz="1200" dirty="0">
                <a:latin typeface="宋体" panose="02010600030101010101" pitchFamily="2" charset="-122"/>
                <a:ea typeface="宋体" panose="02010600030101010101" pitchFamily="2" charset="-122"/>
              </a:rPr>
              <a:t>缸</a:t>
            </a:r>
          </a:p>
        </p:txBody>
      </p:sp>
      <p:sp>
        <p:nvSpPr>
          <p:cNvPr id="25" name="TextBox 24">
            <a:extLst>
              <a:ext uri="{FF2B5EF4-FFF2-40B4-BE49-F238E27FC236}">
                <a16:creationId xmlns:a16="http://schemas.microsoft.com/office/drawing/2014/main" id="{808821E4-66CD-ABB2-3CD3-AE9479D2C2E1}"/>
              </a:ext>
            </a:extLst>
          </p:cNvPr>
          <p:cNvSpPr txBox="1"/>
          <p:nvPr/>
        </p:nvSpPr>
        <p:spPr>
          <a:xfrm>
            <a:off x="3358828" y="2938446"/>
            <a:ext cx="993553" cy="276999"/>
          </a:xfrm>
          <a:prstGeom prst="rect">
            <a:avLst/>
          </a:prstGeom>
          <a:noFill/>
        </p:spPr>
        <p:txBody>
          <a:bodyPr wrap="square">
            <a:spAutoFit/>
          </a:bodyPr>
          <a:lstStyle/>
          <a:p>
            <a:r>
              <a:rPr lang="en-US" sz="1200" dirty="0" err="1">
                <a:latin typeface="宋体" panose="02010600030101010101" pitchFamily="2" charset="-122"/>
                <a:ea typeface="宋体" panose="02010600030101010101" pitchFamily="2" charset="-122"/>
              </a:rPr>
              <a:t>集鱼卵活动</a:t>
            </a:r>
            <a:endParaRPr lang="en-US" sz="1200" dirty="0">
              <a:latin typeface="宋体" panose="02010600030101010101" pitchFamily="2" charset="-122"/>
              <a:ea typeface="宋体" panose="02010600030101010101" pitchFamily="2" charset="-122"/>
            </a:endParaRPr>
          </a:p>
        </p:txBody>
      </p:sp>
      <p:sp>
        <p:nvSpPr>
          <p:cNvPr id="27" name="TextBox 26">
            <a:extLst>
              <a:ext uri="{FF2B5EF4-FFF2-40B4-BE49-F238E27FC236}">
                <a16:creationId xmlns:a16="http://schemas.microsoft.com/office/drawing/2014/main" id="{AD557FC0-B744-B030-285E-4541B45485B0}"/>
              </a:ext>
            </a:extLst>
          </p:cNvPr>
          <p:cNvSpPr txBox="1"/>
          <p:nvPr/>
        </p:nvSpPr>
        <p:spPr>
          <a:xfrm>
            <a:off x="500455" y="3270284"/>
            <a:ext cx="2202942" cy="461665"/>
          </a:xfrm>
          <a:prstGeom prst="rect">
            <a:avLst/>
          </a:prstGeom>
          <a:noFill/>
        </p:spPr>
        <p:txBody>
          <a:bodyPr wrap="square">
            <a:spAutoFit/>
          </a:bodyPr>
          <a:lstStyle/>
          <a:p>
            <a:r>
              <a:rPr lang="en-US" sz="1200" dirty="0"/>
              <a:t>5.2 </a:t>
            </a:r>
            <a:r>
              <a:rPr lang="en-US" sz="1200" dirty="0" err="1"/>
              <a:t>繁殖力</a:t>
            </a:r>
            <a:r>
              <a:rPr lang="en-US" sz="1200" dirty="0"/>
              <a:t> </a:t>
            </a:r>
          </a:p>
          <a:p>
            <a:r>
              <a:rPr lang="en-US" sz="1200" dirty="0"/>
              <a:t>表2：</a:t>
            </a:r>
            <a:r>
              <a:rPr lang="zh-CN" altLang="en-US" sz="1200" dirty="0">
                <a:solidFill>
                  <a:schemeClr val="tx1"/>
                </a:solidFill>
                <a:latin typeface="宋体" panose="02010600030101010101" pitchFamily="2" charset="-122"/>
                <a:ea typeface="宋体" panose="02010600030101010101" pitchFamily="2" charset="-122"/>
              </a:rPr>
              <a:t>攀鲈</a:t>
            </a:r>
            <a:r>
              <a:rPr lang="en-US" sz="1200" dirty="0" err="1"/>
              <a:t>鱼的繁殖力</a:t>
            </a:r>
            <a:endParaRPr lang="en-US" sz="1200" dirty="0"/>
          </a:p>
        </p:txBody>
      </p:sp>
      <p:sp>
        <p:nvSpPr>
          <p:cNvPr id="29" name="TextBox 28">
            <a:extLst>
              <a:ext uri="{FF2B5EF4-FFF2-40B4-BE49-F238E27FC236}">
                <a16:creationId xmlns:a16="http://schemas.microsoft.com/office/drawing/2014/main" id="{5611AEE6-2CE5-D3A5-5EB3-E76855982DA3}"/>
              </a:ext>
            </a:extLst>
          </p:cNvPr>
          <p:cNvSpPr txBox="1"/>
          <p:nvPr/>
        </p:nvSpPr>
        <p:spPr>
          <a:xfrm>
            <a:off x="454150" y="6244884"/>
            <a:ext cx="4388736" cy="646331"/>
          </a:xfrm>
          <a:prstGeom prst="rect">
            <a:avLst/>
          </a:prstGeom>
          <a:noFill/>
        </p:spPr>
        <p:txBody>
          <a:bodyPr wrap="square">
            <a:spAutoFit/>
          </a:bodyPr>
          <a:lstStyle/>
          <a:p>
            <a:r>
              <a:rPr lang="en-US" sz="1200" dirty="0" err="1">
                <a:latin typeface="宋体" panose="02010600030101010101" pitchFamily="2" charset="-122"/>
                <a:ea typeface="宋体" panose="02010600030101010101" pitchFamily="2" charset="-122"/>
              </a:rPr>
              <a:t>孵化后，鱼苗将被保留在</a:t>
            </a:r>
            <a:r>
              <a:rPr lang="zh-CN" altLang="en-US" sz="1200" dirty="0">
                <a:latin typeface="宋体" panose="02010600030101010101" pitchFamily="2" charset="-122"/>
                <a:ea typeface="宋体" panose="02010600030101010101" pitchFamily="2" charset="-122"/>
              </a:rPr>
              <a:t>鱼缸中</a:t>
            </a:r>
            <a:r>
              <a:rPr lang="en-US"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直到储备食物用完之前</a:t>
            </a:r>
            <a:r>
              <a:rPr lang="en-US" sz="1200" dirty="0">
                <a:latin typeface="宋体" panose="02010600030101010101" pitchFamily="2" charset="-122"/>
                <a:ea typeface="宋体" panose="02010600030101010101" pitchFamily="2" charset="-122"/>
              </a:rPr>
              <a:t>约 55-60 </a:t>
            </a:r>
            <a:r>
              <a:rPr lang="en-US" sz="1200" dirty="0" err="1">
                <a:latin typeface="宋体" panose="02010600030101010101" pitchFamily="2" charset="-122"/>
                <a:ea typeface="宋体" panose="02010600030101010101" pitchFamily="2" charset="-122"/>
              </a:rPr>
              <a:t>小时</a:t>
            </a:r>
            <a:r>
              <a:rPr lang="en-US"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将所有幼鱼转移到育苗池中进行库存与维护。 如幼鱼长时间放</a:t>
            </a:r>
            <a:r>
              <a:rPr lang="en-US" sz="1200" dirty="0" err="1">
                <a:latin typeface="宋体" panose="02010600030101010101" pitchFamily="2" charset="-122"/>
                <a:ea typeface="宋体" panose="02010600030101010101" pitchFamily="2" charset="-122"/>
              </a:rPr>
              <a:t>在鱼缸或</a:t>
            </a:r>
            <a:r>
              <a:rPr lang="zh-CN" altLang="en-US" sz="1200" dirty="0">
                <a:latin typeface="宋体" panose="02010600030101010101" pitchFamily="2" charset="-122"/>
                <a:ea typeface="宋体" panose="02010600030101010101" pitchFamily="2" charset="-122"/>
              </a:rPr>
              <a:t>水桶</a:t>
            </a:r>
            <a:r>
              <a:rPr lang="en-US" sz="1200" dirty="0">
                <a:latin typeface="宋体" panose="02010600030101010101" pitchFamily="2" charset="-122"/>
                <a:ea typeface="宋体" panose="02010600030101010101" pitchFamily="2" charset="-122"/>
              </a:rPr>
              <a:t>中</a:t>
            </a:r>
            <a:r>
              <a:rPr lang="zh-CN" altLang="en-US" sz="1200" dirty="0">
                <a:latin typeface="宋体" panose="02010600030101010101" pitchFamily="2" charset="-122"/>
                <a:ea typeface="宋体" panose="02010600030101010101" pitchFamily="2" charset="-122"/>
              </a:rPr>
              <a:t>，幼鱼会因密度过大而死亡较多。</a:t>
            </a:r>
            <a:endParaRPr lang="en-US" sz="1200" dirty="0">
              <a:latin typeface="宋体" panose="02010600030101010101" pitchFamily="2" charset="-122"/>
              <a:ea typeface="宋体" panose="02010600030101010101" pitchFamily="2" charset="-122"/>
            </a:endParaRPr>
          </a:p>
        </p:txBody>
      </p:sp>
      <p:sp>
        <p:nvSpPr>
          <p:cNvPr id="3" name="Rectangle 2">
            <a:extLst>
              <a:ext uri="{FF2B5EF4-FFF2-40B4-BE49-F238E27FC236}">
                <a16:creationId xmlns:a16="http://schemas.microsoft.com/office/drawing/2014/main" id="{C7F7767C-5A9A-42EB-BBF7-3082A5F1CF76}"/>
              </a:ext>
            </a:extLst>
          </p:cNvPr>
          <p:cNvSpPr/>
          <p:nvPr/>
        </p:nvSpPr>
        <p:spPr>
          <a:xfrm>
            <a:off x="532997" y="4848225"/>
            <a:ext cx="2356735" cy="276999"/>
          </a:xfrm>
          <a:prstGeom prst="rect">
            <a:avLst/>
          </a:prstGeom>
        </p:spPr>
        <p:txBody>
          <a:bodyPr wrap="none">
            <a:spAutoFit/>
          </a:bodyPr>
          <a:lstStyle/>
          <a:p>
            <a:r>
              <a:rPr lang="en-US" sz="1200" dirty="0"/>
              <a:t>表3：</a:t>
            </a:r>
            <a:r>
              <a:rPr lang="zh-CN" altLang="en-US" sz="1200" dirty="0"/>
              <a:t>繁殖率 卵化率 和幼鱼长度</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515108" y="3865908"/>
            <a:ext cx="2047239" cy="1325245"/>
            <a:chOff x="541591" y="4676495"/>
            <a:chExt cx="2047239" cy="1325245"/>
          </a:xfrm>
        </p:grpSpPr>
        <p:pic>
          <p:nvPicPr>
            <p:cNvPr id="5" name="object 5"/>
            <p:cNvPicPr/>
            <p:nvPr/>
          </p:nvPicPr>
          <p:blipFill>
            <a:blip r:embed="rId2" cstate="print"/>
            <a:stretch>
              <a:fillRect/>
            </a:stretch>
          </p:blipFill>
          <p:spPr>
            <a:xfrm>
              <a:off x="546354" y="4681255"/>
              <a:ext cx="2037588" cy="1315189"/>
            </a:xfrm>
            <a:prstGeom prst="rect">
              <a:avLst/>
            </a:prstGeom>
          </p:spPr>
        </p:pic>
        <p:sp>
          <p:nvSpPr>
            <p:cNvPr id="6" name="object 6"/>
            <p:cNvSpPr/>
            <p:nvPr/>
          </p:nvSpPr>
          <p:spPr>
            <a:xfrm>
              <a:off x="546354" y="4681258"/>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4">
              <a:solidFill>
                <a:srgbClr val="00AEEF"/>
              </a:solidFill>
            </a:ln>
          </p:spPr>
          <p:txBody>
            <a:bodyPr wrap="square" lIns="0" tIns="0" rIns="0" bIns="0" rtlCol="0"/>
            <a:lstStyle/>
            <a:p>
              <a:endParaRPr/>
            </a:p>
          </p:txBody>
        </p:sp>
      </p:grpSp>
      <p:grpSp>
        <p:nvGrpSpPr>
          <p:cNvPr id="7" name="object 7"/>
          <p:cNvGrpSpPr/>
          <p:nvPr/>
        </p:nvGrpSpPr>
        <p:grpSpPr>
          <a:xfrm>
            <a:off x="2728719" y="3870668"/>
            <a:ext cx="2047239" cy="1325245"/>
            <a:chOff x="2739288" y="4676495"/>
            <a:chExt cx="2047239" cy="1325245"/>
          </a:xfrm>
        </p:grpSpPr>
        <p:pic>
          <p:nvPicPr>
            <p:cNvPr id="8" name="object 8"/>
            <p:cNvPicPr/>
            <p:nvPr/>
          </p:nvPicPr>
          <p:blipFill>
            <a:blip r:embed="rId3" cstate="print"/>
            <a:stretch>
              <a:fillRect/>
            </a:stretch>
          </p:blipFill>
          <p:spPr>
            <a:xfrm>
              <a:off x="2744050" y="4681245"/>
              <a:ext cx="2037600" cy="1315199"/>
            </a:xfrm>
            <a:prstGeom prst="rect">
              <a:avLst/>
            </a:prstGeom>
          </p:spPr>
        </p:pic>
        <p:sp>
          <p:nvSpPr>
            <p:cNvPr id="9" name="object 9"/>
            <p:cNvSpPr/>
            <p:nvPr/>
          </p:nvSpPr>
          <p:spPr>
            <a:xfrm>
              <a:off x="2744050" y="4681258"/>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5">
              <a:solidFill>
                <a:srgbClr val="00AEEF"/>
              </a:solidFill>
            </a:ln>
          </p:spPr>
          <p:txBody>
            <a:bodyPr wrap="square" lIns="0" tIns="0" rIns="0" bIns="0" rtlCol="0"/>
            <a:lstStyle/>
            <a:p>
              <a:endParaRPr/>
            </a:p>
          </p:txBody>
        </p:sp>
      </p:grpSp>
      <p:sp>
        <p:nvSpPr>
          <p:cNvPr id="10" name="object 10"/>
          <p:cNvSpPr/>
          <p:nvPr/>
        </p:nvSpPr>
        <p:spPr>
          <a:xfrm>
            <a:off x="534700" y="538617"/>
            <a:ext cx="4242435" cy="0"/>
          </a:xfrm>
          <a:custGeom>
            <a:avLst/>
            <a:gdLst/>
            <a:ahLst/>
            <a:cxnLst/>
            <a:rect l="l" t="t" r="r" b="b"/>
            <a:pathLst>
              <a:path w="4242435">
                <a:moveTo>
                  <a:pt x="0" y="0"/>
                </a:moveTo>
                <a:lnTo>
                  <a:pt x="4242003" y="0"/>
                </a:lnTo>
              </a:path>
            </a:pathLst>
          </a:custGeom>
          <a:ln w="9525">
            <a:solidFill>
              <a:srgbClr val="231F2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310470" rIns="0" bIns="0" rtlCol="0">
            <a:spAutoFit/>
          </a:bodyPr>
          <a:lstStyle/>
          <a:p>
            <a:pPr marL="1995170">
              <a:lnSpc>
                <a:spcPts val="1985"/>
              </a:lnSpc>
            </a:pPr>
            <a:r>
              <a:rPr spc="-580" dirty="0"/>
              <a:t>10</a:t>
            </a:r>
          </a:p>
        </p:txBody>
      </p:sp>
      <p:sp>
        <p:nvSpPr>
          <p:cNvPr id="13" name="TextBox 12">
            <a:extLst>
              <a:ext uri="{FF2B5EF4-FFF2-40B4-BE49-F238E27FC236}">
                <a16:creationId xmlns:a16="http://schemas.microsoft.com/office/drawing/2014/main" id="{80D9AB11-5753-2585-CC34-CE466E8F9EB0}"/>
              </a:ext>
            </a:extLst>
          </p:cNvPr>
          <p:cNvSpPr txBox="1"/>
          <p:nvPr/>
        </p:nvSpPr>
        <p:spPr>
          <a:xfrm>
            <a:off x="489200" y="640651"/>
            <a:ext cx="4242435" cy="2862322"/>
          </a:xfrm>
          <a:prstGeom prst="rect">
            <a:avLst/>
          </a:prstGeom>
          <a:noFill/>
        </p:spPr>
        <p:txBody>
          <a:bodyPr wrap="square">
            <a:spAutoFit/>
          </a:bodyPr>
          <a:lstStyle/>
          <a:p>
            <a:r>
              <a:rPr lang="en-US" sz="1200" dirty="0">
                <a:latin typeface="宋体" panose="02010600030101010101" pitchFamily="2" charset="-122"/>
                <a:ea typeface="宋体" panose="02010600030101010101" pitchFamily="2" charset="-122"/>
              </a:rPr>
              <a:t>6. </a:t>
            </a:r>
            <a:r>
              <a:rPr lang="en-US" sz="1200" dirty="0" err="1">
                <a:solidFill>
                  <a:schemeClr val="tx1"/>
                </a:solidFill>
                <a:latin typeface="宋体" panose="02010600030101010101" pitchFamily="2" charset="-122"/>
                <a:ea typeface="宋体" panose="02010600030101010101" pitchFamily="2" charset="-122"/>
              </a:rPr>
              <a:t>产卵池</a:t>
            </a:r>
            <a:r>
              <a:rPr lang="zh-CN" altLang="en-US" sz="1200" dirty="0">
                <a:solidFill>
                  <a:schemeClr val="tx1"/>
                </a:solidFill>
                <a:latin typeface="宋体" panose="02010600030101010101" pitchFamily="2" charset="-122"/>
                <a:ea typeface="宋体" panose="02010600030101010101" pitchFamily="2" charset="-122"/>
              </a:rPr>
              <a:t>的准备工作</a:t>
            </a:r>
            <a:endParaRPr lang="en-US" sz="1200" dirty="0">
              <a:latin typeface="宋体" panose="02010600030101010101" pitchFamily="2" charset="-122"/>
              <a:ea typeface="宋体" panose="02010600030101010101" pitchFamily="2" charset="-122"/>
            </a:endParaRPr>
          </a:p>
          <a:p>
            <a:r>
              <a:rPr lang="en-US" sz="1200" dirty="0">
                <a:latin typeface="宋体" panose="02010600030101010101" pitchFamily="2" charset="-122"/>
                <a:ea typeface="宋体" panose="02010600030101010101" pitchFamily="2" charset="-122"/>
              </a:rPr>
              <a:t>6.1 </a:t>
            </a:r>
            <a:r>
              <a:rPr lang="en-US" sz="1200" dirty="0" err="1">
                <a:latin typeface="宋体" panose="02010600030101010101" pitchFamily="2" charset="-122"/>
                <a:ea typeface="宋体" panose="02010600030101010101" pitchFamily="2" charset="-122"/>
              </a:rPr>
              <a:t>池塘准备</a:t>
            </a:r>
            <a:endParaRPr lang="en-US" sz="1200" dirty="0">
              <a:latin typeface="宋体" panose="02010600030101010101" pitchFamily="2" charset="-122"/>
              <a:ea typeface="宋体" panose="02010600030101010101" pitchFamily="2" charset="-122"/>
            </a:endParaRPr>
          </a:p>
          <a:p>
            <a:r>
              <a:rPr lang="en-US" sz="1200" dirty="0">
                <a:solidFill>
                  <a:schemeClr val="tx1"/>
                </a:solidFill>
                <a:latin typeface="宋体" panose="02010600030101010101" pitchFamily="2" charset="-122"/>
                <a:ea typeface="宋体" panose="02010600030101010101" pitchFamily="2" charset="-122"/>
              </a:rPr>
              <a:t>产卵池</a:t>
            </a:r>
            <a:r>
              <a:rPr lang="en-US" sz="1200" dirty="0">
                <a:latin typeface="宋体" panose="02010600030101010101" pitchFamily="2" charset="-122"/>
                <a:ea typeface="宋体" panose="02010600030101010101" pitchFamily="2" charset="-122"/>
              </a:rPr>
              <a:t>不宜太大，平均300-600 m2，深度1.20-1.50 m。</a:t>
            </a:r>
            <a:r>
              <a:rPr lang="zh-CN" altLang="en-US" sz="1200" dirty="0">
                <a:latin typeface="宋体" panose="02010600030101010101" pitchFamily="2" charset="-122"/>
                <a:ea typeface="宋体" panose="02010600030101010101" pitchFamily="2" charset="-122"/>
              </a:rPr>
              <a:t>收获后</a:t>
            </a:r>
            <a:r>
              <a:rPr lang="en-US" sz="1200" dirty="0">
                <a:latin typeface="宋体" panose="02010600030101010101" pitchFamily="2" charset="-122"/>
                <a:ea typeface="宋体" panose="02010600030101010101" pitchFamily="2" charset="-122"/>
              </a:rPr>
              <a:t>，应将</a:t>
            </a:r>
            <a:r>
              <a:rPr lang="en-US" sz="1200" dirty="0">
                <a:solidFill>
                  <a:schemeClr val="tx1"/>
                </a:solidFill>
                <a:latin typeface="宋体" panose="02010600030101010101" pitchFamily="2" charset="-122"/>
                <a:ea typeface="宋体" panose="02010600030101010101" pitchFamily="2" charset="-122"/>
              </a:rPr>
              <a:t>产卵池</a:t>
            </a:r>
            <a:r>
              <a:rPr lang="en-US" sz="1200" dirty="0">
                <a:latin typeface="宋体" panose="02010600030101010101" pitchFamily="2" charset="-122"/>
                <a:ea typeface="宋体" panose="02010600030101010101" pitchFamily="2" charset="-122"/>
              </a:rPr>
              <a:t>池底清理干净，撒上5-6公斤/平方米石灰，晒干2-3天。加水前先</a:t>
            </a:r>
            <a:r>
              <a:rPr lang="zh-CN" altLang="en-US" sz="1200" dirty="0">
                <a:latin typeface="宋体" panose="02010600030101010101" pitchFamily="2" charset="-122"/>
                <a:ea typeface="宋体" panose="02010600030101010101" pitchFamily="2" charset="-122"/>
              </a:rPr>
              <a:t>放</a:t>
            </a:r>
            <a:r>
              <a:rPr lang="en-US" sz="1200" dirty="0">
                <a:latin typeface="宋体" panose="02010600030101010101" pitchFamily="2" charset="-122"/>
                <a:ea typeface="宋体" panose="02010600030101010101" pitchFamily="2" charset="-122"/>
              </a:rPr>
              <a:t>80-100公斤/100平方米</a:t>
            </a:r>
            <a:r>
              <a:rPr lang="zh-CN" altLang="en-US" sz="1200" dirty="0">
                <a:latin typeface="宋体" panose="02010600030101010101" pitchFamily="2" charset="-122"/>
                <a:ea typeface="宋体" panose="02010600030101010101" pitchFamily="2" charset="-122"/>
              </a:rPr>
              <a:t>的</a:t>
            </a:r>
            <a:r>
              <a:rPr lang="en-US" sz="1200" dirty="0" err="1">
                <a:latin typeface="宋体" panose="02010600030101010101" pitchFamily="2" charset="-122"/>
                <a:ea typeface="宋体" panose="02010600030101010101" pitchFamily="2" charset="-122"/>
              </a:rPr>
              <a:t>粪肥（牛粪或</a:t>
            </a:r>
            <a:r>
              <a:rPr lang="zh-CN" altLang="en-US" sz="1200" dirty="0">
                <a:latin typeface="宋体" panose="02010600030101010101" pitchFamily="2" charset="-122"/>
                <a:ea typeface="宋体" panose="02010600030101010101" pitchFamily="2" charset="-122"/>
              </a:rPr>
              <a:t>水</a:t>
            </a:r>
            <a:r>
              <a:rPr lang="en-US" sz="1200" dirty="0" err="1">
                <a:latin typeface="宋体" panose="02010600030101010101" pitchFamily="2" charset="-122"/>
                <a:ea typeface="宋体" panose="02010600030101010101" pitchFamily="2" charset="-122"/>
              </a:rPr>
              <a:t>牛粪</a:t>
            </a:r>
            <a:r>
              <a:rPr lang="en-US" sz="1200" dirty="0">
                <a:latin typeface="宋体" panose="02010600030101010101" pitchFamily="2" charset="-122"/>
                <a:ea typeface="宋体" panose="02010600030101010101" pitchFamily="2" charset="-122"/>
              </a:rPr>
              <a:t>），</a:t>
            </a:r>
            <a:r>
              <a:rPr lang="en-US" sz="1200" dirty="0" err="1">
                <a:latin typeface="宋体" panose="02010600030101010101" pitchFamily="2" charset="-122"/>
                <a:ea typeface="宋体" panose="02010600030101010101" pitchFamily="2" charset="-122"/>
              </a:rPr>
              <a:t>如使用鸡粪，用量减少至三分之一</a:t>
            </a:r>
            <a:r>
              <a:rPr lang="en-US" sz="1200" dirty="0">
                <a:latin typeface="宋体" panose="02010600030101010101" pitchFamily="2" charset="-122"/>
                <a:ea typeface="宋体" panose="02010600030101010101" pitchFamily="2" charset="-122"/>
              </a:rPr>
              <a:t>。</a:t>
            </a:r>
          </a:p>
          <a:p>
            <a:endParaRPr lang="en-US" sz="1200" dirty="0">
              <a:latin typeface="宋体" panose="02010600030101010101" pitchFamily="2" charset="-122"/>
              <a:ea typeface="宋体" panose="02010600030101010101" pitchFamily="2" charset="-122"/>
            </a:endParaRPr>
          </a:p>
          <a:p>
            <a:r>
              <a:rPr lang="en-US" sz="1200" dirty="0">
                <a:latin typeface="宋体" panose="02010600030101010101" pitchFamily="2" charset="-122"/>
                <a:ea typeface="宋体" panose="02010600030101010101" pitchFamily="2" charset="-122"/>
              </a:rPr>
              <a:t>6.2 </a:t>
            </a:r>
            <a:r>
              <a:rPr lang="zh-CN" altLang="en-US" sz="1200" dirty="0">
                <a:latin typeface="宋体" panose="02010600030101010101" pitchFamily="2" charset="-122"/>
                <a:ea typeface="宋体" panose="02010600030101010101" pitchFamily="2" charset="-122"/>
              </a:rPr>
              <a:t>护理</a:t>
            </a:r>
            <a:r>
              <a:rPr lang="en-US" sz="1200" dirty="0" err="1">
                <a:latin typeface="宋体" panose="02010600030101010101" pitchFamily="2" charset="-122"/>
                <a:ea typeface="宋体" panose="02010600030101010101" pitchFamily="2" charset="-122"/>
              </a:rPr>
              <a:t>鱼缸中的幼鱼</a:t>
            </a:r>
            <a:endParaRPr lang="en-US" sz="1200" dirty="0">
              <a:latin typeface="宋体" panose="02010600030101010101" pitchFamily="2" charset="-122"/>
              <a:ea typeface="宋体" panose="02010600030101010101" pitchFamily="2" charset="-122"/>
            </a:endParaRPr>
          </a:p>
          <a:p>
            <a:r>
              <a:rPr lang="en-US" sz="1200" dirty="0">
                <a:latin typeface="宋体" panose="02010600030101010101" pitchFamily="2" charset="-122"/>
                <a:ea typeface="宋体" panose="02010600030101010101" pitchFamily="2" charset="-122"/>
              </a:rPr>
              <a:t>孵化后，幼鱼应在鱼缸中保存50-55</a:t>
            </a:r>
            <a:r>
              <a:rPr lang="zh-CN" altLang="en-US" sz="1200" dirty="0">
                <a:latin typeface="宋体" panose="02010600030101010101" pitchFamily="2" charset="-122"/>
                <a:ea typeface="宋体" panose="02010600030101010101" pitchFamily="2" charset="-122"/>
              </a:rPr>
              <a:t>小时</a:t>
            </a:r>
            <a:r>
              <a:rPr lang="en-US" sz="1200" dirty="0">
                <a:latin typeface="宋体" panose="02010600030101010101" pitchFamily="2" charset="-122"/>
                <a:ea typeface="宋体" panose="02010600030101010101" pitchFamily="2" charset="-122"/>
              </a:rPr>
              <a:t>。在</a:t>
            </a:r>
            <a:r>
              <a:rPr lang="zh-CN" altLang="en-US" sz="1200" dirty="0">
                <a:latin typeface="宋体" panose="02010600030101010101" pitchFamily="2" charset="-122"/>
                <a:ea typeface="宋体" panose="02010600030101010101" pitchFamily="2" charset="-122"/>
              </a:rPr>
              <a:t>储备</a:t>
            </a:r>
            <a:r>
              <a:rPr lang="en-US" sz="1200" dirty="0">
                <a:latin typeface="宋体" panose="02010600030101010101" pitchFamily="2" charset="-122"/>
                <a:ea typeface="宋体" panose="02010600030101010101" pitchFamily="2" charset="-122"/>
              </a:rPr>
              <a:t>食物耗尽之前，我们必须准备好将幼鱼转移到池塘里。转移池塘中存放的幼鱼应在天气寒冷的早晨8-9点或</a:t>
            </a:r>
            <a:r>
              <a:rPr lang="zh-CN" altLang="en-US" sz="1200" dirty="0">
                <a:latin typeface="宋体" panose="02010600030101010101" pitchFamily="2" charset="-122"/>
                <a:ea typeface="宋体" panose="02010600030101010101" pitchFamily="2" charset="-122"/>
              </a:rPr>
              <a:t>下午</a:t>
            </a:r>
            <a:r>
              <a:rPr lang="en-US" sz="1200" dirty="0">
                <a:latin typeface="宋体" panose="02010600030101010101" pitchFamily="2" charset="-122"/>
                <a:ea typeface="宋体" panose="02010600030101010101" pitchFamily="2" charset="-122"/>
              </a:rPr>
              <a:t>5-6点</a:t>
            </a:r>
            <a:r>
              <a:rPr lang="zh-CN" altLang="en-US" sz="1200" dirty="0">
                <a:latin typeface="宋体" panose="02010600030101010101" pitchFamily="2" charset="-122"/>
                <a:ea typeface="宋体" panose="02010600030101010101" pitchFamily="2" charset="-122"/>
              </a:rPr>
              <a:t>。为了了解幼鱼的存量密度，根据池塘的大小来进行计算数量。</a:t>
            </a:r>
            <a:endParaRPr lang="en-US" altLang="zh-CN" sz="1200" dirty="0">
              <a:latin typeface="宋体" panose="02010600030101010101" pitchFamily="2" charset="-122"/>
              <a:ea typeface="宋体" panose="02010600030101010101" pitchFamily="2" charset="-122"/>
            </a:endParaRPr>
          </a:p>
          <a:p>
            <a:r>
              <a:rPr lang="en-US" sz="1200" dirty="0">
                <a:latin typeface="宋体" panose="02010600030101010101" pitchFamily="2" charset="-122"/>
                <a:ea typeface="宋体" panose="02010600030101010101" pitchFamily="2" charset="-122"/>
              </a:rPr>
              <a:t>1毫升鱼平均有300条鱼苗，所以我们可以使用容量为30-50毫升的杯</a:t>
            </a:r>
            <a:r>
              <a:rPr lang="zh-CN" altLang="en-US" sz="1200" dirty="0">
                <a:latin typeface="宋体" panose="02010600030101010101" pitchFamily="2" charset="-122"/>
                <a:ea typeface="宋体" panose="02010600030101010101" pitchFamily="2" charset="-122"/>
              </a:rPr>
              <a:t>子来</a:t>
            </a:r>
            <a:r>
              <a:rPr lang="en-US" sz="1200" dirty="0" err="1">
                <a:latin typeface="宋体" panose="02010600030101010101" pitchFamily="2" charset="-122"/>
                <a:ea typeface="宋体" panose="02010600030101010101" pitchFamily="2" charset="-122"/>
              </a:rPr>
              <a:t>量幼鱼</a:t>
            </a:r>
            <a:r>
              <a:rPr lang="zh-CN" altLang="en-US" sz="1200" dirty="0">
                <a:latin typeface="宋体" panose="02010600030101010101" pitchFamily="2" charset="-122"/>
                <a:ea typeface="宋体" panose="02010600030101010101" pitchFamily="2" charset="-122"/>
              </a:rPr>
              <a:t>的数量</a:t>
            </a:r>
            <a:r>
              <a:rPr lang="en-US"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 上述工作必须迅速完成，以免影响幼鱼的健康。</a:t>
            </a:r>
            <a:endParaRPr lang="en-US" sz="1200" dirty="0">
              <a:latin typeface="宋体" panose="02010600030101010101" pitchFamily="2" charset="-122"/>
              <a:ea typeface="宋体" panose="02010600030101010101" pitchFamily="2" charset="-122"/>
            </a:endParaRPr>
          </a:p>
        </p:txBody>
      </p:sp>
      <p:sp>
        <p:nvSpPr>
          <p:cNvPr id="17" name="TextBox 16">
            <a:extLst>
              <a:ext uri="{FF2B5EF4-FFF2-40B4-BE49-F238E27FC236}">
                <a16:creationId xmlns:a16="http://schemas.microsoft.com/office/drawing/2014/main" id="{6E834035-A3E7-C9BD-26D2-8D38A912E8D3}"/>
              </a:ext>
            </a:extLst>
          </p:cNvPr>
          <p:cNvSpPr txBox="1"/>
          <p:nvPr/>
        </p:nvSpPr>
        <p:spPr>
          <a:xfrm>
            <a:off x="3200400" y="5286063"/>
            <a:ext cx="1243501" cy="276999"/>
          </a:xfrm>
          <a:prstGeom prst="rect">
            <a:avLst/>
          </a:prstGeom>
          <a:noFill/>
        </p:spPr>
        <p:txBody>
          <a:bodyPr wrap="square">
            <a:spAutoFit/>
          </a:bodyPr>
          <a:lstStyle/>
          <a:p>
            <a:r>
              <a:rPr lang="en-US" sz="1200" dirty="0">
                <a:latin typeface="宋体" panose="02010600030101010101" pitchFamily="2" charset="-122"/>
                <a:ea typeface="宋体" panose="02010600030101010101" pitchFamily="2" charset="-122"/>
              </a:rPr>
              <a:t>幼</a:t>
            </a:r>
            <a:r>
              <a:rPr lang="zh-CN" altLang="en-US" sz="1200" dirty="0">
                <a:latin typeface="宋体" panose="02010600030101010101" pitchFamily="2" charset="-122"/>
                <a:ea typeface="宋体" panose="02010600030101010101" pitchFamily="2" charset="-122"/>
              </a:rPr>
              <a:t>鱼包装活动</a:t>
            </a:r>
            <a:endParaRPr lang="en-US" sz="1200" dirty="0">
              <a:latin typeface="宋体" panose="02010600030101010101" pitchFamily="2" charset="-122"/>
              <a:ea typeface="宋体" panose="02010600030101010101" pitchFamily="2" charset="-122"/>
            </a:endParaRPr>
          </a:p>
        </p:txBody>
      </p:sp>
      <p:sp>
        <p:nvSpPr>
          <p:cNvPr id="19" name="TextBox 18">
            <a:extLst>
              <a:ext uri="{FF2B5EF4-FFF2-40B4-BE49-F238E27FC236}">
                <a16:creationId xmlns:a16="http://schemas.microsoft.com/office/drawing/2014/main" id="{7F502191-B20D-A686-ECD9-89927EFFB175}"/>
              </a:ext>
            </a:extLst>
          </p:cNvPr>
          <p:cNvSpPr txBox="1"/>
          <p:nvPr/>
        </p:nvSpPr>
        <p:spPr>
          <a:xfrm>
            <a:off x="414338" y="5678994"/>
            <a:ext cx="4502014" cy="646331"/>
          </a:xfrm>
          <a:prstGeom prst="rect">
            <a:avLst/>
          </a:prstGeom>
          <a:noFill/>
        </p:spPr>
        <p:txBody>
          <a:bodyPr wrap="square">
            <a:spAutoFit/>
          </a:bodyPr>
          <a:lstStyle/>
          <a:p>
            <a:r>
              <a:rPr lang="en-US" sz="1200" dirty="0" err="1">
                <a:latin typeface="宋体" panose="02010600030101010101" pitchFamily="2" charset="-122"/>
                <a:ea typeface="宋体" panose="02010600030101010101" pitchFamily="2" charset="-122"/>
              </a:rPr>
              <a:t>在幼鱼用完储备食物并准备好转移到池塘中的储备之前，不需要喂食缸中的幼鱼</a:t>
            </a:r>
            <a:r>
              <a:rPr lang="en-US"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对于密度</a:t>
            </a:r>
            <a:r>
              <a:rPr lang="en-US" altLang="zh-CN" sz="1200" dirty="0">
                <a:latin typeface="宋体" panose="02010600030101010101" pitchFamily="2" charset="-122"/>
                <a:ea typeface="宋体" panose="02010600030101010101" pitchFamily="2" charset="-122"/>
              </a:rPr>
              <a:t>300-500</a:t>
            </a:r>
            <a:r>
              <a:rPr lang="zh-CN" altLang="en-US" sz="1200" dirty="0">
                <a:latin typeface="宋体" panose="02010600030101010101" pitchFamily="2" charset="-122"/>
                <a:ea typeface="宋体" panose="02010600030101010101" pitchFamily="2" charset="-122"/>
              </a:rPr>
              <a:t>只</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平方米的幼鱼，过量的密度也可以储存，但两周后，需要将幼鱼广泛分布，以更快地生长。</a:t>
            </a:r>
            <a:endParaRPr lang="en-US" sz="1200" dirty="0">
              <a:latin typeface="宋体" panose="02010600030101010101" pitchFamily="2" charset="-122"/>
              <a:ea typeface="宋体" panose="02010600030101010101" pitchFamily="2" charset="-122"/>
            </a:endParaRPr>
          </a:p>
        </p:txBody>
      </p:sp>
      <p:sp>
        <p:nvSpPr>
          <p:cNvPr id="14" name="TextBox 13">
            <a:extLst>
              <a:ext uri="{FF2B5EF4-FFF2-40B4-BE49-F238E27FC236}">
                <a16:creationId xmlns:a16="http://schemas.microsoft.com/office/drawing/2014/main" id="{3AE439E3-6051-480F-BDCC-38D27F7F3B64}"/>
              </a:ext>
            </a:extLst>
          </p:cNvPr>
          <p:cNvSpPr txBox="1"/>
          <p:nvPr/>
        </p:nvSpPr>
        <p:spPr>
          <a:xfrm>
            <a:off x="762000" y="5290555"/>
            <a:ext cx="1640545" cy="276999"/>
          </a:xfrm>
          <a:prstGeom prst="rect">
            <a:avLst/>
          </a:prstGeom>
          <a:noFill/>
        </p:spPr>
        <p:txBody>
          <a:bodyPr wrap="square">
            <a:spAutoFit/>
          </a:bodyPr>
          <a:lstStyle/>
          <a:p>
            <a:r>
              <a:rPr lang="zh-CN" altLang="en-US" sz="1200" dirty="0">
                <a:latin typeface="宋体" panose="02010600030101010101" pitchFamily="2" charset="-122"/>
                <a:ea typeface="宋体" panose="02010600030101010101" pitchFamily="2" charset="-122"/>
              </a:rPr>
              <a:t>池塘储存幼鱼的计算</a:t>
            </a:r>
            <a:endParaRPr lang="en-US" sz="1200" dirty="0">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541591" y="3828592"/>
            <a:ext cx="2047239" cy="1325245"/>
            <a:chOff x="541591" y="3828592"/>
            <a:chExt cx="2047239" cy="1325245"/>
          </a:xfrm>
        </p:grpSpPr>
        <p:pic>
          <p:nvPicPr>
            <p:cNvPr id="5" name="object 5"/>
            <p:cNvPicPr/>
            <p:nvPr/>
          </p:nvPicPr>
          <p:blipFill>
            <a:blip r:embed="rId2" cstate="print"/>
            <a:stretch>
              <a:fillRect/>
            </a:stretch>
          </p:blipFill>
          <p:spPr>
            <a:xfrm>
              <a:off x="546354" y="3833355"/>
              <a:ext cx="2037588" cy="1315199"/>
            </a:xfrm>
            <a:prstGeom prst="rect">
              <a:avLst/>
            </a:prstGeom>
          </p:spPr>
        </p:pic>
        <p:sp>
          <p:nvSpPr>
            <p:cNvPr id="6" name="object 6"/>
            <p:cNvSpPr/>
            <p:nvPr/>
          </p:nvSpPr>
          <p:spPr>
            <a:xfrm>
              <a:off x="546354" y="3833355"/>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5">
              <a:solidFill>
                <a:srgbClr val="00AEEF"/>
              </a:solidFill>
            </a:ln>
          </p:spPr>
          <p:txBody>
            <a:bodyPr wrap="square" lIns="0" tIns="0" rIns="0" bIns="0" rtlCol="0"/>
            <a:lstStyle/>
            <a:p>
              <a:endParaRPr/>
            </a:p>
          </p:txBody>
        </p:sp>
      </p:grpSp>
      <p:grpSp>
        <p:nvGrpSpPr>
          <p:cNvPr id="7" name="object 7"/>
          <p:cNvGrpSpPr/>
          <p:nvPr/>
        </p:nvGrpSpPr>
        <p:grpSpPr>
          <a:xfrm>
            <a:off x="2739288" y="3828592"/>
            <a:ext cx="2047239" cy="1325245"/>
            <a:chOff x="2739288" y="3828592"/>
            <a:chExt cx="2047239" cy="1325245"/>
          </a:xfrm>
        </p:grpSpPr>
        <p:pic>
          <p:nvPicPr>
            <p:cNvPr id="8" name="object 8"/>
            <p:cNvPicPr/>
            <p:nvPr/>
          </p:nvPicPr>
          <p:blipFill>
            <a:blip r:embed="rId3" cstate="print"/>
            <a:stretch>
              <a:fillRect/>
            </a:stretch>
          </p:blipFill>
          <p:spPr>
            <a:xfrm>
              <a:off x="2744050" y="3833355"/>
              <a:ext cx="2037600" cy="1315199"/>
            </a:xfrm>
            <a:prstGeom prst="rect">
              <a:avLst/>
            </a:prstGeom>
          </p:spPr>
        </p:pic>
        <p:sp>
          <p:nvSpPr>
            <p:cNvPr id="9" name="object 9"/>
            <p:cNvSpPr/>
            <p:nvPr/>
          </p:nvSpPr>
          <p:spPr>
            <a:xfrm>
              <a:off x="2744050" y="3833355"/>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5">
              <a:solidFill>
                <a:srgbClr val="00AEEF"/>
              </a:solidFill>
            </a:ln>
          </p:spPr>
          <p:txBody>
            <a:bodyPr wrap="square" lIns="0" tIns="0" rIns="0" bIns="0" rtlCol="0"/>
            <a:lstStyle/>
            <a:p>
              <a:endParaRPr/>
            </a:p>
          </p:txBody>
        </p:sp>
      </p:grpSp>
      <p:sp>
        <p:nvSpPr>
          <p:cNvPr id="10" name="object 10"/>
          <p:cNvSpPr/>
          <p:nvPr/>
        </p:nvSpPr>
        <p:spPr>
          <a:xfrm>
            <a:off x="549033" y="538617"/>
            <a:ext cx="4242435" cy="0"/>
          </a:xfrm>
          <a:custGeom>
            <a:avLst/>
            <a:gdLst/>
            <a:ahLst/>
            <a:cxnLst/>
            <a:rect l="l" t="t" r="r" b="b"/>
            <a:pathLst>
              <a:path w="4242435">
                <a:moveTo>
                  <a:pt x="0" y="0"/>
                </a:moveTo>
                <a:lnTo>
                  <a:pt x="4242003" y="0"/>
                </a:lnTo>
              </a:path>
            </a:pathLst>
          </a:custGeom>
          <a:ln w="9525">
            <a:solidFill>
              <a:srgbClr val="231F2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310470" rIns="0" bIns="0" rtlCol="0">
            <a:spAutoFit/>
          </a:bodyPr>
          <a:lstStyle/>
          <a:p>
            <a:pPr marL="1995170">
              <a:lnSpc>
                <a:spcPts val="1985"/>
              </a:lnSpc>
            </a:pPr>
            <a:r>
              <a:rPr spc="-580" dirty="0"/>
              <a:t>11</a:t>
            </a:r>
          </a:p>
        </p:txBody>
      </p:sp>
      <p:sp>
        <p:nvSpPr>
          <p:cNvPr id="13" name="TextBox 12">
            <a:extLst>
              <a:ext uri="{FF2B5EF4-FFF2-40B4-BE49-F238E27FC236}">
                <a16:creationId xmlns:a16="http://schemas.microsoft.com/office/drawing/2014/main" id="{6BDD23AE-9D97-2328-A3C5-66802FA2B808}"/>
              </a:ext>
            </a:extLst>
          </p:cNvPr>
          <p:cNvSpPr txBox="1"/>
          <p:nvPr/>
        </p:nvSpPr>
        <p:spPr>
          <a:xfrm>
            <a:off x="414152" y="839362"/>
            <a:ext cx="4276090" cy="2677656"/>
          </a:xfrm>
          <a:prstGeom prst="rect">
            <a:avLst/>
          </a:prstGeom>
          <a:noFill/>
        </p:spPr>
        <p:txBody>
          <a:bodyPr wrap="square">
            <a:spAutoFit/>
          </a:bodyPr>
          <a:lstStyle/>
          <a:p>
            <a:r>
              <a:rPr lang="en-US" sz="1200" dirty="0"/>
              <a:t>6.3 </a:t>
            </a:r>
            <a:r>
              <a:rPr lang="zh-CN" altLang="en-US" sz="1200" dirty="0"/>
              <a:t>幼鱼存放</a:t>
            </a:r>
            <a:endParaRPr lang="en-US" sz="1200" dirty="0"/>
          </a:p>
          <a:p>
            <a:endParaRPr lang="en-US" sz="1200" dirty="0"/>
          </a:p>
          <a:p>
            <a:r>
              <a:rPr lang="en-US" sz="1200" dirty="0"/>
              <a:t>幼鱼袋尺寸约为0.5m x 0.8m，可容纳约7-10</a:t>
            </a:r>
            <a:r>
              <a:rPr lang="zh-CN" altLang="en-US" sz="1200" dirty="0"/>
              <a:t>万</a:t>
            </a:r>
            <a:r>
              <a:rPr lang="en-US" sz="1200" dirty="0"/>
              <a:t>条</a:t>
            </a:r>
            <a:r>
              <a:rPr lang="zh-CN" altLang="en-US" sz="1200" dirty="0">
                <a:highlight>
                  <a:srgbClr val="FFFF00"/>
                </a:highlight>
              </a:rPr>
              <a:t>小鱼苗</a:t>
            </a:r>
            <a:r>
              <a:rPr lang="en-US" sz="1200" dirty="0" err="1"/>
              <a:t>进行运输</a:t>
            </a:r>
            <a:r>
              <a:rPr lang="en-US" sz="1200" dirty="0"/>
              <a:t>。</a:t>
            </a:r>
            <a:endParaRPr lang="en-US" sz="1200" dirty="0">
              <a:solidFill>
                <a:srgbClr val="FF0000"/>
              </a:solidFill>
            </a:endParaRPr>
          </a:p>
          <a:p>
            <a:r>
              <a:rPr lang="en-US" sz="1200" dirty="0" err="1"/>
              <a:t>幼鱼袋袋需要充氧并密封良好才能长期运输，但如果近期运输，我们可以通过</a:t>
            </a:r>
            <a:r>
              <a:rPr lang="zh-CN" altLang="en-US" sz="1200" dirty="0"/>
              <a:t>盆子</a:t>
            </a:r>
            <a:r>
              <a:rPr lang="en-US" sz="1200" dirty="0"/>
              <a:t>或</a:t>
            </a:r>
            <a:r>
              <a:rPr lang="zh-CN" altLang="en-US" sz="1200" dirty="0"/>
              <a:t>水桶</a:t>
            </a:r>
            <a:r>
              <a:rPr lang="en-US" sz="1200" dirty="0" err="1"/>
              <a:t>运输</a:t>
            </a:r>
            <a:r>
              <a:rPr lang="zh-CN" altLang="en-US" sz="1200" dirty="0"/>
              <a:t>鱼</a:t>
            </a:r>
            <a:r>
              <a:rPr lang="en-US" sz="1200" dirty="0"/>
              <a:t>。</a:t>
            </a:r>
          </a:p>
          <a:p>
            <a:endParaRPr lang="en-US" sz="1200" dirty="0"/>
          </a:p>
          <a:p>
            <a:r>
              <a:rPr lang="zh-CN" altLang="en-US" sz="1200" dirty="0"/>
              <a:t>将幼鱼释放到池塘中需要精确的时间</a:t>
            </a:r>
            <a:r>
              <a:rPr lang="en-US" sz="1200" dirty="0"/>
              <a:t>，时间为池内加水后3-4天。如果过早释放鱼苗，刚孵化的</a:t>
            </a:r>
            <a:r>
              <a:rPr lang="en-US" sz="1200" dirty="0">
                <a:solidFill>
                  <a:schemeClr val="tx1"/>
                </a:solidFill>
              </a:rPr>
              <a:t>浮游生物</a:t>
            </a:r>
            <a:r>
              <a:rPr lang="en-US" sz="1200" dirty="0"/>
              <a:t>数量增加会导致鱼苗变得不可食用。</a:t>
            </a:r>
            <a:r>
              <a:rPr lang="zh-CN" altLang="en-US" sz="1200" dirty="0"/>
              <a:t>尤其</a:t>
            </a:r>
            <a:r>
              <a:rPr lang="en-US" sz="1200" dirty="0" err="1"/>
              <a:t>是，长时间池内加水</a:t>
            </a:r>
            <a:r>
              <a:rPr lang="zh-CN" altLang="en-US" sz="1200" dirty="0"/>
              <a:t>，</a:t>
            </a:r>
            <a:r>
              <a:rPr lang="en-US" sz="1200" dirty="0" err="1"/>
              <a:t>会导致</a:t>
            </a:r>
            <a:r>
              <a:rPr lang="zh-CN" altLang="en-US" sz="1200" dirty="0"/>
              <a:t>出现比鱼多且大的其他动物来</a:t>
            </a:r>
            <a:r>
              <a:rPr lang="en-US" sz="1200" dirty="0" err="1"/>
              <a:t>吃幼鱼。在上述情况下，幼鱼的成活率很低或根本没有。因此，在等待幼鱼</a:t>
            </a:r>
            <a:r>
              <a:rPr lang="zh-CN" altLang="en-US" sz="1200" dirty="0"/>
              <a:t>释放到池塘中</a:t>
            </a:r>
            <a:r>
              <a:rPr lang="en-US" sz="1200" dirty="0" err="1"/>
              <a:t>之前的准备池塘和</a:t>
            </a:r>
            <a:r>
              <a:rPr lang="zh-CN" altLang="en-US" sz="1200" dirty="0"/>
              <a:t>加</a:t>
            </a:r>
            <a:r>
              <a:rPr lang="en-US" sz="1200" dirty="0" err="1"/>
              <a:t>水必须设定非常精确的时间，才能获得较高的</a:t>
            </a:r>
            <a:r>
              <a:rPr lang="zh-CN" altLang="en-US" sz="1200" dirty="0"/>
              <a:t>效</a:t>
            </a:r>
            <a:r>
              <a:rPr lang="en-US" sz="1200" dirty="0"/>
              <a:t>率。</a:t>
            </a:r>
          </a:p>
        </p:txBody>
      </p:sp>
      <p:sp>
        <p:nvSpPr>
          <p:cNvPr id="15" name="TextBox 14">
            <a:extLst>
              <a:ext uri="{FF2B5EF4-FFF2-40B4-BE49-F238E27FC236}">
                <a16:creationId xmlns:a16="http://schemas.microsoft.com/office/drawing/2014/main" id="{DF839B3B-53F9-EB81-BCDF-937AA1761CF5}"/>
              </a:ext>
            </a:extLst>
          </p:cNvPr>
          <p:cNvSpPr txBox="1"/>
          <p:nvPr/>
        </p:nvSpPr>
        <p:spPr>
          <a:xfrm>
            <a:off x="761998" y="5229225"/>
            <a:ext cx="1606300" cy="276999"/>
          </a:xfrm>
          <a:prstGeom prst="rect">
            <a:avLst/>
          </a:prstGeom>
          <a:noFill/>
        </p:spPr>
        <p:txBody>
          <a:bodyPr wrap="square">
            <a:spAutoFit/>
          </a:bodyPr>
          <a:lstStyle/>
          <a:p>
            <a:r>
              <a:rPr lang="en-US" sz="1200" dirty="0" err="1">
                <a:latin typeface="SimSun" panose="02010600030101010101" pitchFamily="2" charset="-122"/>
                <a:ea typeface="SimSun" panose="02010600030101010101" pitchFamily="2" charset="-122"/>
              </a:rPr>
              <a:t>将幼鱼转移至</a:t>
            </a:r>
            <a:r>
              <a:rPr lang="zh-CN" altLang="en-US" sz="1200" dirty="0">
                <a:latin typeface="SimSun" panose="02010600030101010101" pitchFamily="2" charset="-122"/>
                <a:ea typeface="SimSun" panose="02010600030101010101" pitchFamily="2" charset="-122"/>
              </a:rPr>
              <a:t>池塘中</a:t>
            </a:r>
            <a:endParaRPr lang="en-US" sz="1200" dirty="0">
              <a:latin typeface="SimSun" panose="02010600030101010101" pitchFamily="2" charset="-122"/>
              <a:ea typeface="SimSun" panose="02010600030101010101" pitchFamily="2" charset="-122"/>
            </a:endParaRPr>
          </a:p>
        </p:txBody>
      </p:sp>
      <p:sp>
        <p:nvSpPr>
          <p:cNvPr id="17" name="TextBox 16">
            <a:extLst>
              <a:ext uri="{FF2B5EF4-FFF2-40B4-BE49-F238E27FC236}">
                <a16:creationId xmlns:a16="http://schemas.microsoft.com/office/drawing/2014/main" id="{9BC01411-24DC-2279-0A28-0D0951377F20}"/>
              </a:ext>
            </a:extLst>
          </p:cNvPr>
          <p:cNvSpPr txBox="1"/>
          <p:nvPr/>
        </p:nvSpPr>
        <p:spPr>
          <a:xfrm>
            <a:off x="3429000" y="5229225"/>
            <a:ext cx="990600" cy="276999"/>
          </a:xfrm>
          <a:prstGeom prst="rect">
            <a:avLst/>
          </a:prstGeom>
          <a:noFill/>
        </p:spPr>
        <p:txBody>
          <a:bodyPr wrap="square">
            <a:spAutoFit/>
          </a:bodyPr>
          <a:lstStyle/>
          <a:p>
            <a:r>
              <a:rPr lang="en-US" sz="1200" dirty="0" err="1">
                <a:solidFill>
                  <a:schemeClr val="tx1"/>
                </a:solidFill>
                <a:highlight>
                  <a:srgbClr val="FFFF00"/>
                </a:highlight>
                <a:latin typeface="宋体" panose="02010600030101010101" pitchFamily="2" charset="-122"/>
                <a:ea typeface="宋体" panose="02010600030101010101" pitchFamily="2" charset="-122"/>
              </a:rPr>
              <a:t>释放</a:t>
            </a:r>
            <a:r>
              <a:rPr lang="zh-CN" altLang="en-US" sz="1200" dirty="0">
                <a:solidFill>
                  <a:schemeClr val="tx1"/>
                </a:solidFill>
                <a:highlight>
                  <a:srgbClr val="FFFF00"/>
                </a:highlight>
                <a:latin typeface="宋体" panose="02010600030101010101" pitchFamily="2" charset="-122"/>
                <a:ea typeface="宋体" panose="02010600030101010101" pitchFamily="2" charset="-122"/>
              </a:rPr>
              <a:t>小</a:t>
            </a:r>
            <a:r>
              <a:rPr lang="en-US" sz="1200" dirty="0" err="1">
                <a:solidFill>
                  <a:schemeClr val="tx1"/>
                </a:solidFill>
                <a:highlight>
                  <a:srgbClr val="FFFF00"/>
                </a:highlight>
                <a:latin typeface="宋体" panose="02010600030101010101" pitchFamily="2" charset="-122"/>
                <a:ea typeface="宋体" panose="02010600030101010101" pitchFamily="2" charset="-122"/>
              </a:rPr>
              <a:t>鱼苗</a:t>
            </a:r>
            <a:endParaRPr lang="en-US" sz="1200" dirty="0">
              <a:solidFill>
                <a:schemeClr val="tx1"/>
              </a:solidFill>
              <a:highlight>
                <a:srgbClr val="FFFF00"/>
              </a:highlight>
              <a:latin typeface="宋体" panose="02010600030101010101" pitchFamily="2" charset="-122"/>
              <a:ea typeface="宋体" panose="02010600030101010101" pitchFamily="2" charset="-122"/>
            </a:endParaRPr>
          </a:p>
        </p:txBody>
      </p:sp>
      <p:sp>
        <p:nvSpPr>
          <p:cNvPr id="19" name="TextBox 18">
            <a:extLst>
              <a:ext uri="{FF2B5EF4-FFF2-40B4-BE49-F238E27FC236}">
                <a16:creationId xmlns:a16="http://schemas.microsoft.com/office/drawing/2014/main" id="{4E6E2073-3D3C-0E1D-AF12-5E2FF2EADC4B}"/>
              </a:ext>
            </a:extLst>
          </p:cNvPr>
          <p:cNvSpPr txBox="1"/>
          <p:nvPr/>
        </p:nvSpPr>
        <p:spPr>
          <a:xfrm>
            <a:off x="414152" y="5633695"/>
            <a:ext cx="4341189" cy="1015663"/>
          </a:xfrm>
          <a:prstGeom prst="rect">
            <a:avLst/>
          </a:prstGeom>
          <a:noFill/>
        </p:spPr>
        <p:txBody>
          <a:bodyPr wrap="square">
            <a:spAutoFit/>
          </a:bodyPr>
          <a:lstStyle/>
          <a:p>
            <a:r>
              <a:rPr lang="en-US" sz="1200" dirty="0"/>
              <a:t>7.喂养幼鱼</a:t>
            </a:r>
          </a:p>
          <a:p>
            <a:r>
              <a:rPr lang="en-US" sz="1200" dirty="0" err="1"/>
              <a:t>幼鱼最好的饲料是</a:t>
            </a:r>
            <a:r>
              <a:rPr lang="zh-CN" altLang="en-US" sz="1200" dirty="0"/>
              <a:t>浮游生物的幼崽有</a:t>
            </a:r>
            <a:r>
              <a:rPr lang="en-US" altLang="zh-CN" sz="1200" dirty="0"/>
              <a:t>(Rotifer </a:t>
            </a:r>
            <a:r>
              <a:rPr lang="en-US" altLang="zh-CN" sz="1200" dirty="0" err="1"/>
              <a:t>Moin</a:t>
            </a:r>
            <a:r>
              <a:rPr lang="zh-CN" altLang="en-US" sz="1200" dirty="0"/>
              <a:t>和</a:t>
            </a:r>
            <a:r>
              <a:rPr lang="km-KH" altLang="zh-CN" sz="1200" dirty="0"/>
              <a:t> </a:t>
            </a:r>
            <a:r>
              <a:rPr lang="en-US" altLang="zh-CN" sz="1200" dirty="0" err="1"/>
              <a:t>Copep</a:t>
            </a:r>
            <a:r>
              <a:rPr lang="en-US" altLang="zh-CN" sz="1200" dirty="0"/>
              <a:t>- od)</a:t>
            </a:r>
            <a:r>
              <a:rPr lang="zh-CN" altLang="en-US" sz="1200" dirty="0"/>
              <a:t> </a:t>
            </a:r>
            <a:r>
              <a:rPr lang="en-US" sz="1200" dirty="0"/>
              <a:t>，</a:t>
            </a:r>
            <a:r>
              <a:rPr lang="en-US" sz="1200" dirty="0" err="1"/>
              <a:t>这些</a:t>
            </a:r>
            <a:r>
              <a:rPr lang="zh-CN" altLang="en-US" sz="1200" dirty="0"/>
              <a:t>浮游生物大多都是通</a:t>
            </a:r>
            <a:r>
              <a:rPr lang="en-US" sz="1200" dirty="0" err="1"/>
              <a:t>过池塘</a:t>
            </a:r>
            <a:r>
              <a:rPr lang="zh-CN" altLang="en-US" sz="1200" dirty="0"/>
              <a:t>里</a:t>
            </a:r>
            <a:r>
              <a:rPr lang="en-US" sz="1200" dirty="0" err="1"/>
              <a:t>施肥而生长</a:t>
            </a:r>
            <a:r>
              <a:rPr lang="zh-CN" altLang="en-US" sz="1200" dirty="0"/>
              <a:t>的</a:t>
            </a:r>
            <a:r>
              <a:rPr lang="en-US" sz="1200" dirty="0"/>
              <a:t>。</a:t>
            </a:r>
            <a:r>
              <a:rPr lang="en-US" sz="1200" dirty="0" err="1"/>
              <a:t>幼鱼存放前应检查池塘内是否有上述动物的多或少</a:t>
            </a:r>
            <a:r>
              <a:rPr lang="en-US" sz="1200" dirty="0"/>
              <a:t>，</a:t>
            </a:r>
            <a:r>
              <a:rPr lang="zh-CN" altLang="en-US" sz="1200" dirty="0"/>
              <a:t>是否有足够的浮游生物饲料， 足够的话</a:t>
            </a:r>
            <a:r>
              <a:rPr lang="en-US" sz="1200" dirty="0" err="1"/>
              <a:t>存放</a:t>
            </a:r>
            <a:r>
              <a:rPr lang="zh-CN" altLang="en-US" sz="1200" dirty="0"/>
              <a:t>到</a:t>
            </a:r>
            <a:r>
              <a:rPr lang="en-US" sz="1200" dirty="0" err="1"/>
              <a:t>池塘</a:t>
            </a:r>
            <a:r>
              <a:rPr lang="zh-CN" altLang="en-US" sz="1200" dirty="0"/>
              <a:t>里的第一周内无需投喂。</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391986" rIns="0" bIns="0" rtlCol="0">
            <a:spAutoFit/>
          </a:bodyPr>
          <a:lstStyle/>
          <a:p>
            <a:pPr marL="2008505">
              <a:lnSpc>
                <a:spcPts val="1985"/>
              </a:lnSpc>
            </a:pPr>
            <a:r>
              <a:rPr spc="-525" dirty="0"/>
              <a:t>12</a:t>
            </a:r>
          </a:p>
        </p:txBody>
      </p:sp>
      <p:graphicFrame>
        <p:nvGraphicFramePr>
          <p:cNvPr id="3" name="object 3"/>
          <p:cNvGraphicFramePr>
            <a:graphicFrameLocks noGrp="1"/>
          </p:cNvGraphicFramePr>
          <p:nvPr>
            <p:extLst>
              <p:ext uri="{D42A27DB-BD31-4B8C-83A1-F6EECF244321}">
                <p14:modId xmlns:p14="http://schemas.microsoft.com/office/powerpoint/2010/main" val="3751695040"/>
              </p:ext>
            </p:extLst>
          </p:nvPr>
        </p:nvGraphicFramePr>
        <p:xfrm>
          <a:off x="228600" y="1198709"/>
          <a:ext cx="4572000" cy="4714240"/>
        </p:xfrm>
        <a:graphic>
          <a:graphicData uri="http://schemas.openxmlformats.org/drawingml/2006/table">
            <a:tbl>
              <a:tblPr firstRow="1" bandRow="1">
                <a:tableStyleId>{2D5ABB26-0587-4C30-8999-92F81FD0307C}</a:tableStyleId>
              </a:tblPr>
              <a:tblGrid>
                <a:gridCol w="845185">
                  <a:extLst>
                    <a:ext uri="{9D8B030D-6E8A-4147-A177-3AD203B41FA5}">
                      <a16:colId xmlns:a16="http://schemas.microsoft.com/office/drawing/2014/main" val="20000"/>
                    </a:ext>
                  </a:extLst>
                </a:gridCol>
                <a:gridCol w="1053215">
                  <a:extLst>
                    <a:ext uri="{9D8B030D-6E8A-4147-A177-3AD203B41FA5}">
                      <a16:colId xmlns:a16="http://schemas.microsoft.com/office/drawing/2014/main" val="20001"/>
                    </a:ext>
                  </a:extLst>
                </a:gridCol>
                <a:gridCol w="1136899">
                  <a:extLst>
                    <a:ext uri="{9D8B030D-6E8A-4147-A177-3AD203B41FA5}">
                      <a16:colId xmlns:a16="http://schemas.microsoft.com/office/drawing/2014/main" val="20002"/>
                    </a:ext>
                  </a:extLst>
                </a:gridCol>
                <a:gridCol w="1536701">
                  <a:extLst>
                    <a:ext uri="{9D8B030D-6E8A-4147-A177-3AD203B41FA5}">
                      <a16:colId xmlns:a16="http://schemas.microsoft.com/office/drawing/2014/main" val="20003"/>
                    </a:ext>
                  </a:extLst>
                </a:gridCol>
              </a:tblGrid>
              <a:tr h="688340">
                <a:tc>
                  <a:txBody>
                    <a:bodyPr/>
                    <a:lstStyle/>
                    <a:p>
                      <a:pPr marL="140335">
                        <a:lnSpc>
                          <a:spcPct val="100000"/>
                        </a:lnSpc>
                        <a:spcBef>
                          <a:spcPts val="620"/>
                        </a:spcBef>
                      </a:pPr>
                      <a:r>
                        <a:rPr lang="zh-CN" altLang="en-US" sz="1000" b="1" spc="-10" dirty="0">
                          <a:solidFill>
                            <a:srgbClr val="231F20"/>
                          </a:solidFill>
                          <a:latin typeface="+mj-ea"/>
                          <a:ea typeface="+mj-ea"/>
                          <a:cs typeface="Leelawadee UI"/>
                        </a:rPr>
                        <a:t>幼鱼年龄</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6350">
                      <a:solidFill>
                        <a:srgbClr val="231F20"/>
                      </a:solidFill>
                      <a:prstDash val="solid"/>
                    </a:lnB>
                  </a:tcPr>
                </a:tc>
                <a:tc>
                  <a:txBody>
                    <a:bodyPr/>
                    <a:lstStyle/>
                    <a:p>
                      <a:pPr marL="94615" algn="ctr">
                        <a:lnSpc>
                          <a:spcPct val="100000"/>
                        </a:lnSpc>
                        <a:spcBef>
                          <a:spcPts val="620"/>
                        </a:spcBef>
                      </a:pPr>
                      <a:r>
                        <a:rPr lang="zh-CN" altLang="en-US" sz="1000" b="1" spc="-10" dirty="0">
                          <a:solidFill>
                            <a:srgbClr val="231F20"/>
                          </a:solidFill>
                          <a:latin typeface="+mj-ea"/>
                          <a:ea typeface="+mj-ea"/>
                          <a:cs typeface="Leelawadee UI"/>
                        </a:rPr>
                        <a:t>饲料原料</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6350">
                      <a:solidFill>
                        <a:srgbClr val="231F20"/>
                      </a:solidFill>
                      <a:prstDash val="solid"/>
                    </a:lnB>
                  </a:tcPr>
                </a:tc>
                <a:tc>
                  <a:txBody>
                    <a:bodyPr/>
                    <a:lstStyle/>
                    <a:p>
                      <a:pPr marL="55880" marR="48260" indent="-635" algn="ctr">
                        <a:lnSpc>
                          <a:spcPct val="141700"/>
                        </a:lnSpc>
                        <a:spcBef>
                          <a:spcPts val="120"/>
                        </a:spcBef>
                      </a:pPr>
                      <a:r>
                        <a:rPr lang="zh-CN" altLang="en-US" sz="1000" b="1" spc="-10" dirty="0">
                          <a:solidFill>
                            <a:srgbClr val="231F20"/>
                          </a:solidFill>
                          <a:latin typeface="+mj-ea"/>
                          <a:ea typeface="+mj-ea"/>
                          <a:cs typeface="Leelawadee UI"/>
                        </a:rPr>
                        <a:t>数量（公斤</a:t>
                      </a:r>
                      <a:r>
                        <a:rPr lang="en-US" altLang="zh-CN" sz="1000" b="1" spc="-10" dirty="0">
                          <a:solidFill>
                            <a:srgbClr val="231F20"/>
                          </a:solidFill>
                          <a:latin typeface="+mj-ea"/>
                          <a:ea typeface="+mj-ea"/>
                          <a:cs typeface="Leelawadee UI"/>
                        </a:rPr>
                        <a:t>/10</a:t>
                      </a:r>
                      <a:r>
                        <a:rPr lang="zh-CN" altLang="en-US" sz="1000" b="1" spc="-10" dirty="0">
                          <a:solidFill>
                            <a:srgbClr val="231F20"/>
                          </a:solidFill>
                          <a:latin typeface="+mj-ea"/>
                          <a:ea typeface="+mj-ea"/>
                          <a:cs typeface="Leelawadee UI"/>
                        </a:rPr>
                        <a:t>万</a:t>
                      </a:r>
                      <a:r>
                        <a:rPr lang="en-US" altLang="zh-CN" sz="1000" b="1" spc="-10" dirty="0">
                          <a:solidFill>
                            <a:srgbClr val="231F20"/>
                          </a:solidFill>
                          <a:latin typeface="+mj-ea"/>
                          <a:ea typeface="+mj-ea"/>
                          <a:cs typeface="Leelawadee UI"/>
                        </a:rPr>
                        <a:t>/</a:t>
                      </a:r>
                      <a:r>
                        <a:rPr lang="zh-CN" altLang="en-US" sz="1000" b="1" spc="-10" dirty="0">
                          <a:solidFill>
                            <a:srgbClr val="231F20"/>
                          </a:solidFill>
                          <a:latin typeface="+mj-ea"/>
                          <a:ea typeface="+mj-ea"/>
                          <a:cs typeface="Leelawadee UI"/>
                        </a:rPr>
                        <a:t>天</a:t>
                      </a:r>
                      <a:r>
                        <a:rPr lang="en-US" altLang="zh-CN" sz="1000" b="1" spc="-10" dirty="0">
                          <a:solidFill>
                            <a:srgbClr val="231F20"/>
                          </a:solidFill>
                          <a:latin typeface="+mj-ea"/>
                          <a:ea typeface="+mj-ea"/>
                          <a:cs typeface="Leelawadee UI"/>
                        </a:rPr>
                        <a:t>)</a:t>
                      </a:r>
                      <a:endParaRPr sz="1000" dirty="0">
                        <a:latin typeface="+mj-ea"/>
                        <a:ea typeface="+mj-ea"/>
                        <a:cs typeface="Leelawadee UI"/>
                      </a:endParaRPr>
                    </a:p>
                  </a:txBody>
                  <a:tcPr marL="0" marR="0" marT="15240" marB="0">
                    <a:lnL w="9525">
                      <a:solidFill>
                        <a:srgbClr val="231F20"/>
                      </a:solidFill>
                      <a:prstDash val="solid"/>
                    </a:lnL>
                    <a:lnR w="9525">
                      <a:solidFill>
                        <a:srgbClr val="231F20"/>
                      </a:solidFill>
                      <a:prstDash val="solid"/>
                    </a:lnR>
                    <a:lnT w="9525">
                      <a:solidFill>
                        <a:srgbClr val="231F20"/>
                      </a:solidFill>
                      <a:prstDash val="solid"/>
                    </a:lnT>
                    <a:lnB w="6350">
                      <a:solidFill>
                        <a:srgbClr val="231F20"/>
                      </a:solidFill>
                      <a:prstDash val="solid"/>
                    </a:lnB>
                  </a:tcPr>
                </a:tc>
                <a:tc>
                  <a:txBody>
                    <a:bodyPr/>
                    <a:lstStyle/>
                    <a:p>
                      <a:pPr marL="267970" marR="260350" indent="18415">
                        <a:lnSpc>
                          <a:spcPct val="141700"/>
                        </a:lnSpc>
                        <a:spcBef>
                          <a:spcPts val="120"/>
                        </a:spcBef>
                      </a:pPr>
                      <a:r>
                        <a:rPr lang="zh-CN" altLang="en-US" sz="1000" b="1" spc="-204" dirty="0">
                          <a:solidFill>
                            <a:srgbClr val="231F20"/>
                          </a:solidFill>
                          <a:latin typeface="+mj-ea"/>
                          <a:ea typeface="+mj-ea"/>
                          <a:cs typeface="Leelawadee UI"/>
                        </a:rPr>
                        <a:t>饲喂周期（次</a:t>
                      </a:r>
                      <a:r>
                        <a:rPr lang="en-US" altLang="zh-CN" sz="1000" b="1" spc="-204" dirty="0">
                          <a:solidFill>
                            <a:srgbClr val="231F20"/>
                          </a:solidFill>
                          <a:latin typeface="+mj-ea"/>
                          <a:ea typeface="+mj-ea"/>
                          <a:cs typeface="Leelawadee UI"/>
                        </a:rPr>
                        <a:t>/</a:t>
                      </a:r>
                      <a:r>
                        <a:rPr lang="zh-CN" altLang="en-US" sz="1000" b="1" spc="-204" dirty="0">
                          <a:solidFill>
                            <a:srgbClr val="231F20"/>
                          </a:solidFill>
                          <a:latin typeface="+mj-ea"/>
                          <a:ea typeface="+mj-ea"/>
                          <a:cs typeface="Leelawadee UI"/>
                        </a:rPr>
                        <a:t>天）</a:t>
                      </a:r>
                      <a:endParaRPr sz="1000" dirty="0">
                        <a:latin typeface="+mj-ea"/>
                        <a:ea typeface="+mj-ea"/>
                        <a:cs typeface="Leelawadee UI"/>
                      </a:endParaRPr>
                    </a:p>
                  </a:txBody>
                  <a:tcPr marL="0" marR="0" marT="15240" marB="0">
                    <a:lnL w="9525">
                      <a:solidFill>
                        <a:srgbClr val="231F20"/>
                      </a:solidFill>
                      <a:prstDash val="solid"/>
                    </a:lnL>
                    <a:lnR w="9525">
                      <a:solidFill>
                        <a:srgbClr val="231F20"/>
                      </a:solidFill>
                      <a:prstDash val="solid"/>
                    </a:lnR>
                    <a:lnT w="9525">
                      <a:solidFill>
                        <a:srgbClr val="231F20"/>
                      </a:solidFill>
                      <a:prstDash val="solid"/>
                    </a:lnT>
                    <a:lnB w="6350">
                      <a:solidFill>
                        <a:srgbClr val="231F20"/>
                      </a:solidFill>
                      <a:prstDash val="solid"/>
                    </a:lnB>
                  </a:tcPr>
                </a:tc>
                <a:extLst>
                  <a:ext uri="{0D108BD9-81ED-4DB2-BD59-A6C34878D82A}">
                    <a16:rowId xmlns:a16="http://schemas.microsoft.com/office/drawing/2014/main" val="10000"/>
                  </a:ext>
                </a:extLst>
              </a:tr>
              <a:tr h="256540">
                <a:tc>
                  <a:txBody>
                    <a:bodyPr/>
                    <a:lstStyle/>
                    <a:p>
                      <a:pPr marL="50800">
                        <a:lnSpc>
                          <a:spcPct val="100000"/>
                        </a:lnSpc>
                        <a:spcBef>
                          <a:spcPts val="620"/>
                        </a:spcBef>
                      </a:pPr>
                      <a:r>
                        <a:rPr lang="zh-CN" altLang="en-US" sz="1000" spc="-10" dirty="0">
                          <a:solidFill>
                            <a:srgbClr val="231F20"/>
                          </a:solidFill>
                          <a:latin typeface="+mj-ea"/>
                          <a:ea typeface="+mj-ea"/>
                          <a:cs typeface="Leelawadee UI"/>
                        </a:rPr>
                        <a:t>第一周</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marL="50800">
                        <a:lnSpc>
                          <a:spcPct val="100000"/>
                        </a:lnSpc>
                        <a:spcBef>
                          <a:spcPts val="620"/>
                        </a:spcBef>
                      </a:pPr>
                      <a:r>
                        <a:rPr lang="zh-CN" altLang="en-US" sz="1000" dirty="0">
                          <a:latin typeface="+mj-ea"/>
                          <a:ea typeface="+mj-ea"/>
                        </a:rPr>
                        <a:t>黄豆粉</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620"/>
                        </a:spcBef>
                      </a:pPr>
                      <a:r>
                        <a:rPr lang="en-US" sz="1000" spc="60" dirty="0">
                          <a:solidFill>
                            <a:srgbClr val="231F20"/>
                          </a:solidFill>
                          <a:latin typeface="SimSun" panose="02010600030101010101" pitchFamily="2" charset="-122"/>
                          <a:ea typeface="SimSun" panose="02010600030101010101" pitchFamily="2" charset="-122"/>
                          <a:cs typeface="Leelawadee UI"/>
                        </a:rPr>
                        <a:t>0.250</a:t>
                      </a:r>
                      <a:endParaRPr sz="1000" dirty="0">
                        <a:latin typeface="SimSun" panose="02010600030101010101" pitchFamily="2" charset="-122"/>
                        <a:ea typeface="SimSun" panose="02010600030101010101" pitchFamily="2" charset="-122"/>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marL="471805">
                        <a:lnSpc>
                          <a:spcPct val="100000"/>
                        </a:lnSpc>
                        <a:spcBef>
                          <a:spcPts val="620"/>
                        </a:spcBef>
                      </a:pPr>
                      <a:r>
                        <a:rPr lang="en-US" sz="1000" spc="-20" dirty="0">
                          <a:solidFill>
                            <a:srgbClr val="231F20"/>
                          </a:solidFill>
                          <a:latin typeface="+mj-ea"/>
                          <a:ea typeface="+mj-ea"/>
                          <a:cs typeface="Leelawadee UI"/>
                        </a:rPr>
                        <a:t>3-4</a:t>
                      </a:r>
                      <a:r>
                        <a:rPr lang="zh-CN" altLang="en-US" sz="1000" spc="-20" dirty="0">
                          <a:solidFill>
                            <a:srgbClr val="231F20"/>
                          </a:solidFill>
                          <a:latin typeface="+mj-ea"/>
                          <a:ea typeface="+mj-ea"/>
                          <a:cs typeface="Leelawadee UI"/>
                        </a:rPr>
                        <a:t>次 </a:t>
                      </a:r>
                      <a:r>
                        <a:rPr lang="zh-CN" altLang="en-US" sz="1000" dirty="0">
                          <a:latin typeface="+mj-ea"/>
                          <a:ea typeface="+mj-ea"/>
                        </a:rPr>
                        <a:t>饲料</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val="10001"/>
                  </a:ext>
                </a:extLst>
              </a:tr>
              <a:tr h="472440">
                <a:tc>
                  <a:txBody>
                    <a:bodyPr/>
                    <a:lstStyle/>
                    <a:p>
                      <a:pPr>
                        <a:lnSpc>
                          <a:spcPct val="100000"/>
                        </a:lnSpc>
                      </a:pPr>
                      <a:endParaRPr sz="900">
                        <a:latin typeface="Times New Roman"/>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nSpc>
                          <a:spcPct val="100000"/>
                        </a:lnSpc>
                      </a:pPr>
                      <a:endParaRPr sz="900" dirty="0">
                        <a:latin typeface="+mj-ea"/>
                        <a:ea typeface="+mj-ea"/>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nSpc>
                          <a:spcPct val="100000"/>
                        </a:lnSpc>
                      </a:pPr>
                      <a:endParaRPr sz="900" dirty="0">
                        <a:latin typeface="SimSun" panose="02010600030101010101" pitchFamily="2" charset="-122"/>
                        <a:ea typeface="SimSun" panose="02010600030101010101" pitchFamily="2" charset="-122"/>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marR="42545" algn="r">
                        <a:lnSpc>
                          <a:spcPct val="100000"/>
                        </a:lnSpc>
                        <a:spcBef>
                          <a:spcPts val="620"/>
                        </a:spcBef>
                      </a:pPr>
                      <a:r>
                        <a:rPr lang="zh-CN" altLang="en-US" sz="1000" dirty="0">
                          <a:latin typeface="+mj-ea"/>
                          <a:ea typeface="+mj-ea"/>
                          <a:cs typeface="Leelawadee UI"/>
                        </a:rPr>
                        <a:t>粉与水混合洒满整个池塘</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val="10002"/>
                  </a:ext>
                </a:extLst>
              </a:tr>
              <a:tr h="256540">
                <a:tc>
                  <a:txBody>
                    <a:bodyPr/>
                    <a:lstStyle/>
                    <a:p>
                      <a:pPr>
                        <a:lnSpc>
                          <a:spcPct val="100000"/>
                        </a:lnSpc>
                      </a:pPr>
                      <a:endParaRPr sz="900">
                        <a:latin typeface="Times New Roman"/>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marL="50800">
                        <a:lnSpc>
                          <a:spcPct val="100000"/>
                        </a:lnSpc>
                        <a:spcBef>
                          <a:spcPts val="620"/>
                        </a:spcBef>
                      </a:pPr>
                      <a:r>
                        <a:rPr lang="zh-CN" altLang="en-US" sz="1000" spc="-50" dirty="0">
                          <a:solidFill>
                            <a:srgbClr val="231F20"/>
                          </a:solidFill>
                          <a:latin typeface="+mj-ea"/>
                          <a:ea typeface="+mj-ea"/>
                          <a:cs typeface="Leelawadee UI"/>
                        </a:rPr>
                        <a:t>鱼粉</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620"/>
                        </a:spcBef>
                      </a:pPr>
                      <a:r>
                        <a:rPr lang="en-US" sz="1000" spc="50" dirty="0">
                          <a:solidFill>
                            <a:srgbClr val="231F20"/>
                          </a:solidFill>
                          <a:latin typeface="SimSun" panose="02010600030101010101" pitchFamily="2" charset="-122"/>
                          <a:ea typeface="SimSun" panose="02010600030101010101" pitchFamily="2" charset="-122"/>
                          <a:cs typeface="Leelawadee UI"/>
                        </a:rPr>
                        <a:t>0.245</a:t>
                      </a:r>
                      <a:endParaRPr sz="1000" dirty="0">
                        <a:latin typeface="SimSun" panose="02010600030101010101" pitchFamily="2" charset="-122"/>
                        <a:ea typeface="SimSun" panose="02010600030101010101" pitchFamily="2" charset="-122"/>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nSpc>
                          <a:spcPct val="100000"/>
                        </a:lnSpc>
                      </a:pPr>
                      <a:endParaRPr sz="900" dirty="0">
                        <a:latin typeface="+mj-ea"/>
                        <a:ea typeface="+mj-ea"/>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val="10003"/>
                  </a:ext>
                </a:extLst>
              </a:tr>
              <a:tr h="256540">
                <a:tc>
                  <a:txBody>
                    <a:bodyPr/>
                    <a:lstStyle/>
                    <a:p>
                      <a:pPr>
                        <a:lnSpc>
                          <a:spcPct val="100000"/>
                        </a:lnSpc>
                      </a:pPr>
                      <a:endParaRPr sz="900">
                        <a:latin typeface="Times New Roman"/>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marL="50800">
                        <a:lnSpc>
                          <a:spcPct val="100000"/>
                        </a:lnSpc>
                        <a:spcBef>
                          <a:spcPts val="620"/>
                        </a:spcBef>
                      </a:pPr>
                      <a:r>
                        <a:rPr lang="en-US" sz="1000" spc="35" dirty="0">
                          <a:solidFill>
                            <a:srgbClr val="231F20"/>
                          </a:solidFill>
                          <a:latin typeface="+mj-ea"/>
                          <a:ea typeface="+mj-ea"/>
                          <a:cs typeface="Leelawadee UI"/>
                        </a:rPr>
                        <a:t>Vitamin Premium</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620"/>
                        </a:spcBef>
                      </a:pPr>
                      <a:r>
                        <a:rPr lang="en-US" sz="1000" spc="65" dirty="0">
                          <a:solidFill>
                            <a:srgbClr val="231F20"/>
                          </a:solidFill>
                          <a:latin typeface="SimSun" panose="02010600030101010101" pitchFamily="2" charset="-122"/>
                          <a:ea typeface="SimSun" panose="02010600030101010101" pitchFamily="2" charset="-122"/>
                          <a:cs typeface="Leelawadee UI"/>
                        </a:rPr>
                        <a:t>0.005</a:t>
                      </a:r>
                      <a:endParaRPr sz="1000" dirty="0">
                        <a:latin typeface="SimSun" panose="02010600030101010101" pitchFamily="2" charset="-122"/>
                        <a:ea typeface="SimSun" panose="02010600030101010101" pitchFamily="2" charset="-122"/>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nSpc>
                          <a:spcPct val="100000"/>
                        </a:lnSpc>
                      </a:pPr>
                      <a:endParaRPr sz="900" dirty="0">
                        <a:latin typeface="+mj-ea"/>
                        <a:ea typeface="+mj-ea"/>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val="10004"/>
                  </a:ext>
                </a:extLst>
              </a:tr>
              <a:tr h="472440">
                <a:tc>
                  <a:txBody>
                    <a:bodyPr/>
                    <a:lstStyle/>
                    <a:p>
                      <a:pPr marL="50800">
                        <a:lnSpc>
                          <a:spcPct val="100000"/>
                        </a:lnSpc>
                        <a:spcBef>
                          <a:spcPts val="620"/>
                        </a:spcBef>
                      </a:pPr>
                      <a:r>
                        <a:rPr lang="zh-CN" altLang="en-US" sz="1000" spc="-175" dirty="0">
                          <a:solidFill>
                            <a:srgbClr val="231F20"/>
                          </a:solidFill>
                          <a:latin typeface="+mj-ea"/>
                          <a:ea typeface="+mj-ea"/>
                          <a:cs typeface="Leelawadee UI"/>
                        </a:rPr>
                        <a:t>第二周</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marL="50800">
                        <a:lnSpc>
                          <a:spcPct val="100000"/>
                        </a:lnSpc>
                        <a:spcBef>
                          <a:spcPts val="620"/>
                        </a:spcBef>
                      </a:pPr>
                      <a:r>
                        <a:rPr lang="zh-CN" altLang="en-US" sz="1000" dirty="0">
                          <a:solidFill>
                            <a:schemeClr val="tx1"/>
                          </a:solidFill>
                          <a:latin typeface="+mj-ea"/>
                          <a:ea typeface="+mn-ea"/>
                          <a:cs typeface="+mn-cs"/>
                        </a:rPr>
                        <a:t>黄豆粉</a:t>
                      </a:r>
                      <a:endParaRPr lang="zh-CN" altLang="en-US" sz="1000" dirty="0">
                        <a:solidFill>
                          <a:schemeClr val="tx1"/>
                        </a:solidFill>
                        <a:latin typeface="+mj-ea"/>
                        <a:ea typeface="+mn-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620"/>
                        </a:spcBef>
                      </a:pPr>
                      <a:r>
                        <a:rPr lang="en-US" sz="1000" spc="60" dirty="0">
                          <a:solidFill>
                            <a:srgbClr val="231F20"/>
                          </a:solidFill>
                          <a:latin typeface="SimSun" panose="02010600030101010101" pitchFamily="2" charset="-122"/>
                          <a:ea typeface="SimSun" panose="02010600030101010101" pitchFamily="2" charset="-122"/>
                          <a:cs typeface="Leelawadee UI"/>
                        </a:rPr>
                        <a:t>0.490</a:t>
                      </a:r>
                      <a:endParaRPr sz="1000" dirty="0">
                        <a:latin typeface="SimSun" panose="02010600030101010101" pitchFamily="2" charset="-122"/>
                        <a:ea typeface="SimSun" panose="02010600030101010101" pitchFamily="2" charset="-122"/>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marL="213360" marR="43180" indent="-82550">
                        <a:lnSpc>
                          <a:spcPct val="141700"/>
                        </a:lnSpc>
                        <a:spcBef>
                          <a:spcPts val="120"/>
                        </a:spcBef>
                      </a:pPr>
                      <a:r>
                        <a:rPr lang="en-US" sz="1000" spc="-70" dirty="0">
                          <a:solidFill>
                            <a:srgbClr val="231F20"/>
                          </a:solidFill>
                          <a:latin typeface="+mj-ea"/>
                          <a:ea typeface="+mj-ea"/>
                          <a:cs typeface="Leelawadee UI"/>
                        </a:rPr>
                        <a:t>2</a:t>
                      </a:r>
                      <a:r>
                        <a:rPr lang="zh-CN" altLang="en-US" sz="1000" spc="-70" dirty="0">
                          <a:solidFill>
                            <a:srgbClr val="231F20"/>
                          </a:solidFill>
                          <a:latin typeface="+mj-ea"/>
                          <a:ea typeface="+mj-ea"/>
                          <a:cs typeface="Leelawadee UI"/>
                        </a:rPr>
                        <a:t>次 饲料鱼粉</a:t>
                      </a:r>
                      <a:r>
                        <a:rPr lang="zh-CN" altLang="en-US" sz="1000" dirty="0">
                          <a:solidFill>
                            <a:schemeClr val="tx1"/>
                          </a:solidFill>
                          <a:latin typeface="+mj-ea"/>
                          <a:ea typeface="+mn-ea"/>
                          <a:cs typeface="Leelawadee UI"/>
                        </a:rPr>
                        <a:t>混合洒满整个池塘</a:t>
                      </a:r>
                      <a:endParaRPr sz="1000" dirty="0">
                        <a:latin typeface="+mj-ea"/>
                        <a:ea typeface="+mj-ea"/>
                        <a:cs typeface="Leelawadee UI"/>
                      </a:endParaRPr>
                    </a:p>
                  </a:txBody>
                  <a:tcPr marL="0" marR="0" marT="152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val="10005"/>
                  </a:ext>
                </a:extLst>
              </a:tr>
              <a:tr h="256540">
                <a:tc>
                  <a:txBody>
                    <a:bodyPr/>
                    <a:lstStyle/>
                    <a:p>
                      <a:pPr>
                        <a:lnSpc>
                          <a:spcPct val="100000"/>
                        </a:lnSpc>
                      </a:pPr>
                      <a:endParaRPr sz="900">
                        <a:latin typeface="Times New Roman"/>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marL="50800">
                        <a:lnSpc>
                          <a:spcPct val="100000"/>
                        </a:lnSpc>
                        <a:spcBef>
                          <a:spcPts val="620"/>
                        </a:spcBef>
                      </a:pPr>
                      <a:r>
                        <a:rPr lang="zh-CN" altLang="en-US" sz="1000" spc="-50" dirty="0">
                          <a:solidFill>
                            <a:srgbClr val="231F20"/>
                          </a:solidFill>
                          <a:latin typeface="+mj-ea"/>
                          <a:ea typeface="+mj-ea"/>
                          <a:cs typeface="Leelawadee UI"/>
                        </a:rPr>
                        <a:t>鱼粉</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620"/>
                        </a:spcBef>
                      </a:pPr>
                      <a:r>
                        <a:rPr lang="en-US" sz="1000" spc="50" dirty="0">
                          <a:solidFill>
                            <a:srgbClr val="231F20"/>
                          </a:solidFill>
                          <a:latin typeface="SimSun" panose="02010600030101010101" pitchFamily="2" charset="-122"/>
                          <a:ea typeface="SimSun" panose="02010600030101010101" pitchFamily="2" charset="-122"/>
                          <a:cs typeface="Leelawadee UI"/>
                        </a:rPr>
                        <a:t>0.50</a:t>
                      </a:r>
                      <a:endParaRPr sz="1000" dirty="0">
                        <a:latin typeface="SimSun" panose="02010600030101010101" pitchFamily="2" charset="-122"/>
                        <a:ea typeface="SimSun" panose="02010600030101010101" pitchFamily="2" charset="-122"/>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nSpc>
                          <a:spcPct val="100000"/>
                        </a:lnSpc>
                      </a:pPr>
                      <a:endParaRPr sz="900" dirty="0">
                        <a:latin typeface="+mj-ea"/>
                        <a:ea typeface="+mj-ea"/>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val="10006"/>
                  </a:ext>
                </a:extLst>
              </a:tr>
              <a:tr h="256540">
                <a:tc>
                  <a:txBody>
                    <a:bodyPr/>
                    <a:lstStyle/>
                    <a:p>
                      <a:pPr>
                        <a:lnSpc>
                          <a:spcPct val="100000"/>
                        </a:lnSpc>
                      </a:pPr>
                      <a:endParaRPr sz="900">
                        <a:latin typeface="Times New Roman"/>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marL="50800">
                        <a:lnSpc>
                          <a:spcPct val="100000"/>
                        </a:lnSpc>
                        <a:spcBef>
                          <a:spcPts val="620"/>
                        </a:spcBef>
                      </a:pPr>
                      <a:r>
                        <a:rPr lang="en-US" sz="1000" spc="35" dirty="0">
                          <a:solidFill>
                            <a:srgbClr val="231F20"/>
                          </a:solidFill>
                          <a:latin typeface="+mj-ea"/>
                          <a:ea typeface="+mn-ea"/>
                          <a:cs typeface="Leelawadee UI"/>
                        </a:rPr>
                        <a:t>Vitamin Premium</a:t>
                      </a:r>
                      <a:endParaRPr lang="en-US" sz="1000" dirty="0">
                        <a:solidFill>
                          <a:schemeClr val="tx1"/>
                        </a:solidFill>
                        <a:latin typeface="+mj-ea"/>
                        <a:ea typeface="+mn-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620"/>
                        </a:spcBef>
                      </a:pPr>
                      <a:r>
                        <a:rPr lang="en-US" sz="1000" spc="75" dirty="0">
                          <a:solidFill>
                            <a:srgbClr val="231F20"/>
                          </a:solidFill>
                          <a:latin typeface="SimSun" panose="02010600030101010101" pitchFamily="2" charset="-122"/>
                          <a:ea typeface="SimSun" panose="02010600030101010101" pitchFamily="2" charset="-122"/>
                          <a:cs typeface="Leelawadee UI"/>
                        </a:rPr>
                        <a:t>0.010</a:t>
                      </a:r>
                      <a:endParaRPr sz="1000" dirty="0">
                        <a:latin typeface="SimSun" panose="02010600030101010101" pitchFamily="2" charset="-122"/>
                        <a:ea typeface="SimSun" panose="02010600030101010101" pitchFamily="2" charset="-122"/>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nSpc>
                          <a:spcPct val="100000"/>
                        </a:lnSpc>
                      </a:pPr>
                      <a:endParaRPr sz="900" dirty="0">
                        <a:latin typeface="+mj-ea"/>
                        <a:ea typeface="+mj-ea"/>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val="10007"/>
                  </a:ext>
                </a:extLst>
              </a:tr>
              <a:tr h="904240">
                <a:tc>
                  <a:txBody>
                    <a:bodyPr/>
                    <a:lstStyle/>
                    <a:p>
                      <a:pPr marL="50800">
                        <a:lnSpc>
                          <a:spcPct val="100000"/>
                        </a:lnSpc>
                        <a:spcBef>
                          <a:spcPts val="620"/>
                        </a:spcBef>
                      </a:pPr>
                      <a:r>
                        <a:rPr lang="zh-CN" altLang="en-US" sz="1000" spc="-175" dirty="0">
                          <a:solidFill>
                            <a:srgbClr val="231F20"/>
                          </a:solidFill>
                          <a:latin typeface="+mj-ea"/>
                          <a:ea typeface="+mj-ea"/>
                          <a:cs typeface="Leelawadee UI"/>
                        </a:rPr>
                        <a:t>第三，四 周</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marL="50800">
                        <a:lnSpc>
                          <a:spcPct val="100000"/>
                        </a:lnSpc>
                        <a:spcBef>
                          <a:spcPts val="620"/>
                        </a:spcBef>
                      </a:pPr>
                      <a:r>
                        <a:rPr lang="zh-CN" altLang="en-US" sz="1000" dirty="0">
                          <a:solidFill>
                            <a:schemeClr val="tx1"/>
                          </a:solidFill>
                          <a:latin typeface="+mj-ea"/>
                          <a:ea typeface="+mn-ea"/>
                          <a:cs typeface="+mn-cs"/>
                        </a:rPr>
                        <a:t>黄豆粉</a:t>
                      </a:r>
                      <a:endParaRPr lang="zh-CN" altLang="en-US" sz="1000" dirty="0">
                        <a:solidFill>
                          <a:schemeClr val="tx1"/>
                        </a:solidFill>
                        <a:latin typeface="+mj-ea"/>
                        <a:ea typeface="+mn-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620"/>
                        </a:spcBef>
                      </a:pPr>
                      <a:r>
                        <a:rPr lang="en-US" sz="1000" spc="40" dirty="0">
                          <a:solidFill>
                            <a:srgbClr val="231F20"/>
                          </a:solidFill>
                          <a:latin typeface="SimSun" panose="02010600030101010101" pitchFamily="2" charset="-122"/>
                          <a:ea typeface="SimSun" panose="02010600030101010101" pitchFamily="2" charset="-122"/>
                          <a:cs typeface="Leelawadee UI"/>
                        </a:rPr>
                        <a:t>0.350</a:t>
                      </a:r>
                      <a:endParaRPr sz="1000" dirty="0">
                        <a:latin typeface="SimSun" panose="02010600030101010101" pitchFamily="2" charset="-122"/>
                        <a:ea typeface="SimSun" panose="02010600030101010101" pitchFamily="2" charset="-122"/>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marL="83185" marR="42545" indent="9525" algn="r">
                        <a:lnSpc>
                          <a:spcPct val="141700"/>
                        </a:lnSpc>
                        <a:spcBef>
                          <a:spcPts val="120"/>
                        </a:spcBef>
                      </a:pPr>
                      <a:r>
                        <a:rPr lang="zh-CN" altLang="en-US" sz="1000" spc="-70" dirty="0">
                          <a:solidFill>
                            <a:srgbClr val="231F20"/>
                          </a:solidFill>
                          <a:latin typeface="+mj-ea"/>
                          <a:ea typeface="+mn-ea"/>
                          <a:cs typeface="Leelawadee UI"/>
                        </a:rPr>
                        <a:t>把饲料做成小块放入筐中悬挂于池塘水深</a:t>
                      </a:r>
                      <a:r>
                        <a:rPr lang="en-US" altLang="zh-CN" sz="1000" spc="-70" dirty="0">
                          <a:solidFill>
                            <a:srgbClr val="231F20"/>
                          </a:solidFill>
                          <a:latin typeface="+mj-ea"/>
                          <a:ea typeface="+mn-ea"/>
                          <a:cs typeface="Leelawadee UI"/>
                        </a:rPr>
                        <a:t>0.2-0.3</a:t>
                      </a:r>
                      <a:r>
                        <a:rPr lang="zh-CN" altLang="en-US" sz="1000" spc="-70" dirty="0">
                          <a:solidFill>
                            <a:srgbClr val="231F20"/>
                          </a:solidFill>
                          <a:latin typeface="+mj-ea"/>
                          <a:ea typeface="+mn-ea"/>
                          <a:cs typeface="Leelawadee UI"/>
                        </a:rPr>
                        <a:t>米处，分</a:t>
                      </a:r>
                      <a:r>
                        <a:rPr lang="en-US" altLang="zh-CN" sz="1000" spc="-70" dirty="0">
                          <a:solidFill>
                            <a:srgbClr val="231F20"/>
                          </a:solidFill>
                          <a:latin typeface="+mj-ea"/>
                          <a:ea typeface="+mn-ea"/>
                          <a:cs typeface="Leelawadee UI"/>
                        </a:rPr>
                        <a:t>2-3</a:t>
                      </a:r>
                      <a:r>
                        <a:rPr lang="zh-CN" altLang="en-US" sz="1000" spc="-70" dirty="0">
                          <a:solidFill>
                            <a:srgbClr val="231F20"/>
                          </a:solidFill>
                          <a:latin typeface="+mj-ea"/>
                          <a:ea typeface="+mn-ea"/>
                          <a:cs typeface="Leelawadee UI"/>
                        </a:rPr>
                        <a:t>处。</a:t>
                      </a:r>
                      <a:endParaRPr sz="1000" dirty="0">
                        <a:latin typeface="+mj-ea"/>
                        <a:ea typeface="+mj-ea"/>
                        <a:cs typeface="Leelawadee UI"/>
                      </a:endParaRPr>
                    </a:p>
                  </a:txBody>
                  <a:tcPr marL="0" marR="0" marT="152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val="10008"/>
                  </a:ext>
                </a:extLst>
              </a:tr>
              <a:tr h="256540">
                <a:tc>
                  <a:txBody>
                    <a:bodyPr/>
                    <a:lstStyle/>
                    <a:p>
                      <a:pPr>
                        <a:lnSpc>
                          <a:spcPct val="100000"/>
                        </a:lnSpc>
                      </a:pPr>
                      <a:endParaRPr sz="900">
                        <a:latin typeface="Times New Roman"/>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marL="50800">
                        <a:lnSpc>
                          <a:spcPct val="100000"/>
                        </a:lnSpc>
                        <a:spcBef>
                          <a:spcPts val="620"/>
                        </a:spcBef>
                      </a:pPr>
                      <a:r>
                        <a:rPr lang="zh-CN" altLang="en-US" sz="1000" spc="-50" dirty="0">
                          <a:solidFill>
                            <a:srgbClr val="231F20"/>
                          </a:solidFill>
                          <a:latin typeface="+mj-ea"/>
                          <a:ea typeface="+mn-ea"/>
                          <a:cs typeface="Leelawadee UI"/>
                        </a:rPr>
                        <a:t>鱼粉</a:t>
                      </a:r>
                      <a:endParaRPr lang="zh-CN" altLang="en-US" sz="1000" dirty="0">
                        <a:solidFill>
                          <a:schemeClr val="tx1"/>
                        </a:solidFill>
                        <a:latin typeface="+mj-ea"/>
                        <a:ea typeface="+mn-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gn="ctr">
                        <a:lnSpc>
                          <a:spcPct val="100000"/>
                        </a:lnSpc>
                        <a:spcBef>
                          <a:spcPts val="620"/>
                        </a:spcBef>
                      </a:pPr>
                      <a:r>
                        <a:rPr lang="en-US" sz="1000" spc="40" dirty="0">
                          <a:solidFill>
                            <a:srgbClr val="231F20"/>
                          </a:solidFill>
                          <a:latin typeface="Leelawadee UI"/>
                          <a:cs typeface="Leelawadee UI"/>
                        </a:rPr>
                        <a:t>0.350</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tc>
                  <a:txBody>
                    <a:bodyPr/>
                    <a:lstStyle/>
                    <a:p>
                      <a:pPr>
                        <a:lnSpc>
                          <a:spcPct val="100000"/>
                        </a:lnSpc>
                      </a:pPr>
                      <a:endParaRPr sz="900">
                        <a:latin typeface="Times New Roman"/>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6350">
                      <a:solidFill>
                        <a:srgbClr val="231F20"/>
                      </a:solidFill>
                      <a:prstDash val="solid"/>
                    </a:lnB>
                  </a:tcPr>
                </a:tc>
                <a:extLst>
                  <a:ext uri="{0D108BD9-81ED-4DB2-BD59-A6C34878D82A}">
                    <a16:rowId xmlns:a16="http://schemas.microsoft.com/office/drawing/2014/main" val="10009"/>
                  </a:ext>
                </a:extLst>
              </a:tr>
              <a:tr h="256540">
                <a:tc>
                  <a:txBody>
                    <a:bodyPr/>
                    <a:lstStyle/>
                    <a:p>
                      <a:pPr>
                        <a:lnSpc>
                          <a:spcPct val="100000"/>
                        </a:lnSpc>
                      </a:pPr>
                      <a:endParaRPr sz="900">
                        <a:latin typeface="Times New Roman"/>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9525">
                      <a:solidFill>
                        <a:srgbClr val="231F20"/>
                      </a:solidFill>
                      <a:prstDash val="solid"/>
                    </a:lnB>
                  </a:tcPr>
                </a:tc>
                <a:tc>
                  <a:txBody>
                    <a:bodyPr/>
                    <a:lstStyle/>
                    <a:p>
                      <a:pPr marL="50800">
                        <a:lnSpc>
                          <a:spcPct val="100000"/>
                        </a:lnSpc>
                        <a:spcBef>
                          <a:spcPts val="620"/>
                        </a:spcBef>
                      </a:pPr>
                      <a:r>
                        <a:rPr lang="en-US" sz="1000" spc="35" dirty="0">
                          <a:solidFill>
                            <a:srgbClr val="231F20"/>
                          </a:solidFill>
                          <a:latin typeface="+mj-ea"/>
                          <a:ea typeface="+mn-ea"/>
                          <a:cs typeface="Leelawadee UI"/>
                        </a:rPr>
                        <a:t>Vitamin Premium</a:t>
                      </a:r>
                      <a:endParaRPr lang="en-US" sz="1000" dirty="0">
                        <a:solidFill>
                          <a:schemeClr val="tx1"/>
                        </a:solidFill>
                        <a:latin typeface="+mj-ea"/>
                        <a:ea typeface="+mn-ea"/>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65" dirty="0">
                          <a:solidFill>
                            <a:srgbClr val="231F20"/>
                          </a:solidFill>
                          <a:latin typeface="Leelawadee UI"/>
                          <a:cs typeface="Leelawadee UI"/>
                        </a:rPr>
                        <a:t>0.015</a:t>
                      </a:r>
                      <a:endParaRPr sz="1000" dirty="0">
                        <a:latin typeface="Leelawadee UI"/>
                        <a:cs typeface="Leelawadee UI"/>
                      </a:endParaRPr>
                    </a:p>
                  </a:txBody>
                  <a:tcPr marL="0" marR="0" marT="78740" marB="0">
                    <a:lnL w="9525">
                      <a:solidFill>
                        <a:srgbClr val="231F20"/>
                      </a:solidFill>
                      <a:prstDash val="solid"/>
                    </a:lnL>
                    <a:lnR w="9525">
                      <a:solidFill>
                        <a:srgbClr val="231F20"/>
                      </a:solidFill>
                      <a:prstDash val="solid"/>
                    </a:lnR>
                    <a:lnT w="6350">
                      <a:solidFill>
                        <a:srgbClr val="231F20"/>
                      </a:solidFill>
                      <a:prstDash val="solid"/>
                    </a:lnT>
                    <a:lnB w="9525">
                      <a:solidFill>
                        <a:srgbClr val="231F20"/>
                      </a:solidFill>
                      <a:prstDash val="solid"/>
                    </a:lnB>
                  </a:tcPr>
                </a:tc>
                <a:tc>
                  <a:txBody>
                    <a:bodyPr/>
                    <a:lstStyle/>
                    <a:p>
                      <a:pPr>
                        <a:lnSpc>
                          <a:spcPct val="100000"/>
                        </a:lnSpc>
                      </a:pPr>
                      <a:endParaRPr sz="900" dirty="0">
                        <a:latin typeface="Times New Roman"/>
                        <a:cs typeface="Times New Roman"/>
                      </a:endParaRPr>
                    </a:p>
                  </a:txBody>
                  <a:tcPr marL="0" marR="0" marT="0" marB="0">
                    <a:lnL w="9525">
                      <a:solidFill>
                        <a:srgbClr val="231F20"/>
                      </a:solidFill>
                      <a:prstDash val="solid"/>
                    </a:lnL>
                    <a:lnR w="9525">
                      <a:solidFill>
                        <a:srgbClr val="231F20"/>
                      </a:solidFill>
                      <a:prstDash val="solid"/>
                    </a:lnR>
                    <a:lnT w="6350">
                      <a:solidFill>
                        <a:srgbClr val="231F20"/>
                      </a:solidFill>
                      <a:prstDash val="solid"/>
                    </a:lnT>
                    <a:lnB w="9525">
                      <a:solidFill>
                        <a:srgbClr val="231F20"/>
                      </a:solidFill>
                      <a:prstDash val="solid"/>
                    </a:lnB>
                  </a:tcPr>
                </a:tc>
                <a:extLst>
                  <a:ext uri="{0D108BD9-81ED-4DB2-BD59-A6C34878D82A}">
                    <a16:rowId xmlns:a16="http://schemas.microsoft.com/office/drawing/2014/main" val="10010"/>
                  </a:ext>
                </a:extLst>
              </a:tr>
            </a:tbl>
          </a:graphicData>
        </a:graphic>
      </p:graphicFrame>
      <p:sp>
        <p:nvSpPr>
          <p:cNvPr id="7" name="TextBox 6">
            <a:extLst>
              <a:ext uri="{FF2B5EF4-FFF2-40B4-BE49-F238E27FC236}">
                <a16:creationId xmlns:a16="http://schemas.microsoft.com/office/drawing/2014/main" id="{F13C9455-29C4-5D49-F31C-BB73DEE4FDDB}"/>
              </a:ext>
            </a:extLst>
          </p:cNvPr>
          <p:cNvSpPr txBox="1"/>
          <p:nvPr/>
        </p:nvSpPr>
        <p:spPr>
          <a:xfrm>
            <a:off x="540000" y="203629"/>
            <a:ext cx="4313553" cy="461665"/>
          </a:xfrm>
          <a:prstGeom prst="rect">
            <a:avLst/>
          </a:prstGeom>
          <a:noFill/>
        </p:spPr>
        <p:txBody>
          <a:bodyPr wrap="square">
            <a:spAutoFit/>
          </a:bodyPr>
          <a:lstStyle/>
          <a:p>
            <a:r>
              <a:rPr lang="zh-CN" altLang="en-US" sz="1200" dirty="0">
                <a:latin typeface="宋体" panose="02010600030101010101" pitchFamily="2" charset="-122"/>
                <a:ea typeface="宋体" panose="02010600030101010101" pitchFamily="2" charset="-122"/>
              </a:rPr>
              <a:t>但如果发现有少量</a:t>
            </a:r>
            <a:r>
              <a:rPr lang="zh-CN" altLang="en-US" sz="1200" dirty="0">
                <a:latin typeface="+mn-ea"/>
                <a:ea typeface="+mn-ea"/>
              </a:rPr>
              <a:t>浮游生物，可以添加一些</a:t>
            </a:r>
            <a:r>
              <a:rPr lang="zh-CN" altLang="en-US" sz="1200" dirty="0">
                <a:latin typeface="SimSun" panose="02010600030101010101" pitchFamily="2" charset="-122"/>
                <a:ea typeface="SimSun" panose="02010600030101010101" pitchFamily="2" charset="-122"/>
              </a:rPr>
              <a:t>食物如黄豆粉、鱼粉和维生素（见表</a:t>
            </a:r>
            <a:r>
              <a:rPr lang="en-US" altLang="zh-CN" sz="1200" dirty="0">
                <a:latin typeface="SimSun" panose="02010600030101010101" pitchFamily="2" charset="-122"/>
                <a:ea typeface="SimSun" panose="02010600030101010101" pitchFamily="2" charset="-122"/>
              </a:rPr>
              <a:t>5</a:t>
            </a:r>
            <a:r>
              <a:rPr lang="zh-CN" altLang="en-US" sz="1200" dirty="0">
                <a:latin typeface="SimSun" panose="02010600030101010101" pitchFamily="2" charset="-122"/>
                <a:ea typeface="SimSun" panose="02010600030101010101" pitchFamily="2" charset="-122"/>
              </a:rPr>
              <a:t>）。</a:t>
            </a:r>
            <a:endParaRPr lang="en-US" sz="1200" dirty="0">
              <a:latin typeface="SimSun" panose="02010600030101010101" pitchFamily="2" charset="-122"/>
              <a:ea typeface="SimSun" panose="02010600030101010101" pitchFamily="2" charset="-122"/>
            </a:endParaRPr>
          </a:p>
        </p:txBody>
      </p:sp>
      <p:sp>
        <p:nvSpPr>
          <p:cNvPr id="9" name="TextBox 8">
            <a:extLst>
              <a:ext uri="{FF2B5EF4-FFF2-40B4-BE49-F238E27FC236}">
                <a16:creationId xmlns:a16="http://schemas.microsoft.com/office/drawing/2014/main" id="{A63762CC-6216-A828-4927-4009B79ED11D}"/>
              </a:ext>
            </a:extLst>
          </p:cNvPr>
          <p:cNvSpPr txBox="1"/>
          <p:nvPr/>
        </p:nvSpPr>
        <p:spPr>
          <a:xfrm>
            <a:off x="524788" y="790538"/>
            <a:ext cx="1263580" cy="276999"/>
          </a:xfrm>
          <a:prstGeom prst="rect">
            <a:avLst/>
          </a:prstGeom>
          <a:noFill/>
        </p:spPr>
        <p:txBody>
          <a:bodyPr wrap="square">
            <a:spAutoFit/>
          </a:bodyPr>
          <a:lstStyle/>
          <a:p>
            <a:r>
              <a:rPr lang="en-US" sz="1200" dirty="0">
                <a:latin typeface="宋体" panose="02010600030101010101" pitchFamily="2" charset="-122"/>
                <a:ea typeface="宋体" panose="02010600030101010101" pitchFamily="2" charset="-122"/>
              </a:rPr>
              <a:t>表 4：喂养幼鱼</a:t>
            </a:r>
          </a:p>
        </p:txBody>
      </p:sp>
      <p:sp>
        <p:nvSpPr>
          <p:cNvPr id="11" name="TextBox 10">
            <a:extLst>
              <a:ext uri="{FF2B5EF4-FFF2-40B4-BE49-F238E27FC236}">
                <a16:creationId xmlns:a16="http://schemas.microsoft.com/office/drawing/2014/main" id="{1AEF146A-FDF4-4B64-07A2-95E0D236615F}"/>
              </a:ext>
            </a:extLst>
          </p:cNvPr>
          <p:cNvSpPr txBox="1"/>
          <p:nvPr/>
        </p:nvSpPr>
        <p:spPr>
          <a:xfrm>
            <a:off x="539999" y="5926017"/>
            <a:ext cx="4263391" cy="830997"/>
          </a:xfrm>
          <a:prstGeom prst="rect">
            <a:avLst/>
          </a:prstGeom>
          <a:noFill/>
        </p:spPr>
        <p:txBody>
          <a:bodyPr wrap="square">
            <a:spAutoFit/>
          </a:bodyPr>
          <a:lstStyle/>
          <a:p>
            <a:r>
              <a:rPr lang="en-US" sz="1200" dirty="0">
                <a:latin typeface="宋体" panose="02010600030101010101" pitchFamily="2" charset="-122"/>
                <a:ea typeface="宋体" panose="02010600030101010101" pitchFamily="2" charset="-122"/>
              </a:rPr>
              <a:t>鱼苗存放7-10天后，将肥料坑内配制好的肥料排入池塘。肥料坑应使用牛粪、</a:t>
            </a:r>
            <a:r>
              <a:rPr lang="zh-CN" altLang="en-US" sz="1200" dirty="0">
                <a:latin typeface="宋体" panose="02010600030101010101" pitchFamily="2" charset="-122"/>
                <a:ea typeface="宋体" panose="02010600030101010101" pitchFamily="2" charset="-122"/>
              </a:rPr>
              <a:t>水</a:t>
            </a:r>
            <a:r>
              <a:rPr lang="en-US" sz="1200" dirty="0" err="1">
                <a:latin typeface="宋体" panose="02010600030101010101" pitchFamily="2" charset="-122"/>
                <a:ea typeface="宋体" panose="02010600030101010101" pitchFamily="2" charset="-122"/>
              </a:rPr>
              <a:t>牛粪、鸡粪、鸭粪、猪和</a:t>
            </a:r>
            <a:r>
              <a:rPr lang="zh-CN" altLang="en-US" sz="1200" dirty="0">
                <a:latin typeface="宋体" panose="02010600030101010101" pitchFamily="2" charset="-122"/>
                <a:ea typeface="宋体" panose="02010600030101010101" pitchFamily="2" charset="-122"/>
              </a:rPr>
              <a:t>（不知）树枝使用前在坑中浸泡至少一周</a:t>
            </a:r>
            <a:r>
              <a:rPr lang="en-US" sz="1200" dirty="0">
                <a:latin typeface="宋体" panose="02010600030101010101" pitchFamily="2" charset="-122"/>
                <a:ea typeface="宋体" panose="02010600030101010101" pitchFamily="2" charset="-122"/>
              </a:rPr>
              <a:t>。</a:t>
            </a:r>
            <a:r>
              <a:rPr lang="en-US" sz="1200" dirty="0" err="1">
                <a:latin typeface="宋体" panose="02010600030101010101" pitchFamily="2" charset="-122"/>
                <a:ea typeface="宋体" panose="02010600030101010101" pitchFamily="2" charset="-122"/>
              </a:rPr>
              <a:t>肥料排入</a:t>
            </a:r>
            <a:r>
              <a:rPr lang="zh-CN" altLang="en-US" sz="1200" dirty="0">
                <a:latin typeface="宋体" panose="02010600030101010101" pitchFamily="2" charset="-122"/>
                <a:ea typeface="宋体" panose="02010600030101010101" pitchFamily="2" charset="-122"/>
              </a:rPr>
              <a:t>要</a:t>
            </a:r>
            <a:r>
              <a:rPr lang="en-US" sz="1200" dirty="0" err="1">
                <a:latin typeface="宋体" panose="02010600030101010101" pitchFamily="2" charset="-122"/>
                <a:ea typeface="宋体" panose="02010600030101010101" pitchFamily="2" charset="-122"/>
              </a:rPr>
              <a:t>在白天热量好的时候进行，避免在早晨、傍晚或凉爽的时候排入</a:t>
            </a:r>
            <a:r>
              <a:rPr lang="en-US" sz="1200" dirty="0">
                <a:latin typeface="宋体" panose="02010600030101010101" pitchFamily="2" charset="-122"/>
                <a:ea typeface="宋体" panose="02010600030101010101" pitchFamily="2"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object 5"/>
          <p:cNvGrpSpPr/>
          <p:nvPr/>
        </p:nvGrpSpPr>
        <p:grpSpPr>
          <a:xfrm>
            <a:off x="541591" y="890777"/>
            <a:ext cx="2047239" cy="1325245"/>
            <a:chOff x="541591" y="890777"/>
            <a:chExt cx="2047239" cy="1325245"/>
          </a:xfrm>
        </p:grpSpPr>
        <p:pic>
          <p:nvPicPr>
            <p:cNvPr id="6" name="object 6"/>
            <p:cNvPicPr/>
            <p:nvPr/>
          </p:nvPicPr>
          <p:blipFill>
            <a:blip r:embed="rId2" cstate="print"/>
            <a:stretch>
              <a:fillRect/>
            </a:stretch>
          </p:blipFill>
          <p:spPr>
            <a:xfrm>
              <a:off x="546354" y="895540"/>
              <a:ext cx="2036059" cy="1315199"/>
            </a:xfrm>
            <a:prstGeom prst="rect">
              <a:avLst/>
            </a:prstGeom>
          </p:spPr>
        </p:pic>
        <p:sp>
          <p:nvSpPr>
            <p:cNvPr id="7" name="object 7"/>
            <p:cNvSpPr/>
            <p:nvPr/>
          </p:nvSpPr>
          <p:spPr>
            <a:xfrm>
              <a:off x="546354" y="895540"/>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4">
              <a:solidFill>
                <a:srgbClr val="00AEEF"/>
              </a:solidFill>
            </a:ln>
          </p:spPr>
          <p:txBody>
            <a:bodyPr wrap="square" lIns="0" tIns="0" rIns="0" bIns="0" rtlCol="0"/>
            <a:lstStyle/>
            <a:p>
              <a:endParaRPr/>
            </a:p>
          </p:txBody>
        </p:sp>
      </p:grpSp>
      <p:grpSp>
        <p:nvGrpSpPr>
          <p:cNvPr id="8" name="object 8"/>
          <p:cNvGrpSpPr/>
          <p:nvPr/>
        </p:nvGrpSpPr>
        <p:grpSpPr>
          <a:xfrm>
            <a:off x="541591" y="4344797"/>
            <a:ext cx="2047239" cy="1325245"/>
            <a:chOff x="541591" y="4344797"/>
            <a:chExt cx="2047239" cy="1325245"/>
          </a:xfrm>
        </p:grpSpPr>
        <p:pic>
          <p:nvPicPr>
            <p:cNvPr id="9" name="object 9"/>
            <p:cNvPicPr/>
            <p:nvPr/>
          </p:nvPicPr>
          <p:blipFill>
            <a:blip r:embed="rId3" cstate="print"/>
            <a:stretch>
              <a:fillRect/>
            </a:stretch>
          </p:blipFill>
          <p:spPr>
            <a:xfrm>
              <a:off x="546354" y="4644542"/>
              <a:ext cx="2037600" cy="1020229"/>
            </a:xfrm>
            <a:prstGeom prst="rect">
              <a:avLst/>
            </a:prstGeom>
          </p:spPr>
        </p:pic>
        <p:sp>
          <p:nvSpPr>
            <p:cNvPr id="10" name="object 10"/>
            <p:cNvSpPr/>
            <p:nvPr/>
          </p:nvSpPr>
          <p:spPr>
            <a:xfrm>
              <a:off x="546354" y="4349559"/>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4">
              <a:solidFill>
                <a:srgbClr val="00AEEF"/>
              </a:solidFill>
            </a:ln>
          </p:spPr>
          <p:txBody>
            <a:bodyPr wrap="square" lIns="0" tIns="0" rIns="0" bIns="0" rtlCol="0"/>
            <a:lstStyle/>
            <a:p>
              <a:endParaRPr/>
            </a:p>
          </p:txBody>
        </p:sp>
      </p:grpSp>
      <p:grpSp>
        <p:nvGrpSpPr>
          <p:cNvPr id="11" name="object 11"/>
          <p:cNvGrpSpPr/>
          <p:nvPr/>
        </p:nvGrpSpPr>
        <p:grpSpPr>
          <a:xfrm>
            <a:off x="2739288" y="890777"/>
            <a:ext cx="2047239" cy="1325245"/>
            <a:chOff x="2739288" y="890777"/>
            <a:chExt cx="2047239" cy="1325245"/>
          </a:xfrm>
        </p:grpSpPr>
        <p:pic>
          <p:nvPicPr>
            <p:cNvPr id="12" name="object 12"/>
            <p:cNvPicPr/>
            <p:nvPr/>
          </p:nvPicPr>
          <p:blipFill>
            <a:blip r:embed="rId4" cstate="print"/>
            <a:stretch>
              <a:fillRect/>
            </a:stretch>
          </p:blipFill>
          <p:spPr>
            <a:xfrm>
              <a:off x="2744050" y="895540"/>
              <a:ext cx="2037600" cy="1315199"/>
            </a:xfrm>
            <a:prstGeom prst="rect">
              <a:avLst/>
            </a:prstGeom>
          </p:spPr>
        </p:pic>
        <p:sp>
          <p:nvSpPr>
            <p:cNvPr id="13" name="object 13"/>
            <p:cNvSpPr/>
            <p:nvPr/>
          </p:nvSpPr>
          <p:spPr>
            <a:xfrm>
              <a:off x="2744050" y="895540"/>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5">
              <a:solidFill>
                <a:srgbClr val="00AEEF"/>
              </a:solidFill>
            </a:ln>
          </p:spPr>
          <p:txBody>
            <a:bodyPr wrap="square" lIns="0" tIns="0" rIns="0" bIns="0" rtlCol="0"/>
            <a:lstStyle/>
            <a:p>
              <a:endParaRPr/>
            </a:p>
          </p:txBody>
        </p:sp>
      </p:grpSp>
      <p:grpSp>
        <p:nvGrpSpPr>
          <p:cNvPr id="14" name="object 14"/>
          <p:cNvGrpSpPr/>
          <p:nvPr/>
        </p:nvGrpSpPr>
        <p:grpSpPr>
          <a:xfrm>
            <a:off x="2739288" y="4344797"/>
            <a:ext cx="2047239" cy="1325245"/>
            <a:chOff x="2739288" y="4344797"/>
            <a:chExt cx="2047239" cy="1325245"/>
          </a:xfrm>
        </p:grpSpPr>
        <p:pic>
          <p:nvPicPr>
            <p:cNvPr id="15" name="object 15"/>
            <p:cNvPicPr/>
            <p:nvPr/>
          </p:nvPicPr>
          <p:blipFill>
            <a:blip r:embed="rId5" cstate="print"/>
            <a:stretch>
              <a:fillRect/>
            </a:stretch>
          </p:blipFill>
          <p:spPr>
            <a:xfrm>
              <a:off x="2744050" y="4349559"/>
              <a:ext cx="2037599" cy="1313395"/>
            </a:xfrm>
            <a:prstGeom prst="rect">
              <a:avLst/>
            </a:prstGeom>
          </p:spPr>
        </p:pic>
        <p:sp>
          <p:nvSpPr>
            <p:cNvPr id="16" name="object 16"/>
            <p:cNvSpPr/>
            <p:nvPr/>
          </p:nvSpPr>
          <p:spPr>
            <a:xfrm>
              <a:off x="2744050" y="4349559"/>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5">
              <a:solidFill>
                <a:srgbClr val="00AEEF"/>
              </a:solidFill>
            </a:ln>
          </p:spPr>
          <p:txBody>
            <a:bodyPr wrap="square" lIns="0" tIns="0" rIns="0" bIns="0" rtlCol="0"/>
            <a:lstStyle/>
            <a:p>
              <a:endParaRPr/>
            </a:p>
          </p:txBody>
        </p:sp>
      </p:grpSp>
      <p:sp>
        <p:nvSpPr>
          <p:cNvPr id="19" name="TextBox 18">
            <a:extLst>
              <a:ext uri="{FF2B5EF4-FFF2-40B4-BE49-F238E27FC236}">
                <a16:creationId xmlns:a16="http://schemas.microsoft.com/office/drawing/2014/main" id="{8A2F35C0-DED3-0E09-DAE0-BE866A598E44}"/>
              </a:ext>
            </a:extLst>
          </p:cNvPr>
          <p:cNvSpPr txBox="1"/>
          <p:nvPr/>
        </p:nvSpPr>
        <p:spPr>
          <a:xfrm>
            <a:off x="536827" y="471049"/>
            <a:ext cx="4256400" cy="276999"/>
          </a:xfrm>
          <a:prstGeom prst="rect">
            <a:avLst/>
          </a:prstGeom>
          <a:noFill/>
        </p:spPr>
        <p:txBody>
          <a:bodyPr wrap="square">
            <a:spAutoFit/>
          </a:bodyPr>
          <a:lstStyle/>
          <a:p>
            <a:r>
              <a:rPr lang="en-US" sz="1200" dirty="0" err="1"/>
              <a:t>当天近</a:t>
            </a:r>
            <a:r>
              <a:rPr lang="en-US" sz="1200" dirty="0"/>
              <a:t>  </a:t>
            </a:r>
            <a:r>
              <a:rPr lang="en-US" sz="1200" dirty="0" err="1"/>
              <a:t>时，正在下雨或雨后</a:t>
            </a:r>
            <a:r>
              <a:rPr lang="en-US" sz="1200" dirty="0"/>
              <a:t>。</a:t>
            </a:r>
          </a:p>
        </p:txBody>
      </p:sp>
      <p:sp>
        <p:nvSpPr>
          <p:cNvPr id="21" name="TextBox 20">
            <a:extLst>
              <a:ext uri="{FF2B5EF4-FFF2-40B4-BE49-F238E27FC236}">
                <a16:creationId xmlns:a16="http://schemas.microsoft.com/office/drawing/2014/main" id="{76A4BF38-CC44-177A-8381-F0A109985FC9}"/>
              </a:ext>
            </a:extLst>
          </p:cNvPr>
          <p:cNvSpPr txBox="1"/>
          <p:nvPr/>
        </p:nvSpPr>
        <p:spPr>
          <a:xfrm>
            <a:off x="878583" y="2272513"/>
            <a:ext cx="1371600" cy="461665"/>
          </a:xfrm>
          <a:prstGeom prst="rect">
            <a:avLst/>
          </a:prstGeom>
          <a:noFill/>
        </p:spPr>
        <p:txBody>
          <a:bodyPr wrap="square">
            <a:spAutoFit/>
          </a:bodyPr>
          <a:lstStyle/>
          <a:p>
            <a:pPr algn="ctr"/>
            <a:r>
              <a:rPr lang="zh-CN" altLang="en-US" sz="1200" b="1" spc="-10" dirty="0">
                <a:solidFill>
                  <a:srgbClr val="231F20"/>
                </a:solidFill>
                <a:latin typeface="+mj-ea"/>
                <a:ea typeface="+mj-ea"/>
                <a:cs typeface="Leelawadee UI"/>
              </a:rPr>
              <a:t>饲料原料</a:t>
            </a:r>
            <a:endParaRPr lang="zh-CN" altLang="en-US" sz="1200" dirty="0">
              <a:latin typeface="+mj-ea"/>
              <a:ea typeface="+mj-ea"/>
              <a:cs typeface="Leelawadee UI"/>
            </a:endParaRPr>
          </a:p>
          <a:p>
            <a:pPr algn="ctr"/>
            <a:endParaRPr lang="en-US" sz="1200" dirty="0">
              <a:latin typeface="宋体" panose="02010600030101010101" pitchFamily="2" charset="-122"/>
              <a:ea typeface="宋体" panose="02010600030101010101" pitchFamily="2" charset="-122"/>
            </a:endParaRPr>
          </a:p>
        </p:txBody>
      </p:sp>
      <p:sp>
        <p:nvSpPr>
          <p:cNvPr id="23" name="TextBox 22">
            <a:extLst>
              <a:ext uri="{FF2B5EF4-FFF2-40B4-BE49-F238E27FC236}">
                <a16:creationId xmlns:a16="http://schemas.microsoft.com/office/drawing/2014/main" id="{4A2F4D84-7761-77CE-9B6D-AA201C0FE4E5}"/>
              </a:ext>
            </a:extLst>
          </p:cNvPr>
          <p:cNvSpPr txBox="1"/>
          <p:nvPr/>
        </p:nvSpPr>
        <p:spPr>
          <a:xfrm>
            <a:off x="3200400" y="2272513"/>
            <a:ext cx="1333081" cy="276999"/>
          </a:xfrm>
          <a:prstGeom prst="rect">
            <a:avLst/>
          </a:prstGeom>
          <a:noFill/>
        </p:spPr>
        <p:txBody>
          <a:bodyPr wrap="square">
            <a:spAutoFit/>
          </a:bodyPr>
          <a:lstStyle/>
          <a:p>
            <a:pPr algn="ctr"/>
            <a:r>
              <a:rPr lang="zh-CN" altLang="en-US" sz="1200" dirty="0">
                <a:latin typeface="+mj-ea"/>
                <a:ea typeface="+mj-ea"/>
              </a:rPr>
              <a:t>煮熟</a:t>
            </a:r>
            <a:r>
              <a:rPr lang="zh-CN" altLang="en-US" sz="1200" dirty="0">
                <a:latin typeface="+mj-ea"/>
              </a:rPr>
              <a:t>饲料</a:t>
            </a:r>
            <a:endParaRPr lang="en-US" sz="1200" dirty="0">
              <a:latin typeface="+mj-ea"/>
              <a:ea typeface="+mj-ea"/>
            </a:endParaRPr>
          </a:p>
        </p:txBody>
      </p:sp>
      <p:sp>
        <p:nvSpPr>
          <p:cNvPr id="25" name="TextBox 24">
            <a:extLst>
              <a:ext uri="{FF2B5EF4-FFF2-40B4-BE49-F238E27FC236}">
                <a16:creationId xmlns:a16="http://schemas.microsoft.com/office/drawing/2014/main" id="{B3F0F105-B1DB-806F-86E7-235A0BA8B76E}"/>
              </a:ext>
            </a:extLst>
          </p:cNvPr>
          <p:cNvSpPr txBox="1"/>
          <p:nvPr/>
        </p:nvSpPr>
        <p:spPr>
          <a:xfrm>
            <a:off x="444685" y="2766072"/>
            <a:ext cx="4336963" cy="1200329"/>
          </a:xfrm>
          <a:prstGeom prst="rect">
            <a:avLst/>
          </a:prstGeom>
          <a:noFill/>
        </p:spPr>
        <p:txBody>
          <a:bodyPr wrap="square">
            <a:spAutoFit/>
          </a:bodyPr>
          <a:lstStyle/>
          <a:p>
            <a:r>
              <a:rPr lang="zh-CN" altLang="en-US" sz="1200" dirty="0"/>
              <a:t>将化肥水排入</a:t>
            </a:r>
            <a:r>
              <a:rPr lang="en-US" sz="1200" dirty="0" err="1"/>
              <a:t>池塘应逐渐</a:t>
            </a:r>
            <a:r>
              <a:rPr lang="zh-CN" altLang="en-US" sz="1200" dirty="0"/>
              <a:t>慢慢</a:t>
            </a:r>
            <a:r>
              <a:rPr lang="en-US" sz="1200" dirty="0" err="1"/>
              <a:t>进行，避免同时大量</a:t>
            </a:r>
            <a:r>
              <a:rPr lang="zh-CN" altLang="en-US" sz="1200" dirty="0"/>
              <a:t>排水</a:t>
            </a:r>
            <a:r>
              <a:rPr lang="en-US" sz="1200" dirty="0"/>
              <a:t>，</a:t>
            </a:r>
            <a:r>
              <a:rPr lang="en-US" sz="1200" dirty="0" err="1"/>
              <a:t>以免池水缺氧，造成鱼苗死亡。当池塘水中含有丰富的天然养分</a:t>
            </a:r>
            <a:r>
              <a:rPr lang="zh-CN" altLang="en-US" sz="1200" dirty="0"/>
              <a:t>食物</a:t>
            </a:r>
            <a:r>
              <a:rPr lang="en-US" sz="1200" dirty="0"/>
              <a:t>，</a:t>
            </a:r>
            <a:r>
              <a:rPr lang="en-US" sz="1200" dirty="0" err="1"/>
              <a:t>有足够量的</a:t>
            </a:r>
            <a:r>
              <a:rPr lang="km-KH" sz="1200" dirty="0"/>
              <a:t>ប្លង់តុង</a:t>
            </a:r>
            <a:r>
              <a:rPr lang="en-US" sz="1200" dirty="0" err="1"/>
              <a:t>时，则池塘水呈绿色，暂停向鱼塘排水一段时间。如果池塘水是深绿色的，早上我们会看到水面上有很多鱼，需要</a:t>
            </a:r>
            <a:r>
              <a:rPr lang="zh-CN" altLang="en-US" sz="1200" dirty="0"/>
              <a:t>减少</a:t>
            </a:r>
            <a:r>
              <a:rPr lang="en-US" sz="1200" dirty="0" err="1"/>
              <a:t>肥料并减少每天的喂食量。在上述情况下</a:t>
            </a:r>
            <a:r>
              <a:rPr lang="en-US" sz="1200" dirty="0"/>
              <a:t>，</a:t>
            </a:r>
            <a:r>
              <a:rPr lang="zh-CN" altLang="en-US" sz="1200" dirty="0"/>
              <a:t>换水量应为池塘总容积的</a:t>
            </a:r>
            <a:r>
              <a:rPr lang="en-US" altLang="zh-CN" sz="1200" dirty="0"/>
              <a:t>30-40%</a:t>
            </a:r>
            <a:r>
              <a:rPr lang="zh-CN" altLang="en-US" sz="1200" dirty="0"/>
              <a:t>。</a:t>
            </a:r>
            <a:endParaRPr lang="en-US" sz="1200" dirty="0"/>
          </a:p>
        </p:txBody>
      </p:sp>
      <p:sp>
        <p:nvSpPr>
          <p:cNvPr id="27" name="TextBox 26">
            <a:extLst>
              <a:ext uri="{FF2B5EF4-FFF2-40B4-BE49-F238E27FC236}">
                <a16:creationId xmlns:a16="http://schemas.microsoft.com/office/drawing/2014/main" id="{FE97BBEE-5E1F-DFB5-36B3-5D2ED37AF828}"/>
              </a:ext>
            </a:extLst>
          </p:cNvPr>
          <p:cNvSpPr txBox="1"/>
          <p:nvPr/>
        </p:nvSpPr>
        <p:spPr>
          <a:xfrm>
            <a:off x="1165474" y="5707426"/>
            <a:ext cx="797817" cy="276999"/>
          </a:xfrm>
          <a:prstGeom prst="rect">
            <a:avLst/>
          </a:prstGeom>
          <a:noFill/>
        </p:spPr>
        <p:txBody>
          <a:bodyPr wrap="square">
            <a:spAutoFit/>
          </a:bodyPr>
          <a:lstStyle/>
          <a:p>
            <a:r>
              <a:rPr lang="zh-CN" altLang="en-US" sz="1200" dirty="0">
                <a:latin typeface="宋体" panose="02010600030101010101" pitchFamily="2" charset="-122"/>
                <a:ea typeface="宋体" panose="02010600030101010101" pitchFamily="2" charset="-122"/>
              </a:rPr>
              <a:t>肥料坑</a:t>
            </a:r>
            <a:endParaRPr lang="en-US" sz="1200" dirty="0">
              <a:latin typeface="宋体" panose="02010600030101010101" pitchFamily="2" charset="-122"/>
              <a:ea typeface="宋体" panose="02010600030101010101" pitchFamily="2" charset="-122"/>
            </a:endParaRPr>
          </a:p>
        </p:txBody>
      </p:sp>
      <p:sp>
        <p:nvSpPr>
          <p:cNvPr id="29" name="TextBox 28">
            <a:extLst>
              <a:ext uri="{FF2B5EF4-FFF2-40B4-BE49-F238E27FC236}">
                <a16:creationId xmlns:a16="http://schemas.microsoft.com/office/drawing/2014/main" id="{00B3627D-B047-9F25-71AF-6504DD2B7D88}"/>
              </a:ext>
            </a:extLst>
          </p:cNvPr>
          <p:cNvSpPr txBox="1"/>
          <p:nvPr/>
        </p:nvSpPr>
        <p:spPr>
          <a:xfrm>
            <a:off x="3048159" y="5721028"/>
            <a:ext cx="1733489" cy="276999"/>
          </a:xfrm>
          <a:prstGeom prst="rect">
            <a:avLst/>
          </a:prstGeom>
          <a:noFill/>
        </p:spPr>
        <p:txBody>
          <a:bodyPr wrap="square">
            <a:spAutoFit/>
          </a:bodyPr>
          <a:lstStyle/>
          <a:p>
            <a:r>
              <a:rPr lang="en-US" sz="1200" dirty="0" err="1">
                <a:latin typeface="宋体" panose="02010600030101010101" pitchFamily="2" charset="-122"/>
                <a:ea typeface="宋体" panose="02010600030101010101" pitchFamily="2" charset="-122"/>
              </a:rPr>
              <a:t>肥料</a:t>
            </a:r>
            <a:r>
              <a:rPr lang="zh-CN" altLang="en-US" sz="1200" dirty="0">
                <a:latin typeface="宋体" panose="02010600030101010101" pitchFamily="2" charset="-122"/>
                <a:ea typeface="宋体" panose="02010600030101010101" pitchFamily="2" charset="-122"/>
              </a:rPr>
              <a:t>坑的水泥井</a:t>
            </a:r>
            <a:endParaRPr lang="en-US" sz="1200" dirty="0">
              <a:latin typeface="宋体" panose="02010600030101010101" pitchFamily="2" charset="-122"/>
              <a:ea typeface="宋体" panose="02010600030101010101" pitchFamily="2" charset="-122"/>
            </a:endParaRPr>
          </a:p>
        </p:txBody>
      </p:sp>
      <p:sp>
        <p:nvSpPr>
          <p:cNvPr id="31" name="TextBox 30">
            <a:extLst>
              <a:ext uri="{FF2B5EF4-FFF2-40B4-BE49-F238E27FC236}">
                <a16:creationId xmlns:a16="http://schemas.microsoft.com/office/drawing/2014/main" id="{0170ADAE-B16E-41FC-408B-E30FCF24EBA4}"/>
              </a:ext>
            </a:extLst>
          </p:cNvPr>
          <p:cNvSpPr txBox="1"/>
          <p:nvPr/>
        </p:nvSpPr>
        <p:spPr>
          <a:xfrm>
            <a:off x="485674" y="6032054"/>
            <a:ext cx="4358705" cy="1384995"/>
          </a:xfrm>
          <a:prstGeom prst="rect">
            <a:avLst/>
          </a:prstGeom>
          <a:noFill/>
        </p:spPr>
        <p:txBody>
          <a:bodyPr wrap="square">
            <a:spAutoFit/>
          </a:bodyPr>
          <a:lstStyle/>
          <a:p>
            <a:r>
              <a:rPr lang="en-US" sz="1200" dirty="0">
                <a:latin typeface="宋体" panose="02010600030101010101" pitchFamily="2" charset="-122"/>
                <a:ea typeface="宋体" panose="02010600030101010101" pitchFamily="2" charset="-122"/>
              </a:rPr>
              <a:t>8.收</a:t>
            </a:r>
            <a:r>
              <a:rPr lang="zh-CN" altLang="en-US" sz="1200" dirty="0">
                <a:latin typeface="宋体" panose="02010600030101010101" pitchFamily="2" charset="-122"/>
                <a:ea typeface="宋体" panose="02010600030101010101" pitchFamily="2" charset="-122"/>
              </a:rPr>
              <a:t>获</a:t>
            </a:r>
            <a:endParaRPr lang="en-US" altLang="zh-CN" sz="1200" dirty="0">
              <a:latin typeface="宋体" panose="02010600030101010101" pitchFamily="2" charset="-122"/>
              <a:ea typeface="宋体" panose="02010600030101010101" pitchFamily="2" charset="-122"/>
            </a:endParaRPr>
          </a:p>
          <a:p>
            <a:endParaRPr lang="en-US" sz="1200" dirty="0">
              <a:latin typeface="宋体" panose="02010600030101010101" pitchFamily="2" charset="-122"/>
              <a:ea typeface="宋体" panose="02010600030101010101" pitchFamily="2" charset="-122"/>
            </a:endParaRPr>
          </a:p>
          <a:p>
            <a:r>
              <a:rPr lang="en-US" sz="1200" dirty="0">
                <a:latin typeface="宋体" panose="02010600030101010101" pitchFamily="2" charset="-122"/>
                <a:ea typeface="宋体" panose="02010600030101010101" pitchFamily="2" charset="-122"/>
              </a:rPr>
              <a:t>3-4周龄的</a:t>
            </a:r>
            <a:r>
              <a:rPr lang="zh-CN" altLang="en-US" sz="1200" dirty="0">
                <a:latin typeface="宋体" panose="02010600030101010101" pitchFamily="2" charset="-122"/>
                <a:ea typeface="宋体" panose="02010600030101010101" pitchFamily="2" charset="-122"/>
              </a:rPr>
              <a:t>幼</a:t>
            </a:r>
            <a:r>
              <a:rPr lang="en-US" sz="1200" dirty="0" err="1">
                <a:latin typeface="宋体" panose="02010600030101010101" pitchFamily="2" charset="-122"/>
                <a:ea typeface="宋体" panose="02010600030101010101" pitchFamily="2" charset="-122"/>
              </a:rPr>
              <a:t>鱼应每周</a:t>
            </a:r>
            <a:r>
              <a:rPr lang="zh-CN" altLang="en-US" sz="1200" dirty="0">
                <a:latin typeface="宋体" panose="02010600030101010101" pitchFamily="2" charset="-122"/>
                <a:ea typeface="宋体" panose="02010600030101010101" pitchFamily="2" charset="-122"/>
              </a:rPr>
              <a:t>把他们检查</a:t>
            </a:r>
            <a:r>
              <a:rPr lang="en-US" sz="1200" dirty="0" err="1">
                <a:latin typeface="宋体" panose="02010600030101010101" pitchFamily="2" charset="-122"/>
                <a:ea typeface="宋体" panose="02010600030101010101" pitchFamily="2" charset="-122"/>
              </a:rPr>
              <a:t>一次，训练它们熟悉</a:t>
            </a:r>
            <a:r>
              <a:rPr lang="zh-CN" altLang="en-US" sz="1200" dirty="0">
                <a:latin typeface="宋体" panose="02010600030101010101" pitchFamily="2" charset="-122"/>
                <a:ea typeface="宋体" panose="02010600030101010101" pitchFamily="2" charset="-122"/>
              </a:rPr>
              <a:t>周围环境</a:t>
            </a:r>
            <a:r>
              <a:rPr lang="en-US" sz="1200" dirty="0" err="1">
                <a:latin typeface="宋体" panose="02010600030101010101" pitchFamily="2" charset="-122"/>
                <a:ea typeface="宋体" panose="02010600030101010101" pitchFamily="2" charset="-122"/>
              </a:rPr>
              <a:t>并捕捉其他吃</a:t>
            </a:r>
            <a:r>
              <a:rPr lang="zh-CN" altLang="en-US" sz="1200" dirty="0">
                <a:latin typeface="宋体" panose="02010600030101010101" pitchFamily="2" charset="-122"/>
                <a:ea typeface="宋体" panose="02010600030101010101" pitchFamily="2" charset="-122"/>
              </a:rPr>
              <a:t>幼</a:t>
            </a:r>
            <a:r>
              <a:rPr lang="en-US" sz="1200" dirty="0" err="1">
                <a:latin typeface="宋体" panose="02010600030101010101" pitchFamily="2" charset="-122"/>
                <a:ea typeface="宋体" panose="02010600030101010101" pitchFamily="2" charset="-122"/>
              </a:rPr>
              <a:t>鱼的动物，如螃蟹</a:t>
            </a:r>
            <a:r>
              <a:rPr lang="en-US"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凶猛的鱼、</a:t>
            </a:r>
            <a:r>
              <a:rPr lang="en-US" sz="1200" dirty="0" err="1">
                <a:latin typeface="宋体" panose="02010600030101010101" pitchFamily="2" charset="-122"/>
                <a:ea typeface="宋体" panose="02010600030101010101" pitchFamily="2" charset="-122"/>
              </a:rPr>
              <a:t>青蛙、蛇和鳗鱼</a:t>
            </a:r>
            <a:r>
              <a:rPr lang="zh-CN" altLang="en-US" sz="1200" dirty="0">
                <a:latin typeface="宋体" panose="02010600030101010101" pitchFamily="2" charset="-122"/>
                <a:ea typeface="宋体" panose="02010600030101010101" pitchFamily="2" charset="-122"/>
              </a:rPr>
              <a:t>等</a:t>
            </a:r>
            <a:r>
              <a:rPr lang="en-US"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 收获时和包装前，应将幼鱼放在有水系统和氧气充足的鱼缸或水桶中至少</a:t>
            </a:r>
            <a:r>
              <a:rPr lang="en-US" altLang="zh-CN" sz="1200" dirty="0">
                <a:latin typeface="宋体" panose="02010600030101010101" pitchFamily="2" charset="-122"/>
                <a:ea typeface="宋体" panose="02010600030101010101" pitchFamily="2" charset="-122"/>
              </a:rPr>
              <a:t>2-3</a:t>
            </a:r>
            <a:r>
              <a:rPr lang="zh-CN" altLang="en-US" sz="1200" dirty="0">
                <a:latin typeface="宋体" panose="02010600030101010101" pitchFamily="2" charset="-122"/>
                <a:ea typeface="宋体" panose="02010600030101010101" pitchFamily="2" charset="-122"/>
              </a:rPr>
              <a:t>小时， 让幼鱼排泄，否则，运输时幼鱼会大量死亡。</a:t>
            </a:r>
            <a:endParaRPr lang="en-US" sz="1200" dirty="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016300" y="2372934"/>
            <a:ext cx="1305560" cy="269240"/>
          </a:xfrm>
          <a:prstGeom prst="rect">
            <a:avLst/>
          </a:prstGeom>
        </p:spPr>
        <p:txBody>
          <a:bodyPr vert="horz" wrap="square" lIns="0" tIns="12700" rIns="0" bIns="0" rtlCol="0">
            <a:spAutoFit/>
          </a:bodyPr>
          <a:lstStyle/>
          <a:p>
            <a:pPr marL="12700">
              <a:lnSpc>
                <a:spcPct val="100000"/>
              </a:lnSpc>
              <a:spcBef>
                <a:spcPts val="100"/>
              </a:spcBef>
            </a:pPr>
            <a:r>
              <a:rPr sz="1600" spc="465" dirty="0">
                <a:solidFill>
                  <a:srgbClr val="231F20"/>
                </a:solidFill>
                <a:latin typeface="Arial MT"/>
                <a:cs typeface="Arial MT"/>
              </a:rPr>
              <a:t>🙥🙥🙥🙧🙧🙧</a:t>
            </a:r>
            <a:endParaRPr sz="1600" dirty="0">
              <a:latin typeface="Arial MT"/>
              <a:cs typeface="Arial MT"/>
            </a:endParaRPr>
          </a:p>
        </p:txBody>
      </p:sp>
      <p:pic>
        <p:nvPicPr>
          <p:cNvPr id="4" name="object 4"/>
          <p:cNvPicPr/>
          <p:nvPr/>
        </p:nvPicPr>
        <p:blipFill>
          <a:blip r:embed="rId2" cstate="print"/>
          <a:stretch>
            <a:fillRect/>
          </a:stretch>
        </p:blipFill>
        <p:spPr>
          <a:xfrm>
            <a:off x="2029712" y="3328362"/>
            <a:ext cx="1264345" cy="227034"/>
          </a:xfrm>
          <a:prstGeom prst="rect">
            <a:avLst/>
          </a:prstGeom>
        </p:spPr>
      </p:pic>
      <p:pic>
        <p:nvPicPr>
          <p:cNvPr id="5" name="object 5"/>
          <p:cNvPicPr/>
          <p:nvPr/>
        </p:nvPicPr>
        <p:blipFill>
          <a:blip r:embed="rId3" cstate="print"/>
          <a:stretch>
            <a:fillRect/>
          </a:stretch>
        </p:blipFill>
        <p:spPr>
          <a:xfrm>
            <a:off x="2357931" y="3648014"/>
            <a:ext cx="611124" cy="31407"/>
          </a:xfrm>
          <a:prstGeom prst="rect">
            <a:avLst/>
          </a:prstGeom>
        </p:spPr>
      </p:pic>
      <p:sp>
        <p:nvSpPr>
          <p:cNvPr id="6" name="object 6"/>
          <p:cNvSpPr txBox="1"/>
          <p:nvPr/>
        </p:nvSpPr>
        <p:spPr>
          <a:xfrm>
            <a:off x="527300" y="3338134"/>
            <a:ext cx="4183379" cy="2947670"/>
          </a:xfrm>
          <a:prstGeom prst="rect">
            <a:avLst/>
          </a:prstGeom>
        </p:spPr>
        <p:txBody>
          <a:bodyPr vert="horz" wrap="square" lIns="0" tIns="12700" rIns="0" bIns="0" rtlCol="0">
            <a:spAutoFit/>
          </a:bodyPr>
          <a:lstStyle/>
          <a:p>
            <a:pPr marL="88265" algn="ctr">
              <a:lnSpc>
                <a:spcPts val="1420"/>
              </a:lnSpc>
              <a:spcBef>
                <a:spcPts val="100"/>
              </a:spcBef>
            </a:pPr>
            <a:r>
              <a:rPr sz="1200" spc="229" dirty="0">
                <a:solidFill>
                  <a:srgbClr val="231F20"/>
                </a:solidFill>
                <a:latin typeface="Leelawadee UI"/>
                <a:cs typeface="Leelawadee UI"/>
              </a:rPr>
              <a:t>ប</a:t>
            </a:r>
            <a:r>
              <a:rPr sz="1200" spc="215" dirty="0">
                <a:solidFill>
                  <a:srgbClr val="231F20"/>
                </a:solidFill>
                <a:latin typeface="Leelawadee UI"/>
                <a:cs typeface="Leelawadee UI"/>
              </a:rPr>
              <a:t>ណ</a:t>
            </a:r>
            <a:r>
              <a:rPr sz="1200" spc="229" dirty="0">
                <a:solidFill>
                  <a:srgbClr val="231F20"/>
                </a:solidFill>
                <a:latin typeface="Leelawadee UI"/>
                <a:cs typeface="Leelawadee UI"/>
              </a:rPr>
              <a:t>ា</a:t>
            </a:r>
            <a:r>
              <a:rPr sz="1200" spc="-1100" dirty="0">
                <a:solidFill>
                  <a:srgbClr val="231F20"/>
                </a:solidFill>
                <a:latin typeface="Leelawadee UI"/>
                <a:cs typeface="Leelawadee UI"/>
              </a:rPr>
              <a:t>្</a:t>
            </a:r>
            <a:r>
              <a:rPr sz="1200" spc="-1065" dirty="0">
                <a:solidFill>
                  <a:srgbClr val="231F20"/>
                </a:solidFill>
                <a:latin typeface="Leelawadee UI"/>
                <a:cs typeface="Leelawadee UI"/>
              </a:rPr>
              <a:t>ណ</a:t>
            </a:r>
            <a:r>
              <a:rPr sz="1200" spc="229" dirty="0">
                <a:solidFill>
                  <a:srgbClr val="231F20"/>
                </a:solidFill>
                <a:latin typeface="Leelawadee UI"/>
                <a:cs typeface="Leelawadee UI"/>
              </a:rPr>
              <a:t>ល័យ</a:t>
            </a:r>
            <a:r>
              <a:rPr sz="1200" spc="220" dirty="0">
                <a:solidFill>
                  <a:srgbClr val="231F20"/>
                </a:solidFill>
                <a:latin typeface="Leelawadee UI"/>
                <a:cs typeface="Leelawadee UI"/>
              </a:rPr>
              <a:t>សា</a:t>
            </a:r>
            <a:r>
              <a:rPr sz="1200" spc="229" dirty="0">
                <a:solidFill>
                  <a:srgbClr val="231F20"/>
                </a:solidFill>
                <a:latin typeface="Leelawadee UI"/>
                <a:cs typeface="Leelawadee UI"/>
              </a:rPr>
              <a:t>ស</a:t>
            </a:r>
            <a:endParaRPr sz="1200" dirty="0">
              <a:latin typeface="Leelawadee UI"/>
              <a:cs typeface="Leelawadee UI"/>
            </a:endParaRPr>
          </a:p>
          <a:p>
            <a:pPr marL="90170" algn="ctr">
              <a:lnSpc>
                <a:spcPts val="2380"/>
              </a:lnSpc>
            </a:pPr>
            <a:endParaRPr sz="2000" dirty="0">
              <a:latin typeface="Arial MT"/>
              <a:cs typeface="Arial MT"/>
            </a:endParaRPr>
          </a:p>
          <a:p>
            <a:pPr marL="12700">
              <a:lnSpc>
                <a:spcPct val="100000"/>
              </a:lnSpc>
              <a:spcBef>
                <a:spcPts val="350"/>
              </a:spcBef>
            </a:pPr>
            <a:r>
              <a:rPr sz="1050" dirty="0">
                <a:solidFill>
                  <a:srgbClr val="231F20"/>
                </a:solidFill>
                <a:latin typeface="Times New Roman"/>
                <a:cs typeface="Times New Roman"/>
              </a:rPr>
              <a:t>Department</a:t>
            </a:r>
            <a:r>
              <a:rPr sz="1050" spc="90" dirty="0">
                <a:solidFill>
                  <a:srgbClr val="231F20"/>
                </a:solidFill>
                <a:latin typeface="Times New Roman"/>
                <a:cs typeface="Times New Roman"/>
              </a:rPr>
              <a:t> </a:t>
            </a:r>
            <a:r>
              <a:rPr sz="1050" dirty="0">
                <a:solidFill>
                  <a:srgbClr val="231F20"/>
                </a:solidFill>
                <a:latin typeface="Times New Roman"/>
                <a:cs typeface="Times New Roman"/>
              </a:rPr>
              <a:t>of</a:t>
            </a:r>
            <a:r>
              <a:rPr sz="1050" spc="95" dirty="0">
                <a:solidFill>
                  <a:srgbClr val="231F20"/>
                </a:solidFill>
                <a:latin typeface="Times New Roman"/>
                <a:cs typeface="Times New Roman"/>
              </a:rPr>
              <a:t> </a:t>
            </a:r>
            <a:r>
              <a:rPr sz="1050" dirty="0">
                <a:solidFill>
                  <a:srgbClr val="231F20"/>
                </a:solidFill>
                <a:latin typeface="Times New Roman"/>
                <a:cs typeface="Times New Roman"/>
              </a:rPr>
              <a:t>Fisheries,</a:t>
            </a:r>
            <a:r>
              <a:rPr sz="1050" spc="95" dirty="0">
                <a:solidFill>
                  <a:srgbClr val="231F20"/>
                </a:solidFill>
                <a:latin typeface="Times New Roman"/>
                <a:cs typeface="Times New Roman"/>
              </a:rPr>
              <a:t> </a:t>
            </a:r>
            <a:r>
              <a:rPr sz="1050" dirty="0">
                <a:solidFill>
                  <a:srgbClr val="231F20"/>
                </a:solidFill>
                <a:latin typeface="Times New Roman"/>
                <a:cs typeface="Times New Roman"/>
              </a:rPr>
              <a:t>2005.</a:t>
            </a:r>
            <a:r>
              <a:rPr sz="1050" spc="95" dirty="0">
                <a:solidFill>
                  <a:srgbClr val="231F20"/>
                </a:solidFill>
                <a:latin typeface="Times New Roman"/>
                <a:cs typeface="Times New Roman"/>
              </a:rPr>
              <a:t> </a:t>
            </a:r>
            <a:r>
              <a:rPr sz="1050" dirty="0">
                <a:solidFill>
                  <a:srgbClr val="231F20"/>
                </a:solidFill>
                <a:latin typeface="Times New Roman"/>
                <a:cs typeface="Times New Roman"/>
              </a:rPr>
              <a:t>Commercially-important</a:t>
            </a:r>
            <a:r>
              <a:rPr sz="1050" spc="430" dirty="0">
                <a:solidFill>
                  <a:srgbClr val="231F20"/>
                </a:solidFill>
                <a:latin typeface="Times New Roman"/>
                <a:cs typeface="Times New Roman"/>
              </a:rPr>
              <a:t> </a:t>
            </a:r>
            <a:r>
              <a:rPr sz="1050" dirty="0">
                <a:solidFill>
                  <a:srgbClr val="231F20"/>
                </a:solidFill>
                <a:latin typeface="Times New Roman"/>
                <a:cs typeface="Times New Roman"/>
              </a:rPr>
              <a:t>freshwater</a:t>
            </a:r>
            <a:r>
              <a:rPr sz="1050" spc="95" dirty="0">
                <a:solidFill>
                  <a:srgbClr val="231F20"/>
                </a:solidFill>
                <a:latin typeface="Times New Roman"/>
                <a:cs typeface="Times New Roman"/>
              </a:rPr>
              <a:t> </a:t>
            </a:r>
            <a:r>
              <a:rPr sz="1050" spc="-10" dirty="0">
                <a:solidFill>
                  <a:srgbClr val="231F20"/>
                </a:solidFill>
                <a:latin typeface="Times New Roman"/>
                <a:cs typeface="Times New Roman"/>
              </a:rPr>
              <a:t>fishes</a:t>
            </a:r>
            <a:endParaRPr sz="1050" dirty="0">
              <a:latin typeface="Times New Roman"/>
              <a:cs typeface="Times New Roman"/>
            </a:endParaRPr>
          </a:p>
          <a:p>
            <a:pPr marL="12700">
              <a:lnSpc>
                <a:spcPct val="100000"/>
              </a:lnSpc>
              <a:spcBef>
                <a:spcPts val="540"/>
              </a:spcBef>
            </a:pPr>
            <a:r>
              <a:rPr sz="1050" dirty="0">
                <a:solidFill>
                  <a:srgbClr val="231F20"/>
                </a:solidFill>
                <a:latin typeface="Times New Roman"/>
                <a:cs typeface="Times New Roman"/>
              </a:rPr>
              <a:t>Kingdom</a:t>
            </a:r>
            <a:r>
              <a:rPr sz="1050" spc="60" dirty="0">
                <a:solidFill>
                  <a:srgbClr val="231F20"/>
                </a:solidFill>
                <a:latin typeface="Times New Roman"/>
                <a:cs typeface="Times New Roman"/>
              </a:rPr>
              <a:t> </a:t>
            </a:r>
            <a:r>
              <a:rPr sz="1050" dirty="0">
                <a:solidFill>
                  <a:srgbClr val="231F20"/>
                </a:solidFill>
                <a:latin typeface="Times New Roman"/>
                <a:cs typeface="Times New Roman"/>
              </a:rPr>
              <a:t>of</a:t>
            </a:r>
            <a:r>
              <a:rPr sz="1050" spc="60" dirty="0">
                <a:solidFill>
                  <a:srgbClr val="231F20"/>
                </a:solidFill>
                <a:latin typeface="Times New Roman"/>
                <a:cs typeface="Times New Roman"/>
              </a:rPr>
              <a:t> </a:t>
            </a:r>
            <a:r>
              <a:rPr sz="1050" dirty="0">
                <a:solidFill>
                  <a:srgbClr val="231F20"/>
                </a:solidFill>
                <a:latin typeface="Times New Roman"/>
                <a:cs typeface="Times New Roman"/>
              </a:rPr>
              <a:t>Cambodia</a:t>
            </a:r>
            <a:r>
              <a:rPr sz="1050" spc="65" dirty="0">
                <a:solidFill>
                  <a:srgbClr val="231F20"/>
                </a:solidFill>
                <a:latin typeface="Times New Roman"/>
                <a:cs typeface="Times New Roman"/>
              </a:rPr>
              <a:t> </a:t>
            </a:r>
            <a:r>
              <a:rPr sz="1050" dirty="0">
                <a:solidFill>
                  <a:srgbClr val="231F20"/>
                </a:solidFill>
                <a:latin typeface="Times New Roman"/>
                <a:cs typeface="Times New Roman"/>
              </a:rPr>
              <a:t>20</a:t>
            </a:r>
            <a:r>
              <a:rPr sz="1050" spc="60" dirty="0">
                <a:solidFill>
                  <a:srgbClr val="231F20"/>
                </a:solidFill>
                <a:latin typeface="Times New Roman"/>
                <a:cs typeface="Times New Roman"/>
              </a:rPr>
              <a:t> </a:t>
            </a:r>
            <a:r>
              <a:rPr sz="1050" spc="-10" dirty="0">
                <a:solidFill>
                  <a:srgbClr val="231F20"/>
                </a:solidFill>
                <a:latin typeface="Times New Roman"/>
                <a:cs typeface="Times New Roman"/>
              </a:rPr>
              <a:t>pages.</a:t>
            </a:r>
            <a:endParaRPr sz="1050" dirty="0">
              <a:latin typeface="Times New Roman"/>
              <a:cs typeface="Times New Roman"/>
            </a:endParaRPr>
          </a:p>
          <a:p>
            <a:pPr marL="12700" marR="5080">
              <a:lnSpc>
                <a:spcPct val="142900"/>
              </a:lnSpc>
              <a:spcBef>
                <a:spcPts val="800"/>
              </a:spcBef>
            </a:pPr>
            <a:r>
              <a:rPr sz="1050" dirty="0">
                <a:solidFill>
                  <a:srgbClr val="231F20"/>
                </a:solidFill>
                <a:latin typeface="Times New Roman"/>
                <a:cs typeface="Times New Roman"/>
              </a:rPr>
              <a:t>Department</a:t>
            </a:r>
            <a:r>
              <a:rPr sz="1050" spc="85" dirty="0">
                <a:solidFill>
                  <a:srgbClr val="231F20"/>
                </a:solidFill>
                <a:latin typeface="Times New Roman"/>
                <a:cs typeface="Times New Roman"/>
              </a:rPr>
              <a:t> </a:t>
            </a:r>
            <a:r>
              <a:rPr sz="1050" dirty="0">
                <a:solidFill>
                  <a:srgbClr val="231F20"/>
                </a:solidFill>
                <a:latin typeface="Times New Roman"/>
                <a:cs typeface="Times New Roman"/>
              </a:rPr>
              <a:t>of</a:t>
            </a:r>
            <a:r>
              <a:rPr sz="1050" spc="15" dirty="0">
                <a:solidFill>
                  <a:srgbClr val="231F20"/>
                </a:solidFill>
                <a:latin typeface="Times New Roman"/>
                <a:cs typeface="Times New Roman"/>
              </a:rPr>
              <a:t> </a:t>
            </a:r>
            <a:r>
              <a:rPr sz="1050" dirty="0">
                <a:solidFill>
                  <a:srgbClr val="231F20"/>
                </a:solidFill>
                <a:latin typeface="Times New Roman"/>
                <a:cs typeface="Times New Roman"/>
              </a:rPr>
              <a:t>Aquaculture</a:t>
            </a:r>
            <a:r>
              <a:rPr sz="1050" spc="90" dirty="0">
                <a:solidFill>
                  <a:srgbClr val="231F20"/>
                </a:solidFill>
                <a:latin typeface="Times New Roman"/>
                <a:cs typeface="Times New Roman"/>
              </a:rPr>
              <a:t> </a:t>
            </a:r>
            <a:r>
              <a:rPr sz="1050" dirty="0">
                <a:solidFill>
                  <a:srgbClr val="231F20"/>
                </a:solidFill>
                <a:latin typeface="Times New Roman"/>
                <a:cs typeface="Times New Roman"/>
              </a:rPr>
              <a:t>Development</a:t>
            </a:r>
            <a:r>
              <a:rPr sz="1050" spc="90" dirty="0">
                <a:solidFill>
                  <a:srgbClr val="231F20"/>
                </a:solidFill>
                <a:latin typeface="Times New Roman"/>
                <a:cs typeface="Times New Roman"/>
              </a:rPr>
              <a:t> </a:t>
            </a:r>
            <a:r>
              <a:rPr sz="1050" dirty="0">
                <a:solidFill>
                  <a:srgbClr val="231F20"/>
                </a:solidFill>
                <a:latin typeface="Times New Roman"/>
                <a:cs typeface="Times New Roman"/>
              </a:rPr>
              <a:t>(FiA),</a:t>
            </a:r>
            <a:r>
              <a:rPr sz="1050" spc="85" dirty="0">
                <a:solidFill>
                  <a:srgbClr val="231F20"/>
                </a:solidFill>
                <a:latin typeface="Times New Roman"/>
                <a:cs typeface="Times New Roman"/>
              </a:rPr>
              <a:t> </a:t>
            </a:r>
            <a:r>
              <a:rPr sz="1050" dirty="0">
                <a:solidFill>
                  <a:srgbClr val="231F20"/>
                </a:solidFill>
                <a:latin typeface="Times New Roman"/>
                <a:cs typeface="Times New Roman"/>
              </a:rPr>
              <a:t>2008.</a:t>
            </a:r>
            <a:r>
              <a:rPr sz="1050" spc="90" dirty="0">
                <a:solidFill>
                  <a:srgbClr val="231F20"/>
                </a:solidFill>
                <a:latin typeface="Times New Roman"/>
                <a:cs typeface="Times New Roman"/>
              </a:rPr>
              <a:t> </a:t>
            </a:r>
            <a:r>
              <a:rPr sz="1050" dirty="0">
                <a:solidFill>
                  <a:srgbClr val="231F20"/>
                </a:solidFill>
                <a:latin typeface="Times New Roman"/>
                <a:cs typeface="Times New Roman"/>
              </a:rPr>
              <a:t>Raising</a:t>
            </a:r>
            <a:r>
              <a:rPr sz="1050" spc="90" dirty="0">
                <a:solidFill>
                  <a:srgbClr val="231F20"/>
                </a:solidFill>
                <a:latin typeface="Times New Roman"/>
                <a:cs typeface="Times New Roman"/>
              </a:rPr>
              <a:t> </a:t>
            </a:r>
            <a:r>
              <a:rPr sz="1050" dirty="0">
                <a:solidFill>
                  <a:srgbClr val="231F20"/>
                </a:solidFill>
                <a:latin typeface="Times New Roman"/>
                <a:cs typeface="Times New Roman"/>
              </a:rPr>
              <a:t>technique</a:t>
            </a:r>
            <a:r>
              <a:rPr sz="1050" spc="85" dirty="0">
                <a:solidFill>
                  <a:srgbClr val="231F20"/>
                </a:solidFill>
                <a:latin typeface="Times New Roman"/>
                <a:cs typeface="Times New Roman"/>
              </a:rPr>
              <a:t> </a:t>
            </a:r>
            <a:r>
              <a:rPr sz="1050" spc="-25" dirty="0">
                <a:solidFill>
                  <a:srgbClr val="231F20"/>
                </a:solidFill>
                <a:latin typeface="Times New Roman"/>
                <a:cs typeface="Times New Roman"/>
              </a:rPr>
              <a:t>of </a:t>
            </a:r>
            <a:r>
              <a:rPr sz="1050" dirty="0">
                <a:solidFill>
                  <a:srgbClr val="231F20"/>
                </a:solidFill>
                <a:latin typeface="Times New Roman"/>
                <a:cs typeface="Times New Roman"/>
              </a:rPr>
              <a:t>Tilapia,</a:t>
            </a:r>
            <a:r>
              <a:rPr sz="1050" spc="70" dirty="0">
                <a:solidFill>
                  <a:srgbClr val="231F20"/>
                </a:solidFill>
                <a:latin typeface="Times New Roman"/>
                <a:cs typeface="Times New Roman"/>
              </a:rPr>
              <a:t> </a:t>
            </a:r>
            <a:r>
              <a:rPr sz="1050" dirty="0">
                <a:solidFill>
                  <a:srgbClr val="231F20"/>
                </a:solidFill>
                <a:latin typeface="Times New Roman"/>
                <a:cs typeface="Times New Roman"/>
              </a:rPr>
              <a:t>Puntius</a:t>
            </a:r>
            <a:r>
              <a:rPr sz="1050" spc="75" dirty="0">
                <a:solidFill>
                  <a:srgbClr val="231F20"/>
                </a:solidFill>
                <a:latin typeface="Times New Roman"/>
                <a:cs typeface="Times New Roman"/>
              </a:rPr>
              <a:t> </a:t>
            </a:r>
            <a:r>
              <a:rPr sz="1050" dirty="0">
                <a:solidFill>
                  <a:srgbClr val="231F20"/>
                </a:solidFill>
                <a:latin typeface="Times New Roman"/>
                <a:cs typeface="Times New Roman"/>
              </a:rPr>
              <a:t>gonionotus</a:t>
            </a:r>
            <a:r>
              <a:rPr sz="1050" spc="75" dirty="0">
                <a:solidFill>
                  <a:srgbClr val="231F20"/>
                </a:solidFill>
                <a:latin typeface="Times New Roman"/>
                <a:cs typeface="Times New Roman"/>
              </a:rPr>
              <a:t> </a:t>
            </a:r>
            <a:r>
              <a:rPr sz="1050" dirty="0">
                <a:solidFill>
                  <a:srgbClr val="231F20"/>
                </a:solidFill>
                <a:latin typeface="Times New Roman"/>
                <a:cs typeface="Times New Roman"/>
              </a:rPr>
              <a:t>and</a:t>
            </a:r>
            <a:r>
              <a:rPr sz="1050" spc="75" dirty="0">
                <a:solidFill>
                  <a:srgbClr val="231F20"/>
                </a:solidFill>
                <a:latin typeface="Times New Roman"/>
                <a:cs typeface="Times New Roman"/>
              </a:rPr>
              <a:t> </a:t>
            </a:r>
            <a:r>
              <a:rPr sz="1050" dirty="0">
                <a:solidFill>
                  <a:srgbClr val="231F20"/>
                </a:solidFill>
                <a:latin typeface="Times New Roman"/>
                <a:cs typeface="Times New Roman"/>
              </a:rPr>
              <a:t>Silver</a:t>
            </a:r>
            <a:r>
              <a:rPr sz="1050" spc="75" dirty="0">
                <a:solidFill>
                  <a:srgbClr val="231F20"/>
                </a:solidFill>
                <a:latin typeface="Times New Roman"/>
                <a:cs typeface="Times New Roman"/>
              </a:rPr>
              <a:t> </a:t>
            </a:r>
            <a:r>
              <a:rPr sz="1050" dirty="0">
                <a:solidFill>
                  <a:srgbClr val="231F20"/>
                </a:solidFill>
                <a:latin typeface="Times New Roman"/>
                <a:cs typeface="Times New Roman"/>
              </a:rPr>
              <a:t>carp.</a:t>
            </a:r>
            <a:r>
              <a:rPr sz="1050" spc="70" dirty="0">
                <a:solidFill>
                  <a:srgbClr val="231F20"/>
                </a:solidFill>
                <a:latin typeface="Times New Roman"/>
                <a:cs typeface="Times New Roman"/>
              </a:rPr>
              <a:t> </a:t>
            </a:r>
            <a:r>
              <a:rPr sz="1050" dirty="0">
                <a:solidFill>
                  <a:srgbClr val="231F20"/>
                </a:solidFill>
                <a:latin typeface="Times New Roman"/>
                <a:cs typeface="Times New Roman"/>
              </a:rPr>
              <a:t>Pages</a:t>
            </a:r>
            <a:r>
              <a:rPr sz="1050" spc="75" dirty="0">
                <a:solidFill>
                  <a:srgbClr val="231F20"/>
                </a:solidFill>
                <a:latin typeface="Times New Roman"/>
                <a:cs typeface="Times New Roman"/>
              </a:rPr>
              <a:t> </a:t>
            </a:r>
            <a:r>
              <a:rPr sz="1050" dirty="0">
                <a:solidFill>
                  <a:srgbClr val="231F20"/>
                </a:solidFill>
                <a:latin typeface="Times New Roman"/>
                <a:cs typeface="Times New Roman"/>
              </a:rPr>
              <a:t>7-</a:t>
            </a:r>
            <a:r>
              <a:rPr sz="1050" spc="-25" dirty="0">
                <a:solidFill>
                  <a:srgbClr val="231F20"/>
                </a:solidFill>
                <a:latin typeface="Times New Roman"/>
                <a:cs typeface="Times New Roman"/>
              </a:rPr>
              <a:t>8.</a:t>
            </a:r>
            <a:endParaRPr sz="1050" dirty="0">
              <a:latin typeface="Times New Roman"/>
              <a:cs typeface="Times New Roman"/>
            </a:endParaRPr>
          </a:p>
          <a:p>
            <a:pPr marL="12700" marR="51435">
              <a:lnSpc>
                <a:spcPct val="142900"/>
              </a:lnSpc>
              <a:spcBef>
                <a:spcPts val="795"/>
              </a:spcBef>
            </a:pPr>
            <a:r>
              <a:rPr sz="1050" dirty="0">
                <a:solidFill>
                  <a:srgbClr val="231F20"/>
                </a:solidFill>
                <a:latin typeface="Times New Roman"/>
                <a:cs typeface="Times New Roman"/>
              </a:rPr>
              <a:t>KS</a:t>
            </a:r>
            <a:r>
              <a:rPr sz="1050" spc="45" dirty="0">
                <a:solidFill>
                  <a:srgbClr val="231F20"/>
                </a:solidFill>
                <a:latin typeface="Times New Roman"/>
                <a:cs typeface="Times New Roman"/>
              </a:rPr>
              <a:t> </a:t>
            </a:r>
            <a:r>
              <a:rPr sz="1050" dirty="0">
                <a:solidFill>
                  <a:srgbClr val="231F20"/>
                </a:solidFill>
                <a:latin typeface="Times New Roman"/>
                <a:cs typeface="Times New Roman"/>
              </a:rPr>
              <a:t>Duong</a:t>
            </a:r>
            <a:r>
              <a:rPr sz="1050" spc="25" dirty="0">
                <a:solidFill>
                  <a:srgbClr val="231F20"/>
                </a:solidFill>
                <a:latin typeface="Times New Roman"/>
                <a:cs typeface="Times New Roman"/>
              </a:rPr>
              <a:t> </a:t>
            </a:r>
            <a:r>
              <a:rPr sz="1050" dirty="0">
                <a:solidFill>
                  <a:srgbClr val="231F20"/>
                </a:solidFill>
                <a:latin typeface="Times New Roman"/>
                <a:cs typeface="Times New Roman"/>
              </a:rPr>
              <a:t>Tan</a:t>
            </a:r>
            <a:r>
              <a:rPr sz="1050" spc="50" dirty="0">
                <a:solidFill>
                  <a:srgbClr val="231F20"/>
                </a:solidFill>
                <a:latin typeface="Times New Roman"/>
                <a:cs typeface="Times New Roman"/>
              </a:rPr>
              <a:t> </a:t>
            </a:r>
            <a:r>
              <a:rPr sz="1050" dirty="0">
                <a:solidFill>
                  <a:srgbClr val="231F20"/>
                </a:solidFill>
                <a:latin typeface="Times New Roman"/>
                <a:cs typeface="Times New Roman"/>
              </a:rPr>
              <a:t>Loc,</a:t>
            </a:r>
            <a:r>
              <a:rPr sz="1050" spc="45" dirty="0">
                <a:solidFill>
                  <a:srgbClr val="231F20"/>
                </a:solidFill>
                <a:latin typeface="Times New Roman"/>
                <a:cs typeface="Times New Roman"/>
              </a:rPr>
              <a:t> </a:t>
            </a:r>
            <a:r>
              <a:rPr sz="1050" dirty="0">
                <a:solidFill>
                  <a:srgbClr val="231F20"/>
                </a:solidFill>
                <a:latin typeface="Times New Roman"/>
                <a:cs typeface="Times New Roman"/>
              </a:rPr>
              <a:t>2005.</a:t>
            </a:r>
            <a:r>
              <a:rPr sz="1050" spc="50" dirty="0">
                <a:solidFill>
                  <a:srgbClr val="231F20"/>
                </a:solidFill>
                <a:latin typeface="Times New Roman"/>
                <a:cs typeface="Times New Roman"/>
              </a:rPr>
              <a:t> </a:t>
            </a:r>
            <a:r>
              <a:rPr sz="1050" dirty="0">
                <a:solidFill>
                  <a:srgbClr val="231F20"/>
                </a:solidFill>
                <a:latin typeface="Times New Roman"/>
                <a:cs typeface="Times New Roman"/>
              </a:rPr>
              <a:t>Fish</a:t>
            </a:r>
            <a:r>
              <a:rPr sz="1050" spc="45" dirty="0">
                <a:solidFill>
                  <a:srgbClr val="231F20"/>
                </a:solidFill>
                <a:latin typeface="Times New Roman"/>
                <a:cs typeface="Times New Roman"/>
              </a:rPr>
              <a:t> </a:t>
            </a:r>
            <a:r>
              <a:rPr sz="1050" dirty="0">
                <a:solidFill>
                  <a:srgbClr val="231F20"/>
                </a:solidFill>
                <a:latin typeface="Times New Roman"/>
                <a:cs typeface="Times New Roman"/>
              </a:rPr>
              <a:t>Seed</a:t>
            </a:r>
            <a:r>
              <a:rPr sz="1050" spc="50" dirty="0">
                <a:solidFill>
                  <a:srgbClr val="231F20"/>
                </a:solidFill>
                <a:latin typeface="Times New Roman"/>
                <a:cs typeface="Times New Roman"/>
              </a:rPr>
              <a:t> </a:t>
            </a:r>
            <a:r>
              <a:rPr sz="1050" dirty="0">
                <a:solidFill>
                  <a:srgbClr val="231F20"/>
                </a:solidFill>
                <a:latin typeface="Times New Roman"/>
                <a:cs typeface="Times New Roman"/>
              </a:rPr>
              <a:t>Production</a:t>
            </a:r>
            <a:r>
              <a:rPr sz="1050" spc="25" dirty="0">
                <a:solidFill>
                  <a:srgbClr val="231F20"/>
                </a:solidFill>
                <a:latin typeface="Times New Roman"/>
                <a:cs typeface="Times New Roman"/>
              </a:rPr>
              <a:t> </a:t>
            </a:r>
            <a:r>
              <a:rPr sz="1050" dirty="0">
                <a:solidFill>
                  <a:srgbClr val="231F20"/>
                </a:solidFill>
                <a:latin typeface="Times New Roman"/>
                <a:cs typeface="Times New Roman"/>
              </a:rPr>
              <a:t>Technique</a:t>
            </a:r>
            <a:r>
              <a:rPr sz="1050" spc="340" dirty="0">
                <a:solidFill>
                  <a:srgbClr val="231F20"/>
                </a:solidFill>
                <a:latin typeface="Times New Roman"/>
                <a:cs typeface="Times New Roman"/>
              </a:rPr>
              <a:t> </a:t>
            </a:r>
            <a:r>
              <a:rPr sz="1050" dirty="0">
                <a:solidFill>
                  <a:srgbClr val="231F20"/>
                </a:solidFill>
                <a:latin typeface="Times New Roman"/>
                <a:cs typeface="Times New Roman"/>
              </a:rPr>
              <a:t>and</a:t>
            </a:r>
            <a:r>
              <a:rPr sz="1050" spc="45" dirty="0">
                <a:solidFill>
                  <a:srgbClr val="231F20"/>
                </a:solidFill>
                <a:latin typeface="Times New Roman"/>
                <a:cs typeface="Times New Roman"/>
              </a:rPr>
              <a:t> </a:t>
            </a:r>
            <a:r>
              <a:rPr sz="1050" dirty="0">
                <a:solidFill>
                  <a:srgbClr val="231F20"/>
                </a:solidFill>
                <a:latin typeface="Times New Roman"/>
                <a:cs typeface="Times New Roman"/>
              </a:rPr>
              <a:t>Culture</a:t>
            </a:r>
            <a:r>
              <a:rPr sz="1050" spc="50" dirty="0">
                <a:solidFill>
                  <a:srgbClr val="231F20"/>
                </a:solidFill>
                <a:latin typeface="Times New Roman"/>
                <a:cs typeface="Times New Roman"/>
              </a:rPr>
              <a:t> </a:t>
            </a:r>
            <a:r>
              <a:rPr sz="1050" spc="-25" dirty="0">
                <a:solidFill>
                  <a:srgbClr val="231F20"/>
                </a:solidFill>
                <a:latin typeface="Times New Roman"/>
                <a:cs typeface="Times New Roman"/>
              </a:rPr>
              <a:t>fo </a:t>
            </a:r>
            <a:r>
              <a:rPr sz="1050" dirty="0">
                <a:solidFill>
                  <a:srgbClr val="231F20"/>
                </a:solidFill>
                <a:latin typeface="Times New Roman"/>
                <a:cs typeface="Times New Roman"/>
              </a:rPr>
              <a:t>Climbing</a:t>
            </a:r>
            <a:r>
              <a:rPr sz="1050" spc="70" dirty="0">
                <a:solidFill>
                  <a:srgbClr val="231F20"/>
                </a:solidFill>
                <a:latin typeface="Times New Roman"/>
                <a:cs typeface="Times New Roman"/>
              </a:rPr>
              <a:t> </a:t>
            </a:r>
            <a:r>
              <a:rPr sz="1050" dirty="0">
                <a:solidFill>
                  <a:srgbClr val="231F20"/>
                </a:solidFill>
                <a:latin typeface="Times New Roman"/>
                <a:cs typeface="Times New Roman"/>
              </a:rPr>
              <a:t>perch,</a:t>
            </a:r>
            <a:r>
              <a:rPr sz="1050" spc="70" dirty="0">
                <a:solidFill>
                  <a:srgbClr val="231F20"/>
                </a:solidFill>
                <a:latin typeface="Times New Roman"/>
                <a:cs typeface="Times New Roman"/>
              </a:rPr>
              <a:t> </a:t>
            </a:r>
            <a:r>
              <a:rPr sz="1050" dirty="0">
                <a:solidFill>
                  <a:srgbClr val="231F20"/>
                </a:solidFill>
                <a:latin typeface="Times New Roman"/>
                <a:cs typeface="Times New Roman"/>
              </a:rPr>
              <a:t>44</a:t>
            </a:r>
            <a:r>
              <a:rPr sz="1050" spc="70" dirty="0">
                <a:solidFill>
                  <a:srgbClr val="231F20"/>
                </a:solidFill>
                <a:latin typeface="Times New Roman"/>
                <a:cs typeface="Times New Roman"/>
              </a:rPr>
              <a:t> </a:t>
            </a:r>
            <a:r>
              <a:rPr sz="1050" spc="-10" dirty="0">
                <a:solidFill>
                  <a:srgbClr val="231F20"/>
                </a:solidFill>
                <a:latin typeface="Times New Roman"/>
                <a:cs typeface="Times New Roman"/>
              </a:rPr>
              <a:t>pages.</a:t>
            </a:r>
            <a:endParaRPr sz="1050" dirty="0">
              <a:latin typeface="Times New Roman"/>
              <a:cs typeface="Times New Roman"/>
            </a:endParaRPr>
          </a:p>
          <a:p>
            <a:pPr>
              <a:lnSpc>
                <a:spcPct val="100000"/>
              </a:lnSpc>
              <a:spcBef>
                <a:spcPts val="135"/>
              </a:spcBef>
            </a:pPr>
            <a:endParaRPr sz="1050" dirty="0">
              <a:latin typeface="Times New Roman"/>
              <a:cs typeface="Times New Roman"/>
            </a:endParaRPr>
          </a:p>
          <a:p>
            <a:pPr marL="12700">
              <a:lnSpc>
                <a:spcPct val="100000"/>
              </a:lnSpc>
            </a:pPr>
            <a:r>
              <a:rPr sz="1050" dirty="0">
                <a:solidFill>
                  <a:srgbClr val="231F20"/>
                </a:solidFill>
                <a:latin typeface="Times New Roman"/>
                <a:cs typeface="Times New Roman"/>
              </a:rPr>
              <a:t>Michael</a:t>
            </a:r>
            <a:r>
              <a:rPr sz="1050" spc="40" dirty="0">
                <a:solidFill>
                  <a:srgbClr val="231F20"/>
                </a:solidFill>
                <a:latin typeface="Times New Roman"/>
                <a:cs typeface="Times New Roman"/>
              </a:rPr>
              <a:t> </a:t>
            </a:r>
            <a:r>
              <a:rPr sz="1050" dirty="0">
                <a:solidFill>
                  <a:srgbClr val="231F20"/>
                </a:solidFill>
                <a:latin typeface="Times New Roman"/>
                <a:cs typeface="Times New Roman"/>
              </a:rPr>
              <a:t>B,</a:t>
            </a:r>
            <a:r>
              <a:rPr sz="1050" spc="45" dirty="0">
                <a:solidFill>
                  <a:srgbClr val="231F20"/>
                </a:solidFill>
                <a:latin typeface="Times New Roman"/>
                <a:cs typeface="Times New Roman"/>
              </a:rPr>
              <a:t> </a:t>
            </a:r>
            <a:r>
              <a:rPr sz="1050" dirty="0">
                <a:solidFill>
                  <a:srgbClr val="231F20"/>
                </a:solidFill>
                <a:latin typeface="Times New Roman"/>
                <a:cs typeface="Times New Roman"/>
              </a:rPr>
              <a:t>New,</a:t>
            </a:r>
            <a:r>
              <a:rPr sz="1050" spc="40" dirty="0">
                <a:solidFill>
                  <a:srgbClr val="231F20"/>
                </a:solidFill>
                <a:latin typeface="Times New Roman"/>
                <a:cs typeface="Times New Roman"/>
              </a:rPr>
              <a:t> </a:t>
            </a:r>
            <a:r>
              <a:rPr sz="1050" dirty="0">
                <a:solidFill>
                  <a:srgbClr val="231F20"/>
                </a:solidFill>
                <a:latin typeface="Times New Roman"/>
                <a:cs typeface="Times New Roman"/>
              </a:rPr>
              <a:t>1987.</a:t>
            </a:r>
            <a:r>
              <a:rPr sz="1050" spc="45" dirty="0">
                <a:solidFill>
                  <a:srgbClr val="231F20"/>
                </a:solidFill>
                <a:latin typeface="Times New Roman"/>
                <a:cs typeface="Times New Roman"/>
              </a:rPr>
              <a:t> </a:t>
            </a:r>
            <a:r>
              <a:rPr sz="1050" dirty="0">
                <a:solidFill>
                  <a:srgbClr val="231F20"/>
                </a:solidFill>
                <a:latin typeface="Times New Roman"/>
                <a:cs typeface="Times New Roman"/>
              </a:rPr>
              <a:t>Feed</a:t>
            </a:r>
            <a:r>
              <a:rPr sz="1050" spc="45" dirty="0">
                <a:solidFill>
                  <a:srgbClr val="231F20"/>
                </a:solidFill>
                <a:latin typeface="Times New Roman"/>
                <a:cs typeface="Times New Roman"/>
              </a:rPr>
              <a:t> </a:t>
            </a:r>
            <a:r>
              <a:rPr sz="1050" dirty="0">
                <a:solidFill>
                  <a:srgbClr val="231F20"/>
                </a:solidFill>
                <a:latin typeface="Times New Roman"/>
                <a:cs typeface="Times New Roman"/>
              </a:rPr>
              <a:t>and</a:t>
            </a:r>
            <a:r>
              <a:rPr sz="1050" spc="40" dirty="0">
                <a:solidFill>
                  <a:srgbClr val="231F20"/>
                </a:solidFill>
                <a:latin typeface="Times New Roman"/>
                <a:cs typeface="Times New Roman"/>
              </a:rPr>
              <a:t> </a:t>
            </a:r>
            <a:r>
              <a:rPr sz="1050" dirty="0">
                <a:solidFill>
                  <a:srgbClr val="231F20"/>
                </a:solidFill>
                <a:latin typeface="Times New Roman"/>
                <a:cs typeface="Times New Roman"/>
              </a:rPr>
              <a:t>feeding</a:t>
            </a:r>
            <a:r>
              <a:rPr sz="1050" spc="45" dirty="0">
                <a:solidFill>
                  <a:srgbClr val="231F20"/>
                </a:solidFill>
                <a:latin typeface="Times New Roman"/>
                <a:cs typeface="Times New Roman"/>
              </a:rPr>
              <a:t> </a:t>
            </a:r>
            <a:r>
              <a:rPr sz="1050" dirty="0">
                <a:solidFill>
                  <a:srgbClr val="231F20"/>
                </a:solidFill>
                <a:latin typeface="Times New Roman"/>
                <a:cs typeface="Times New Roman"/>
              </a:rPr>
              <a:t>of</a:t>
            </a:r>
            <a:r>
              <a:rPr sz="1050" spc="45" dirty="0">
                <a:solidFill>
                  <a:srgbClr val="231F20"/>
                </a:solidFill>
                <a:latin typeface="Times New Roman"/>
                <a:cs typeface="Times New Roman"/>
              </a:rPr>
              <a:t> </a:t>
            </a:r>
            <a:r>
              <a:rPr sz="1050" dirty="0">
                <a:solidFill>
                  <a:srgbClr val="231F20"/>
                </a:solidFill>
                <a:latin typeface="Times New Roman"/>
                <a:cs typeface="Times New Roman"/>
              </a:rPr>
              <a:t>fish</a:t>
            </a:r>
            <a:r>
              <a:rPr sz="1050" spc="40" dirty="0">
                <a:solidFill>
                  <a:srgbClr val="231F20"/>
                </a:solidFill>
                <a:latin typeface="Times New Roman"/>
                <a:cs typeface="Times New Roman"/>
              </a:rPr>
              <a:t> </a:t>
            </a:r>
            <a:r>
              <a:rPr sz="1050" dirty="0">
                <a:solidFill>
                  <a:srgbClr val="231F20"/>
                </a:solidFill>
                <a:latin typeface="Times New Roman"/>
                <a:cs typeface="Times New Roman"/>
              </a:rPr>
              <a:t>and</a:t>
            </a:r>
            <a:r>
              <a:rPr sz="1050" spc="45" dirty="0">
                <a:solidFill>
                  <a:srgbClr val="231F20"/>
                </a:solidFill>
                <a:latin typeface="Times New Roman"/>
                <a:cs typeface="Times New Roman"/>
              </a:rPr>
              <a:t> </a:t>
            </a:r>
            <a:r>
              <a:rPr sz="1050" dirty="0">
                <a:solidFill>
                  <a:srgbClr val="231F20"/>
                </a:solidFill>
                <a:latin typeface="Times New Roman"/>
                <a:cs typeface="Times New Roman"/>
              </a:rPr>
              <a:t>shrimp.</a:t>
            </a:r>
            <a:r>
              <a:rPr sz="1050" spc="-20" dirty="0">
                <a:solidFill>
                  <a:srgbClr val="231F20"/>
                </a:solidFill>
                <a:latin typeface="Times New Roman"/>
                <a:cs typeface="Times New Roman"/>
              </a:rPr>
              <a:t> </a:t>
            </a:r>
            <a:r>
              <a:rPr sz="1050" spc="-10" dirty="0">
                <a:solidFill>
                  <a:srgbClr val="231F20"/>
                </a:solidFill>
                <a:latin typeface="Times New Roman"/>
                <a:cs typeface="Times New Roman"/>
              </a:rPr>
              <a:t>Aquaculture</a:t>
            </a:r>
            <a:endParaRPr sz="1050" dirty="0">
              <a:latin typeface="Times New Roman"/>
              <a:cs typeface="Times New Roman"/>
            </a:endParaRPr>
          </a:p>
          <a:p>
            <a:pPr marL="12700">
              <a:lnSpc>
                <a:spcPct val="100000"/>
              </a:lnSpc>
              <a:spcBef>
                <a:spcPts val="540"/>
              </a:spcBef>
            </a:pPr>
            <a:r>
              <a:rPr sz="1050" dirty="0">
                <a:solidFill>
                  <a:srgbClr val="231F20"/>
                </a:solidFill>
                <a:latin typeface="Times New Roman"/>
                <a:cs typeface="Times New Roman"/>
              </a:rPr>
              <a:t>development</a:t>
            </a:r>
            <a:r>
              <a:rPr sz="1050" spc="95" dirty="0">
                <a:solidFill>
                  <a:srgbClr val="231F20"/>
                </a:solidFill>
                <a:latin typeface="Times New Roman"/>
                <a:cs typeface="Times New Roman"/>
              </a:rPr>
              <a:t> </a:t>
            </a:r>
            <a:r>
              <a:rPr sz="1050" dirty="0">
                <a:solidFill>
                  <a:srgbClr val="231F20"/>
                </a:solidFill>
                <a:latin typeface="Times New Roman"/>
                <a:cs typeface="Times New Roman"/>
              </a:rPr>
              <a:t>and</a:t>
            </a:r>
            <a:r>
              <a:rPr sz="1050" spc="100" dirty="0">
                <a:solidFill>
                  <a:srgbClr val="231F20"/>
                </a:solidFill>
                <a:latin typeface="Times New Roman"/>
                <a:cs typeface="Times New Roman"/>
              </a:rPr>
              <a:t> </a:t>
            </a:r>
            <a:r>
              <a:rPr sz="1050" dirty="0">
                <a:solidFill>
                  <a:srgbClr val="231F20"/>
                </a:solidFill>
                <a:latin typeface="Times New Roman"/>
                <a:cs typeface="Times New Roman"/>
              </a:rPr>
              <a:t>coordination</a:t>
            </a:r>
            <a:r>
              <a:rPr sz="1050" spc="95" dirty="0">
                <a:solidFill>
                  <a:srgbClr val="231F20"/>
                </a:solidFill>
                <a:latin typeface="Times New Roman"/>
                <a:cs typeface="Times New Roman"/>
              </a:rPr>
              <a:t> </a:t>
            </a:r>
            <a:r>
              <a:rPr sz="1050" dirty="0">
                <a:solidFill>
                  <a:srgbClr val="231F20"/>
                </a:solidFill>
                <a:latin typeface="Times New Roman"/>
                <a:cs typeface="Times New Roman"/>
              </a:rPr>
              <a:t>program.</a:t>
            </a:r>
            <a:r>
              <a:rPr sz="1050" spc="100" dirty="0">
                <a:solidFill>
                  <a:srgbClr val="231F20"/>
                </a:solidFill>
                <a:latin typeface="Times New Roman"/>
                <a:cs typeface="Times New Roman"/>
              </a:rPr>
              <a:t> </a:t>
            </a:r>
            <a:r>
              <a:rPr sz="1050" dirty="0">
                <a:solidFill>
                  <a:srgbClr val="231F20"/>
                </a:solidFill>
                <a:latin typeface="Times New Roman"/>
                <a:cs typeface="Times New Roman"/>
              </a:rPr>
              <a:t>Pages</a:t>
            </a:r>
            <a:r>
              <a:rPr sz="1050" spc="100" dirty="0">
                <a:solidFill>
                  <a:srgbClr val="231F20"/>
                </a:solidFill>
                <a:latin typeface="Times New Roman"/>
                <a:cs typeface="Times New Roman"/>
              </a:rPr>
              <a:t> </a:t>
            </a:r>
            <a:r>
              <a:rPr sz="1050" dirty="0">
                <a:solidFill>
                  <a:srgbClr val="231F20"/>
                </a:solidFill>
                <a:latin typeface="Times New Roman"/>
                <a:cs typeface="Times New Roman"/>
              </a:rPr>
              <a:t>54-</a:t>
            </a:r>
            <a:r>
              <a:rPr sz="1050" spc="-25" dirty="0">
                <a:solidFill>
                  <a:srgbClr val="231F20"/>
                </a:solidFill>
                <a:latin typeface="Times New Roman"/>
                <a:cs typeface="Times New Roman"/>
              </a:rPr>
              <a:t>66.</a:t>
            </a:r>
            <a:endParaRPr sz="1050" dirty="0">
              <a:latin typeface="Times New Roman"/>
              <a:cs typeface="Times New Roman"/>
            </a:endParaRPr>
          </a:p>
          <a:p>
            <a:pPr>
              <a:lnSpc>
                <a:spcPct val="100000"/>
              </a:lnSpc>
              <a:spcBef>
                <a:spcPts val="130"/>
              </a:spcBef>
            </a:pPr>
            <a:endParaRPr sz="1050" dirty="0">
              <a:latin typeface="Times New Roman"/>
              <a:cs typeface="Times New Roman"/>
            </a:endParaRPr>
          </a:p>
          <a:p>
            <a:pPr marL="12700">
              <a:lnSpc>
                <a:spcPct val="100000"/>
              </a:lnSpc>
              <a:spcBef>
                <a:spcPts val="5"/>
              </a:spcBef>
            </a:pPr>
            <a:r>
              <a:rPr sz="1050" dirty="0">
                <a:solidFill>
                  <a:srgbClr val="231F20"/>
                </a:solidFill>
                <a:latin typeface="Times New Roman"/>
                <a:cs typeface="Times New Roman"/>
              </a:rPr>
              <a:t>Walter</a:t>
            </a:r>
            <a:r>
              <a:rPr sz="1050" spc="55" dirty="0">
                <a:solidFill>
                  <a:srgbClr val="231F20"/>
                </a:solidFill>
                <a:latin typeface="Times New Roman"/>
                <a:cs typeface="Times New Roman"/>
              </a:rPr>
              <a:t> </a:t>
            </a:r>
            <a:r>
              <a:rPr sz="1050" dirty="0">
                <a:solidFill>
                  <a:srgbClr val="231F20"/>
                </a:solidFill>
                <a:latin typeface="Times New Roman"/>
                <a:cs typeface="Times New Roman"/>
              </a:rPr>
              <a:t>J.,</a:t>
            </a:r>
            <a:r>
              <a:rPr sz="1050" spc="55" dirty="0">
                <a:solidFill>
                  <a:srgbClr val="231F20"/>
                </a:solidFill>
                <a:latin typeface="Times New Roman"/>
                <a:cs typeface="Times New Roman"/>
              </a:rPr>
              <a:t> </a:t>
            </a:r>
            <a:r>
              <a:rPr sz="1050" dirty="0">
                <a:solidFill>
                  <a:srgbClr val="231F20"/>
                </a:solidFill>
                <a:latin typeface="Times New Roman"/>
                <a:cs typeface="Times New Roman"/>
              </a:rPr>
              <a:t>rainboth,</a:t>
            </a:r>
            <a:r>
              <a:rPr sz="1050" spc="55" dirty="0">
                <a:solidFill>
                  <a:srgbClr val="231F20"/>
                </a:solidFill>
                <a:latin typeface="Times New Roman"/>
                <a:cs typeface="Times New Roman"/>
              </a:rPr>
              <a:t> </a:t>
            </a:r>
            <a:r>
              <a:rPr sz="1050" dirty="0">
                <a:solidFill>
                  <a:srgbClr val="231F20"/>
                </a:solidFill>
                <a:latin typeface="Times New Roman"/>
                <a:cs typeface="Times New Roman"/>
              </a:rPr>
              <a:t>1996.</a:t>
            </a:r>
            <a:r>
              <a:rPr sz="1050" spc="70" dirty="0">
                <a:solidFill>
                  <a:srgbClr val="231F20"/>
                </a:solidFill>
                <a:latin typeface="Times New Roman"/>
                <a:cs typeface="Times New Roman"/>
              </a:rPr>
              <a:t> </a:t>
            </a:r>
            <a:r>
              <a:rPr sz="1000" dirty="0">
                <a:solidFill>
                  <a:srgbClr val="231F20"/>
                </a:solidFill>
                <a:latin typeface="Times New Roman"/>
                <a:cs typeface="Times New Roman"/>
              </a:rPr>
              <a:t>Fishes</a:t>
            </a:r>
            <a:r>
              <a:rPr sz="1000" spc="55" dirty="0">
                <a:solidFill>
                  <a:srgbClr val="231F20"/>
                </a:solidFill>
                <a:latin typeface="Times New Roman"/>
                <a:cs typeface="Times New Roman"/>
              </a:rPr>
              <a:t> </a:t>
            </a:r>
            <a:r>
              <a:rPr sz="1000" dirty="0">
                <a:solidFill>
                  <a:srgbClr val="231F20"/>
                </a:solidFill>
                <a:latin typeface="Times New Roman"/>
                <a:cs typeface="Times New Roman"/>
              </a:rPr>
              <a:t>of</a:t>
            </a:r>
            <a:r>
              <a:rPr sz="1000" spc="50" dirty="0">
                <a:solidFill>
                  <a:srgbClr val="231F20"/>
                </a:solidFill>
                <a:latin typeface="Times New Roman"/>
                <a:cs typeface="Times New Roman"/>
              </a:rPr>
              <a:t> </a:t>
            </a:r>
            <a:r>
              <a:rPr sz="1000" dirty="0">
                <a:solidFill>
                  <a:srgbClr val="231F20"/>
                </a:solidFill>
                <a:latin typeface="Times New Roman"/>
                <a:cs typeface="Times New Roman"/>
              </a:rPr>
              <a:t>the</a:t>
            </a:r>
            <a:r>
              <a:rPr sz="1000" spc="50" dirty="0">
                <a:solidFill>
                  <a:srgbClr val="231F20"/>
                </a:solidFill>
                <a:latin typeface="Times New Roman"/>
                <a:cs typeface="Times New Roman"/>
              </a:rPr>
              <a:t> </a:t>
            </a:r>
            <a:r>
              <a:rPr sz="1000" dirty="0">
                <a:solidFill>
                  <a:srgbClr val="231F20"/>
                </a:solidFill>
                <a:latin typeface="Times New Roman"/>
                <a:cs typeface="Times New Roman"/>
              </a:rPr>
              <a:t>Cambodian</a:t>
            </a:r>
            <a:r>
              <a:rPr sz="1000" spc="50" dirty="0">
                <a:solidFill>
                  <a:srgbClr val="231F20"/>
                </a:solidFill>
                <a:latin typeface="Times New Roman"/>
                <a:cs typeface="Times New Roman"/>
              </a:rPr>
              <a:t> </a:t>
            </a:r>
            <a:r>
              <a:rPr sz="1000" dirty="0">
                <a:solidFill>
                  <a:srgbClr val="231F20"/>
                </a:solidFill>
                <a:latin typeface="Times New Roman"/>
                <a:cs typeface="Times New Roman"/>
              </a:rPr>
              <a:t>Mekong.</a:t>
            </a:r>
            <a:r>
              <a:rPr sz="1000" spc="50" dirty="0">
                <a:solidFill>
                  <a:srgbClr val="231F20"/>
                </a:solidFill>
                <a:latin typeface="Times New Roman"/>
                <a:cs typeface="Times New Roman"/>
              </a:rPr>
              <a:t> </a:t>
            </a:r>
            <a:r>
              <a:rPr sz="1000" dirty="0">
                <a:solidFill>
                  <a:srgbClr val="231F20"/>
                </a:solidFill>
                <a:latin typeface="Times New Roman"/>
                <a:cs typeface="Times New Roman"/>
              </a:rPr>
              <a:t>Page</a:t>
            </a:r>
            <a:r>
              <a:rPr sz="1000" spc="50" dirty="0">
                <a:solidFill>
                  <a:srgbClr val="231F20"/>
                </a:solidFill>
                <a:latin typeface="Times New Roman"/>
                <a:cs typeface="Times New Roman"/>
              </a:rPr>
              <a:t> </a:t>
            </a:r>
            <a:r>
              <a:rPr sz="1000" spc="-25" dirty="0">
                <a:solidFill>
                  <a:srgbClr val="231F20"/>
                </a:solidFill>
                <a:latin typeface="Times New Roman"/>
                <a:cs typeface="Times New Roman"/>
              </a:rPr>
              <a:t>214</a:t>
            </a:r>
            <a:endParaRPr sz="10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391986" rIns="0" bIns="0" rtlCol="0">
            <a:spAutoFit/>
          </a:bodyPr>
          <a:lstStyle/>
          <a:p>
            <a:pPr marL="2008505">
              <a:lnSpc>
                <a:spcPts val="1985"/>
              </a:lnSpc>
            </a:pPr>
            <a:r>
              <a:rPr spc="-525" dirty="0"/>
              <a:t>14</a:t>
            </a:r>
          </a:p>
        </p:txBody>
      </p:sp>
      <p:sp>
        <p:nvSpPr>
          <p:cNvPr id="9" name="TextBox 8">
            <a:extLst>
              <a:ext uri="{FF2B5EF4-FFF2-40B4-BE49-F238E27FC236}">
                <a16:creationId xmlns:a16="http://schemas.microsoft.com/office/drawing/2014/main" id="{BF7AC4F8-4E48-10C9-83C1-A71BC426311E}"/>
              </a:ext>
            </a:extLst>
          </p:cNvPr>
          <p:cNvSpPr txBox="1"/>
          <p:nvPr/>
        </p:nvSpPr>
        <p:spPr>
          <a:xfrm>
            <a:off x="523838" y="428625"/>
            <a:ext cx="4276091" cy="830997"/>
          </a:xfrm>
          <a:prstGeom prst="rect">
            <a:avLst/>
          </a:prstGeom>
          <a:noFill/>
        </p:spPr>
        <p:txBody>
          <a:bodyPr wrap="square">
            <a:spAutoFit/>
          </a:bodyPr>
          <a:lstStyle/>
          <a:p>
            <a:r>
              <a:rPr lang="en-US" altLang="zh-CN" sz="1600" dirty="0">
                <a:latin typeface="宋体" panose="02010600030101010101" pitchFamily="2" charset="-122"/>
                <a:ea typeface="宋体" panose="02010600030101010101" pitchFamily="2" charset="-122"/>
              </a:rPr>
              <a:t>0.5×0.8m</a:t>
            </a:r>
            <a:r>
              <a:rPr lang="zh-CN" altLang="en-US" sz="1600" dirty="0">
                <a:latin typeface="宋体" panose="02010600030101010101" pitchFamily="2" charset="-122"/>
                <a:ea typeface="宋体" panose="02010600030101010101" pitchFamily="2" charset="-122"/>
              </a:rPr>
              <a:t>幼鱼包装袋可容纳</a:t>
            </a:r>
            <a:r>
              <a:rPr lang="en-US" altLang="zh-CN" sz="1600" dirty="0">
                <a:latin typeface="宋体" panose="02010600030101010101" pitchFamily="2" charset="-122"/>
                <a:ea typeface="宋体" panose="02010600030101010101" pitchFamily="2" charset="-122"/>
              </a:rPr>
              <a:t>500-600</a:t>
            </a:r>
            <a:r>
              <a:rPr lang="zh-CN" altLang="en-US" sz="1600" dirty="0">
                <a:latin typeface="宋体" panose="02010600030101010101" pitchFamily="2" charset="-122"/>
                <a:ea typeface="宋体" panose="02010600030101010101" pitchFamily="2" charset="-122"/>
              </a:rPr>
              <a:t>条</a:t>
            </a:r>
            <a:r>
              <a:rPr lang="en-US" altLang="zh-CN" sz="1600" dirty="0">
                <a:latin typeface="宋体" panose="02010600030101010101" pitchFamily="2" charset="-122"/>
                <a:ea typeface="宋体" panose="02010600030101010101" pitchFamily="2" charset="-122"/>
              </a:rPr>
              <a:t>5-7cm</a:t>
            </a:r>
            <a:r>
              <a:rPr lang="zh-CN" altLang="en-US" sz="1600" dirty="0">
                <a:latin typeface="宋体" panose="02010600030101010101" pitchFamily="2" charset="-122"/>
                <a:ea typeface="宋体" panose="02010600030101010101" pitchFamily="2" charset="-122"/>
              </a:rPr>
              <a:t>的幼鱼。 充氧良好的幼鱼包装袋可在 </a:t>
            </a:r>
            <a:r>
              <a:rPr lang="en-US" altLang="zh-CN" sz="1600" dirty="0">
                <a:latin typeface="宋体" panose="02010600030101010101" pitchFamily="2" charset="-122"/>
                <a:ea typeface="宋体" panose="02010600030101010101" pitchFamily="2" charset="-122"/>
              </a:rPr>
              <a:t>8-10 </a:t>
            </a:r>
            <a:r>
              <a:rPr lang="zh-CN" altLang="en-US" sz="1600" dirty="0">
                <a:latin typeface="宋体" panose="02010600030101010101" pitchFamily="2" charset="-122"/>
                <a:ea typeface="宋体" panose="02010600030101010101" pitchFamily="2" charset="-122"/>
              </a:rPr>
              <a:t>小时内运输。</a:t>
            </a:r>
            <a:endParaRPr lang="en-US" sz="1600" dirty="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23913" y="5337809"/>
            <a:ext cx="384175" cy="261620"/>
          </a:xfrm>
          <a:prstGeom prst="rect">
            <a:avLst/>
          </a:prstGeom>
        </p:spPr>
        <p:txBody>
          <a:bodyPr vert="horz" wrap="square" lIns="0" tIns="12700" rIns="0" bIns="0" rtlCol="0">
            <a:spAutoFit/>
          </a:bodyPr>
          <a:lstStyle/>
          <a:p>
            <a:pPr marL="12700">
              <a:lnSpc>
                <a:spcPct val="100000"/>
              </a:lnSpc>
              <a:spcBef>
                <a:spcPts val="100"/>
              </a:spcBef>
            </a:pPr>
            <a:r>
              <a:rPr sz="1550" spc="-150" dirty="0">
                <a:latin typeface="Arial MT"/>
                <a:cs typeface="Arial MT"/>
              </a:rPr>
              <a:t>œcid</a:t>
            </a:r>
            <a:endParaRPr sz="1550" dirty="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80" dirty="0"/>
              <a:t>*MRC*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11245" y="200025"/>
            <a:ext cx="2886088" cy="946413"/>
          </a:xfrm>
          <a:prstGeom prst="rect">
            <a:avLst/>
          </a:prstGeom>
        </p:spPr>
        <p:txBody>
          <a:bodyPr vert="horz" wrap="square" lIns="0" tIns="76200" rIns="0" bIns="0" rtlCol="0">
            <a:spAutoFit/>
          </a:bodyPr>
          <a:lstStyle/>
          <a:p>
            <a:pPr marL="663575" marR="5080" indent="-651510" algn="ctr">
              <a:lnSpc>
                <a:spcPct val="150000"/>
              </a:lnSpc>
              <a:spcBef>
                <a:spcPts val="100"/>
              </a:spcBef>
            </a:pPr>
            <a:r>
              <a:rPr lang="zh-CN" altLang="en-US" sz="1400" b="1" dirty="0">
                <a:latin typeface="Times New Roman"/>
                <a:cs typeface="Times New Roman"/>
              </a:rPr>
              <a:t>鱼苗养殖技术</a:t>
            </a:r>
            <a:endParaRPr lang="en-US" sz="1400" b="1" dirty="0">
              <a:latin typeface="Times New Roman"/>
              <a:cs typeface="Times New Roman"/>
            </a:endParaRPr>
          </a:p>
          <a:p>
            <a:pPr marL="635" algn="ctr">
              <a:lnSpc>
                <a:spcPct val="100000"/>
              </a:lnSpc>
              <a:spcBef>
                <a:spcPts val="459"/>
              </a:spcBef>
            </a:pPr>
            <a:r>
              <a:rPr sz="1400" dirty="0">
                <a:solidFill>
                  <a:srgbClr val="231F20"/>
                </a:solidFill>
                <a:latin typeface="Times New Roman"/>
                <a:cs typeface="Times New Roman"/>
              </a:rPr>
              <a:t>Breeding</a:t>
            </a:r>
            <a:r>
              <a:rPr sz="1400" spc="-25" dirty="0">
                <a:solidFill>
                  <a:srgbClr val="231F20"/>
                </a:solidFill>
                <a:latin typeface="Times New Roman"/>
                <a:cs typeface="Times New Roman"/>
              </a:rPr>
              <a:t> </a:t>
            </a:r>
            <a:r>
              <a:rPr sz="1400" spc="-10" dirty="0">
                <a:solidFill>
                  <a:srgbClr val="231F20"/>
                </a:solidFill>
                <a:latin typeface="Times New Roman"/>
                <a:cs typeface="Times New Roman"/>
              </a:rPr>
              <a:t>Technique</a:t>
            </a:r>
            <a:r>
              <a:rPr sz="1400" dirty="0">
                <a:solidFill>
                  <a:srgbClr val="231F20"/>
                </a:solidFill>
                <a:latin typeface="Times New Roman"/>
                <a:cs typeface="Times New Roman"/>
              </a:rPr>
              <a:t> of Climbing </a:t>
            </a:r>
            <a:r>
              <a:rPr sz="1400" spc="-10" dirty="0">
                <a:solidFill>
                  <a:srgbClr val="231F20"/>
                </a:solidFill>
                <a:latin typeface="Times New Roman"/>
                <a:cs typeface="Times New Roman"/>
              </a:rPr>
              <a:t>Perch</a:t>
            </a:r>
            <a:endParaRPr sz="1400" dirty="0">
              <a:latin typeface="Times New Roman"/>
              <a:cs typeface="Times New Roman"/>
            </a:endParaRPr>
          </a:p>
          <a:p>
            <a:pPr marL="8255" algn="ctr">
              <a:lnSpc>
                <a:spcPct val="100000"/>
              </a:lnSpc>
              <a:spcBef>
                <a:spcPts val="380"/>
              </a:spcBef>
            </a:pPr>
            <a:r>
              <a:rPr sz="1400" spc="345" dirty="0">
                <a:solidFill>
                  <a:srgbClr val="231F20"/>
                </a:solidFill>
                <a:latin typeface="Arial MT"/>
                <a:cs typeface="Arial MT"/>
              </a:rPr>
              <a:t>🙥🙥🙥🙧🙧🙧</a:t>
            </a:r>
            <a:endParaRPr sz="1400" dirty="0">
              <a:latin typeface="Arial MT"/>
              <a:cs typeface="Arial MT"/>
            </a:endParaRPr>
          </a:p>
        </p:txBody>
      </p:sp>
      <p:sp>
        <p:nvSpPr>
          <p:cNvPr id="3" name="object 3"/>
          <p:cNvSpPr txBox="1"/>
          <p:nvPr/>
        </p:nvSpPr>
        <p:spPr>
          <a:xfrm>
            <a:off x="1066800" y="1606428"/>
            <a:ext cx="3527379" cy="1585627"/>
          </a:xfrm>
          <a:prstGeom prst="rect">
            <a:avLst/>
          </a:prstGeom>
        </p:spPr>
        <p:txBody>
          <a:bodyPr vert="horz" wrap="square" lIns="0" tIns="88900" rIns="0" bIns="0" rtlCol="0">
            <a:spAutoFit/>
          </a:bodyPr>
          <a:lstStyle/>
          <a:p>
            <a:pPr marL="12700" marR="450850" algn="ctr">
              <a:lnSpc>
                <a:spcPct val="150000"/>
              </a:lnSpc>
            </a:pPr>
            <a:r>
              <a:rPr lang="zh-CN" altLang="en-US" sz="1400" b="1" dirty="0">
                <a:latin typeface="Times New Roman"/>
                <a:cs typeface="Times New Roman"/>
              </a:rPr>
              <a:t>主编</a:t>
            </a:r>
            <a:endParaRPr lang="km-KH" altLang="zh-CN" sz="1400" b="1" dirty="0">
              <a:latin typeface="Times New Roman"/>
              <a:cs typeface="Times New Roman"/>
            </a:endParaRPr>
          </a:p>
          <a:p>
            <a:pPr marL="12700" marR="450850" algn="l">
              <a:lnSpc>
                <a:spcPct val="150000"/>
              </a:lnSpc>
            </a:pPr>
            <a:r>
              <a:rPr lang="en-US" altLang="zh-CN" sz="1400" b="1" dirty="0" err="1">
                <a:latin typeface="Times New Roman"/>
                <a:cs typeface="Times New Roman"/>
              </a:rPr>
              <a:t>Ngean</a:t>
            </a:r>
            <a:r>
              <a:rPr lang="en-US" altLang="zh-CN" sz="1400" b="1" dirty="0">
                <a:latin typeface="Times New Roman"/>
                <a:cs typeface="Times New Roman"/>
              </a:rPr>
              <a:t> Heng </a:t>
            </a:r>
            <a:r>
              <a:rPr lang="zh-CN" altLang="en-US" sz="1400" b="1" dirty="0">
                <a:latin typeface="Times New Roman"/>
                <a:cs typeface="Times New Roman"/>
              </a:rPr>
              <a:t>先生</a:t>
            </a:r>
            <a:r>
              <a:rPr lang="en-US" altLang="zh-CN" sz="1400" b="1" dirty="0">
                <a:latin typeface="Times New Roman"/>
                <a:cs typeface="Times New Roman"/>
              </a:rPr>
              <a:t>	</a:t>
            </a:r>
            <a:r>
              <a:rPr lang="zh-CN" altLang="en-US" sz="1400" b="1" dirty="0">
                <a:latin typeface="Times New Roman"/>
                <a:cs typeface="Times New Roman"/>
              </a:rPr>
              <a:t>中心主席</a:t>
            </a:r>
            <a:endParaRPr lang="en-US" altLang="zh-CN" sz="1400" b="1" dirty="0">
              <a:latin typeface="Times New Roman"/>
              <a:cs typeface="Times New Roman"/>
            </a:endParaRPr>
          </a:p>
          <a:p>
            <a:pPr marL="12700" marR="450850" algn="l">
              <a:lnSpc>
                <a:spcPct val="150000"/>
              </a:lnSpc>
            </a:pPr>
            <a:r>
              <a:rPr lang="en-US" altLang="zh-CN" sz="1400" b="1" dirty="0" err="1">
                <a:latin typeface="Times New Roman"/>
                <a:cs typeface="Times New Roman"/>
              </a:rPr>
              <a:t>Som</a:t>
            </a:r>
            <a:r>
              <a:rPr lang="en-US" altLang="zh-CN" sz="1400" b="1" dirty="0">
                <a:latin typeface="Times New Roman"/>
                <a:cs typeface="Times New Roman"/>
              </a:rPr>
              <a:t> </a:t>
            </a:r>
            <a:r>
              <a:rPr lang="en-US" altLang="zh-CN" sz="1400" b="1" dirty="0" err="1">
                <a:latin typeface="Times New Roman"/>
                <a:cs typeface="Times New Roman"/>
              </a:rPr>
              <a:t>Narith</a:t>
            </a:r>
            <a:r>
              <a:rPr lang="en-US" altLang="zh-CN" sz="1400" b="1" dirty="0">
                <a:latin typeface="Times New Roman"/>
                <a:cs typeface="Times New Roman"/>
              </a:rPr>
              <a:t> </a:t>
            </a:r>
            <a:r>
              <a:rPr lang="zh-CN" altLang="en-US" sz="1400" b="1" dirty="0">
                <a:latin typeface="Times New Roman"/>
                <a:cs typeface="Times New Roman"/>
              </a:rPr>
              <a:t>先生</a:t>
            </a:r>
            <a:r>
              <a:rPr lang="en-US" altLang="zh-CN" sz="1400" b="1" dirty="0">
                <a:latin typeface="Times New Roman"/>
                <a:cs typeface="Times New Roman"/>
              </a:rPr>
              <a:t>	</a:t>
            </a:r>
            <a:r>
              <a:rPr lang="zh-CN" altLang="en-US" sz="1400" b="1" dirty="0">
                <a:latin typeface="Times New Roman"/>
                <a:cs typeface="Times New Roman"/>
              </a:rPr>
              <a:t>中心副主任</a:t>
            </a:r>
            <a:endParaRPr lang="en-US" altLang="zh-CN" sz="1400" b="1" dirty="0">
              <a:latin typeface="Times New Roman"/>
              <a:cs typeface="Times New Roman"/>
            </a:endParaRPr>
          </a:p>
          <a:p>
            <a:pPr marL="12700" marR="450850" algn="l">
              <a:lnSpc>
                <a:spcPct val="150000"/>
              </a:lnSpc>
            </a:pPr>
            <a:r>
              <a:rPr lang="en-US" altLang="zh-CN" sz="1400" b="1" dirty="0">
                <a:latin typeface="Times New Roman"/>
                <a:cs typeface="Times New Roman"/>
              </a:rPr>
              <a:t>Rus </a:t>
            </a:r>
            <a:r>
              <a:rPr lang="en-US" altLang="zh-CN" sz="1400" b="1" dirty="0" err="1">
                <a:latin typeface="Times New Roman"/>
                <a:cs typeface="Times New Roman"/>
              </a:rPr>
              <a:t>Narin</a:t>
            </a:r>
            <a:r>
              <a:rPr lang="en-US" altLang="zh-CN" sz="1400" b="1" dirty="0">
                <a:latin typeface="Times New Roman"/>
                <a:cs typeface="Times New Roman"/>
              </a:rPr>
              <a:t> </a:t>
            </a:r>
            <a:r>
              <a:rPr lang="zh-CN" altLang="en-US" sz="1400" b="1" dirty="0">
                <a:latin typeface="Times New Roman"/>
                <a:cs typeface="Times New Roman"/>
              </a:rPr>
              <a:t>先生</a:t>
            </a:r>
            <a:r>
              <a:rPr lang="en-US" altLang="zh-CN" sz="1400" b="1" dirty="0">
                <a:latin typeface="Times New Roman"/>
                <a:cs typeface="Times New Roman"/>
              </a:rPr>
              <a:t>	</a:t>
            </a:r>
            <a:r>
              <a:rPr lang="zh-CN" altLang="en-US" sz="1400" b="1" dirty="0">
                <a:latin typeface="Times New Roman"/>
                <a:cs typeface="Times New Roman"/>
              </a:rPr>
              <a:t>中心技术官员</a:t>
            </a:r>
            <a:endParaRPr lang="km-KH" altLang="zh-CN" sz="1400" b="1" dirty="0">
              <a:latin typeface="Times New Roman"/>
              <a:cs typeface="Times New Roman"/>
            </a:endParaRPr>
          </a:p>
          <a:p>
            <a:pPr marL="12700" marR="450850" algn="ctr">
              <a:lnSpc>
                <a:spcPct val="150000"/>
              </a:lnSpc>
            </a:pPr>
            <a:endParaRPr lang="km-KH" altLang="zh-CN" sz="1000" b="1" dirty="0">
              <a:latin typeface="Times New Roman"/>
              <a:cs typeface="Times New Roman"/>
            </a:endParaRPr>
          </a:p>
        </p:txBody>
      </p:sp>
      <p:sp>
        <p:nvSpPr>
          <p:cNvPr id="6" name="Rectangle 5">
            <a:extLst>
              <a:ext uri="{FF2B5EF4-FFF2-40B4-BE49-F238E27FC236}">
                <a16:creationId xmlns:a16="http://schemas.microsoft.com/office/drawing/2014/main" id="{2DD3E6C6-3FBD-423D-97B4-4DA4909E93A0}"/>
              </a:ext>
            </a:extLst>
          </p:cNvPr>
          <p:cNvSpPr/>
          <p:nvPr/>
        </p:nvSpPr>
        <p:spPr>
          <a:xfrm>
            <a:off x="87289" y="3757930"/>
            <a:ext cx="5486400" cy="1427570"/>
          </a:xfrm>
          <a:prstGeom prst="rect">
            <a:avLst/>
          </a:prstGeom>
        </p:spPr>
        <p:txBody>
          <a:bodyPr wrap="square">
            <a:spAutoFit/>
          </a:bodyPr>
          <a:lstStyle/>
          <a:p>
            <a:pPr marL="12700" marR="450850" algn="ctr">
              <a:lnSpc>
                <a:spcPct val="150000"/>
              </a:lnSpc>
            </a:pPr>
            <a:r>
              <a:rPr lang="zh-CN" altLang="en-US" sz="1400" b="1" dirty="0">
                <a:latin typeface="Times New Roman"/>
                <a:cs typeface="Times New Roman"/>
              </a:rPr>
              <a:t>编辑者</a:t>
            </a:r>
            <a:endParaRPr lang="km-KH" altLang="zh-CN" sz="1400" b="1" dirty="0">
              <a:latin typeface="Times New Roman"/>
              <a:cs typeface="Times New Roman"/>
            </a:endParaRPr>
          </a:p>
          <a:p>
            <a:pPr marL="12700" marR="450850" algn="l">
              <a:lnSpc>
                <a:spcPct val="150000"/>
              </a:lnSpc>
            </a:pPr>
            <a:r>
              <a:rPr lang="en-US" altLang="zh-CN" sz="1400" b="1" dirty="0">
                <a:latin typeface="Times New Roman"/>
                <a:cs typeface="Times New Roman"/>
              </a:rPr>
              <a:t>HE Nao </a:t>
            </a:r>
            <a:r>
              <a:rPr lang="en-US" altLang="zh-CN" sz="1400" b="1" dirty="0" err="1">
                <a:latin typeface="Times New Roman"/>
                <a:cs typeface="Times New Roman"/>
              </a:rPr>
              <a:t>Thuok</a:t>
            </a:r>
            <a:r>
              <a:rPr lang="km-KH" altLang="zh-CN" sz="1400" b="1" dirty="0">
                <a:latin typeface="Times New Roman"/>
                <a:cs typeface="Times New Roman"/>
              </a:rPr>
              <a:t>​	</a:t>
            </a:r>
            <a:r>
              <a:rPr lang="zh-CN" altLang="en-US" sz="1400" b="1" dirty="0">
                <a:latin typeface="Times New Roman"/>
                <a:cs typeface="Times New Roman"/>
              </a:rPr>
              <a:t>柬埔寨王国政府代表团渔业管理局局长 </a:t>
            </a:r>
            <a:endParaRPr lang="km-KH" altLang="zh-CN" sz="1400" b="1" dirty="0">
              <a:latin typeface="Times New Roman"/>
              <a:cs typeface="Times New Roman"/>
            </a:endParaRPr>
          </a:p>
          <a:p>
            <a:pPr marL="12700" marR="450850" algn="l">
              <a:lnSpc>
                <a:spcPct val="150000"/>
              </a:lnSpc>
            </a:pPr>
            <a:r>
              <a:rPr lang="en-US" altLang="zh-CN" sz="1400" b="1" dirty="0">
                <a:latin typeface="Times New Roman"/>
                <a:cs typeface="Times New Roman"/>
              </a:rPr>
              <a:t>HE </a:t>
            </a:r>
            <a:r>
              <a:rPr lang="en-US" altLang="zh-CN" sz="1400" b="1" dirty="0" err="1">
                <a:latin typeface="Times New Roman"/>
                <a:cs typeface="Times New Roman"/>
              </a:rPr>
              <a:t>Srun</a:t>
            </a:r>
            <a:r>
              <a:rPr lang="en-US" altLang="zh-CN" sz="1400" b="1" dirty="0">
                <a:latin typeface="Times New Roman"/>
                <a:cs typeface="Times New Roman"/>
              </a:rPr>
              <a:t> </a:t>
            </a:r>
            <a:r>
              <a:rPr lang="en-US" altLang="zh-CN" sz="1400" b="1" dirty="0" err="1">
                <a:latin typeface="Times New Roman"/>
                <a:cs typeface="Times New Roman"/>
              </a:rPr>
              <a:t>Limsong</a:t>
            </a:r>
            <a:r>
              <a:rPr lang="en-US" altLang="zh-CN" sz="1400" b="1" dirty="0">
                <a:latin typeface="Times New Roman"/>
                <a:cs typeface="Times New Roman"/>
              </a:rPr>
              <a:t> </a:t>
            </a:r>
            <a:r>
              <a:rPr lang="km-KH" altLang="zh-CN" sz="1400" b="1" dirty="0">
                <a:latin typeface="Times New Roman"/>
                <a:cs typeface="Times New Roman"/>
              </a:rPr>
              <a:t>	</a:t>
            </a:r>
            <a:r>
              <a:rPr lang="zh-CN" altLang="en-US" sz="1400" b="1" dirty="0">
                <a:latin typeface="Times New Roman"/>
                <a:cs typeface="Times New Roman"/>
              </a:rPr>
              <a:t>渔业管理局副局长</a:t>
            </a:r>
            <a:endParaRPr lang="km-KH" altLang="zh-CN" sz="1400" b="1" dirty="0">
              <a:latin typeface="Times New Roman"/>
              <a:cs typeface="Times New Roman"/>
            </a:endParaRPr>
          </a:p>
          <a:p>
            <a:pPr marL="12700" marR="450850" algn="ctr">
              <a:lnSpc>
                <a:spcPct val="150000"/>
              </a:lnSpc>
            </a:pPr>
            <a:endParaRPr lang="km-KH" altLang="zh-CN" sz="1800" b="1" dirty="0">
              <a:latin typeface="Times New Roman"/>
              <a:cs typeface="Times New Roman"/>
            </a:endParaRPr>
          </a:p>
        </p:txBody>
      </p:sp>
      <p:sp>
        <p:nvSpPr>
          <p:cNvPr id="7" name="Rectangle 6">
            <a:extLst>
              <a:ext uri="{FF2B5EF4-FFF2-40B4-BE49-F238E27FC236}">
                <a16:creationId xmlns:a16="http://schemas.microsoft.com/office/drawing/2014/main" id="{2992ECCC-73DB-4637-BFB6-DF2E4AFBA330}"/>
              </a:ext>
            </a:extLst>
          </p:cNvPr>
          <p:cNvSpPr/>
          <p:nvPr/>
        </p:nvSpPr>
        <p:spPr>
          <a:xfrm>
            <a:off x="1205694" y="5955112"/>
            <a:ext cx="3097190" cy="698717"/>
          </a:xfrm>
          <a:prstGeom prst="rect">
            <a:avLst/>
          </a:prstGeom>
        </p:spPr>
        <p:txBody>
          <a:bodyPr wrap="square">
            <a:spAutoFit/>
          </a:bodyPr>
          <a:lstStyle/>
          <a:p>
            <a:pPr marL="12700" marR="450850" algn="ctr">
              <a:lnSpc>
                <a:spcPct val="150000"/>
              </a:lnSpc>
            </a:pPr>
            <a:r>
              <a:rPr lang="zh-CN" altLang="en-US" sz="1400" dirty="0"/>
              <a:t>由渔业管理局和 </a:t>
            </a:r>
            <a:r>
              <a:rPr lang="en-US" altLang="zh-CN" sz="1400" dirty="0"/>
              <a:t>MRC </a:t>
            </a:r>
            <a:r>
              <a:rPr lang="zh-CN" altLang="en-US" sz="1400" dirty="0"/>
              <a:t>赞助</a:t>
            </a:r>
            <a:endParaRPr lang="en-US" altLang="zh-CN" sz="1400" dirty="0"/>
          </a:p>
          <a:p>
            <a:pPr marL="12700" marR="450850" algn="ctr">
              <a:lnSpc>
                <a:spcPct val="150000"/>
              </a:lnSpc>
            </a:pPr>
            <a:r>
              <a:rPr lang="en-US" sz="1400" dirty="0"/>
              <a:t>2011</a:t>
            </a:r>
            <a:r>
              <a:rPr lang="zh-CN" altLang="en-US" sz="1400" dirty="0"/>
              <a:t>年</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200025"/>
            <a:ext cx="4267835" cy="200696"/>
          </a:xfrm>
          <a:prstGeom prst="rect">
            <a:avLst/>
          </a:prstGeom>
        </p:spPr>
        <p:txBody>
          <a:bodyPr vert="horz" wrap="square" lIns="0" tIns="15875" rIns="0" bIns="0" rtlCol="0">
            <a:spAutoFit/>
          </a:bodyPr>
          <a:lstStyle/>
          <a:p>
            <a:pPr marL="12700">
              <a:lnSpc>
                <a:spcPct val="100000"/>
              </a:lnSpc>
              <a:spcBef>
                <a:spcPts val="125"/>
              </a:spcBef>
              <a:tabLst>
                <a:tab pos="4254500" algn="l"/>
              </a:tabLst>
            </a:pPr>
            <a:r>
              <a:rPr lang="zh-CN" altLang="en-US" sz="1200" u="sng" spc="-20" dirty="0">
                <a:solidFill>
                  <a:srgbClr val="231F20"/>
                </a:solidFill>
                <a:uFill>
                  <a:solidFill>
                    <a:srgbClr val="231F20"/>
                  </a:solidFill>
                </a:uFill>
                <a:latin typeface="Leelawadee UI"/>
                <a:cs typeface="Leelawadee UI"/>
              </a:rPr>
              <a:t>半人工鱼养殖技术 </a:t>
            </a:r>
            <a:r>
              <a:rPr sz="800" u="sng" dirty="0">
                <a:solidFill>
                  <a:srgbClr val="231F20"/>
                </a:solidFill>
                <a:uFill>
                  <a:solidFill>
                    <a:srgbClr val="231F20"/>
                  </a:solidFill>
                </a:uFill>
                <a:latin typeface="Leelawadee UI"/>
                <a:cs typeface="Leelawadee UI"/>
              </a:rPr>
              <a:t>	</a:t>
            </a:r>
            <a:endParaRPr sz="800" dirty="0">
              <a:latin typeface="Leelawadee UI"/>
              <a:cs typeface="Leelawadee UI"/>
            </a:endParaRPr>
          </a:p>
        </p:txBody>
      </p:sp>
      <p:sp>
        <p:nvSpPr>
          <p:cNvPr id="3" name="object 3"/>
          <p:cNvSpPr txBox="1"/>
          <p:nvPr/>
        </p:nvSpPr>
        <p:spPr>
          <a:xfrm>
            <a:off x="152400" y="2361802"/>
            <a:ext cx="5029200" cy="1950406"/>
          </a:xfrm>
          <a:prstGeom prst="rect">
            <a:avLst/>
          </a:prstGeom>
        </p:spPr>
        <p:txBody>
          <a:bodyPr vert="horz" wrap="square" lIns="0" tIns="12700" rIns="0" bIns="0" rtlCol="0">
            <a:spAutoFit/>
          </a:bodyPr>
          <a:lstStyle/>
          <a:p>
            <a:pPr marL="12700" marR="5080" algn="just">
              <a:lnSpc>
                <a:spcPct val="153300"/>
              </a:lnSpc>
              <a:spcBef>
                <a:spcPts val="100"/>
              </a:spcBef>
            </a:pPr>
            <a:r>
              <a:rPr sz="1400" dirty="0">
                <a:solidFill>
                  <a:srgbClr val="231F20"/>
                </a:solidFill>
                <a:latin typeface="Times New Roman"/>
                <a:cs typeface="Times New Roman"/>
              </a:rPr>
              <a:t>The</a:t>
            </a:r>
            <a:r>
              <a:rPr sz="1400" spc="40" dirty="0">
                <a:solidFill>
                  <a:srgbClr val="231F20"/>
                </a:solidFill>
                <a:latin typeface="Times New Roman"/>
                <a:cs typeface="Times New Roman"/>
              </a:rPr>
              <a:t> </a:t>
            </a:r>
            <a:r>
              <a:rPr sz="1400" dirty="0">
                <a:solidFill>
                  <a:srgbClr val="231F20"/>
                </a:solidFill>
                <a:latin typeface="Times New Roman"/>
                <a:cs typeface="Times New Roman"/>
              </a:rPr>
              <a:t>project</a:t>
            </a:r>
            <a:r>
              <a:rPr sz="1400" spc="45" dirty="0">
                <a:solidFill>
                  <a:srgbClr val="231F20"/>
                </a:solidFill>
                <a:latin typeface="Times New Roman"/>
                <a:cs typeface="Times New Roman"/>
              </a:rPr>
              <a:t> </a:t>
            </a:r>
            <a:r>
              <a:rPr sz="1400" b="1" dirty="0">
                <a:solidFill>
                  <a:srgbClr val="231F20"/>
                </a:solidFill>
                <a:latin typeface="Times New Roman"/>
                <a:cs typeface="Times New Roman"/>
              </a:rPr>
              <a:t>¨Strengthening</a:t>
            </a:r>
            <a:r>
              <a:rPr sz="1400" b="1" spc="45" dirty="0">
                <a:solidFill>
                  <a:srgbClr val="231F20"/>
                </a:solidFill>
                <a:latin typeface="Times New Roman"/>
                <a:cs typeface="Times New Roman"/>
              </a:rPr>
              <a:t> </a:t>
            </a:r>
            <a:r>
              <a:rPr sz="1400" b="1" dirty="0">
                <a:solidFill>
                  <a:srgbClr val="231F20"/>
                </a:solidFill>
                <a:latin typeface="Times New Roman"/>
                <a:cs typeface="Times New Roman"/>
              </a:rPr>
              <a:t>the</a:t>
            </a:r>
            <a:r>
              <a:rPr sz="1400" b="1" spc="40" dirty="0">
                <a:solidFill>
                  <a:srgbClr val="231F20"/>
                </a:solidFill>
                <a:latin typeface="Times New Roman"/>
                <a:cs typeface="Times New Roman"/>
              </a:rPr>
              <a:t> </a:t>
            </a:r>
            <a:r>
              <a:rPr sz="1400" b="1" dirty="0">
                <a:solidFill>
                  <a:srgbClr val="231F20"/>
                </a:solidFill>
                <a:latin typeface="Times New Roman"/>
                <a:cs typeface="Times New Roman"/>
              </a:rPr>
              <a:t>Fisheries</a:t>
            </a:r>
            <a:r>
              <a:rPr sz="1400" b="1" spc="-20" dirty="0">
                <a:solidFill>
                  <a:srgbClr val="231F20"/>
                </a:solidFill>
                <a:latin typeface="Times New Roman"/>
                <a:cs typeface="Times New Roman"/>
              </a:rPr>
              <a:t> </a:t>
            </a:r>
            <a:r>
              <a:rPr sz="1400" b="1" dirty="0">
                <a:solidFill>
                  <a:srgbClr val="231F20"/>
                </a:solidFill>
                <a:latin typeface="Times New Roman"/>
                <a:cs typeface="Times New Roman"/>
              </a:rPr>
              <a:t>Administration’s</a:t>
            </a:r>
            <a:r>
              <a:rPr sz="1400" b="1" spc="45" dirty="0">
                <a:solidFill>
                  <a:srgbClr val="231F20"/>
                </a:solidFill>
                <a:latin typeface="Times New Roman"/>
                <a:cs typeface="Times New Roman"/>
              </a:rPr>
              <a:t> </a:t>
            </a:r>
            <a:r>
              <a:rPr sz="1400" b="1" dirty="0">
                <a:solidFill>
                  <a:srgbClr val="231F20"/>
                </a:solidFill>
                <a:latin typeface="Times New Roman"/>
                <a:cs typeface="Times New Roman"/>
              </a:rPr>
              <a:t>Gender</a:t>
            </a:r>
            <a:r>
              <a:rPr sz="1400" b="1" spc="20" dirty="0">
                <a:solidFill>
                  <a:srgbClr val="231F20"/>
                </a:solidFill>
                <a:latin typeface="Times New Roman"/>
                <a:cs typeface="Times New Roman"/>
              </a:rPr>
              <a:t> </a:t>
            </a:r>
            <a:r>
              <a:rPr sz="1400" b="1" dirty="0">
                <a:solidFill>
                  <a:srgbClr val="231F20"/>
                </a:solidFill>
                <a:latin typeface="Times New Roman"/>
                <a:cs typeface="Times New Roman"/>
              </a:rPr>
              <a:t>Strategy</a:t>
            </a:r>
            <a:r>
              <a:rPr sz="1400" b="1" spc="40" dirty="0">
                <a:solidFill>
                  <a:srgbClr val="231F20"/>
                </a:solidFill>
                <a:latin typeface="Times New Roman"/>
                <a:cs typeface="Times New Roman"/>
              </a:rPr>
              <a:t> </a:t>
            </a:r>
            <a:r>
              <a:rPr sz="1400" b="1" spc="-25" dirty="0">
                <a:solidFill>
                  <a:srgbClr val="231F20"/>
                </a:solidFill>
                <a:latin typeface="Times New Roman"/>
                <a:cs typeface="Times New Roman"/>
              </a:rPr>
              <a:t>of </a:t>
            </a:r>
            <a:r>
              <a:rPr sz="1400" b="1" dirty="0">
                <a:solidFill>
                  <a:srgbClr val="231F20"/>
                </a:solidFill>
                <a:latin typeface="Times New Roman"/>
                <a:cs typeface="Times New Roman"/>
              </a:rPr>
              <a:t>Cambodia,</a:t>
            </a:r>
            <a:r>
              <a:rPr sz="1400" b="1" spc="35" dirty="0">
                <a:solidFill>
                  <a:srgbClr val="231F20"/>
                </a:solidFill>
                <a:latin typeface="Times New Roman"/>
                <a:cs typeface="Times New Roman"/>
              </a:rPr>
              <a:t> </a:t>
            </a:r>
            <a:r>
              <a:rPr sz="1400" b="1" dirty="0">
                <a:solidFill>
                  <a:srgbClr val="231F20"/>
                </a:solidFill>
                <a:latin typeface="Times New Roman"/>
                <a:cs typeface="Times New Roman"/>
              </a:rPr>
              <a:t>and</a:t>
            </a:r>
            <a:r>
              <a:rPr sz="1400" b="1" spc="35" dirty="0">
                <a:solidFill>
                  <a:srgbClr val="231F20"/>
                </a:solidFill>
                <a:latin typeface="Times New Roman"/>
                <a:cs typeface="Times New Roman"/>
              </a:rPr>
              <a:t> </a:t>
            </a:r>
            <a:r>
              <a:rPr sz="1400" b="1" dirty="0">
                <a:solidFill>
                  <a:srgbClr val="231F20"/>
                </a:solidFill>
                <a:latin typeface="Times New Roman"/>
                <a:cs typeface="Times New Roman"/>
              </a:rPr>
              <a:t>its</a:t>
            </a:r>
            <a:r>
              <a:rPr sz="1400" b="1" spc="35" dirty="0">
                <a:solidFill>
                  <a:srgbClr val="231F20"/>
                </a:solidFill>
                <a:latin typeface="Times New Roman"/>
                <a:cs typeface="Times New Roman"/>
              </a:rPr>
              <a:t> </a:t>
            </a:r>
            <a:r>
              <a:rPr sz="1400" b="1" dirty="0">
                <a:solidFill>
                  <a:srgbClr val="231F20"/>
                </a:solidFill>
                <a:latin typeface="Times New Roman"/>
                <a:cs typeface="Times New Roman"/>
              </a:rPr>
              <a:t>implementation</a:t>
            </a:r>
            <a:r>
              <a:rPr sz="1400" b="1" spc="35" dirty="0">
                <a:solidFill>
                  <a:srgbClr val="231F20"/>
                </a:solidFill>
                <a:latin typeface="Times New Roman"/>
                <a:cs typeface="Times New Roman"/>
              </a:rPr>
              <a:t> </a:t>
            </a:r>
            <a:r>
              <a:rPr sz="1400" b="1" dirty="0">
                <a:solidFill>
                  <a:srgbClr val="231F20"/>
                </a:solidFill>
                <a:latin typeface="Times New Roman"/>
                <a:cs typeface="Times New Roman"/>
              </a:rPr>
              <a:t>in</a:t>
            </a:r>
            <a:r>
              <a:rPr sz="1400" b="1" spc="35" dirty="0">
                <a:solidFill>
                  <a:srgbClr val="231F20"/>
                </a:solidFill>
                <a:latin typeface="Times New Roman"/>
                <a:cs typeface="Times New Roman"/>
              </a:rPr>
              <a:t> </a:t>
            </a:r>
            <a:r>
              <a:rPr sz="1400" b="1" dirty="0">
                <a:solidFill>
                  <a:srgbClr val="231F20"/>
                </a:solidFill>
                <a:latin typeface="Times New Roman"/>
                <a:cs typeface="Times New Roman"/>
              </a:rPr>
              <a:t>Stung</a:t>
            </a:r>
            <a:r>
              <a:rPr sz="1400" b="1" spc="20" dirty="0">
                <a:solidFill>
                  <a:srgbClr val="231F20"/>
                </a:solidFill>
                <a:latin typeface="Times New Roman"/>
                <a:cs typeface="Times New Roman"/>
              </a:rPr>
              <a:t> </a:t>
            </a:r>
            <a:r>
              <a:rPr sz="1400" b="1" spc="-10" dirty="0">
                <a:solidFill>
                  <a:srgbClr val="231F20"/>
                </a:solidFill>
                <a:latin typeface="Times New Roman"/>
                <a:cs typeface="Times New Roman"/>
              </a:rPr>
              <a:t>Treng</a:t>
            </a:r>
            <a:r>
              <a:rPr sz="1400" b="1" spc="35" dirty="0">
                <a:solidFill>
                  <a:srgbClr val="231F20"/>
                </a:solidFill>
                <a:latin typeface="Times New Roman"/>
                <a:cs typeface="Times New Roman"/>
              </a:rPr>
              <a:t> </a:t>
            </a:r>
            <a:r>
              <a:rPr sz="1400" b="1" dirty="0">
                <a:solidFill>
                  <a:srgbClr val="231F20"/>
                </a:solidFill>
                <a:latin typeface="Times New Roman"/>
                <a:cs typeface="Times New Roman"/>
              </a:rPr>
              <a:t>and</a:t>
            </a:r>
            <a:r>
              <a:rPr sz="1400" b="1" spc="35" dirty="0">
                <a:solidFill>
                  <a:srgbClr val="231F20"/>
                </a:solidFill>
                <a:latin typeface="Times New Roman"/>
                <a:cs typeface="Times New Roman"/>
              </a:rPr>
              <a:t> </a:t>
            </a:r>
            <a:r>
              <a:rPr sz="1400" b="1" dirty="0">
                <a:solidFill>
                  <a:srgbClr val="231F20"/>
                </a:solidFill>
                <a:latin typeface="Times New Roman"/>
                <a:cs typeface="Times New Roman"/>
              </a:rPr>
              <a:t>Ratanakiri</a:t>
            </a:r>
            <a:r>
              <a:rPr sz="1400" b="1" spc="35" dirty="0">
                <a:solidFill>
                  <a:srgbClr val="231F20"/>
                </a:solidFill>
                <a:latin typeface="Times New Roman"/>
                <a:cs typeface="Times New Roman"/>
              </a:rPr>
              <a:t> </a:t>
            </a:r>
            <a:r>
              <a:rPr sz="1400" b="1" spc="-10" dirty="0">
                <a:solidFill>
                  <a:srgbClr val="231F20"/>
                </a:solidFill>
                <a:latin typeface="Times New Roman"/>
                <a:cs typeface="Times New Roman"/>
              </a:rPr>
              <a:t>provinces, </a:t>
            </a:r>
            <a:r>
              <a:rPr sz="1400" b="1" spc="-20" dirty="0">
                <a:solidFill>
                  <a:srgbClr val="231F20"/>
                </a:solidFill>
                <a:latin typeface="Times New Roman"/>
                <a:cs typeface="Times New Roman"/>
              </a:rPr>
              <a:t>11-</a:t>
            </a:r>
            <a:r>
              <a:rPr sz="1400" b="1" dirty="0">
                <a:solidFill>
                  <a:srgbClr val="231F20"/>
                </a:solidFill>
                <a:latin typeface="Times New Roman"/>
                <a:cs typeface="Times New Roman"/>
              </a:rPr>
              <a:t>PR1-0795¨</a:t>
            </a:r>
            <a:r>
              <a:rPr sz="1400" b="1" spc="30" dirty="0">
                <a:solidFill>
                  <a:srgbClr val="231F20"/>
                </a:solidFill>
                <a:latin typeface="Times New Roman"/>
                <a:cs typeface="Times New Roman"/>
              </a:rPr>
              <a:t> </a:t>
            </a:r>
            <a:r>
              <a:rPr sz="1400" dirty="0">
                <a:solidFill>
                  <a:srgbClr val="231F20"/>
                </a:solidFill>
                <a:latin typeface="Times New Roman"/>
                <a:cs typeface="Times New Roman"/>
              </a:rPr>
              <a:t>funded</a:t>
            </a:r>
            <a:r>
              <a:rPr sz="1400" spc="25" dirty="0">
                <a:solidFill>
                  <a:srgbClr val="231F20"/>
                </a:solidFill>
                <a:latin typeface="Times New Roman"/>
                <a:cs typeface="Times New Roman"/>
              </a:rPr>
              <a:t> </a:t>
            </a:r>
            <a:r>
              <a:rPr sz="1400" dirty="0">
                <a:solidFill>
                  <a:srgbClr val="231F20"/>
                </a:solidFill>
                <a:latin typeface="Times New Roman"/>
                <a:cs typeface="Times New Roman"/>
              </a:rPr>
              <a:t>by</a:t>
            </a:r>
            <a:r>
              <a:rPr sz="1400" spc="-40" dirty="0">
                <a:solidFill>
                  <a:srgbClr val="231F20"/>
                </a:solidFill>
                <a:latin typeface="Times New Roman"/>
                <a:cs typeface="Times New Roman"/>
              </a:rPr>
              <a:t> </a:t>
            </a:r>
            <a:r>
              <a:rPr sz="1400" dirty="0">
                <a:solidFill>
                  <a:srgbClr val="231F20"/>
                </a:solidFill>
                <a:latin typeface="Times New Roman"/>
                <a:cs typeface="Times New Roman"/>
              </a:rPr>
              <a:t>AECID</a:t>
            </a:r>
            <a:r>
              <a:rPr sz="1400" spc="25" dirty="0">
                <a:solidFill>
                  <a:srgbClr val="231F20"/>
                </a:solidFill>
                <a:latin typeface="Times New Roman"/>
                <a:cs typeface="Times New Roman"/>
              </a:rPr>
              <a:t> </a:t>
            </a:r>
            <a:r>
              <a:rPr sz="1400" dirty="0">
                <a:solidFill>
                  <a:srgbClr val="231F20"/>
                </a:solidFill>
                <a:latin typeface="Times New Roman"/>
                <a:cs typeface="Times New Roman"/>
              </a:rPr>
              <a:t>(Spanish</a:t>
            </a:r>
            <a:r>
              <a:rPr sz="1400" spc="-40" dirty="0">
                <a:solidFill>
                  <a:srgbClr val="231F20"/>
                </a:solidFill>
                <a:latin typeface="Times New Roman"/>
                <a:cs typeface="Times New Roman"/>
              </a:rPr>
              <a:t> </a:t>
            </a:r>
            <a:r>
              <a:rPr sz="1400" dirty="0">
                <a:solidFill>
                  <a:srgbClr val="231F20"/>
                </a:solidFill>
                <a:latin typeface="Times New Roman"/>
                <a:cs typeface="Times New Roman"/>
              </a:rPr>
              <a:t>Agency</a:t>
            </a:r>
            <a:r>
              <a:rPr sz="1400" spc="25" dirty="0">
                <a:solidFill>
                  <a:srgbClr val="231F20"/>
                </a:solidFill>
                <a:latin typeface="Times New Roman"/>
                <a:cs typeface="Times New Roman"/>
              </a:rPr>
              <a:t> </a:t>
            </a:r>
            <a:r>
              <a:rPr sz="1400" dirty="0">
                <a:solidFill>
                  <a:srgbClr val="231F20"/>
                </a:solidFill>
                <a:latin typeface="Times New Roman"/>
                <a:cs typeface="Times New Roman"/>
              </a:rPr>
              <a:t>for</a:t>
            </a:r>
            <a:r>
              <a:rPr sz="1400" spc="35" dirty="0">
                <a:solidFill>
                  <a:srgbClr val="231F20"/>
                </a:solidFill>
                <a:latin typeface="Times New Roman"/>
                <a:cs typeface="Times New Roman"/>
              </a:rPr>
              <a:t> </a:t>
            </a:r>
            <a:r>
              <a:rPr sz="1400" dirty="0">
                <a:solidFill>
                  <a:srgbClr val="231F20"/>
                </a:solidFill>
                <a:latin typeface="Times New Roman"/>
                <a:cs typeface="Times New Roman"/>
              </a:rPr>
              <a:t>International</a:t>
            </a:r>
            <a:r>
              <a:rPr sz="1400" spc="25" dirty="0">
                <a:solidFill>
                  <a:srgbClr val="231F20"/>
                </a:solidFill>
                <a:latin typeface="Times New Roman"/>
                <a:cs typeface="Times New Roman"/>
              </a:rPr>
              <a:t> </a:t>
            </a:r>
            <a:r>
              <a:rPr sz="1400" spc="-10" dirty="0">
                <a:solidFill>
                  <a:srgbClr val="231F20"/>
                </a:solidFill>
                <a:latin typeface="Times New Roman"/>
                <a:cs typeface="Times New Roman"/>
              </a:rPr>
              <a:t>Development </a:t>
            </a:r>
            <a:r>
              <a:rPr sz="1400" dirty="0">
                <a:solidFill>
                  <a:srgbClr val="231F20"/>
                </a:solidFill>
                <a:latin typeface="Times New Roman"/>
                <a:cs typeface="Times New Roman"/>
              </a:rPr>
              <a:t>Cooperation),</a:t>
            </a:r>
            <a:r>
              <a:rPr sz="1400" spc="160" dirty="0">
                <a:solidFill>
                  <a:srgbClr val="231F20"/>
                </a:solidFill>
                <a:latin typeface="Times New Roman"/>
                <a:cs typeface="Times New Roman"/>
              </a:rPr>
              <a:t> </a:t>
            </a:r>
            <a:r>
              <a:rPr sz="1400" dirty="0">
                <a:solidFill>
                  <a:srgbClr val="231F20"/>
                </a:solidFill>
                <a:latin typeface="Times New Roman"/>
                <a:cs typeface="Times New Roman"/>
              </a:rPr>
              <a:t>modification</a:t>
            </a:r>
            <a:r>
              <a:rPr sz="1400" spc="165" dirty="0">
                <a:solidFill>
                  <a:srgbClr val="231F20"/>
                </a:solidFill>
                <a:latin typeface="Times New Roman"/>
                <a:cs typeface="Times New Roman"/>
              </a:rPr>
              <a:t> </a:t>
            </a:r>
            <a:r>
              <a:rPr sz="1400" dirty="0">
                <a:solidFill>
                  <a:srgbClr val="231F20"/>
                </a:solidFill>
                <a:latin typeface="Times New Roman"/>
                <a:cs typeface="Times New Roman"/>
              </a:rPr>
              <a:t>of</a:t>
            </a:r>
            <a:r>
              <a:rPr sz="1400" spc="160" dirty="0">
                <a:solidFill>
                  <a:srgbClr val="231F20"/>
                </a:solidFill>
                <a:latin typeface="Times New Roman"/>
                <a:cs typeface="Times New Roman"/>
              </a:rPr>
              <a:t> </a:t>
            </a:r>
            <a:r>
              <a:rPr sz="1400" dirty="0">
                <a:solidFill>
                  <a:srgbClr val="231F20"/>
                </a:solidFill>
                <a:latin typeface="Times New Roman"/>
                <a:cs typeface="Times New Roman"/>
              </a:rPr>
              <a:t>some</a:t>
            </a:r>
            <a:r>
              <a:rPr sz="1400" spc="165" dirty="0">
                <a:solidFill>
                  <a:srgbClr val="231F20"/>
                </a:solidFill>
                <a:latin typeface="Times New Roman"/>
                <a:cs typeface="Times New Roman"/>
              </a:rPr>
              <a:t> </a:t>
            </a:r>
            <a:r>
              <a:rPr sz="1400" dirty="0">
                <a:solidFill>
                  <a:srgbClr val="231F20"/>
                </a:solidFill>
                <a:latin typeface="Times New Roman"/>
                <a:cs typeface="Times New Roman"/>
              </a:rPr>
              <a:t>draws</a:t>
            </a:r>
            <a:r>
              <a:rPr sz="1400" spc="165" dirty="0">
                <a:solidFill>
                  <a:srgbClr val="231F20"/>
                </a:solidFill>
                <a:latin typeface="Times New Roman"/>
                <a:cs typeface="Times New Roman"/>
              </a:rPr>
              <a:t> </a:t>
            </a:r>
            <a:r>
              <a:rPr sz="1400" dirty="0">
                <a:solidFill>
                  <a:srgbClr val="231F20"/>
                </a:solidFill>
                <a:latin typeface="Times New Roman"/>
                <a:cs typeface="Times New Roman"/>
              </a:rPr>
              <a:t>and</a:t>
            </a:r>
            <a:r>
              <a:rPr sz="1400" spc="160" dirty="0">
                <a:solidFill>
                  <a:srgbClr val="231F20"/>
                </a:solidFill>
                <a:latin typeface="Times New Roman"/>
                <a:cs typeface="Times New Roman"/>
              </a:rPr>
              <a:t> </a:t>
            </a:r>
            <a:r>
              <a:rPr sz="1400" dirty="0">
                <a:solidFill>
                  <a:srgbClr val="231F20"/>
                </a:solidFill>
                <a:latin typeface="Times New Roman"/>
                <a:cs typeface="Times New Roman"/>
              </a:rPr>
              <a:t>pictures</a:t>
            </a:r>
            <a:r>
              <a:rPr sz="1400" spc="165" dirty="0">
                <a:solidFill>
                  <a:srgbClr val="231F20"/>
                </a:solidFill>
                <a:latin typeface="Times New Roman"/>
                <a:cs typeface="Times New Roman"/>
              </a:rPr>
              <a:t> </a:t>
            </a:r>
            <a:r>
              <a:rPr sz="1400" dirty="0">
                <a:solidFill>
                  <a:srgbClr val="231F20"/>
                </a:solidFill>
                <a:latin typeface="Times New Roman"/>
                <a:cs typeface="Times New Roman"/>
              </a:rPr>
              <a:t>in</a:t>
            </a:r>
            <a:r>
              <a:rPr sz="1400" spc="165" dirty="0">
                <a:solidFill>
                  <a:srgbClr val="231F20"/>
                </a:solidFill>
                <a:latin typeface="Times New Roman"/>
                <a:cs typeface="Times New Roman"/>
              </a:rPr>
              <a:t> </a:t>
            </a:r>
            <a:r>
              <a:rPr sz="1400" dirty="0">
                <a:solidFill>
                  <a:srgbClr val="231F20"/>
                </a:solidFill>
                <a:latin typeface="Times New Roman"/>
                <a:cs typeface="Times New Roman"/>
              </a:rPr>
              <a:t>order</a:t>
            </a:r>
            <a:r>
              <a:rPr sz="1400" spc="160" dirty="0">
                <a:solidFill>
                  <a:srgbClr val="231F20"/>
                </a:solidFill>
                <a:latin typeface="Times New Roman"/>
                <a:cs typeface="Times New Roman"/>
              </a:rPr>
              <a:t> </a:t>
            </a:r>
            <a:r>
              <a:rPr sz="1400" dirty="0">
                <a:solidFill>
                  <a:srgbClr val="231F20"/>
                </a:solidFill>
                <a:latin typeface="Times New Roman"/>
                <a:cs typeface="Times New Roman"/>
              </a:rPr>
              <a:t>to</a:t>
            </a:r>
            <a:r>
              <a:rPr sz="1400" spc="165" dirty="0">
                <a:solidFill>
                  <a:srgbClr val="231F20"/>
                </a:solidFill>
                <a:latin typeface="Times New Roman"/>
                <a:cs typeface="Times New Roman"/>
              </a:rPr>
              <a:t> </a:t>
            </a:r>
            <a:r>
              <a:rPr sz="1400" spc="-10" dirty="0">
                <a:solidFill>
                  <a:srgbClr val="231F20"/>
                </a:solidFill>
                <a:latin typeface="Times New Roman"/>
                <a:cs typeface="Times New Roman"/>
              </a:rPr>
              <a:t>mainstream </a:t>
            </a:r>
            <a:r>
              <a:rPr sz="1400" dirty="0">
                <a:solidFill>
                  <a:srgbClr val="231F20"/>
                </a:solidFill>
                <a:latin typeface="Times New Roman"/>
                <a:cs typeface="Times New Roman"/>
              </a:rPr>
              <a:t>gender.</a:t>
            </a:r>
            <a:r>
              <a:rPr sz="1400" spc="10" dirty="0">
                <a:solidFill>
                  <a:srgbClr val="231F20"/>
                </a:solidFill>
                <a:latin typeface="Times New Roman"/>
                <a:cs typeface="Times New Roman"/>
              </a:rPr>
              <a:t> </a:t>
            </a:r>
            <a:r>
              <a:rPr sz="1400" dirty="0">
                <a:solidFill>
                  <a:srgbClr val="231F20"/>
                </a:solidFill>
                <a:latin typeface="Times New Roman"/>
                <a:cs typeface="Times New Roman"/>
              </a:rPr>
              <a:t>The</a:t>
            </a:r>
            <a:r>
              <a:rPr sz="1400" spc="30" dirty="0">
                <a:solidFill>
                  <a:srgbClr val="231F20"/>
                </a:solidFill>
                <a:latin typeface="Times New Roman"/>
                <a:cs typeface="Times New Roman"/>
              </a:rPr>
              <a:t> </a:t>
            </a:r>
            <a:r>
              <a:rPr sz="1400" dirty="0">
                <a:solidFill>
                  <a:srgbClr val="231F20"/>
                </a:solidFill>
                <a:latin typeface="Times New Roman"/>
                <a:cs typeface="Times New Roman"/>
              </a:rPr>
              <a:t>text</a:t>
            </a:r>
            <a:r>
              <a:rPr sz="1400" spc="35" dirty="0">
                <a:solidFill>
                  <a:srgbClr val="231F20"/>
                </a:solidFill>
                <a:latin typeface="Times New Roman"/>
                <a:cs typeface="Times New Roman"/>
              </a:rPr>
              <a:t> </a:t>
            </a:r>
            <a:r>
              <a:rPr sz="1400" dirty="0">
                <a:solidFill>
                  <a:srgbClr val="231F20"/>
                </a:solidFill>
                <a:latin typeface="Times New Roman"/>
                <a:cs typeface="Times New Roman"/>
              </a:rPr>
              <a:t>has</a:t>
            </a:r>
            <a:r>
              <a:rPr sz="1400" spc="30" dirty="0">
                <a:solidFill>
                  <a:srgbClr val="231F20"/>
                </a:solidFill>
                <a:latin typeface="Times New Roman"/>
                <a:cs typeface="Times New Roman"/>
              </a:rPr>
              <a:t> </a:t>
            </a:r>
            <a:r>
              <a:rPr sz="1400" dirty="0">
                <a:solidFill>
                  <a:srgbClr val="231F20"/>
                </a:solidFill>
                <a:latin typeface="Times New Roman"/>
                <a:cs typeface="Times New Roman"/>
              </a:rPr>
              <a:t>not</a:t>
            </a:r>
            <a:r>
              <a:rPr sz="1400" spc="25" dirty="0">
                <a:solidFill>
                  <a:srgbClr val="231F20"/>
                </a:solidFill>
                <a:latin typeface="Times New Roman"/>
                <a:cs typeface="Times New Roman"/>
              </a:rPr>
              <a:t> </a:t>
            </a:r>
            <a:r>
              <a:rPr sz="1400" dirty="0">
                <a:solidFill>
                  <a:srgbClr val="231F20"/>
                </a:solidFill>
                <a:latin typeface="Times New Roman"/>
                <a:cs typeface="Times New Roman"/>
              </a:rPr>
              <a:t>suffered</a:t>
            </a:r>
            <a:r>
              <a:rPr sz="1400" spc="30" dirty="0">
                <a:solidFill>
                  <a:srgbClr val="231F20"/>
                </a:solidFill>
                <a:latin typeface="Times New Roman"/>
                <a:cs typeface="Times New Roman"/>
              </a:rPr>
              <a:t> </a:t>
            </a:r>
            <a:r>
              <a:rPr sz="1400" dirty="0">
                <a:solidFill>
                  <a:srgbClr val="231F20"/>
                </a:solidFill>
                <a:latin typeface="Times New Roman"/>
                <a:cs typeface="Times New Roman"/>
              </a:rPr>
              <a:t>and</a:t>
            </a:r>
            <a:r>
              <a:rPr sz="1400" spc="30" dirty="0">
                <a:solidFill>
                  <a:srgbClr val="231F20"/>
                </a:solidFill>
                <a:latin typeface="Times New Roman"/>
                <a:cs typeface="Times New Roman"/>
              </a:rPr>
              <a:t> </a:t>
            </a:r>
            <a:r>
              <a:rPr sz="1400" spc="-10" dirty="0">
                <a:solidFill>
                  <a:srgbClr val="231F20"/>
                </a:solidFill>
                <a:latin typeface="Times New Roman"/>
                <a:cs typeface="Times New Roman"/>
              </a:rPr>
              <a:t>change.</a:t>
            </a:r>
            <a:endParaRPr sz="1400" dirty="0">
              <a:latin typeface="Times New Roman"/>
              <a:cs typeface="Times New Roman"/>
            </a:endParaRPr>
          </a:p>
        </p:txBody>
      </p:sp>
      <p:sp>
        <p:nvSpPr>
          <p:cNvPr id="4" name="Rectangle 3">
            <a:extLst>
              <a:ext uri="{FF2B5EF4-FFF2-40B4-BE49-F238E27FC236}">
                <a16:creationId xmlns:a16="http://schemas.microsoft.com/office/drawing/2014/main" id="{8EC4489D-F234-4A9E-BFB1-F223D99F0158}"/>
              </a:ext>
            </a:extLst>
          </p:cNvPr>
          <p:cNvSpPr/>
          <p:nvPr/>
        </p:nvSpPr>
        <p:spPr>
          <a:xfrm>
            <a:off x="0" y="4619625"/>
            <a:ext cx="5295900" cy="2264402"/>
          </a:xfrm>
          <a:prstGeom prst="rect">
            <a:avLst/>
          </a:prstGeom>
        </p:spPr>
        <p:txBody>
          <a:bodyPr wrap="square">
            <a:spAutoFit/>
          </a:bodyPr>
          <a:lstStyle/>
          <a:p>
            <a:pPr marL="12700" marR="450850" algn="l">
              <a:lnSpc>
                <a:spcPct val="150000"/>
              </a:lnSpc>
            </a:pPr>
            <a:r>
              <a:rPr lang="zh-CN" altLang="en-US" sz="1600" dirty="0"/>
              <a:t>由</a:t>
            </a:r>
            <a:r>
              <a:rPr lang="en-US" altLang="zh-CN" sz="1600" dirty="0"/>
              <a:t>AECID</a:t>
            </a:r>
            <a:r>
              <a:rPr lang="zh-CN" altLang="en-US" sz="1600" dirty="0"/>
              <a:t>（西班牙国际发展合作署）资助的项 “加强柬埔寨渔业管理局的性别战略和在上丁省和腊塔纳基里省的项目实施</a:t>
            </a:r>
            <a:r>
              <a:rPr lang="en-US" altLang="zh-CN" sz="1600" dirty="0"/>
              <a:t>11-PR1-0795” </a:t>
            </a:r>
            <a:r>
              <a:rPr lang="zh-CN" altLang="en-US" sz="1600" dirty="0"/>
              <a:t>转载（经批准与渔业局的参与行政部门）本文件经过编辑，更改了一些图片和照片，以促进性别主流化。 文章内容保存不变。</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flipH="1">
            <a:off x="441960" y="6876977"/>
            <a:ext cx="4724400" cy="638248"/>
          </a:xfrm>
          <a:prstGeom prst="rect">
            <a:avLst/>
          </a:prstGeom>
        </p:spPr>
        <p:txBody>
          <a:bodyPr vert="horz" wrap="square" lIns="0" tIns="369185" rIns="0" bIns="0" rtlCol="0">
            <a:spAutoFit/>
          </a:bodyPr>
          <a:lstStyle/>
          <a:p>
            <a:pPr marL="1985010" algn="l">
              <a:lnSpc>
                <a:spcPts val="2165"/>
              </a:lnSpc>
            </a:pPr>
            <a:r>
              <a:rPr sz="1400" spc="-730" dirty="0"/>
              <a:t>1</a:t>
            </a:r>
          </a:p>
        </p:txBody>
      </p:sp>
      <p:sp>
        <p:nvSpPr>
          <p:cNvPr id="4" name="Rectangle 3">
            <a:extLst>
              <a:ext uri="{FF2B5EF4-FFF2-40B4-BE49-F238E27FC236}">
                <a16:creationId xmlns:a16="http://schemas.microsoft.com/office/drawing/2014/main" id="{B89A3798-6B0C-803B-CF49-9C267613291D}"/>
              </a:ext>
            </a:extLst>
          </p:cNvPr>
          <p:cNvSpPr/>
          <p:nvPr/>
        </p:nvSpPr>
        <p:spPr>
          <a:xfrm>
            <a:off x="228600" y="151687"/>
            <a:ext cx="4953000" cy="70587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目录</a:t>
            </a:r>
            <a:endParaRPr lang="en-US" altLang="zh-CN" dirty="0">
              <a:solidFill>
                <a:schemeClr val="tx1"/>
              </a:solidFill>
            </a:endParaRPr>
          </a:p>
          <a:p>
            <a:pPr algn="l"/>
            <a:r>
              <a:rPr lang="zh-CN" altLang="en-US" dirty="0">
                <a:solidFill>
                  <a:schemeClr val="tx1"/>
                </a:solidFill>
              </a:rPr>
              <a:t>前言</a:t>
            </a:r>
            <a:endParaRPr lang="en-US" altLang="zh-CN" dirty="0">
              <a:solidFill>
                <a:schemeClr val="tx1"/>
              </a:solidFill>
            </a:endParaRPr>
          </a:p>
          <a:p>
            <a:pPr algn="l"/>
            <a:r>
              <a:rPr lang="en-US" altLang="zh-CN" dirty="0">
                <a:solidFill>
                  <a:schemeClr val="tx1"/>
                </a:solidFill>
              </a:rPr>
              <a:t>1.</a:t>
            </a:r>
            <a:r>
              <a:rPr lang="zh-CN" altLang="en-US" dirty="0">
                <a:solidFill>
                  <a:schemeClr val="tx1"/>
                </a:solidFill>
              </a:rPr>
              <a:t>介绍</a:t>
            </a:r>
            <a:endParaRPr lang="en-US" altLang="zh-CN" dirty="0">
              <a:solidFill>
                <a:schemeClr val="tx1"/>
              </a:solidFill>
            </a:endParaRPr>
          </a:p>
          <a:p>
            <a:pPr algn="l"/>
            <a:r>
              <a:rPr lang="en-US" altLang="zh-CN" dirty="0">
                <a:solidFill>
                  <a:schemeClr val="tx1"/>
                </a:solidFill>
              </a:rPr>
              <a:t>2.</a:t>
            </a:r>
            <a:r>
              <a:rPr lang="zh-CN" altLang="en-US" dirty="0">
                <a:solidFill>
                  <a:schemeClr val="tx1"/>
                </a:solidFill>
                <a:latin typeface="宋体" panose="02010600030101010101" pitchFamily="2" charset="-122"/>
              </a:rPr>
              <a:t>攀鲈</a:t>
            </a:r>
            <a:r>
              <a:rPr lang="zh-CN" altLang="en-US" dirty="0">
                <a:solidFill>
                  <a:schemeClr val="tx1"/>
                </a:solidFill>
              </a:rPr>
              <a:t>鱼的生物学特性</a:t>
            </a:r>
            <a:endParaRPr lang="en-US" altLang="zh-CN" dirty="0">
              <a:solidFill>
                <a:schemeClr val="tx1"/>
              </a:solidFill>
            </a:endParaRPr>
          </a:p>
          <a:p>
            <a:pPr algn="l"/>
            <a:r>
              <a:rPr lang="en-US" altLang="zh-CN" dirty="0">
                <a:solidFill>
                  <a:schemeClr val="tx1"/>
                </a:solidFill>
              </a:rPr>
              <a:t>	2.1 </a:t>
            </a:r>
            <a:r>
              <a:rPr lang="zh-CN" altLang="en-US" dirty="0">
                <a:solidFill>
                  <a:schemeClr val="tx1"/>
                </a:solidFill>
              </a:rPr>
              <a:t>排名</a:t>
            </a:r>
          </a:p>
          <a:p>
            <a:pPr algn="l"/>
            <a:r>
              <a:rPr lang="en-US" altLang="zh-CN" dirty="0">
                <a:solidFill>
                  <a:schemeClr val="tx1"/>
                </a:solidFill>
              </a:rPr>
              <a:t>	2.2 </a:t>
            </a:r>
            <a:r>
              <a:rPr lang="zh-CN" altLang="en-US" dirty="0">
                <a:solidFill>
                  <a:schemeClr val="tx1"/>
                </a:solidFill>
              </a:rPr>
              <a:t>物理特性</a:t>
            </a:r>
          </a:p>
          <a:p>
            <a:pPr algn="l"/>
            <a:r>
              <a:rPr lang="en-US" altLang="zh-CN" dirty="0">
                <a:solidFill>
                  <a:schemeClr val="tx1"/>
                </a:solidFill>
              </a:rPr>
              <a:t>	2.3 </a:t>
            </a:r>
            <a:r>
              <a:rPr lang="zh-CN" altLang="en-US" dirty="0">
                <a:solidFill>
                  <a:schemeClr val="tx1"/>
                </a:solidFill>
              </a:rPr>
              <a:t>饮食习惯</a:t>
            </a:r>
            <a:endParaRPr lang="en-US" altLang="zh-CN" dirty="0">
              <a:solidFill>
                <a:schemeClr val="tx1"/>
              </a:solidFill>
            </a:endParaRPr>
          </a:p>
          <a:p>
            <a:pPr algn="l"/>
            <a:r>
              <a:rPr lang="en-US" altLang="zh-CN" dirty="0">
                <a:solidFill>
                  <a:schemeClr val="tx1"/>
                </a:solidFill>
              </a:rPr>
              <a:t>3.</a:t>
            </a:r>
            <a:r>
              <a:rPr lang="zh-CN" altLang="en-US" dirty="0">
                <a:solidFill>
                  <a:schemeClr val="tx1"/>
                </a:solidFill>
              </a:rPr>
              <a:t>种子育种</a:t>
            </a:r>
            <a:endParaRPr lang="en-US" altLang="zh-CN" dirty="0">
              <a:solidFill>
                <a:schemeClr val="tx1"/>
              </a:solidFill>
            </a:endParaRPr>
          </a:p>
          <a:p>
            <a:pPr algn="l"/>
            <a:r>
              <a:rPr lang="en-US" altLang="zh-CN" dirty="0">
                <a:solidFill>
                  <a:schemeClr val="tx1"/>
                </a:solidFill>
              </a:rPr>
              <a:t>	3.1 </a:t>
            </a:r>
            <a:r>
              <a:rPr lang="zh-CN" altLang="en-US" dirty="0">
                <a:solidFill>
                  <a:schemeClr val="tx1"/>
                </a:solidFill>
              </a:rPr>
              <a:t>池塘准备</a:t>
            </a:r>
            <a:endParaRPr lang="en-US" altLang="zh-CN" dirty="0">
              <a:solidFill>
                <a:schemeClr val="tx1"/>
              </a:solidFill>
            </a:endParaRPr>
          </a:p>
          <a:p>
            <a:pPr algn="l"/>
            <a:r>
              <a:rPr lang="en-US" altLang="zh-CN" dirty="0">
                <a:solidFill>
                  <a:schemeClr val="tx1"/>
                </a:solidFill>
              </a:rPr>
              <a:t>	3.2 </a:t>
            </a:r>
            <a:r>
              <a:rPr lang="zh-CN" altLang="en-US" dirty="0">
                <a:solidFill>
                  <a:schemeClr val="tx1"/>
                </a:solidFill>
              </a:rPr>
              <a:t>种鱼</a:t>
            </a:r>
            <a:endParaRPr lang="en-US" altLang="zh-CN" dirty="0">
              <a:solidFill>
                <a:schemeClr val="tx1"/>
              </a:solidFill>
            </a:endParaRPr>
          </a:p>
          <a:p>
            <a:pPr algn="l"/>
            <a:r>
              <a:rPr lang="en-US" altLang="zh-CN" dirty="0">
                <a:solidFill>
                  <a:schemeClr val="tx1"/>
                </a:solidFill>
              </a:rPr>
              <a:t>	3.3 </a:t>
            </a:r>
            <a:r>
              <a:rPr lang="zh-CN" altLang="en-US" dirty="0">
                <a:solidFill>
                  <a:schemeClr val="tx1"/>
                </a:solidFill>
              </a:rPr>
              <a:t>食物 与喂食 </a:t>
            </a:r>
            <a:endParaRPr lang="en-US" altLang="zh-CN" dirty="0">
              <a:solidFill>
                <a:schemeClr val="tx1"/>
              </a:solidFill>
            </a:endParaRPr>
          </a:p>
          <a:p>
            <a:pPr algn="l"/>
            <a:r>
              <a:rPr lang="en-US" altLang="zh-CN" dirty="0">
                <a:solidFill>
                  <a:schemeClr val="tx1"/>
                </a:solidFill>
              </a:rPr>
              <a:t>	3.4 </a:t>
            </a:r>
            <a:r>
              <a:rPr lang="zh-CN" altLang="en-US" dirty="0">
                <a:solidFill>
                  <a:schemeClr val="tx1"/>
                </a:solidFill>
              </a:rPr>
              <a:t>鱼种选择</a:t>
            </a:r>
            <a:endParaRPr lang="en-US" altLang="zh-CN" dirty="0">
              <a:solidFill>
                <a:schemeClr val="tx1"/>
              </a:solidFill>
            </a:endParaRPr>
          </a:p>
          <a:p>
            <a:pPr algn="l"/>
            <a:r>
              <a:rPr lang="en-US" altLang="zh-CN" dirty="0">
                <a:solidFill>
                  <a:schemeClr val="tx1"/>
                </a:solidFill>
              </a:rPr>
              <a:t>4.</a:t>
            </a:r>
            <a:r>
              <a:rPr lang="zh-CN" altLang="en-US" dirty="0">
                <a:solidFill>
                  <a:schemeClr val="tx1"/>
                </a:solidFill>
                <a:latin typeface="宋体" panose="02010600030101010101" pitchFamily="2" charset="-122"/>
              </a:rPr>
              <a:t>攀鲈</a:t>
            </a:r>
            <a:r>
              <a:rPr lang="zh-CN" altLang="en-US" dirty="0">
                <a:solidFill>
                  <a:schemeClr val="tx1"/>
                </a:solidFill>
              </a:rPr>
              <a:t>鱼类养殖激素的种类</a:t>
            </a:r>
            <a:endParaRPr lang="en-US" altLang="zh-CN" dirty="0">
              <a:solidFill>
                <a:schemeClr val="tx1"/>
              </a:solidFill>
            </a:endParaRPr>
          </a:p>
          <a:p>
            <a:pPr algn="l"/>
            <a:r>
              <a:rPr lang="en-US" altLang="zh-CN" dirty="0">
                <a:solidFill>
                  <a:schemeClr val="tx1"/>
                </a:solidFill>
              </a:rPr>
              <a:t>	4.1 </a:t>
            </a:r>
            <a:r>
              <a:rPr lang="en-US" altLang="zh-CN" dirty="0" err="1">
                <a:solidFill>
                  <a:schemeClr val="tx1"/>
                </a:solidFill>
              </a:rPr>
              <a:t>Suprefact</a:t>
            </a:r>
            <a:r>
              <a:rPr lang="zh-CN" altLang="en-US" dirty="0">
                <a:solidFill>
                  <a:schemeClr val="tx1"/>
                </a:solidFill>
              </a:rPr>
              <a:t>激素类型</a:t>
            </a:r>
            <a:r>
              <a:rPr lang="en-US" altLang="zh-CN" dirty="0">
                <a:solidFill>
                  <a:schemeClr val="tx1"/>
                </a:solidFill>
              </a:rPr>
              <a:t> </a:t>
            </a:r>
          </a:p>
          <a:p>
            <a:pPr algn="l"/>
            <a:r>
              <a:rPr lang="en-US" altLang="zh-CN" dirty="0">
                <a:solidFill>
                  <a:schemeClr val="tx1"/>
                </a:solidFill>
              </a:rPr>
              <a:t>	4.2 </a:t>
            </a:r>
            <a:r>
              <a:rPr lang="zh-CN" altLang="en-US" dirty="0">
                <a:solidFill>
                  <a:schemeClr val="tx1"/>
                </a:solidFill>
              </a:rPr>
              <a:t>鱼注射的激素水平</a:t>
            </a:r>
            <a:endParaRPr lang="en-US" altLang="zh-CN" dirty="0">
              <a:solidFill>
                <a:schemeClr val="tx1"/>
              </a:solidFill>
            </a:endParaRPr>
          </a:p>
          <a:p>
            <a:pPr algn="l"/>
            <a:r>
              <a:rPr lang="en-US" altLang="zh-CN" dirty="0">
                <a:solidFill>
                  <a:schemeClr val="tx1"/>
                </a:solidFill>
              </a:rPr>
              <a:t>	4.3 </a:t>
            </a:r>
            <a:r>
              <a:rPr lang="zh-CN" altLang="en-US" dirty="0">
                <a:solidFill>
                  <a:schemeClr val="tx1"/>
                </a:solidFill>
              </a:rPr>
              <a:t>如何注射激素</a:t>
            </a:r>
            <a:endParaRPr lang="en-US" altLang="zh-CN" dirty="0">
              <a:solidFill>
                <a:schemeClr val="tx1"/>
              </a:solidFill>
            </a:endParaRPr>
          </a:p>
          <a:p>
            <a:pPr algn="l"/>
            <a:r>
              <a:rPr lang="en-US" altLang="zh-CN" dirty="0">
                <a:solidFill>
                  <a:schemeClr val="tx1"/>
                </a:solidFill>
              </a:rPr>
              <a:t>5.</a:t>
            </a:r>
            <a:r>
              <a:rPr lang="zh-CN" altLang="en-US" dirty="0">
                <a:solidFill>
                  <a:schemeClr val="tx1"/>
                </a:solidFill>
              </a:rPr>
              <a:t>鱼的养殖方法</a:t>
            </a:r>
            <a:endParaRPr lang="en-US" altLang="zh-CN" dirty="0">
              <a:solidFill>
                <a:schemeClr val="tx1"/>
              </a:solidFill>
            </a:endParaRPr>
          </a:p>
          <a:p>
            <a:pPr algn="l"/>
            <a:r>
              <a:rPr lang="en-US" altLang="zh-CN" dirty="0">
                <a:solidFill>
                  <a:schemeClr val="tx1"/>
                </a:solidFill>
              </a:rPr>
              <a:t>	5.1 </a:t>
            </a:r>
            <a:r>
              <a:rPr lang="zh-CN" altLang="en-US" dirty="0">
                <a:solidFill>
                  <a:schemeClr val="tx1"/>
                </a:solidFill>
              </a:rPr>
              <a:t>孵化器</a:t>
            </a:r>
            <a:endParaRPr lang="en-US" altLang="zh-CN" dirty="0">
              <a:solidFill>
                <a:schemeClr val="tx1"/>
              </a:solidFill>
            </a:endParaRPr>
          </a:p>
          <a:p>
            <a:pPr algn="l"/>
            <a:r>
              <a:rPr lang="en-US" altLang="zh-CN" dirty="0">
                <a:solidFill>
                  <a:schemeClr val="tx1"/>
                </a:solidFill>
              </a:rPr>
              <a:t>	5.2 </a:t>
            </a:r>
            <a:r>
              <a:rPr lang="zh-CN" altLang="en-US" dirty="0">
                <a:solidFill>
                  <a:schemeClr val="tx1"/>
                </a:solidFill>
              </a:rPr>
              <a:t>生育力量（繁殖力）</a:t>
            </a:r>
            <a:endParaRPr lang="en-US" altLang="zh-CN" dirty="0">
              <a:solidFill>
                <a:schemeClr val="tx1"/>
              </a:solidFill>
            </a:endParaRPr>
          </a:p>
          <a:p>
            <a:pPr algn="l"/>
            <a:r>
              <a:rPr lang="en-US" altLang="zh-CN" dirty="0">
                <a:solidFill>
                  <a:schemeClr val="tx1"/>
                </a:solidFill>
              </a:rPr>
              <a:t>6.</a:t>
            </a:r>
            <a:r>
              <a:rPr lang="en-US" sz="1800" dirty="0">
                <a:solidFill>
                  <a:schemeClr val="tx1"/>
                </a:solidFill>
                <a:latin typeface="宋体" panose="02010600030101010101" pitchFamily="2" charset="-122"/>
                <a:ea typeface="宋体" panose="02010600030101010101" pitchFamily="2" charset="-122"/>
              </a:rPr>
              <a:t> </a:t>
            </a:r>
            <a:r>
              <a:rPr lang="en-US" sz="1800" dirty="0" err="1">
                <a:solidFill>
                  <a:schemeClr val="tx1"/>
                </a:solidFill>
                <a:latin typeface="宋体" panose="02010600030101010101" pitchFamily="2" charset="-122"/>
                <a:ea typeface="宋体" panose="02010600030101010101" pitchFamily="2" charset="-122"/>
              </a:rPr>
              <a:t>产卵池</a:t>
            </a:r>
            <a:r>
              <a:rPr lang="zh-CN" altLang="en-US" dirty="0">
                <a:solidFill>
                  <a:schemeClr val="tx1"/>
                </a:solidFill>
                <a:latin typeface="宋体" panose="02010600030101010101" pitchFamily="2" charset="-122"/>
              </a:rPr>
              <a:t>的准备工作</a:t>
            </a:r>
            <a:endParaRPr lang="en-US" altLang="zh-CN" dirty="0">
              <a:solidFill>
                <a:schemeClr val="tx1"/>
              </a:solidFill>
            </a:endParaRPr>
          </a:p>
          <a:p>
            <a:pPr algn="l"/>
            <a:r>
              <a:rPr lang="km-KH" altLang="zh-CN" dirty="0">
                <a:solidFill>
                  <a:schemeClr val="tx1"/>
                </a:solidFill>
              </a:rPr>
              <a:t>	</a:t>
            </a:r>
            <a:r>
              <a:rPr lang="en-US" altLang="zh-CN" dirty="0">
                <a:solidFill>
                  <a:schemeClr val="tx1"/>
                </a:solidFill>
              </a:rPr>
              <a:t>6.1 </a:t>
            </a:r>
            <a:r>
              <a:rPr lang="zh-CN" altLang="en-US" dirty="0">
                <a:solidFill>
                  <a:schemeClr val="tx1"/>
                </a:solidFill>
              </a:rPr>
              <a:t>池塘准备</a:t>
            </a:r>
            <a:endParaRPr lang="en-US" altLang="zh-CN" dirty="0">
              <a:solidFill>
                <a:schemeClr val="tx1"/>
              </a:solidFill>
            </a:endParaRPr>
          </a:p>
          <a:p>
            <a:pPr algn="l"/>
            <a:r>
              <a:rPr lang="km-KH" altLang="zh-CN" dirty="0">
                <a:solidFill>
                  <a:schemeClr val="tx1"/>
                </a:solidFill>
              </a:rPr>
              <a:t>	</a:t>
            </a:r>
            <a:r>
              <a:rPr lang="en-US" altLang="zh-CN" dirty="0">
                <a:solidFill>
                  <a:schemeClr val="tx1"/>
                </a:solidFill>
              </a:rPr>
              <a:t>6.2 </a:t>
            </a:r>
            <a:r>
              <a:rPr lang="zh-CN" altLang="en-US" dirty="0">
                <a:solidFill>
                  <a:schemeClr val="tx1"/>
                </a:solidFill>
              </a:rPr>
              <a:t>护理鱼缸中的幼鱼</a:t>
            </a:r>
            <a:endParaRPr lang="en-US" altLang="zh-CN" dirty="0">
              <a:solidFill>
                <a:schemeClr val="tx1"/>
              </a:solidFill>
            </a:endParaRPr>
          </a:p>
          <a:p>
            <a:pPr algn="l"/>
            <a:r>
              <a:rPr lang="km-KH" altLang="zh-CN" dirty="0">
                <a:solidFill>
                  <a:schemeClr val="tx1"/>
                </a:solidFill>
              </a:rPr>
              <a:t>	</a:t>
            </a:r>
            <a:r>
              <a:rPr lang="en-US" altLang="zh-CN" dirty="0">
                <a:solidFill>
                  <a:schemeClr val="tx1"/>
                </a:solidFill>
              </a:rPr>
              <a:t>6.3 </a:t>
            </a:r>
          </a:p>
          <a:p>
            <a:pPr algn="l"/>
            <a:r>
              <a:rPr lang="en-US" altLang="zh-CN" dirty="0">
                <a:solidFill>
                  <a:schemeClr val="tx1"/>
                </a:solidFill>
              </a:rPr>
              <a:t>7.</a:t>
            </a:r>
            <a:r>
              <a:rPr lang="zh-CN" altLang="en-US" dirty="0">
                <a:solidFill>
                  <a:schemeClr val="tx1"/>
                </a:solidFill>
              </a:rPr>
              <a:t>喂养幼鱼</a:t>
            </a:r>
            <a:endParaRPr lang="en-US" altLang="zh-CN" dirty="0">
              <a:solidFill>
                <a:schemeClr val="tx1"/>
              </a:solidFill>
            </a:endParaRPr>
          </a:p>
          <a:p>
            <a:pPr algn="l"/>
            <a:r>
              <a:rPr lang="en-US" altLang="zh-CN" dirty="0">
                <a:solidFill>
                  <a:schemeClr val="tx1"/>
                </a:solidFill>
              </a:rPr>
              <a:t>8.</a:t>
            </a:r>
            <a:r>
              <a:rPr lang="zh-CN" altLang="en-US" dirty="0">
                <a:solidFill>
                  <a:schemeClr val="tx1"/>
                </a:solidFill>
              </a:rPr>
              <a:t>收成</a:t>
            </a:r>
            <a:endParaRPr lang="en-US" altLang="zh-CN" dirty="0">
              <a:solidFill>
                <a:schemeClr val="tx1"/>
              </a:solidFill>
            </a:endParaRPr>
          </a:p>
          <a:p>
            <a:pPr algn="l"/>
            <a:r>
              <a:rPr lang="en-US" altLang="zh-CN" dirty="0">
                <a:solidFill>
                  <a:schemeClr val="tx1"/>
                </a:solidFill>
              </a:rPr>
              <a:t>9.</a:t>
            </a:r>
            <a:r>
              <a:rPr lang="zh-CN" altLang="en-US" dirty="0">
                <a:solidFill>
                  <a:schemeClr val="tx1"/>
                </a:solidFill>
              </a:rPr>
              <a:t>科学图书馆</a:t>
            </a: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369185" rIns="0" bIns="0" rtlCol="0">
            <a:spAutoFit/>
          </a:bodyPr>
          <a:lstStyle/>
          <a:p>
            <a:pPr marL="1985010">
              <a:lnSpc>
                <a:spcPts val="2165"/>
              </a:lnSpc>
            </a:pPr>
            <a:r>
              <a:rPr spc="-730" dirty="0"/>
              <a:t>2</a:t>
            </a:r>
          </a:p>
        </p:txBody>
      </p:sp>
      <p:sp>
        <p:nvSpPr>
          <p:cNvPr id="4" name="Rectangle 3">
            <a:extLst>
              <a:ext uri="{FF2B5EF4-FFF2-40B4-BE49-F238E27FC236}">
                <a16:creationId xmlns:a16="http://schemas.microsoft.com/office/drawing/2014/main" id="{0DA561A4-F2F5-56BC-130A-86727AC92F88}"/>
              </a:ext>
            </a:extLst>
          </p:cNvPr>
          <p:cNvSpPr/>
          <p:nvPr/>
        </p:nvSpPr>
        <p:spPr>
          <a:xfrm>
            <a:off x="194687" y="276225"/>
            <a:ext cx="4944626"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前言</a:t>
            </a:r>
            <a:endParaRPr lang="en-US" dirty="0">
              <a:solidFill>
                <a:schemeClr val="tx1"/>
              </a:solidFill>
            </a:endParaRPr>
          </a:p>
        </p:txBody>
      </p:sp>
      <p:sp>
        <p:nvSpPr>
          <p:cNvPr id="6" name="Rectangle 5">
            <a:extLst>
              <a:ext uri="{FF2B5EF4-FFF2-40B4-BE49-F238E27FC236}">
                <a16:creationId xmlns:a16="http://schemas.microsoft.com/office/drawing/2014/main" id="{DE41691E-4D75-09C3-E3DE-6961D2EE4F24}"/>
              </a:ext>
            </a:extLst>
          </p:cNvPr>
          <p:cNvSpPr/>
          <p:nvPr/>
        </p:nvSpPr>
        <p:spPr>
          <a:xfrm>
            <a:off x="194687" y="733425"/>
            <a:ext cx="4944626" cy="6096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zh-CN" altLang="en-US" dirty="0">
                <a:solidFill>
                  <a:schemeClr val="tx1"/>
                </a:solidFill>
              </a:rPr>
              <a:t>在国家机构、非政府组织和农民的参与下，水产养殖发展计划显着增长，以加强粮食安全。从动物肉得到的蛋白质中给人民提供营养，约</a:t>
            </a:r>
            <a:r>
              <a:rPr lang="en-US" altLang="zh-CN" dirty="0">
                <a:solidFill>
                  <a:schemeClr val="tx1"/>
                </a:solidFill>
              </a:rPr>
              <a:t>81.50%</a:t>
            </a:r>
            <a:r>
              <a:rPr lang="zh-CN" altLang="en-US" dirty="0">
                <a:solidFill>
                  <a:schemeClr val="tx1"/>
                </a:solidFill>
              </a:rPr>
              <a:t>是来自鱼类。一般来说，柬埔寨人比其他肉类更喜欢吃鱼作为日常食物。</a:t>
            </a:r>
          </a:p>
          <a:p>
            <a:pPr algn="l"/>
            <a:endParaRPr lang="zh-CN" altLang="en-US" dirty="0">
              <a:solidFill>
                <a:schemeClr val="tx1"/>
              </a:solidFill>
            </a:endParaRPr>
          </a:p>
          <a:p>
            <a:pPr algn="l"/>
            <a:r>
              <a:rPr lang="zh-CN" altLang="en-US" dirty="0">
                <a:solidFill>
                  <a:schemeClr val="tx1"/>
                </a:solidFill>
              </a:rPr>
              <a:t>截至</a:t>
            </a:r>
            <a:r>
              <a:rPr lang="en-US" altLang="zh-CN" dirty="0">
                <a:solidFill>
                  <a:schemeClr val="tx1"/>
                </a:solidFill>
              </a:rPr>
              <a:t>2009</a:t>
            </a:r>
            <a:r>
              <a:rPr lang="zh-CN" altLang="en-US" dirty="0">
                <a:solidFill>
                  <a:schemeClr val="tx1"/>
                </a:solidFill>
              </a:rPr>
              <a:t>年，全国约有</a:t>
            </a:r>
            <a:r>
              <a:rPr lang="en-US" altLang="zh-CN" dirty="0">
                <a:solidFill>
                  <a:schemeClr val="tx1"/>
                </a:solidFill>
              </a:rPr>
              <a:t>195</a:t>
            </a:r>
            <a:r>
              <a:rPr lang="zh-CN" altLang="en-US" dirty="0">
                <a:solidFill>
                  <a:schemeClr val="tx1"/>
                </a:solidFill>
              </a:rPr>
              <a:t>家中小型私营养鱼企业。当地鱼苗生产过程中还面临孵化时供水不足、技术问题、经验不足、信用缺失等问题。水、电是影响产品价格的非常重要的因素。</a:t>
            </a:r>
          </a:p>
          <a:p>
            <a:pPr algn="l"/>
            <a:endParaRPr lang="zh-CN" altLang="en-US" dirty="0">
              <a:solidFill>
                <a:schemeClr val="tx1"/>
              </a:solidFill>
            </a:endParaRPr>
          </a:p>
          <a:p>
            <a:pPr algn="l"/>
            <a:r>
              <a:rPr lang="zh-CN" altLang="en-US" dirty="0">
                <a:solidFill>
                  <a:schemeClr val="tx1"/>
                </a:solidFill>
              </a:rPr>
              <a:t>半人工鱼生产技术，注射后</a:t>
            </a:r>
            <a:r>
              <a:rPr lang="en-US" altLang="zh-CN" dirty="0">
                <a:solidFill>
                  <a:schemeClr val="tx1"/>
                </a:solidFill>
              </a:rPr>
              <a:t>10-14</a:t>
            </a:r>
            <a:r>
              <a:rPr lang="zh-CN" altLang="en-US" dirty="0">
                <a:solidFill>
                  <a:schemeClr val="tx1"/>
                </a:solidFill>
              </a:rPr>
              <a:t>小时让鱼自然产卵。然后我们将卵收集起来，放在水面</a:t>
            </a:r>
            <a:r>
              <a:rPr lang="en-US" altLang="zh-CN" dirty="0">
                <a:solidFill>
                  <a:schemeClr val="tx1"/>
                </a:solidFill>
              </a:rPr>
              <a:t>6.5-2.0</a:t>
            </a:r>
            <a:r>
              <a:rPr lang="zh-CN" altLang="en-US" dirty="0">
                <a:solidFill>
                  <a:schemeClr val="tx1"/>
                </a:solidFill>
              </a:rPr>
              <a:t>平方米的</a:t>
            </a:r>
            <a:r>
              <a:rPr lang="en-US" sz="1800" dirty="0" err="1">
                <a:solidFill>
                  <a:schemeClr val="tx1"/>
                </a:solidFill>
                <a:latin typeface="宋体" panose="02010600030101010101" pitchFamily="2" charset="-122"/>
                <a:ea typeface="宋体" panose="02010600030101010101" pitchFamily="2" charset="-122"/>
              </a:rPr>
              <a:t>鱼缸或</a:t>
            </a:r>
            <a:r>
              <a:rPr lang="zh-CN" altLang="en-US" dirty="0">
                <a:solidFill>
                  <a:schemeClr val="tx1"/>
                </a:solidFill>
                <a:latin typeface="宋体" panose="02010600030101010101" pitchFamily="2" charset="-122"/>
              </a:rPr>
              <a:t>水桶</a:t>
            </a:r>
            <a:r>
              <a:rPr lang="zh-CN" altLang="en-US" dirty="0">
                <a:solidFill>
                  <a:schemeClr val="tx1"/>
                </a:solidFill>
              </a:rPr>
              <a:t>中孵化，不要排入水量，但水的质量一定要好。说明简单易懂。尤其是该类鱼与其他种类的鱼相比，经济价值较高，人们普遍喜欢食用。</a:t>
            </a:r>
          </a:p>
          <a:p>
            <a:pPr algn="l"/>
            <a:r>
              <a:rPr lang="zh-CN" altLang="en-US" dirty="0">
                <a:solidFill>
                  <a:schemeClr val="tx1"/>
                </a:solidFill>
              </a:rPr>
              <a:t>本书介绍了简单易懂的养殖技术。我们，作者，热烈欢迎阁下、女士们、先生们以及所有读者的评论。</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object 7"/>
          <p:cNvGrpSpPr/>
          <p:nvPr/>
        </p:nvGrpSpPr>
        <p:grpSpPr>
          <a:xfrm>
            <a:off x="228600" y="3065780"/>
            <a:ext cx="2047239" cy="1325245"/>
            <a:chOff x="541591" y="3938295"/>
            <a:chExt cx="2047239" cy="1325245"/>
          </a:xfrm>
        </p:grpSpPr>
        <p:pic>
          <p:nvPicPr>
            <p:cNvPr id="8" name="object 8"/>
            <p:cNvPicPr/>
            <p:nvPr/>
          </p:nvPicPr>
          <p:blipFill>
            <a:blip r:embed="rId2" cstate="print"/>
            <a:stretch>
              <a:fillRect/>
            </a:stretch>
          </p:blipFill>
          <p:spPr>
            <a:xfrm>
              <a:off x="546354" y="3943057"/>
              <a:ext cx="2037588" cy="1315199"/>
            </a:xfrm>
            <a:prstGeom prst="rect">
              <a:avLst/>
            </a:prstGeom>
          </p:spPr>
        </p:pic>
        <p:sp>
          <p:nvSpPr>
            <p:cNvPr id="9" name="object 9"/>
            <p:cNvSpPr/>
            <p:nvPr/>
          </p:nvSpPr>
          <p:spPr>
            <a:xfrm>
              <a:off x="546354" y="3943057"/>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4">
              <a:solidFill>
                <a:srgbClr val="00AEEF"/>
              </a:solidFill>
            </a:ln>
          </p:spPr>
          <p:txBody>
            <a:bodyPr wrap="square" lIns="0" tIns="0" rIns="0" bIns="0" rtlCol="0"/>
            <a:lstStyle/>
            <a:p>
              <a:endParaRPr>
                <a:latin typeface="+mj-ea"/>
                <a:ea typeface="+mj-ea"/>
              </a:endParaRPr>
            </a:p>
          </p:txBody>
        </p:sp>
      </p:grpSp>
      <p:grpSp>
        <p:nvGrpSpPr>
          <p:cNvPr id="10" name="object 10"/>
          <p:cNvGrpSpPr/>
          <p:nvPr/>
        </p:nvGrpSpPr>
        <p:grpSpPr>
          <a:xfrm>
            <a:off x="2756151" y="3065518"/>
            <a:ext cx="2047239" cy="1325245"/>
            <a:chOff x="2739288" y="3938295"/>
            <a:chExt cx="2047239" cy="1325245"/>
          </a:xfrm>
        </p:grpSpPr>
        <p:pic>
          <p:nvPicPr>
            <p:cNvPr id="11" name="object 11"/>
            <p:cNvPicPr/>
            <p:nvPr/>
          </p:nvPicPr>
          <p:blipFill>
            <a:blip r:embed="rId3" cstate="print"/>
            <a:stretch>
              <a:fillRect/>
            </a:stretch>
          </p:blipFill>
          <p:spPr>
            <a:xfrm>
              <a:off x="2744050" y="3943057"/>
              <a:ext cx="2037600" cy="1315199"/>
            </a:xfrm>
            <a:prstGeom prst="rect">
              <a:avLst/>
            </a:prstGeom>
          </p:spPr>
        </p:pic>
        <p:sp>
          <p:nvSpPr>
            <p:cNvPr id="12" name="object 12"/>
            <p:cNvSpPr/>
            <p:nvPr/>
          </p:nvSpPr>
          <p:spPr>
            <a:xfrm>
              <a:off x="2744050" y="3943057"/>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5">
              <a:solidFill>
                <a:srgbClr val="00AEEF"/>
              </a:solidFill>
            </a:ln>
          </p:spPr>
          <p:txBody>
            <a:bodyPr wrap="square" lIns="0" tIns="0" rIns="0" bIns="0" rtlCol="0"/>
            <a:lstStyle/>
            <a:p>
              <a:endParaRPr>
                <a:latin typeface="+mj-ea"/>
                <a:ea typeface="+mj-ea"/>
              </a:endParaRPr>
            </a:p>
          </p:txBody>
        </p:sp>
      </p:grpSp>
      <p:sp>
        <p:nvSpPr>
          <p:cNvPr id="13" name="object 13"/>
          <p:cNvSpPr txBox="1">
            <a:spLocks noGrp="1"/>
          </p:cNvSpPr>
          <p:nvPr>
            <p:ph type="sldNum" sz="quarter" idx="7"/>
          </p:nvPr>
        </p:nvSpPr>
        <p:spPr>
          <a:xfrm>
            <a:off x="527300" y="6714153"/>
            <a:ext cx="4276090" cy="622859"/>
          </a:xfrm>
          <a:prstGeom prst="rect">
            <a:avLst/>
          </a:prstGeom>
        </p:spPr>
        <p:txBody>
          <a:bodyPr vert="horz" wrap="square" lIns="0" tIns="369185" rIns="0" bIns="0" rtlCol="0">
            <a:spAutoFit/>
          </a:bodyPr>
          <a:lstStyle/>
          <a:p>
            <a:pPr marL="1985010">
              <a:lnSpc>
                <a:spcPts val="2165"/>
              </a:lnSpc>
            </a:pPr>
            <a:r>
              <a:rPr sz="1000" spc="-730" dirty="0">
                <a:latin typeface="+mj-ea"/>
                <a:ea typeface="+mj-ea"/>
              </a:rPr>
              <a:t>3</a:t>
            </a:r>
          </a:p>
        </p:txBody>
      </p:sp>
      <p:sp>
        <p:nvSpPr>
          <p:cNvPr id="15" name="Rectangle 14">
            <a:extLst>
              <a:ext uri="{FF2B5EF4-FFF2-40B4-BE49-F238E27FC236}">
                <a16:creationId xmlns:a16="http://schemas.microsoft.com/office/drawing/2014/main" id="{1CA16CE6-5C9A-0E84-6952-482C85691B77}"/>
              </a:ext>
            </a:extLst>
          </p:cNvPr>
          <p:cNvSpPr/>
          <p:nvPr/>
        </p:nvSpPr>
        <p:spPr>
          <a:xfrm>
            <a:off x="193032" y="136510"/>
            <a:ext cx="4944626"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altLang="zh-CN" sz="1600" dirty="0">
                <a:solidFill>
                  <a:schemeClr val="tx1"/>
                </a:solidFill>
                <a:latin typeface="+mj-ea"/>
                <a:ea typeface="+mj-ea"/>
              </a:rPr>
              <a:t>1.</a:t>
            </a:r>
            <a:r>
              <a:rPr lang="zh-CN" altLang="en-US" sz="1600" dirty="0">
                <a:solidFill>
                  <a:schemeClr val="tx1"/>
                </a:solidFill>
                <a:latin typeface="+mj-ea"/>
                <a:ea typeface="+mj-ea"/>
              </a:rPr>
              <a:t>介绍</a:t>
            </a:r>
            <a:endParaRPr lang="en-US" sz="1600" dirty="0">
              <a:solidFill>
                <a:schemeClr val="tx1"/>
              </a:solidFill>
              <a:latin typeface="+mj-ea"/>
              <a:ea typeface="+mj-ea"/>
            </a:endParaRPr>
          </a:p>
        </p:txBody>
      </p:sp>
      <p:sp>
        <p:nvSpPr>
          <p:cNvPr id="16" name="Rectangle 15">
            <a:extLst>
              <a:ext uri="{FF2B5EF4-FFF2-40B4-BE49-F238E27FC236}">
                <a16:creationId xmlns:a16="http://schemas.microsoft.com/office/drawing/2014/main" id="{DC3CCD19-78BA-EED9-C00F-A698966026B8}"/>
              </a:ext>
            </a:extLst>
          </p:cNvPr>
          <p:cNvSpPr/>
          <p:nvPr/>
        </p:nvSpPr>
        <p:spPr>
          <a:xfrm>
            <a:off x="102824" y="460915"/>
            <a:ext cx="5334000" cy="24964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zh-CN" altLang="en-US" sz="1400" dirty="0">
                <a:solidFill>
                  <a:schemeClr val="tx1"/>
                </a:solidFill>
                <a:latin typeface="+mj-ea"/>
                <a:ea typeface="+mj-ea"/>
              </a:rPr>
              <a:t>学名</a:t>
            </a:r>
            <a:r>
              <a:rPr lang="en-US" altLang="zh-CN" sz="1400" dirty="0">
                <a:solidFill>
                  <a:schemeClr val="tx1"/>
                </a:solidFill>
                <a:latin typeface="+mj-ea"/>
                <a:ea typeface="+mj-ea"/>
              </a:rPr>
              <a:t>Anabas </a:t>
            </a:r>
            <a:r>
              <a:rPr lang="en-US" altLang="zh-CN" sz="1400" dirty="0" err="1">
                <a:solidFill>
                  <a:schemeClr val="tx1"/>
                </a:solidFill>
                <a:latin typeface="+mj-ea"/>
                <a:ea typeface="+mj-ea"/>
              </a:rPr>
              <a:t>testudineus</a:t>
            </a:r>
            <a:r>
              <a:rPr lang="zh-CN" altLang="en-US" sz="1400" dirty="0">
                <a:solidFill>
                  <a:schemeClr val="tx1"/>
                </a:solidFill>
                <a:latin typeface="+mj-ea"/>
                <a:ea typeface="+mj-ea"/>
              </a:rPr>
              <a:t>，原产于柬埔寨、越南、老挝、泰国、马来西亚和印度尼西亚等其他亚洲国家。它喜欢生活在河流、湖泊、池塘、有大量漂浮植物的池塘里。</a:t>
            </a:r>
            <a:endParaRPr lang="km-KH" altLang="zh-CN" sz="1400" dirty="0">
              <a:solidFill>
                <a:schemeClr val="tx1"/>
              </a:solidFill>
              <a:latin typeface="+mj-ea"/>
              <a:ea typeface="+mj-ea"/>
            </a:endParaRPr>
          </a:p>
          <a:p>
            <a:pPr algn="l"/>
            <a:endParaRPr lang="zh-CN" altLang="en-US" sz="1400" dirty="0">
              <a:solidFill>
                <a:schemeClr val="tx1"/>
              </a:solidFill>
              <a:latin typeface="+mj-ea"/>
              <a:ea typeface="+mj-ea"/>
            </a:endParaRPr>
          </a:p>
          <a:p>
            <a:pPr algn="l"/>
            <a:r>
              <a:rPr lang="zh-CN" altLang="en-US" sz="1400" dirty="0">
                <a:solidFill>
                  <a:schemeClr val="tx1"/>
                </a:solidFill>
                <a:latin typeface="+mj-ea"/>
                <a:ea typeface="+mj-ea"/>
              </a:rPr>
              <a:t>它是一种能够抵抗恶劣生活质量的鱼类，因为它可以从大气中呼吸氧气，尤其是对疾病有抵抗力。是一种易于饲养的鱼类，幼鱼期直至孵化时主要以浮游生物为食。鱼饲料的蛋白质含量应为</a:t>
            </a:r>
            <a:r>
              <a:rPr lang="en-US" altLang="zh-CN" sz="1400" dirty="0">
                <a:solidFill>
                  <a:schemeClr val="tx1"/>
                </a:solidFill>
                <a:latin typeface="+mj-ea"/>
                <a:ea typeface="+mj-ea"/>
              </a:rPr>
              <a:t>20-25%</a:t>
            </a:r>
            <a:r>
              <a:rPr lang="zh-CN" altLang="en-US" sz="1400" dirty="0">
                <a:solidFill>
                  <a:schemeClr val="tx1"/>
                </a:solidFill>
                <a:latin typeface="+mj-ea"/>
                <a:ea typeface="+mj-ea"/>
              </a:rPr>
              <a:t>，其中包括麸皮、大豆、马铃薯淀粉、鱼粉和优质维生素。</a:t>
            </a:r>
          </a:p>
          <a:p>
            <a:pPr algn="l"/>
            <a:r>
              <a:rPr lang="zh-CN" altLang="en-US" sz="1400" dirty="0">
                <a:solidFill>
                  <a:schemeClr val="tx1"/>
                </a:solidFill>
                <a:latin typeface="+mj-ea"/>
                <a:ea typeface="+mj-ea"/>
              </a:rPr>
              <a:t>这种鱼深受农民的喜爱，作为日常食品供应，雨季时可以在田间和池塘里捕捞。与其他鱼类相比，它是市场上经济价值较高的鱼类，每公斤售价</a:t>
            </a:r>
            <a:r>
              <a:rPr lang="en-US" altLang="zh-CN" sz="1400" dirty="0">
                <a:solidFill>
                  <a:schemeClr val="tx1"/>
                </a:solidFill>
                <a:latin typeface="+mj-ea"/>
                <a:ea typeface="+mj-ea"/>
              </a:rPr>
              <a:t>8000-12000</a:t>
            </a:r>
            <a:r>
              <a:rPr lang="zh-CN" altLang="en-US" sz="1400" dirty="0">
                <a:solidFill>
                  <a:schemeClr val="tx1"/>
                </a:solidFill>
                <a:latin typeface="+mj-ea"/>
                <a:ea typeface="+mj-ea"/>
              </a:rPr>
              <a:t>柬币。</a:t>
            </a:r>
            <a:endParaRPr lang="en-US" sz="1400" dirty="0">
              <a:solidFill>
                <a:schemeClr val="tx1"/>
              </a:solidFill>
              <a:latin typeface="+mj-ea"/>
              <a:ea typeface="+mj-ea"/>
            </a:endParaRPr>
          </a:p>
        </p:txBody>
      </p:sp>
      <p:sp>
        <p:nvSpPr>
          <p:cNvPr id="18" name="TextBox 17">
            <a:extLst>
              <a:ext uri="{FF2B5EF4-FFF2-40B4-BE49-F238E27FC236}">
                <a16:creationId xmlns:a16="http://schemas.microsoft.com/office/drawing/2014/main" id="{1C3B1212-823D-CA37-B0AC-E00413B8C1C9}"/>
              </a:ext>
            </a:extLst>
          </p:cNvPr>
          <p:cNvSpPr txBox="1"/>
          <p:nvPr/>
        </p:nvSpPr>
        <p:spPr>
          <a:xfrm>
            <a:off x="359379" y="4515914"/>
            <a:ext cx="1752395" cy="276999"/>
          </a:xfrm>
          <a:prstGeom prst="rect">
            <a:avLst/>
          </a:prstGeom>
          <a:noFill/>
        </p:spPr>
        <p:txBody>
          <a:bodyPr wrap="square">
            <a:spAutoFit/>
          </a:bodyPr>
          <a:lstStyle/>
          <a:p>
            <a:r>
              <a:rPr lang="en-US" sz="1200" dirty="0" err="1">
                <a:solidFill>
                  <a:schemeClr val="accent6">
                    <a:lumMod val="75000"/>
                  </a:schemeClr>
                </a:solidFill>
                <a:latin typeface="宋体" panose="02010600030101010101" pitchFamily="2" charset="-122"/>
                <a:ea typeface="宋体" panose="02010600030101010101" pitchFamily="2" charset="-122"/>
              </a:rPr>
              <a:t>巴蒂中心池塘系统景观</a:t>
            </a:r>
            <a:endParaRPr lang="en-US" sz="1200" dirty="0">
              <a:solidFill>
                <a:schemeClr val="accent6">
                  <a:lumMod val="75000"/>
                </a:schemeClr>
              </a:solidFill>
              <a:latin typeface="宋体" panose="02010600030101010101" pitchFamily="2" charset="-122"/>
              <a:ea typeface="宋体" panose="02010600030101010101" pitchFamily="2" charset="-122"/>
            </a:endParaRPr>
          </a:p>
        </p:txBody>
      </p:sp>
      <p:sp>
        <p:nvSpPr>
          <p:cNvPr id="20" name="TextBox 19">
            <a:extLst>
              <a:ext uri="{FF2B5EF4-FFF2-40B4-BE49-F238E27FC236}">
                <a16:creationId xmlns:a16="http://schemas.microsoft.com/office/drawing/2014/main" id="{609BB18D-D72F-224E-4FE4-7755CEBE99D9}"/>
              </a:ext>
            </a:extLst>
          </p:cNvPr>
          <p:cNvSpPr txBox="1"/>
          <p:nvPr/>
        </p:nvSpPr>
        <p:spPr>
          <a:xfrm>
            <a:off x="3048000" y="4515914"/>
            <a:ext cx="1616093" cy="276999"/>
          </a:xfrm>
          <a:prstGeom prst="rect">
            <a:avLst/>
          </a:prstGeom>
          <a:noFill/>
        </p:spPr>
        <p:txBody>
          <a:bodyPr wrap="square">
            <a:spAutoFit/>
          </a:bodyPr>
          <a:lstStyle/>
          <a:p>
            <a:pPr algn="ctr"/>
            <a:r>
              <a:rPr lang="zh-CN" altLang="en-US" sz="1200" dirty="0">
                <a:solidFill>
                  <a:schemeClr val="accent6">
                    <a:lumMod val="75000"/>
                  </a:schemeClr>
                </a:solidFill>
                <a:latin typeface="宋体" panose="02010600030101010101" pitchFamily="2" charset="-122"/>
                <a:ea typeface="宋体" panose="02010600030101010101" pitchFamily="2" charset="-122"/>
              </a:rPr>
              <a:t>攀鲈鱼</a:t>
            </a:r>
            <a:endParaRPr lang="en-US" sz="1200" dirty="0">
              <a:solidFill>
                <a:schemeClr val="accent6">
                  <a:lumMod val="75000"/>
                </a:schemeClr>
              </a:solidFill>
              <a:latin typeface="宋体" panose="02010600030101010101" pitchFamily="2" charset="-122"/>
              <a:ea typeface="宋体" panose="02010600030101010101" pitchFamily="2" charset="-122"/>
            </a:endParaRPr>
          </a:p>
        </p:txBody>
      </p:sp>
      <p:sp>
        <p:nvSpPr>
          <p:cNvPr id="22" name="TextBox 21">
            <a:extLst>
              <a:ext uri="{FF2B5EF4-FFF2-40B4-BE49-F238E27FC236}">
                <a16:creationId xmlns:a16="http://schemas.microsoft.com/office/drawing/2014/main" id="{19E3BDC2-5B74-5E89-0CCD-5F7337E686E9}"/>
              </a:ext>
            </a:extLst>
          </p:cNvPr>
          <p:cNvSpPr txBox="1"/>
          <p:nvPr/>
        </p:nvSpPr>
        <p:spPr>
          <a:xfrm>
            <a:off x="304800" y="4878639"/>
            <a:ext cx="3613948" cy="523220"/>
          </a:xfrm>
          <a:prstGeom prst="rect">
            <a:avLst/>
          </a:prstGeom>
          <a:noFill/>
        </p:spPr>
        <p:txBody>
          <a:bodyPr wrap="square">
            <a:spAutoFit/>
          </a:bodyPr>
          <a:lstStyle/>
          <a:p>
            <a:pPr algn="l"/>
            <a:r>
              <a:rPr lang="en-US" sz="1400" dirty="0">
                <a:latin typeface="宋体" panose="02010600030101010101" pitchFamily="2" charset="-122"/>
                <a:ea typeface="宋体" panose="02010600030101010101" pitchFamily="2" charset="-122"/>
              </a:rPr>
              <a:t>2.</a:t>
            </a:r>
            <a:r>
              <a:rPr lang="zh-CN" altLang="en-US" sz="1400" dirty="0">
                <a:solidFill>
                  <a:schemeClr val="tx1"/>
                </a:solidFill>
                <a:latin typeface="宋体" panose="02010600030101010101" pitchFamily="2" charset="-122"/>
                <a:ea typeface="宋体" panose="02010600030101010101" pitchFamily="2" charset="-122"/>
              </a:rPr>
              <a:t>攀鲈</a:t>
            </a:r>
            <a:r>
              <a:rPr lang="zh-CN" altLang="en-US" sz="1200" dirty="0">
                <a:solidFill>
                  <a:schemeClr val="tx1"/>
                </a:solidFill>
              </a:rPr>
              <a:t>鱼的生物学特性</a:t>
            </a:r>
            <a:endParaRPr lang="en-US" sz="1400" dirty="0">
              <a:latin typeface="宋体" panose="02010600030101010101" pitchFamily="2" charset="-122"/>
              <a:ea typeface="宋体" panose="02010600030101010101" pitchFamily="2" charset="-122"/>
            </a:endParaRPr>
          </a:p>
          <a:p>
            <a:r>
              <a:rPr lang="en-US" sz="1400" dirty="0">
                <a:latin typeface="宋体" panose="02010600030101010101" pitchFamily="2" charset="-122"/>
                <a:ea typeface="宋体" panose="02010600030101010101" pitchFamily="2" charset="-122"/>
              </a:rPr>
              <a:t>2.1 </a:t>
            </a:r>
            <a:r>
              <a:rPr lang="en-US" sz="1400" dirty="0" err="1">
                <a:latin typeface="宋体" panose="02010600030101010101" pitchFamily="2" charset="-122"/>
                <a:ea typeface="宋体" panose="02010600030101010101" pitchFamily="2" charset="-122"/>
              </a:rPr>
              <a:t>排名</a:t>
            </a:r>
            <a:endParaRPr lang="en-US" sz="1400" dirty="0">
              <a:latin typeface="宋体" panose="02010600030101010101" pitchFamily="2" charset="-122"/>
              <a:ea typeface="宋体" panose="02010600030101010101" pitchFamily="2" charset="-122"/>
            </a:endParaRPr>
          </a:p>
        </p:txBody>
      </p:sp>
      <p:sp>
        <p:nvSpPr>
          <p:cNvPr id="24" name="TextBox 23">
            <a:extLst>
              <a:ext uri="{FF2B5EF4-FFF2-40B4-BE49-F238E27FC236}">
                <a16:creationId xmlns:a16="http://schemas.microsoft.com/office/drawing/2014/main" id="{6EA9832F-B334-DBFE-D955-0A8976347D3A}"/>
              </a:ext>
            </a:extLst>
          </p:cNvPr>
          <p:cNvSpPr txBox="1"/>
          <p:nvPr/>
        </p:nvSpPr>
        <p:spPr>
          <a:xfrm>
            <a:off x="193033" y="5457841"/>
            <a:ext cx="4912368" cy="861774"/>
          </a:xfrm>
          <a:prstGeom prst="rect">
            <a:avLst/>
          </a:prstGeom>
          <a:noFill/>
        </p:spPr>
        <p:txBody>
          <a:bodyPr wrap="square">
            <a:spAutoFit/>
          </a:bodyPr>
          <a:lstStyle/>
          <a:p>
            <a:r>
              <a:rPr lang="en-US" sz="1200" dirty="0" err="1">
                <a:latin typeface="宋体" panose="02010600030101010101" pitchFamily="2" charset="-122"/>
                <a:ea typeface="宋体" panose="02010600030101010101" pitchFamily="2" charset="-122"/>
              </a:rPr>
              <a:t>科学家将</a:t>
            </a:r>
            <a:r>
              <a:rPr lang="zh-CN" altLang="en-US" sz="1200" dirty="0">
                <a:solidFill>
                  <a:schemeClr val="tx1"/>
                </a:solidFill>
                <a:latin typeface="宋体" panose="02010600030101010101" pitchFamily="2" charset="-122"/>
                <a:ea typeface="宋体" panose="02010600030101010101" pitchFamily="2" charset="-122"/>
              </a:rPr>
              <a:t>攀鲈</a:t>
            </a:r>
            <a:r>
              <a:rPr lang="en-US" sz="1200" dirty="0" err="1">
                <a:latin typeface="宋体" panose="02010600030101010101" pitchFamily="2" charset="-122"/>
                <a:ea typeface="宋体" panose="02010600030101010101" pitchFamily="2" charset="-122"/>
              </a:rPr>
              <a:t>鱼分类如下</a:t>
            </a:r>
            <a:r>
              <a:rPr lang="en-US" sz="1200" dirty="0">
                <a:latin typeface="宋体" panose="02010600030101010101" pitchFamily="2" charset="-122"/>
                <a:ea typeface="宋体" panose="02010600030101010101" pitchFamily="2" charset="-122"/>
              </a:rPr>
              <a:t>:</a:t>
            </a:r>
            <a:endParaRPr lang="km-KH" sz="1200" dirty="0">
              <a:latin typeface="宋体" panose="02010600030101010101" pitchFamily="2" charset="-122"/>
              <a:ea typeface="宋体" panose="02010600030101010101" pitchFamily="2" charset="-122"/>
            </a:endParaRPr>
          </a:p>
          <a:p>
            <a:pPr marL="171450" indent="-171450">
              <a:buFont typeface="Wingdings" panose="05000000000000000000" pitchFamily="2" charset="2"/>
              <a:buChar char="§"/>
            </a:pPr>
            <a:r>
              <a:rPr lang="en-US" sz="1200" dirty="0">
                <a:latin typeface="宋体" panose="02010600030101010101" pitchFamily="2" charset="-122"/>
                <a:ea typeface="宋体" panose="02010600030101010101" pitchFamily="2" charset="-122"/>
              </a:rPr>
              <a:t>(suborder):		</a:t>
            </a:r>
            <a:r>
              <a:rPr lang="en-US" sz="1200" dirty="0" err="1">
                <a:latin typeface="宋体" panose="02010600030101010101" pitchFamily="2" charset="-122"/>
                <a:ea typeface="宋体" panose="02010600030101010101" pitchFamily="2" charset="-122"/>
              </a:rPr>
              <a:t>Anabantoidei</a:t>
            </a:r>
            <a:endParaRPr lang="en-US" sz="1200" dirty="0">
              <a:latin typeface="宋体" panose="02010600030101010101" pitchFamily="2" charset="-122"/>
              <a:ea typeface="宋体" panose="02010600030101010101" pitchFamily="2" charset="-122"/>
            </a:endParaRPr>
          </a:p>
          <a:p>
            <a:pPr marL="171450" indent="-171450">
              <a:buFont typeface="Wingdings" panose="05000000000000000000" pitchFamily="2" charset="2"/>
              <a:buChar char="§"/>
            </a:pPr>
            <a:r>
              <a:rPr lang="zh-CN" altLang="en-US" sz="1200" dirty="0">
                <a:latin typeface="宋体" panose="02010600030101010101" pitchFamily="2" charset="-122"/>
                <a:ea typeface="宋体" panose="02010600030101010101" pitchFamily="2" charset="-122"/>
              </a:rPr>
              <a:t>类种</a:t>
            </a:r>
            <a:r>
              <a:rPr lang="en-US" sz="1200" dirty="0">
                <a:latin typeface="宋体" panose="02010600030101010101" pitchFamily="2" charset="-122"/>
                <a:ea typeface="宋体" panose="02010600030101010101" pitchFamily="2" charset="-122"/>
              </a:rPr>
              <a:t>(species):		Anabas </a:t>
            </a:r>
            <a:r>
              <a:rPr lang="en-US" sz="1200" dirty="0" err="1">
                <a:latin typeface="宋体" panose="02010600030101010101" pitchFamily="2" charset="-122"/>
                <a:ea typeface="宋体" panose="02010600030101010101" pitchFamily="2" charset="-122"/>
              </a:rPr>
              <a:t>testudineus</a:t>
            </a:r>
            <a:endParaRPr lang="en-US" sz="1200" dirty="0">
              <a:latin typeface="宋体" panose="02010600030101010101" pitchFamily="2" charset="-122"/>
              <a:ea typeface="宋体" panose="02010600030101010101" pitchFamily="2" charset="-122"/>
            </a:endParaRPr>
          </a:p>
          <a:p>
            <a:pPr marL="171450" indent="-171450">
              <a:buFont typeface="Wingdings" panose="05000000000000000000" pitchFamily="2" charset="2"/>
              <a:buChar char="§"/>
            </a:pPr>
            <a:r>
              <a:rPr lang="zh-CN" altLang="en-US" sz="1200" dirty="0">
                <a:latin typeface="宋体" panose="02010600030101010101" pitchFamily="2" charset="-122"/>
                <a:ea typeface="宋体" panose="02010600030101010101" pitchFamily="2" charset="-122"/>
              </a:rPr>
              <a:t>企业名称</a:t>
            </a:r>
            <a:r>
              <a:rPr lang="en-US" sz="1200" dirty="0">
                <a:latin typeface="宋体" panose="02010600030101010101" pitchFamily="2" charset="-122"/>
                <a:ea typeface="宋体" panose="02010600030101010101" pitchFamily="2" charset="-122"/>
              </a:rPr>
              <a:t>(Common name):	climbing perch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299" y="325970"/>
            <a:ext cx="4267835" cy="151765"/>
          </a:xfrm>
          <a:prstGeom prst="rect">
            <a:avLst/>
          </a:prstGeom>
        </p:spPr>
        <p:txBody>
          <a:bodyPr vert="horz" wrap="square" lIns="0" tIns="15875" rIns="0" bIns="0" rtlCol="0">
            <a:spAutoFit/>
          </a:bodyPr>
          <a:lstStyle/>
          <a:p>
            <a:pPr marL="12700">
              <a:lnSpc>
                <a:spcPct val="100000"/>
              </a:lnSpc>
              <a:spcBef>
                <a:spcPts val="125"/>
              </a:spcBef>
              <a:tabLst>
                <a:tab pos="4254500" algn="l"/>
              </a:tabLst>
            </a:pPr>
            <a:r>
              <a:rPr sz="800" u="heavy" spc="-20" dirty="0">
                <a:solidFill>
                  <a:srgbClr val="231F20"/>
                </a:solidFill>
                <a:uFill>
                  <a:solidFill>
                    <a:srgbClr val="231F20"/>
                  </a:solidFill>
                </a:uFill>
                <a:latin typeface="Leelawadee UI"/>
                <a:cs typeface="Leelawadee UI"/>
              </a:rPr>
              <a:t>បច្ចកទសផលិតពូជតីកញ់</a:t>
            </a:r>
            <a:r>
              <a:rPr sz="800" u="heavy" spc="65" dirty="0">
                <a:solidFill>
                  <a:srgbClr val="231F20"/>
                </a:solidFill>
                <a:uFill>
                  <a:solidFill>
                    <a:srgbClr val="231F20"/>
                  </a:solidFill>
                </a:uFill>
                <a:latin typeface="Leelawadee UI"/>
                <a:cs typeface="Leelawadee UI"/>
              </a:rPr>
              <a:t> </a:t>
            </a:r>
            <a:r>
              <a:rPr sz="800" u="heavy" spc="-10" dirty="0">
                <a:solidFill>
                  <a:srgbClr val="231F20"/>
                </a:solidFill>
                <a:uFill>
                  <a:solidFill>
                    <a:srgbClr val="231F20"/>
                  </a:solidFill>
                </a:uFill>
                <a:latin typeface="Leelawadee UI"/>
                <a:cs typeface="Leelawadee UI"/>
              </a:rPr>
              <a:t>ដោយពាក់កណ្តលសបបនិម្មិត</a:t>
            </a:r>
            <a:r>
              <a:rPr sz="800" u="heavy" dirty="0">
                <a:solidFill>
                  <a:srgbClr val="231F20"/>
                </a:solidFill>
                <a:uFill>
                  <a:solidFill>
                    <a:srgbClr val="231F20"/>
                  </a:solidFill>
                </a:uFill>
                <a:latin typeface="Leelawadee UI"/>
                <a:cs typeface="Leelawadee UI"/>
              </a:rPr>
              <a:t>	</a:t>
            </a:r>
            <a:endParaRPr sz="800">
              <a:latin typeface="Leelawadee UI"/>
              <a:cs typeface="Leelawadee UI"/>
            </a:endParaRPr>
          </a:p>
        </p:txBody>
      </p:sp>
      <p:grpSp>
        <p:nvGrpSpPr>
          <p:cNvPr id="6" name="object 6"/>
          <p:cNvGrpSpPr/>
          <p:nvPr/>
        </p:nvGrpSpPr>
        <p:grpSpPr>
          <a:xfrm>
            <a:off x="2739288" y="1064691"/>
            <a:ext cx="2047239" cy="1325245"/>
            <a:chOff x="2739288" y="1064691"/>
            <a:chExt cx="2047239" cy="1325245"/>
          </a:xfrm>
        </p:grpSpPr>
        <p:pic>
          <p:nvPicPr>
            <p:cNvPr id="7" name="object 7"/>
            <p:cNvPicPr/>
            <p:nvPr/>
          </p:nvPicPr>
          <p:blipFill>
            <a:blip r:embed="rId2" cstate="print"/>
            <a:stretch>
              <a:fillRect/>
            </a:stretch>
          </p:blipFill>
          <p:spPr>
            <a:xfrm>
              <a:off x="2744050" y="1069455"/>
              <a:ext cx="2037600" cy="1315198"/>
            </a:xfrm>
            <a:prstGeom prst="rect">
              <a:avLst/>
            </a:prstGeom>
          </p:spPr>
        </p:pic>
        <p:sp>
          <p:nvSpPr>
            <p:cNvPr id="8" name="object 8"/>
            <p:cNvSpPr/>
            <p:nvPr/>
          </p:nvSpPr>
          <p:spPr>
            <a:xfrm>
              <a:off x="2744050" y="1069454"/>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5">
              <a:solidFill>
                <a:srgbClr val="00AEEF"/>
              </a:solidFill>
            </a:ln>
          </p:spPr>
          <p:txBody>
            <a:bodyPr wrap="square" lIns="0" tIns="0" rIns="0" bIns="0" rtlCol="0"/>
            <a:lstStyle/>
            <a:p>
              <a:endParaRPr/>
            </a:p>
          </p:txBody>
        </p:sp>
      </p:grpSp>
      <p:sp>
        <p:nvSpPr>
          <p:cNvPr id="10" name="object 10"/>
          <p:cNvSpPr txBox="1">
            <a:spLocks noGrp="1"/>
          </p:cNvSpPr>
          <p:nvPr>
            <p:ph type="sldNum" sz="quarter" idx="7"/>
          </p:nvPr>
        </p:nvSpPr>
        <p:spPr>
          <a:xfrm>
            <a:off x="527300" y="6714153"/>
            <a:ext cx="4276090" cy="630553"/>
          </a:xfrm>
          <a:prstGeom prst="rect">
            <a:avLst/>
          </a:prstGeom>
        </p:spPr>
        <p:txBody>
          <a:bodyPr vert="horz" wrap="square" lIns="0" tIns="369185" rIns="0" bIns="0" rtlCol="0">
            <a:spAutoFit/>
          </a:bodyPr>
          <a:lstStyle/>
          <a:p>
            <a:pPr marL="1985010">
              <a:lnSpc>
                <a:spcPts val="2165"/>
              </a:lnSpc>
            </a:pPr>
            <a:r>
              <a:rPr sz="1050" spc="-730" dirty="0"/>
              <a:t>4</a:t>
            </a:r>
          </a:p>
        </p:txBody>
      </p:sp>
      <p:sp>
        <p:nvSpPr>
          <p:cNvPr id="12" name="TextBox 11">
            <a:extLst>
              <a:ext uri="{FF2B5EF4-FFF2-40B4-BE49-F238E27FC236}">
                <a16:creationId xmlns:a16="http://schemas.microsoft.com/office/drawing/2014/main" id="{64E4316D-86E8-EC1A-0120-977F718C88BC}"/>
              </a:ext>
            </a:extLst>
          </p:cNvPr>
          <p:cNvSpPr txBox="1"/>
          <p:nvPr/>
        </p:nvSpPr>
        <p:spPr>
          <a:xfrm>
            <a:off x="457200" y="588928"/>
            <a:ext cx="4324450" cy="276999"/>
          </a:xfrm>
          <a:prstGeom prst="rect">
            <a:avLst/>
          </a:prstGeom>
          <a:noFill/>
        </p:spPr>
        <p:txBody>
          <a:bodyPr wrap="square">
            <a:spAutoFit/>
          </a:bodyPr>
          <a:lstStyle/>
          <a:p>
            <a:r>
              <a:rPr lang="en-US" sz="1200" dirty="0" err="1">
                <a:latin typeface="宋体" panose="02010600030101010101" pitchFamily="2" charset="-122"/>
                <a:ea typeface="宋体" panose="02010600030101010101" pitchFamily="2" charset="-122"/>
              </a:rPr>
              <a:t>高棉语名称</a:t>
            </a:r>
            <a:r>
              <a:rPr lang="en-US" sz="1200" dirty="0">
                <a:latin typeface="宋体" panose="02010600030101010101" pitchFamily="2" charset="-122"/>
                <a:ea typeface="宋体" panose="02010600030101010101" pitchFamily="2" charset="-122"/>
              </a:rPr>
              <a:t>：                  </a:t>
            </a:r>
            <a:r>
              <a:rPr lang="km-KH" sz="1200" dirty="0">
                <a:latin typeface="宋体" panose="02010600030101010101" pitchFamily="2" charset="-122"/>
                <a:ea typeface="宋体" panose="02010600030101010101" pitchFamily="2" charset="-122"/>
              </a:rPr>
              <a:t>ត្រីក្រាញ់ </a:t>
            </a:r>
            <a:r>
              <a:rPr lang="en-US" sz="1200" dirty="0">
                <a:latin typeface="宋体" panose="02010600030101010101" pitchFamily="2" charset="-122"/>
                <a:ea typeface="宋体" panose="02010600030101010101" pitchFamily="2" charset="-122"/>
              </a:rPr>
              <a:t>Trey </a:t>
            </a:r>
            <a:r>
              <a:rPr lang="en-US" sz="1200" dirty="0" err="1">
                <a:latin typeface="宋体" panose="02010600030101010101" pitchFamily="2" charset="-122"/>
                <a:ea typeface="宋体" panose="02010600030101010101" pitchFamily="2" charset="-122"/>
              </a:rPr>
              <a:t>khran</a:t>
            </a:r>
            <a:r>
              <a:rPr lang="en-US" sz="1200" dirty="0">
                <a:latin typeface="宋体" panose="02010600030101010101" pitchFamily="2" charset="-122"/>
                <a:ea typeface="宋体" panose="02010600030101010101" pitchFamily="2" charset="-122"/>
              </a:rPr>
              <a:t>	</a:t>
            </a:r>
          </a:p>
        </p:txBody>
      </p:sp>
      <p:sp>
        <p:nvSpPr>
          <p:cNvPr id="14" name="TextBox 13">
            <a:extLst>
              <a:ext uri="{FF2B5EF4-FFF2-40B4-BE49-F238E27FC236}">
                <a16:creationId xmlns:a16="http://schemas.microsoft.com/office/drawing/2014/main" id="{F68F45EF-078C-5E80-B892-DF1617DC67C2}"/>
              </a:ext>
            </a:extLst>
          </p:cNvPr>
          <p:cNvSpPr txBox="1"/>
          <p:nvPr/>
        </p:nvSpPr>
        <p:spPr>
          <a:xfrm>
            <a:off x="240330" y="909110"/>
            <a:ext cx="2667836" cy="369332"/>
          </a:xfrm>
          <a:prstGeom prst="rect">
            <a:avLst/>
          </a:prstGeom>
          <a:noFill/>
        </p:spPr>
        <p:txBody>
          <a:bodyPr wrap="square">
            <a:spAutoFit/>
          </a:bodyPr>
          <a:lstStyle/>
          <a:p>
            <a:r>
              <a:rPr lang="en-US" dirty="0">
                <a:solidFill>
                  <a:schemeClr val="tx1"/>
                </a:solidFill>
                <a:latin typeface="宋体" panose="02010600030101010101" pitchFamily="2" charset="-122"/>
                <a:ea typeface="宋体" panose="02010600030101010101" pitchFamily="2" charset="-122"/>
              </a:rPr>
              <a:t>2.2 </a:t>
            </a:r>
            <a:r>
              <a:rPr lang="en-US" dirty="0" err="1">
                <a:solidFill>
                  <a:schemeClr val="tx1"/>
                </a:solidFill>
                <a:latin typeface="宋体" panose="02010600030101010101" pitchFamily="2" charset="-122"/>
                <a:ea typeface="宋体" panose="02010600030101010101" pitchFamily="2" charset="-122"/>
              </a:rPr>
              <a:t>物理特性</a:t>
            </a:r>
            <a:endParaRPr lang="en-US" dirty="0">
              <a:solidFill>
                <a:schemeClr val="tx1"/>
              </a:solidFill>
              <a:latin typeface="宋体" panose="02010600030101010101" pitchFamily="2" charset="-122"/>
              <a:ea typeface="宋体" panose="02010600030101010101" pitchFamily="2" charset="-122"/>
            </a:endParaRPr>
          </a:p>
        </p:txBody>
      </p:sp>
      <p:sp>
        <p:nvSpPr>
          <p:cNvPr id="16" name="TextBox 15">
            <a:extLst>
              <a:ext uri="{FF2B5EF4-FFF2-40B4-BE49-F238E27FC236}">
                <a16:creationId xmlns:a16="http://schemas.microsoft.com/office/drawing/2014/main" id="{18D2B179-30CB-BF5B-61C5-047D7F6A6DE3}"/>
              </a:ext>
            </a:extLst>
          </p:cNvPr>
          <p:cNvSpPr txBox="1"/>
          <p:nvPr/>
        </p:nvSpPr>
        <p:spPr>
          <a:xfrm>
            <a:off x="240330" y="1321626"/>
            <a:ext cx="2503606" cy="1200329"/>
          </a:xfrm>
          <a:prstGeom prst="rect">
            <a:avLst/>
          </a:prstGeom>
          <a:noFill/>
        </p:spPr>
        <p:txBody>
          <a:bodyPr wrap="square">
            <a:spAutoFit/>
          </a:bodyPr>
          <a:lstStyle/>
          <a:p>
            <a:r>
              <a:rPr lang="en-US" sz="1200" dirty="0" err="1">
                <a:latin typeface="宋体" panose="02010600030101010101" pitchFamily="2" charset="-122"/>
                <a:ea typeface="宋体" panose="02010600030101010101" pitchFamily="2" charset="-122"/>
              </a:rPr>
              <a:t>这种鱼的身体是</a:t>
            </a:r>
            <a:r>
              <a:rPr lang="zh-CN" altLang="en-US" sz="1200" dirty="0">
                <a:solidFill>
                  <a:schemeClr val="tx1"/>
                </a:solidFill>
                <a:latin typeface="宋体" panose="02010600030101010101" pitchFamily="2" charset="-122"/>
                <a:ea typeface="宋体" panose="02010600030101010101" pitchFamily="2" charset="-122"/>
              </a:rPr>
              <a:t>长</a:t>
            </a:r>
            <a:r>
              <a:rPr lang="en-US" sz="1200" dirty="0" err="1">
                <a:latin typeface="宋体" panose="02010600030101010101" pitchFamily="2" charset="-122"/>
                <a:ea typeface="宋体" panose="02010600030101010101" pitchFamily="2" charset="-122"/>
              </a:rPr>
              <a:t>的，上面覆盖着小而坚硬的</a:t>
            </a:r>
            <a:r>
              <a:rPr lang="zh-CN" altLang="en-US" sz="1200" dirty="0">
                <a:latin typeface="宋体" panose="02010600030101010101" pitchFamily="2" charset="-122"/>
                <a:ea typeface="宋体" panose="02010600030101010101" pitchFamily="2" charset="-122"/>
              </a:rPr>
              <a:t>鱼鳞的</a:t>
            </a:r>
            <a:r>
              <a:rPr lang="en-US" sz="1200" dirty="0" err="1">
                <a:latin typeface="宋体" panose="02010600030101010101" pitchFamily="2" charset="-122"/>
                <a:ea typeface="宋体" panose="02010600030101010101" pitchFamily="2" charset="-122"/>
              </a:rPr>
              <a:t>深灰色</a:t>
            </a:r>
            <a:r>
              <a:rPr lang="en-US"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移动前，</a:t>
            </a:r>
            <a:r>
              <a:rPr lang="en-US" sz="1200" dirty="0">
                <a:latin typeface="宋体" panose="02010600030101010101" pitchFamily="2" charset="-122"/>
                <a:ea typeface="宋体" panose="02010600030101010101" pitchFamily="2" charset="-122"/>
              </a:rPr>
              <a:t>，它</a:t>
            </a:r>
            <a:r>
              <a:rPr lang="zh-CN" altLang="en-US" sz="1200" dirty="0">
                <a:latin typeface="宋体" panose="02010600030101010101" pitchFamily="2" charset="-122"/>
                <a:ea typeface="宋体" panose="02010600030101010101" pitchFamily="2" charset="-122"/>
              </a:rPr>
              <a:t>释放了两段鱼鳃</a:t>
            </a:r>
            <a:r>
              <a:rPr lang="en-US"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rPr>
              <a:t>背鳍沿着身体生长，一直延伸接近尾部，就像自卫的武器，比尾鳍还要长。它有圆形尾巴。</a:t>
            </a:r>
            <a:endParaRPr lang="km-KH" sz="1200" dirty="0">
              <a:latin typeface="宋体" panose="02010600030101010101" pitchFamily="2" charset="-122"/>
              <a:ea typeface="宋体" panose="02010600030101010101" pitchFamily="2" charset="-122"/>
            </a:endParaRPr>
          </a:p>
        </p:txBody>
      </p:sp>
      <p:sp>
        <p:nvSpPr>
          <p:cNvPr id="18" name="TextBox 17">
            <a:extLst>
              <a:ext uri="{FF2B5EF4-FFF2-40B4-BE49-F238E27FC236}">
                <a16:creationId xmlns:a16="http://schemas.microsoft.com/office/drawing/2014/main" id="{6A635DA1-E553-B3A2-45A7-15D79B3D2C94}"/>
              </a:ext>
            </a:extLst>
          </p:cNvPr>
          <p:cNvSpPr txBox="1"/>
          <p:nvPr/>
        </p:nvSpPr>
        <p:spPr>
          <a:xfrm>
            <a:off x="265451" y="2571031"/>
            <a:ext cx="2667836" cy="369332"/>
          </a:xfrm>
          <a:prstGeom prst="rect">
            <a:avLst/>
          </a:prstGeom>
          <a:noFill/>
        </p:spPr>
        <p:txBody>
          <a:bodyPr wrap="square">
            <a:spAutoFit/>
          </a:bodyPr>
          <a:lstStyle/>
          <a:p>
            <a:r>
              <a:rPr lang="en-US" dirty="0"/>
              <a:t>2.3 </a:t>
            </a:r>
            <a:r>
              <a:rPr lang="en-US" dirty="0" err="1"/>
              <a:t>饮食习惯</a:t>
            </a:r>
            <a:endParaRPr lang="en-US" dirty="0"/>
          </a:p>
        </p:txBody>
      </p:sp>
      <p:sp>
        <p:nvSpPr>
          <p:cNvPr id="20" name="TextBox 19">
            <a:extLst>
              <a:ext uri="{FF2B5EF4-FFF2-40B4-BE49-F238E27FC236}">
                <a16:creationId xmlns:a16="http://schemas.microsoft.com/office/drawing/2014/main" id="{F8D94D36-F36F-778C-08AC-CB7EBEB27E7D}"/>
              </a:ext>
            </a:extLst>
          </p:cNvPr>
          <p:cNvSpPr txBox="1"/>
          <p:nvPr/>
        </p:nvSpPr>
        <p:spPr>
          <a:xfrm>
            <a:off x="220846" y="2940363"/>
            <a:ext cx="4560804" cy="1200329"/>
          </a:xfrm>
          <a:prstGeom prst="rect">
            <a:avLst/>
          </a:prstGeom>
          <a:noFill/>
        </p:spPr>
        <p:txBody>
          <a:bodyPr wrap="square">
            <a:spAutoFit/>
          </a:bodyPr>
          <a:lstStyle/>
          <a:p>
            <a:r>
              <a:rPr lang="en-US" sz="1200" dirty="0"/>
              <a:t>孵化后55-60小时耗尽储备食物后，开始吃</a:t>
            </a:r>
            <a:r>
              <a:rPr lang="zh-CN" altLang="en-US" sz="1200" dirty="0"/>
              <a:t>浮游生物</a:t>
            </a:r>
            <a:r>
              <a:rPr lang="en-US" sz="1200" dirty="0" err="1"/>
              <a:t>以及其他食物，如豆粉、奶粉、鱼粉和麸皮等。当它长大后，它可以吃池塘里的小动物。它是鱼类的混合品种，但往往更食肉</a:t>
            </a:r>
            <a:r>
              <a:rPr lang="en-US" sz="1200" dirty="0"/>
              <a:t>，</a:t>
            </a:r>
            <a:r>
              <a:rPr lang="zh-CN" altLang="en-US" sz="1200" dirty="0"/>
              <a:t> 因为这种鱼的饮食比混合鱼种和</a:t>
            </a:r>
            <a:r>
              <a:rPr lang="en-US" sz="1200" dirty="0" err="1"/>
              <a:t>浮游生物</a:t>
            </a:r>
            <a:r>
              <a:rPr lang="zh-CN" altLang="en-US" sz="1200" dirty="0"/>
              <a:t>作为食物含有更多的蛋白质，因此它生长和成熟得更快。 在田野里，它有时会跳到附着在稻叶上的幼小动物或漂浮植物的叶子上取食。</a:t>
            </a:r>
            <a:endParaRPr lang="en-US" sz="1200" dirty="0"/>
          </a:p>
        </p:txBody>
      </p:sp>
      <p:sp>
        <p:nvSpPr>
          <p:cNvPr id="22" name="TextBox 21">
            <a:extLst>
              <a:ext uri="{FF2B5EF4-FFF2-40B4-BE49-F238E27FC236}">
                <a16:creationId xmlns:a16="http://schemas.microsoft.com/office/drawing/2014/main" id="{2C969597-054A-FDF2-98BD-A0D7AB756149}"/>
              </a:ext>
            </a:extLst>
          </p:cNvPr>
          <p:cNvSpPr txBox="1"/>
          <p:nvPr/>
        </p:nvSpPr>
        <p:spPr>
          <a:xfrm>
            <a:off x="220846" y="4254619"/>
            <a:ext cx="2667836" cy="369332"/>
          </a:xfrm>
          <a:prstGeom prst="rect">
            <a:avLst/>
          </a:prstGeom>
          <a:noFill/>
        </p:spPr>
        <p:txBody>
          <a:bodyPr wrap="square">
            <a:spAutoFit/>
          </a:bodyPr>
          <a:lstStyle/>
          <a:p>
            <a:r>
              <a:rPr lang="en-US" dirty="0"/>
              <a:t>3.种子育种</a:t>
            </a:r>
          </a:p>
        </p:txBody>
      </p:sp>
      <p:sp>
        <p:nvSpPr>
          <p:cNvPr id="24" name="TextBox 23">
            <a:extLst>
              <a:ext uri="{FF2B5EF4-FFF2-40B4-BE49-F238E27FC236}">
                <a16:creationId xmlns:a16="http://schemas.microsoft.com/office/drawing/2014/main" id="{294BB543-F9DE-66DC-39BA-849277712B49}"/>
              </a:ext>
            </a:extLst>
          </p:cNvPr>
          <p:cNvSpPr txBox="1"/>
          <p:nvPr/>
        </p:nvSpPr>
        <p:spPr>
          <a:xfrm>
            <a:off x="220846" y="4661233"/>
            <a:ext cx="2667836" cy="369332"/>
          </a:xfrm>
          <a:prstGeom prst="rect">
            <a:avLst/>
          </a:prstGeom>
          <a:noFill/>
        </p:spPr>
        <p:txBody>
          <a:bodyPr wrap="square">
            <a:spAutoFit/>
          </a:bodyPr>
          <a:lstStyle/>
          <a:p>
            <a:r>
              <a:rPr lang="en-US"/>
              <a:t>3.1 池塘准备</a:t>
            </a:r>
            <a:endParaRPr lang="en-US" dirty="0"/>
          </a:p>
        </p:txBody>
      </p:sp>
      <p:sp>
        <p:nvSpPr>
          <p:cNvPr id="26" name="TextBox 25">
            <a:extLst>
              <a:ext uri="{FF2B5EF4-FFF2-40B4-BE49-F238E27FC236}">
                <a16:creationId xmlns:a16="http://schemas.microsoft.com/office/drawing/2014/main" id="{A8E1C43D-0B4D-A72A-EE63-B4903C6E37C5}"/>
              </a:ext>
            </a:extLst>
          </p:cNvPr>
          <p:cNvSpPr txBox="1"/>
          <p:nvPr/>
        </p:nvSpPr>
        <p:spPr>
          <a:xfrm>
            <a:off x="220846" y="5095416"/>
            <a:ext cx="4276090" cy="1015663"/>
          </a:xfrm>
          <a:prstGeom prst="rect">
            <a:avLst/>
          </a:prstGeom>
          <a:noFill/>
        </p:spPr>
        <p:txBody>
          <a:bodyPr wrap="square">
            <a:spAutoFit/>
          </a:bodyPr>
          <a:lstStyle/>
          <a:p>
            <a:r>
              <a:rPr lang="en-US" sz="1200" dirty="0" err="1"/>
              <a:t>每年，鱼塘都必须通过收集鱼粪、肥料和食物垃圾来修复。留下上述废物，会对池底造成环境破坏，池底富含氢气、磷（HSO</a:t>
            </a:r>
            <a:r>
              <a:rPr lang="en-US" sz="1200" dirty="0"/>
              <a:t>）、</a:t>
            </a:r>
            <a:r>
              <a:rPr lang="en-US" sz="1200" dirty="0" err="1"/>
              <a:t>甲烷（CH</a:t>
            </a:r>
            <a:r>
              <a:rPr lang="en-US" sz="1200" dirty="0"/>
              <a:t>₃）</a:t>
            </a:r>
            <a:r>
              <a:rPr lang="en-US" sz="1200" dirty="0" err="1"/>
              <a:t>和氨（NH</a:t>
            </a:r>
            <a:r>
              <a:rPr lang="en-US" sz="1200" dirty="0"/>
              <a:t>₁）</a:t>
            </a:r>
            <a:r>
              <a:rPr lang="en-US" sz="1200" dirty="0" err="1"/>
              <a:t>等有毒气体</a:t>
            </a:r>
            <a:r>
              <a:rPr lang="en-US" sz="1200" dirty="0"/>
              <a:t>。</a:t>
            </a:r>
          </a:p>
          <a:p>
            <a:r>
              <a:rPr lang="en-US" sz="1200" dirty="0"/>
              <a:t>因此，在抽水加固池塘后，我们要喷洒白石灰，杀死其他对鱼类不利的动物，用量为5-7公斤/100平方米。</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object 6"/>
          <p:cNvGrpSpPr/>
          <p:nvPr/>
        </p:nvGrpSpPr>
        <p:grpSpPr>
          <a:xfrm>
            <a:off x="541591" y="2240000"/>
            <a:ext cx="2047239" cy="1270635"/>
            <a:chOff x="541591" y="2240000"/>
            <a:chExt cx="2047239" cy="1270635"/>
          </a:xfrm>
        </p:grpSpPr>
        <p:pic>
          <p:nvPicPr>
            <p:cNvPr id="7" name="object 7"/>
            <p:cNvPicPr/>
            <p:nvPr/>
          </p:nvPicPr>
          <p:blipFill>
            <a:blip r:embed="rId2" cstate="print"/>
            <a:stretch>
              <a:fillRect/>
            </a:stretch>
          </p:blipFill>
          <p:spPr>
            <a:xfrm>
              <a:off x="546354" y="2244763"/>
              <a:ext cx="2037588" cy="1260894"/>
            </a:xfrm>
            <a:prstGeom prst="rect">
              <a:avLst/>
            </a:prstGeom>
          </p:spPr>
        </p:pic>
        <p:sp>
          <p:nvSpPr>
            <p:cNvPr id="8" name="object 8"/>
            <p:cNvSpPr/>
            <p:nvPr/>
          </p:nvSpPr>
          <p:spPr>
            <a:xfrm>
              <a:off x="546354" y="2244763"/>
              <a:ext cx="2037714" cy="1261110"/>
            </a:xfrm>
            <a:custGeom>
              <a:avLst/>
              <a:gdLst/>
              <a:ahLst/>
              <a:cxnLst/>
              <a:rect l="l" t="t" r="r" b="b"/>
              <a:pathLst>
                <a:path w="2037714" h="1261110">
                  <a:moveTo>
                    <a:pt x="0" y="1260894"/>
                  </a:moveTo>
                  <a:lnTo>
                    <a:pt x="2037600" y="1260894"/>
                  </a:lnTo>
                  <a:lnTo>
                    <a:pt x="2037600" y="0"/>
                  </a:lnTo>
                  <a:lnTo>
                    <a:pt x="0" y="0"/>
                  </a:lnTo>
                  <a:lnTo>
                    <a:pt x="0" y="1260894"/>
                  </a:lnTo>
                  <a:close/>
                </a:path>
              </a:pathLst>
            </a:custGeom>
            <a:ln w="9525">
              <a:solidFill>
                <a:srgbClr val="00AEEF"/>
              </a:solidFill>
            </a:ln>
          </p:spPr>
          <p:txBody>
            <a:bodyPr wrap="square" lIns="0" tIns="0" rIns="0" bIns="0" rtlCol="0"/>
            <a:lstStyle/>
            <a:p>
              <a:endParaRPr/>
            </a:p>
          </p:txBody>
        </p:sp>
      </p:grpSp>
      <p:grpSp>
        <p:nvGrpSpPr>
          <p:cNvPr id="9" name="object 9"/>
          <p:cNvGrpSpPr/>
          <p:nvPr/>
        </p:nvGrpSpPr>
        <p:grpSpPr>
          <a:xfrm>
            <a:off x="2739288" y="2240000"/>
            <a:ext cx="2047239" cy="1270635"/>
            <a:chOff x="2739288" y="2240000"/>
            <a:chExt cx="2047239" cy="1270635"/>
          </a:xfrm>
        </p:grpSpPr>
        <p:pic>
          <p:nvPicPr>
            <p:cNvPr id="10" name="object 10"/>
            <p:cNvPicPr/>
            <p:nvPr/>
          </p:nvPicPr>
          <p:blipFill>
            <a:blip r:embed="rId3" cstate="print"/>
            <a:stretch>
              <a:fillRect/>
            </a:stretch>
          </p:blipFill>
          <p:spPr>
            <a:xfrm>
              <a:off x="2744050" y="2244763"/>
              <a:ext cx="2037600" cy="1260894"/>
            </a:xfrm>
            <a:prstGeom prst="rect">
              <a:avLst/>
            </a:prstGeom>
          </p:spPr>
        </p:pic>
        <p:sp>
          <p:nvSpPr>
            <p:cNvPr id="11" name="object 11"/>
            <p:cNvSpPr/>
            <p:nvPr/>
          </p:nvSpPr>
          <p:spPr>
            <a:xfrm>
              <a:off x="2744050" y="2244763"/>
              <a:ext cx="2037714" cy="1261110"/>
            </a:xfrm>
            <a:custGeom>
              <a:avLst/>
              <a:gdLst/>
              <a:ahLst/>
              <a:cxnLst/>
              <a:rect l="l" t="t" r="r" b="b"/>
              <a:pathLst>
                <a:path w="2037714" h="1261110">
                  <a:moveTo>
                    <a:pt x="0" y="1260894"/>
                  </a:moveTo>
                  <a:lnTo>
                    <a:pt x="2037600" y="1260894"/>
                  </a:lnTo>
                  <a:lnTo>
                    <a:pt x="2037600" y="0"/>
                  </a:lnTo>
                  <a:lnTo>
                    <a:pt x="0" y="0"/>
                  </a:lnTo>
                  <a:lnTo>
                    <a:pt x="0" y="1260894"/>
                  </a:lnTo>
                  <a:close/>
                </a:path>
              </a:pathLst>
            </a:custGeom>
            <a:ln w="9525">
              <a:solidFill>
                <a:srgbClr val="00AEEF"/>
              </a:solidFill>
            </a:ln>
          </p:spPr>
          <p:txBody>
            <a:bodyPr wrap="square" lIns="0" tIns="0" rIns="0" bIns="0" rtlCol="0"/>
            <a:lstStyle/>
            <a:p>
              <a:endParaRPr/>
            </a:p>
          </p:txBody>
        </p:sp>
      </p:grpSp>
      <p:sp>
        <p:nvSpPr>
          <p:cNvPr id="14" name="TextBox 13">
            <a:extLst>
              <a:ext uri="{FF2B5EF4-FFF2-40B4-BE49-F238E27FC236}">
                <a16:creationId xmlns:a16="http://schemas.microsoft.com/office/drawing/2014/main" id="{17546D88-98A4-E038-7112-0B6D492496E7}"/>
              </a:ext>
            </a:extLst>
          </p:cNvPr>
          <p:cNvSpPr txBox="1"/>
          <p:nvPr/>
        </p:nvSpPr>
        <p:spPr>
          <a:xfrm>
            <a:off x="342900" y="151687"/>
            <a:ext cx="4762500" cy="1815882"/>
          </a:xfrm>
          <a:prstGeom prst="rect">
            <a:avLst/>
          </a:prstGeom>
          <a:noFill/>
        </p:spPr>
        <p:txBody>
          <a:bodyPr wrap="square">
            <a:spAutoFit/>
          </a:bodyPr>
          <a:lstStyle/>
          <a:p>
            <a:r>
              <a:rPr lang="zh-CN" altLang="en-US" sz="1600" dirty="0">
                <a:latin typeface="宋体" panose="02010600030101010101" pitchFamily="2" charset="-122"/>
                <a:ea typeface="宋体" panose="02010600030101010101" pitchFamily="2" charset="-122"/>
              </a:rPr>
              <a:t>然后在阳光下晒</a:t>
            </a:r>
            <a:r>
              <a:rPr lang="en-US" altLang="zh-CN" sz="1600" dirty="0">
                <a:latin typeface="宋体" panose="02010600030101010101" pitchFamily="2" charset="-122"/>
                <a:ea typeface="宋体" panose="02010600030101010101" pitchFamily="2" charset="-122"/>
              </a:rPr>
              <a:t>2-3</a:t>
            </a:r>
            <a:r>
              <a:rPr lang="zh-CN" altLang="en-US" sz="1600" dirty="0">
                <a:latin typeface="宋体" panose="02010600030101010101" pitchFamily="2" charset="-122"/>
                <a:ea typeface="宋体" panose="02010600030101010101" pitchFamily="2" charset="-122"/>
              </a:rPr>
              <a:t>天，然后加水直至池塘充满。 </a:t>
            </a:r>
            <a:r>
              <a:rPr lang="en-US" sz="1600" dirty="0">
                <a:latin typeface="宋体" panose="02010600030101010101" pitchFamily="2" charset="-122"/>
                <a:ea typeface="宋体" panose="02010600030101010101" pitchFamily="2" charset="-122"/>
              </a:rPr>
              <a:t> 3天后，</a:t>
            </a:r>
            <a:r>
              <a:rPr lang="zh-CN" altLang="en-US" sz="1600" dirty="0">
                <a:latin typeface="宋体" panose="02010600030101010101" pitchFamily="2" charset="-122"/>
                <a:ea typeface="宋体" panose="02010600030101010101" pitchFamily="2" charset="-122"/>
              </a:rPr>
              <a:t>放入主要的鱼苗</a:t>
            </a:r>
            <a:r>
              <a:rPr lang="en-US" sz="1600" dirty="0" err="1">
                <a:latin typeface="宋体" panose="02010600030101010101" pitchFamily="2" charset="-122"/>
                <a:ea typeface="宋体" panose="02010600030101010101" pitchFamily="2" charset="-122"/>
              </a:rPr>
              <a:t>入库了</a:t>
            </a:r>
            <a:r>
              <a:rPr lang="zh-CN" altLang="en-US" sz="1600" dirty="0">
                <a:latin typeface="宋体" panose="02010600030101010101" pitchFamily="2" charset="-122"/>
                <a:ea typeface="宋体" panose="02010600030101010101" pitchFamily="2" charset="-122"/>
              </a:rPr>
              <a:t>。主鱼苗池面积为</a:t>
            </a:r>
            <a:r>
              <a:rPr lang="en-US" altLang="zh-CN" sz="1600" dirty="0">
                <a:latin typeface="宋体" panose="02010600030101010101" pitchFamily="2" charset="-122"/>
                <a:ea typeface="宋体" panose="02010600030101010101" pitchFamily="2" charset="-122"/>
              </a:rPr>
              <a:t>300-600</a:t>
            </a:r>
            <a:r>
              <a:rPr lang="zh-CN" altLang="en-US" sz="1600" dirty="0">
                <a:latin typeface="宋体" panose="02010600030101010101" pitchFamily="2" charset="-122"/>
                <a:ea typeface="宋体" panose="02010600030101010101" pitchFamily="2" charset="-122"/>
              </a:rPr>
              <a:t>平方米，深度至少为</a:t>
            </a:r>
            <a:r>
              <a:rPr lang="en-US" altLang="zh-CN" sz="1600" dirty="0">
                <a:latin typeface="宋体" panose="02010600030101010101" pitchFamily="2" charset="-122"/>
                <a:ea typeface="宋体" panose="02010600030101010101" pitchFamily="2" charset="-122"/>
              </a:rPr>
              <a:t>1.0.-1.2 m</a:t>
            </a:r>
            <a:r>
              <a:rPr lang="zh-CN" altLang="en-US" sz="1600" dirty="0">
                <a:latin typeface="宋体" panose="02010600030101010101" pitchFamily="2" charset="-122"/>
                <a:ea typeface="宋体" panose="02010600030101010101" pitchFamily="2" charset="-122"/>
              </a:rPr>
              <a:t>。 </a:t>
            </a:r>
            <a:r>
              <a:rPr lang="en-US" sz="1600" dirty="0">
                <a:latin typeface="宋体" panose="02010600030101010101" pitchFamily="2" charset="-122"/>
                <a:ea typeface="宋体" panose="02010600030101010101" pitchFamily="2" charset="-122"/>
              </a:rPr>
              <a:t>池塘周围区域应彻底清洁，避免大树遮挡阳光和风。上述因素有助于增加水中的溶解氧量。池塘周围用0.4-0.5米高的</a:t>
            </a:r>
            <a:r>
              <a:rPr lang="zh-CN" altLang="en-US" sz="1600" dirty="0">
                <a:latin typeface="宋体" panose="02010600030101010101" pitchFamily="2" charset="-122"/>
                <a:ea typeface="宋体" panose="02010600030101010101" pitchFamily="2" charset="-122"/>
              </a:rPr>
              <a:t>竹子</a:t>
            </a:r>
            <a:r>
              <a:rPr lang="en-US" sz="1600" dirty="0" err="1">
                <a:latin typeface="宋体" panose="02010600030101010101" pitchFamily="2" charset="-122"/>
                <a:ea typeface="宋体" panose="02010600030101010101" pitchFamily="2" charset="-122"/>
              </a:rPr>
              <a:t>或橡胶布盖住鱼池，以</a:t>
            </a:r>
            <a:r>
              <a:rPr lang="zh-CN" altLang="en-US" sz="1600" dirty="0">
                <a:latin typeface="宋体" panose="02010600030101010101" pitchFamily="2" charset="-122"/>
                <a:ea typeface="宋体" panose="02010600030101010101" pitchFamily="2" charset="-122"/>
              </a:rPr>
              <a:t>避免</a:t>
            </a:r>
            <a:r>
              <a:rPr lang="en-US" sz="1600" dirty="0" err="1">
                <a:latin typeface="宋体" panose="02010600030101010101" pitchFamily="2" charset="-122"/>
                <a:ea typeface="宋体" panose="02010600030101010101" pitchFamily="2" charset="-122"/>
              </a:rPr>
              <a:t>下雨时</a:t>
            </a:r>
            <a:r>
              <a:rPr lang="en-US" sz="1600" dirty="0">
                <a:latin typeface="宋体" panose="02010600030101010101" pitchFamily="2" charset="-122"/>
                <a:ea typeface="宋体" panose="02010600030101010101" pitchFamily="2" charset="-122"/>
              </a:rPr>
              <a:t> 主</a:t>
            </a:r>
            <a:r>
              <a:rPr lang="zh-CN" altLang="en-US" sz="1600" dirty="0">
                <a:latin typeface="宋体" panose="02010600030101010101" pitchFamily="2" charset="-122"/>
                <a:ea typeface="宋体" panose="02010600030101010101" pitchFamily="2" charset="-122"/>
              </a:rPr>
              <a:t>鱼苗</a:t>
            </a:r>
            <a:r>
              <a:rPr lang="en-US" sz="1600" dirty="0" err="1">
                <a:latin typeface="宋体" panose="02010600030101010101" pitchFamily="2" charset="-122"/>
                <a:ea typeface="宋体" panose="02010600030101010101" pitchFamily="2" charset="-122"/>
              </a:rPr>
              <a:t>它会从</a:t>
            </a:r>
            <a:r>
              <a:rPr lang="zh-CN" altLang="en-US" sz="1600" dirty="0">
                <a:latin typeface="宋体" panose="02010600030101010101" pitchFamily="2" charset="-122"/>
                <a:ea typeface="宋体" panose="02010600030101010101" pitchFamily="2" charset="-122"/>
              </a:rPr>
              <a:t>鱼</a:t>
            </a:r>
            <a:r>
              <a:rPr lang="en-US" sz="1600" dirty="0" err="1">
                <a:latin typeface="宋体" panose="02010600030101010101" pitchFamily="2" charset="-122"/>
                <a:ea typeface="宋体" panose="02010600030101010101" pitchFamily="2" charset="-122"/>
              </a:rPr>
              <a:t>池里出来</a:t>
            </a:r>
            <a:r>
              <a:rPr lang="en-US" sz="1600" dirty="0">
                <a:latin typeface="宋体" panose="02010600030101010101" pitchFamily="2" charset="-122"/>
                <a:ea typeface="宋体" panose="02010600030101010101" pitchFamily="2" charset="-122"/>
              </a:rPr>
              <a:t>。</a:t>
            </a:r>
          </a:p>
        </p:txBody>
      </p:sp>
      <p:sp>
        <p:nvSpPr>
          <p:cNvPr id="16" name="TextBox 15">
            <a:extLst>
              <a:ext uri="{FF2B5EF4-FFF2-40B4-BE49-F238E27FC236}">
                <a16:creationId xmlns:a16="http://schemas.microsoft.com/office/drawing/2014/main" id="{FA3FEEF3-51A6-BC64-BC52-0E3E273558F2}"/>
              </a:ext>
            </a:extLst>
          </p:cNvPr>
          <p:cNvSpPr txBox="1"/>
          <p:nvPr/>
        </p:nvSpPr>
        <p:spPr>
          <a:xfrm>
            <a:off x="1012907" y="3527324"/>
            <a:ext cx="1104481" cy="276999"/>
          </a:xfrm>
          <a:prstGeom prst="rect">
            <a:avLst/>
          </a:prstGeom>
          <a:noFill/>
        </p:spPr>
        <p:txBody>
          <a:bodyPr wrap="square">
            <a:spAutoFit/>
          </a:bodyPr>
          <a:lstStyle/>
          <a:p>
            <a:r>
              <a:rPr lang="en-US" sz="1200" dirty="0" err="1">
                <a:latin typeface="宋体" panose="02010600030101010101" pitchFamily="2" charset="-122"/>
                <a:ea typeface="宋体" panose="02010600030101010101" pitchFamily="2" charset="-122"/>
              </a:rPr>
              <a:t>石灰喷洒活动</a:t>
            </a:r>
            <a:endParaRPr lang="en-US" sz="1200" dirty="0">
              <a:latin typeface="宋体" panose="02010600030101010101" pitchFamily="2" charset="-122"/>
              <a:ea typeface="宋体" panose="02010600030101010101" pitchFamily="2" charset="-122"/>
            </a:endParaRPr>
          </a:p>
        </p:txBody>
      </p:sp>
      <p:sp>
        <p:nvSpPr>
          <p:cNvPr id="22" name="TextBox 21">
            <a:extLst>
              <a:ext uri="{FF2B5EF4-FFF2-40B4-BE49-F238E27FC236}">
                <a16:creationId xmlns:a16="http://schemas.microsoft.com/office/drawing/2014/main" id="{EC141DBC-8806-92D3-A424-C4E7A6617D68}"/>
              </a:ext>
            </a:extLst>
          </p:cNvPr>
          <p:cNvSpPr txBox="1"/>
          <p:nvPr/>
        </p:nvSpPr>
        <p:spPr>
          <a:xfrm>
            <a:off x="342900" y="4056978"/>
            <a:ext cx="4648200" cy="2308324"/>
          </a:xfrm>
          <a:prstGeom prst="rect">
            <a:avLst/>
          </a:prstGeom>
          <a:noFill/>
        </p:spPr>
        <p:txBody>
          <a:bodyPr wrap="square">
            <a:spAutoFit/>
          </a:bodyPr>
          <a:lstStyle/>
          <a:p>
            <a:r>
              <a:rPr lang="en-US" sz="1200" dirty="0">
                <a:latin typeface="SimSun" panose="02010600030101010101" pitchFamily="2" charset="-122"/>
                <a:ea typeface="SimSun" panose="02010600030101010101" pitchFamily="2" charset="-122"/>
              </a:rPr>
              <a:t>3.2 </a:t>
            </a:r>
            <a:r>
              <a:rPr lang="en-US" sz="1200" dirty="0" err="1">
                <a:latin typeface="SimSun" panose="02010600030101010101" pitchFamily="2" charset="-122"/>
                <a:ea typeface="SimSun" panose="02010600030101010101" pitchFamily="2" charset="-122"/>
              </a:rPr>
              <a:t>种鱼</a:t>
            </a:r>
            <a:endParaRPr lang="en-US" sz="1200" dirty="0">
              <a:latin typeface="SimSun" panose="02010600030101010101" pitchFamily="2" charset="-122"/>
              <a:ea typeface="SimSun" panose="02010600030101010101" pitchFamily="2" charset="-122"/>
            </a:endParaRPr>
          </a:p>
          <a:p>
            <a:r>
              <a:rPr lang="zh-CN" altLang="en-US" sz="1200" dirty="0">
                <a:latin typeface="SimSun" panose="02010600030101010101" pitchFamily="2" charset="-122"/>
                <a:ea typeface="SimSun" panose="02010600030101010101" pitchFamily="2" charset="-122"/>
              </a:rPr>
              <a:t>鱼苗较大并且有</a:t>
            </a:r>
            <a:r>
              <a:rPr lang="en-US" altLang="zh-CN" sz="1200" dirty="0">
                <a:latin typeface="SimSun" panose="02010600030101010101" pitchFamily="2" charset="-122"/>
                <a:ea typeface="SimSun" panose="02010600030101010101" pitchFamily="2" charset="-122"/>
              </a:rPr>
              <a:t>8</a:t>
            </a:r>
            <a:r>
              <a:rPr lang="zh-CN" altLang="en-US" sz="1200" dirty="0">
                <a:latin typeface="SimSun" panose="02010600030101010101" pitchFamily="2" charset="-122"/>
                <a:ea typeface="SimSun" panose="02010600030101010101" pitchFamily="2" charset="-122"/>
              </a:rPr>
              <a:t>个月到</a:t>
            </a:r>
            <a:r>
              <a:rPr lang="en-US" altLang="zh-CN" sz="1200" dirty="0">
                <a:latin typeface="SimSun" panose="02010600030101010101" pitchFamily="2" charset="-122"/>
                <a:ea typeface="SimSun" panose="02010600030101010101" pitchFamily="2" charset="-122"/>
              </a:rPr>
              <a:t>1</a:t>
            </a:r>
            <a:r>
              <a:rPr lang="zh-CN" altLang="en-US" sz="1200" dirty="0">
                <a:latin typeface="SimSun" panose="02010600030101010101" pitchFamily="2" charset="-122"/>
                <a:ea typeface="SimSun" panose="02010600030101010101" pitchFamily="2" charset="-122"/>
              </a:rPr>
              <a:t>岁的最佳成年年龄，特别是</a:t>
            </a:r>
            <a:r>
              <a:rPr lang="en-US" altLang="zh-CN" sz="1200" dirty="0">
                <a:latin typeface="SimSun" panose="02010600030101010101" pitchFamily="2" charset="-122"/>
                <a:ea typeface="SimSun" panose="02010600030101010101" pitchFamily="2" charset="-122"/>
              </a:rPr>
              <a:t>7-15</a:t>
            </a:r>
            <a:r>
              <a:rPr lang="zh-CN" altLang="en-US" sz="1200" dirty="0">
                <a:latin typeface="SimSun" panose="02010600030101010101" pitchFamily="2" charset="-122"/>
                <a:ea typeface="SimSun" panose="02010600030101010101" pitchFamily="2" charset="-122"/>
              </a:rPr>
              <a:t>条</a:t>
            </a:r>
            <a:r>
              <a:rPr lang="en-US" altLang="zh-CN" sz="1200" dirty="0">
                <a:latin typeface="SimSun" panose="02010600030101010101" pitchFamily="2" charset="-122"/>
                <a:ea typeface="SimSun" panose="02010600030101010101" pitchFamily="2" charset="-122"/>
              </a:rPr>
              <a:t>/</a:t>
            </a:r>
            <a:r>
              <a:rPr lang="zh-CN" altLang="en-US" sz="1200" dirty="0">
                <a:latin typeface="SimSun" panose="02010600030101010101" pitchFamily="2" charset="-122"/>
                <a:ea typeface="SimSun" panose="02010600030101010101" pitchFamily="2" charset="-122"/>
              </a:rPr>
              <a:t>公斤可作为鱼苗储存</a:t>
            </a:r>
            <a:r>
              <a:rPr lang="en-US" sz="1200" dirty="0">
                <a:latin typeface="SimSun" panose="02010600030101010101" pitchFamily="2" charset="-122"/>
                <a:ea typeface="SimSun" panose="02010600030101010101" pitchFamily="2" charset="-122"/>
              </a:rPr>
              <a:t>。主要鱼类密度为1公斤/平方米池塘面积，可将雌雄鱼按1：1的比例混养。 主</a:t>
            </a:r>
            <a:r>
              <a:rPr lang="zh-CN" altLang="en-US" sz="1200" dirty="0">
                <a:latin typeface="SimSun" panose="02010600030101010101" pitchFamily="2" charset="-122"/>
                <a:ea typeface="SimSun" panose="02010600030101010101" pitchFamily="2" charset="-122"/>
              </a:rPr>
              <a:t>鱼苗</a:t>
            </a:r>
            <a:r>
              <a:rPr lang="en-US" sz="1200" dirty="0">
                <a:latin typeface="SimSun" panose="02010600030101010101" pitchFamily="2" charset="-122"/>
                <a:ea typeface="SimSun" panose="02010600030101010101" pitchFamily="2" charset="-122"/>
              </a:rPr>
              <a:t>在十二月或一月饲养，直到二月或三月开始繁殖。配种后，用优质饲料喂养4-6周，然后再重新配种。</a:t>
            </a:r>
          </a:p>
          <a:p>
            <a:endParaRPr lang="en-US" sz="1200" dirty="0">
              <a:latin typeface="SimSun" panose="02010600030101010101" pitchFamily="2" charset="-122"/>
              <a:ea typeface="SimSun" panose="02010600030101010101" pitchFamily="2" charset="-122"/>
            </a:endParaRPr>
          </a:p>
          <a:p>
            <a:r>
              <a:rPr lang="en-US" sz="1200" dirty="0">
                <a:latin typeface="SimSun" panose="02010600030101010101" pitchFamily="2" charset="-122"/>
                <a:ea typeface="SimSun" panose="02010600030101010101" pitchFamily="2" charset="-122"/>
              </a:rPr>
              <a:t>3.3</a:t>
            </a:r>
            <a:r>
              <a:rPr lang="zh-CN" altLang="en-US" sz="1200" dirty="0">
                <a:solidFill>
                  <a:schemeClr val="tx1"/>
                </a:solidFill>
                <a:latin typeface="SimSun" panose="02010600030101010101" pitchFamily="2" charset="-122"/>
                <a:ea typeface="SimSun" panose="02010600030101010101" pitchFamily="2" charset="-122"/>
              </a:rPr>
              <a:t>食物与喂食 </a:t>
            </a:r>
            <a:endParaRPr lang="en-US" sz="1200" dirty="0">
              <a:latin typeface="SimSun" panose="02010600030101010101" pitchFamily="2" charset="-122"/>
              <a:ea typeface="SimSun" panose="02010600030101010101" pitchFamily="2" charset="-122"/>
            </a:endParaRPr>
          </a:p>
          <a:p>
            <a:r>
              <a:rPr lang="en-US" sz="1200" dirty="0" err="1">
                <a:latin typeface="SimSun" panose="02010600030101010101" pitchFamily="2" charset="-122"/>
                <a:ea typeface="SimSun" panose="02010600030101010101" pitchFamily="2" charset="-122"/>
              </a:rPr>
              <a:t>鱼塘必须做好投喂准备，避免在没有明确位置的情况下投喂鱼</a:t>
            </a:r>
            <a:r>
              <a:rPr lang="en-US" sz="1200" dirty="0">
                <a:latin typeface="SimSun" panose="02010600030101010101" pitchFamily="2" charset="-122"/>
                <a:ea typeface="SimSun" panose="02010600030101010101" pitchFamily="2" charset="-122"/>
              </a:rPr>
              <a:t>。</a:t>
            </a:r>
            <a:r>
              <a:rPr lang="en-US" sz="1200" dirty="0">
                <a:latin typeface="宋体" panose="02010600030101010101" pitchFamily="2" charset="-122"/>
                <a:ea typeface="宋体" panose="02010600030101010101" pitchFamily="2" charset="-122"/>
              </a:rPr>
              <a:t> 主</a:t>
            </a:r>
            <a:r>
              <a:rPr lang="zh-CN" altLang="en-US" sz="1200" dirty="0">
                <a:latin typeface="宋体" panose="02010600030101010101" pitchFamily="2" charset="-122"/>
                <a:ea typeface="宋体" panose="02010600030101010101" pitchFamily="2" charset="-122"/>
              </a:rPr>
              <a:t>鱼苗</a:t>
            </a:r>
            <a:r>
              <a:rPr lang="en-US" sz="1200" dirty="0">
                <a:latin typeface="SimSun" panose="02010600030101010101" pitchFamily="2" charset="-122"/>
                <a:ea typeface="SimSun" panose="02010600030101010101" pitchFamily="2" charset="-122"/>
              </a:rPr>
              <a:t>饲料必须品质优良，蛋白质含量至少30%。所含的食品成分包括麸皮、鱼粉、马铃薯粉、盐和维生素。投喂比例为鱼体重的5-7%，</a:t>
            </a:r>
            <a:r>
              <a:rPr lang="en-US" sz="1200" dirty="0" err="1">
                <a:latin typeface="SimSun" panose="02010600030101010101" pitchFamily="2" charset="-122"/>
                <a:ea typeface="SimSun" panose="02010600030101010101" pitchFamily="2" charset="-122"/>
              </a:rPr>
              <a:t>每天投喂两次</a:t>
            </a:r>
            <a:r>
              <a:rPr lang="en-US" sz="1200" dirty="0">
                <a:latin typeface="SimSun" panose="02010600030101010101" pitchFamily="2" charset="-122"/>
                <a:ea typeface="SimSun" panose="02010600030101010101" pitchFamily="2" charset="-122"/>
              </a:rPr>
              <a:t>。</a:t>
            </a:r>
          </a:p>
        </p:txBody>
      </p:sp>
      <p:sp>
        <p:nvSpPr>
          <p:cNvPr id="12" name="TextBox 11">
            <a:extLst>
              <a:ext uri="{FF2B5EF4-FFF2-40B4-BE49-F238E27FC236}">
                <a16:creationId xmlns:a16="http://schemas.microsoft.com/office/drawing/2014/main" id="{4D326608-E27D-49AD-83ED-E3AF49C5DCE8}"/>
              </a:ext>
            </a:extLst>
          </p:cNvPr>
          <p:cNvSpPr txBox="1"/>
          <p:nvPr/>
        </p:nvSpPr>
        <p:spPr>
          <a:xfrm>
            <a:off x="2895600" y="3527324"/>
            <a:ext cx="1571041" cy="276999"/>
          </a:xfrm>
          <a:prstGeom prst="rect">
            <a:avLst/>
          </a:prstGeom>
          <a:noFill/>
        </p:spPr>
        <p:txBody>
          <a:bodyPr wrap="square">
            <a:spAutoFit/>
          </a:bodyPr>
          <a:lstStyle/>
          <a:p>
            <a:r>
              <a:rPr lang="zh-CN" altLang="en-US" sz="1200" dirty="0">
                <a:latin typeface="宋体" panose="02010600030101010101" pitchFamily="2" charset="-122"/>
                <a:ea typeface="宋体" panose="02010600030101010101" pitchFamily="2" charset="-122"/>
              </a:rPr>
              <a:t>用过滤器填充池塘水</a:t>
            </a:r>
            <a:endParaRPr lang="en-US" sz="1200" dirty="0">
              <a:latin typeface="宋体" panose="02010600030101010101" pitchFamily="2" charset="-122"/>
              <a:ea typeface="宋体" panose="02010600030101010101" pitchFamily="2" charset="-122"/>
            </a:endParaRPr>
          </a:p>
        </p:txBody>
      </p:sp>
      <p:sp>
        <p:nvSpPr>
          <p:cNvPr id="13" name="object 10">
            <a:extLst>
              <a:ext uri="{FF2B5EF4-FFF2-40B4-BE49-F238E27FC236}">
                <a16:creationId xmlns:a16="http://schemas.microsoft.com/office/drawing/2014/main" id="{2806A677-166B-4EB3-81B3-E408A299AB09}"/>
              </a:ext>
            </a:extLst>
          </p:cNvPr>
          <p:cNvSpPr txBox="1">
            <a:spLocks noGrp="1"/>
          </p:cNvSpPr>
          <p:nvPr>
            <p:ph type="sldNum" sz="quarter" idx="7"/>
          </p:nvPr>
        </p:nvSpPr>
        <p:spPr>
          <a:xfrm>
            <a:off x="527300" y="6714153"/>
            <a:ext cx="4276090" cy="630553"/>
          </a:xfrm>
          <a:prstGeom prst="rect">
            <a:avLst/>
          </a:prstGeom>
        </p:spPr>
        <p:txBody>
          <a:bodyPr vert="horz" wrap="square" lIns="0" tIns="369185" rIns="0" bIns="0" rtlCol="0">
            <a:spAutoFit/>
          </a:bodyPr>
          <a:lstStyle/>
          <a:p>
            <a:pPr marL="1985010">
              <a:lnSpc>
                <a:spcPts val="2165"/>
              </a:lnSpc>
            </a:pPr>
            <a:r>
              <a:rPr lang="en-US" sz="1050" spc="-730" dirty="0"/>
              <a:t>5</a:t>
            </a:r>
            <a:endParaRPr sz="1050" spc="-7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541591" y="1373492"/>
            <a:ext cx="2047239" cy="1325245"/>
            <a:chOff x="541591" y="1373492"/>
            <a:chExt cx="2047239" cy="1325245"/>
          </a:xfrm>
        </p:grpSpPr>
        <p:pic>
          <p:nvPicPr>
            <p:cNvPr id="5" name="object 5"/>
            <p:cNvPicPr/>
            <p:nvPr/>
          </p:nvPicPr>
          <p:blipFill>
            <a:blip r:embed="rId2" cstate="print"/>
            <a:stretch>
              <a:fillRect/>
            </a:stretch>
          </p:blipFill>
          <p:spPr>
            <a:xfrm>
              <a:off x="546354" y="1378255"/>
              <a:ext cx="2037588" cy="1315198"/>
            </a:xfrm>
            <a:prstGeom prst="rect">
              <a:avLst/>
            </a:prstGeom>
          </p:spPr>
        </p:pic>
        <p:sp>
          <p:nvSpPr>
            <p:cNvPr id="6" name="object 6"/>
            <p:cNvSpPr/>
            <p:nvPr/>
          </p:nvSpPr>
          <p:spPr>
            <a:xfrm>
              <a:off x="546354" y="1378254"/>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4">
              <a:solidFill>
                <a:srgbClr val="00AEEF"/>
              </a:solidFill>
            </a:ln>
          </p:spPr>
          <p:txBody>
            <a:bodyPr wrap="square" lIns="0" tIns="0" rIns="0" bIns="0" rtlCol="0"/>
            <a:lstStyle/>
            <a:p>
              <a:endParaRPr/>
            </a:p>
          </p:txBody>
        </p:sp>
      </p:grpSp>
      <p:grpSp>
        <p:nvGrpSpPr>
          <p:cNvPr id="7" name="object 7"/>
          <p:cNvGrpSpPr/>
          <p:nvPr/>
        </p:nvGrpSpPr>
        <p:grpSpPr>
          <a:xfrm>
            <a:off x="2739288" y="1373492"/>
            <a:ext cx="2047239" cy="1325245"/>
            <a:chOff x="2739288" y="1373492"/>
            <a:chExt cx="2047239" cy="1325245"/>
          </a:xfrm>
        </p:grpSpPr>
        <p:pic>
          <p:nvPicPr>
            <p:cNvPr id="8" name="object 8"/>
            <p:cNvPicPr/>
            <p:nvPr/>
          </p:nvPicPr>
          <p:blipFill>
            <a:blip r:embed="rId3" cstate="print"/>
            <a:stretch>
              <a:fillRect/>
            </a:stretch>
          </p:blipFill>
          <p:spPr>
            <a:xfrm>
              <a:off x="2744050" y="1378255"/>
              <a:ext cx="2037600" cy="1315198"/>
            </a:xfrm>
            <a:prstGeom prst="rect">
              <a:avLst/>
            </a:prstGeom>
          </p:spPr>
        </p:pic>
        <p:sp>
          <p:nvSpPr>
            <p:cNvPr id="9" name="object 9"/>
            <p:cNvSpPr/>
            <p:nvPr/>
          </p:nvSpPr>
          <p:spPr>
            <a:xfrm>
              <a:off x="2744050" y="1378254"/>
              <a:ext cx="2037714" cy="1315720"/>
            </a:xfrm>
            <a:custGeom>
              <a:avLst/>
              <a:gdLst/>
              <a:ahLst/>
              <a:cxnLst/>
              <a:rect l="l" t="t" r="r" b="b"/>
              <a:pathLst>
                <a:path w="2037714" h="1315720">
                  <a:moveTo>
                    <a:pt x="0" y="1315199"/>
                  </a:moveTo>
                  <a:lnTo>
                    <a:pt x="2037600" y="1315199"/>
                  </a:lnTo>
                  <a:lnTo>
                    <a:pt x="2037600" y="0"/>
                  </a:lnTo>
                  <a:lnTo>
                    <a:pt x="0" y="0"/>
                  </a:lnTo>
                  <a:lnTo>
                    <a:pt x="0" y="1315199"/>
                  </a:lnTo>
                  <a:close/>
                </a:path>
              </a:pathLst>
            </a:custGeom>
            <a:ln w="9525">
              <a:solidFill>
                <a:srgbClr val="00AEEF"/>
              </a:solidFill>
            </a:ln>
          </p:spPr>
          <p:txBody>
            <a:bodyPr wrap="square" lIns="0" tIns="0" rIns="0" bIns="0" rtlCol="0"/>
            <a:lstStyle/>
            <a:p>
              <a:endParaRPr/>
            </a:p>
          </p:txBody>
        </p:sp>
      </p:grpSp>
      <p:graphicFrame>
        <p:nvGraphicFramePr>
          <p:cNvPr id="10" name="object 10"/>
          <p:cNvGraphicFramePr>
            <a:graphicFrameLocks noGrp="1"/>
          </p:cNvGraphicFramePr>
          <p:nvPr>
            <p:extLst>
              <p:ext uri="{D42A27DB-BD31-4B8C-83A1-F6EECF244321}">
                <p14:modId xmlns:p14="http://schemas.microsoft.com/office/powerpoint/2010/main" val="1464849189"/>
              </p:ext>
            </p:extLst>
          </p:nvPr>
        </p:nvGraphicFramePr>
        <p:xfrm>
          <a:off x="540000" y="3451225"/>
          <a:ext cx="4236084" cy="2042160"/>
        </p:xfrm>
        <a:graphic>
          <a:graphicData uri="http://schemas.openxmlformats.org/drawingml/2006/table">
            <a:tbl>
              <a:tblPr firstRow="1" bandRow="1">
                <a:tableStyleId>{2D5ABB26-0587-4C30-8999-92F81FD0307C}</a:tableStyleId>
              </a:tblPr>
              <a:tblGrid>
                <a:gridCol w="1396365">
                  <a:extLst>
                    <a:ext uri="{9D8B030D-6E8A-4147-A177-3AD203B41FA5}">
                      <a16:colId xmlns:a16="http://schemas.microsoft.com/office/drawing/2014/main" val="20000"/>
                    </a:ext>
                  </a:extLst>
                </a:gridCol>
                <a:gridCol w="1071245">
                  <a:extLst>
                    <a:ext uri="{9D8B030D-6E8A-4147-A177-3AD203B41FA5}">
                      <a16:colId xmlns:a16="http://schemas.microsoft.com/office/drawing/2014/main" val="20001"/>
                    </a:ext>
                  </a:extLst>
                </a:gridCol>
                <a:gridCol w="735964">
                  <a:extLst>
                    <a:ext uri="{9D8B030D-6E8A-4147-A177-3AD203B41FA5}">
                      <a16:colId xmlns:a16="http://schemas.microsoft.com/office/drawing/2014/main" val="20002"/>
                    </a:ext>
                  </a:extLst>
                </a:gridCol>
                <a:gridCol w="1032510">
                  <a:extLst>
                    <a:ext uri="{9D8B030D-6E8A-4147-A177-3AD203B41FA5}">
                      <a16:colId xmlns:a16="http://schemas.microsoft.com/office/drawing/2014/main" val="20003"/>
                    </a:ext>
                  </a:extLst>
                </a:gridCol>
              </a:tblGrid>
              <a:tr h="472440">
                <a:tc>
                  <a:txBody>
                    <a:bodyPr/>
                    <a:lstStyle/>
                    <a:p>
                      <a:pPr marL="263525">
                        <a:lnSpc>
                          <a:spcPct val="100000"/>
                        </a:lnSpc>
                        <a:spcBef>
                          <a:spcPts val="620"/>
                        </a:spcBef>
                      </a:pPr>
                      <a:r>
                        <a:rPr lang="zh-CN" altLang="en-US" sz="1000" dirty="0">
                          <a:latin typeface="+mj-ea"/>
                          <a:ea typeface="+mj-ea"/>
                          <a:cs typeface="Leelawadee UI"/>
                        </a:rPr>
                        <a:t>饲料原料</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zh-CN" altLang="en-US" sz="1000" b="1" spc="-10" dirty="0">
                          <a:solidFill>
                            <a:srgbClr val="231F20"/>
                          </a:solidFill>
                          <a:latin typeface="+mj-ea"/>
                          <a:ea typeface="+mj-ea"/>
                          <a:cs typeface="Leelawadee UI"/>
                        </a:rPr>
                        <a:t>蛋白质含量％</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zh-CN" altLang="en-US" sz="1000" b="1" spc="-30" dirty="0">
                          <a:solidFill>
                            <a:srgbClr val="231F20"/>
                          </a:solidFill>
                          <a:latin typeface="+mj-ea"/>
                          <a:ea typeface="+mj-ea"/>
                          <a:cs typeface="Leelawadee UI"/>
                        </a:rPr>
                        <a:t>成分数量</a:t>
                      </a:r>
                      <a:r>
                        <a:rPr lang="en-US" altLang="zh-CN" sz="1000" b="1" spc="-30" dirty="0">
                          <a:solidFill>
                            <a:srgbClr val="231F20"/>
                          </a:solidFill>
                          <a:latin typeface="+mj-ea"/>
                          <a:ea typeface="+mj-ea"/>
                          <a:cs typeface="Leelawadee UI"/>
                        </a:rPr>
                        <a:t>%</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zh-CN" altLang="en-US" sz="1000" dirty="0">
                          <a:latin typeface="+mj-ea"/>
                          <a:ea typeface="+mj-ea"/>
                          <a:cs typeface="Leelawadee UI"/>
                        </a:rPr>
                        <a:t>蛋白质百分比</a:t>
                      </a:r>
                      <a:r>
                        <a:rPr lang="en-US" altLang="zh-CN" sz="1000" dirty="0">
                          <a:latin typeface="+mj-ea"/>
                          <a:ea typeface="+mj-ea"/>
                          <a:cs typeface="Leelawadee UI"/>
                        </a:rPr>
                        <a:t>%</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extLst>
                  <a:ext uri="{0D108BD9-81ED-4DB2-BD59-A6C34878D82A}">
                    <a16:rowId xmlns:a16="http://schemas.microsoft.com/office/drawing/2014/main" val="10000"/>
                  </a:ext>
                </a:extLst>
              </a:tr>
              <a:tr h="256540">
                <a:tc>
                  <a:txBody>
                    <a:bodyPr/>
                    <a:lstStyle/>
                    <a:p>
                      <a:pPr marL="50800">
                        <a:lnSpc>
                          <a:spcPct val="100000"/>
                        </a:lnSpc>
                        <a:spcBef>
                          <a:spcPts val="620"/>
                        </a:spcBef>
                      </a:pPr>
                      <a:r>
                        <a:rPr lang="zh-CN" altLang="en-US" sz="1000" spc="-50" dirty="0">
                          <a:solidFill>
                            <a:srgbClr val="231F20"/>
                          </a:solidFill>
                          <a:latin typeface="+mj-ea"/>
                          <a:ea typeface="+mj-ea"/>
                          <a:cs typeface="Leelawadee UI"/>
                        </a:rPr>
                        <a:t>鱼粉</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25" dirty="0">
                          <a:solidFill>
                            <a:srgbClr val="231F20"/>
                          </a:solidFill>
                          <a:latin typeface="+mj-ea"/>
                          <a:ea typeface="+mj-ea"/>
                          <a:cs typeface="Leelawadee UI"/>
                        </a:rPr>
                        <a:t>68</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25" dirty="0">
                          <a:solidFill>
                            <a:srgbClr val="231F20"/>
                          </a:solidFill>
                          <a:latin typeface="+mj-ea"/>
                          <a:ea typeface="+mj-ea"/>
                          <a:cs typeface="Leelawadee UI"/>
                        </a:rPr>
                        <a:t>35</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10" dirty="0">
                          <a:solidFill>
                            <a:srgbClr val="231F20"/>
                          </a:solidFill>
                          <a:latin typeface="+mj-ea"/>
                          <a:ea typeface="+mj-ea"/>
                          <a:cs typeface="Leelawadee UI"/>
                        </a:rPr>
                        <a:t>23.80</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extLst>
                  <a:ext uri="{0D108BD9-81ED-4DB2-BD59-A6C34878D82A}">
                    <a16:rowId xmlns:a16="http://schemas.microsoft.com/office/drawing/2014/main" val="10001"/>
                  </a:ext>
                </a:extLst>
              </a:tr>
              <a:tr h="287020">
                <a:tc>
                  <a:txBody>
                    <a:bodyPr/>
                    <a:lstStyle/>
                    <a:p>
                      <a:pPr marL="50800">
                        <a:lnSpc>
                          <a:spcPct val="100000"/>
                        </a:lnSpc>
                        <a:spcBef>
                          <a:spcPts val="620"/>
                        </a:spcBef>
                      </a:pPr>
                      <a:r>
                        <a:rPr lang="zh-CN" altLang="en-US" sz="1000" dirty="0"/>
                        <a:t>麸皮</a:t>
                      </a:r>
                      <a:endParaRPr lang="zh-CN" altLang="en-US"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45" dirty="0">
                          <a:solidFill>
                            <a:srgbClr val="231F20"/>
                          </a:solidFill>
                          <a:latin typeface="+mj-ea"/>
                          <a:ea typeface="+mj-ea"/>
                          <a:cs typeface="Leelawadee UI"/>
                        </a:rPr>
                        <a:t>12</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30" dirty="0">
                          <a:solidFill>
                            <a:srgbClr val="231F20"/>
                          </a:solidFill>
                          <a:latin typeface="+mj-ea"/>
                          <a:ea typeface="+mj-ea"/>
                          <a:cs typeface="Leelawadee UI"/>
                        </a:rPr>
                        <a:t>45</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45" dirty="0">
                          <a:solidFill>
                            <a:srgbClr val="231F20"/>
                          </a:solidFill>
                          <a:latin typeface="+mj-ea"/>
                          <a:ea typeface="+mj-ea"/>
                          <a:cs typeface="Leelawadee UI"/>
                        </a:rPr>
                        <a:t>5.40</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extLst>
                  <a:ext uri="{0D108BD9-81ED-4DB2-BD59-A6C34878D82A}">
                    <a16:rowId xmlns:a16="http://schemas.microsoft.com/office/drawing/2014/main" val="10002"/>
                  </a:ext>
                </a:extLst>
              </a:tr>
              <a:tr h="256540">
                <a:tc>
                  <a:txBody>
                    <a:bodyPr/>
                    <a:lstStyle/>
                    <a:p>
                      <a:pPr marL="50800">
                        <a:lnSpc>
                          <a:spcPct val="100000"/>
                        </a:lnSpc>
                        <a:spcBef>
                          <a:spcPts val="620"/>
                        </a:spcBef>
                      </a:pPr>
                      <a:r>
                        <a:rPr lang="zh-CN" altLang="en-US" sz="1000" dirty="0">
                          <a:latin typeface="+mj-ea"/>
                          <a:ea typeface="+mj-ea"/>
                          <a:cs typeface="Leelawadee UI"/>
                        </a:rPr>
                        <a:t>马铃薯粉或稻壳</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50" dirty="0">
                          <a:solidFill>
                            <a:srgbClr val="231F20"/>
                          </a:solidFill>
                          <a:latin typeface="+mj-ea"/>
                          <a:ea typeface="+mj-ea"/>
                          <a:cs typeface="Leelawadee UI"/>
                        </a:rPr>
                        <a:t>8</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20" dirty="0">
                          <a:solidFill>
                            <a:srgbClr val="231F20"/>
                          </a:solidFill>
                          <a:latin typeface="+mj-ea"/>
                          <a:ea typeface="+mj-ea"/>
                          <a:cs typeface="Leelawadee UI"/>
                        </a:rPr>
                        <a:t>18.3</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45" dirty="0">
                          <a:solidFill>
                            <a:srgbClr val="231F20"/>
                          </a:solidFill>
                          <a:latin typeface="+mj-ea"/>
                          <a:ea typeface="+mj-ea"/>
                          <a:cs typeface="Leelawadee UI"/>
                        </a:rPr>
                        <a:t>1.46</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extLst>
                  <a:ext uri="{0D108BD9-81ED-4DB2-BD59-A6C34878D82A}">
                    <a16:rowId xmlns:a16="http://schemas.microsoft.com/office/drawing/2014/main" val="10003"/>
                  </a:ext>
                </a:extLst>
              </a:tr>
              <a:tr h="256540">
                <a:tc>
                  <a:txBody>
                    <a:bodyPr/>
                    <a:lstStyle/>
                    <a:p>
                      <a:pPr marL="50800">
                        <a:lnSpc>
                          <a:spcPct val="100000"/>
                        </a:lnSpc>
                        <a:spcBef>
                          <a:spcPts val="620"/>
                        </a:spcBef>
                      </a:pPr>
                      <a:r>
                        <a:rPr lang="zh-CN" altLang="en-US" sz="1000" dirty="0">
                          <a:latin typeface="+mj-ea"/>
                          <a:ea typeface="+mj-ea"/>
                          <a:cs typeface="Leelawadee UI"/>
                        </a:rPr>
                        <a:t>盐</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nSpc>
                          <a:spcPct val="100000"/>
                        </a:lnSpc>
                      </a:pPr>
                      <a:endParaRPr sz="900" dirty="0">
                        <a:latin typeface="+mj-ea"/>
                        <a:ea typeface="+mj-ea"/>
                        <a:cs typeface="Times New Roman"/>
                      </a:endParaRPr>
                    </a:p>
                  </a:txBody>
                  <a:tcPr marL="0" marR="0" marT="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55" dirty="0">
                          <a:solidFill>
                            <a:srgbClr val="231F20"/>
                          </a:solidFill>
                          <a:latin typeface="+mj-ea"/>
                          <a:ea typeface="+mj-ea"/>
                          <a:cs typeface="Leelawadee UI"/>
                        </a:rPr>
                        <a:t>0.7</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nSpc>
                          <a:spcPct val="100000"/>
                        </a:lnSpc>
                      </a:pPr>
                      <a:endParaRPr sz="900" dirty="0">
                        <a:latin typeface="+mj-ea"/>
                        <a:ea typeface="+mj-ea"/>
                        <a:cs typeface="Times New Roman"/>
                      </a:endParaRPr>
                    </a:p>
                  </a:txBody>
                  <a:tcPr marL="0" marR="0" marT="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extLst>
                  <a:ext uri="{0D108BD9-81ED-4DB2-BD59-A6C34878D82A}">
                    <a16:rowId xmlns:a16="http://schemas.microsoft.com/office/drawing/2014/main" val="10004"/>
                  </a:ext>
                </a:extLst>
              </a:tr>
              <a:tr h="256540">
                <a:tc>
                  <a:txBody>
                    <a:bodyPr/>
                    <a:lstStyle/>
                    <a:p>
                      <a:pPr marL="50800">
                        <a:lnSpc>
                          <a:spcPct val="100000"/>
                        </a:lnSpc>
                        <a:spcBef>
                          <a:spcPts val="620"/>
                        </a:spcBef>
                      </a:pPr>
                      <a:r>
                        <a:rPr lang="zh-CN" altLang="en-US" sz="1000" spc="40" dirty="0">
                          <a:solidFill>
                            <a:srgbClr val="231F20"/>
                          </a:solidFill>
                          <a:latin typeface="+mj-ea"/>
                          <a:ea typeface="+mj-ea"/>
                          <a:cs typeface="Leelawadee UI"/>
                        </a:rPr>
                        <a:t>维他命</a:t>
                      </a:r>
                      <a:r>
                        <a:rPr lang="en-US" altLang="zh-CN" sz="1000" spc="40" dirty="0">
                          <a:solidFill>
                            <a:srgbClr val="231F20"/>
                          </a:solidFill>
                          <a:latin typeface="+mj-ea"/>
                          <a:ea typeface="+mj-ea"/>
                          <a:cs typeface="Leelawadee UI"/>
                        </a:rPr>
                        <a:t>E</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nSpc>
                          <a:spcPct val="100000"/>
                        </a:lnSpc>
                      </a:pPr>
                      <a:endParaRPr sz="900">
                        <a:latin typeface="+mj-ea"/>
                        <a:ea typeface="+mj-ea"/>
                        <a:cs typeface="Times New Roman"/>
                      </a:endParaRPr>
                    </a:p>
                  </a:txBody>
                  <a:tcPr marL="0" marR="0" marT="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40" dirty="0">
                          <a:solidFill>
                            <a:srgbClr val="231F20"/>
                          </a:solidFill>
                          <a:latin typeface="+mj-ea"/>
                          <a:ea typeface="+mj-ea"/>
                          <a:cs typeface="Leelawadee UI"/>
                        </a:rPr>
                        <a:t>1</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nSpc>
                          <a:spcPct val="100000"/>
                        </a:lnSpc>
                      </a:pPr>
                      <a:endParaRPr sz="900" dirty="0">
                        <a:latin typeface="+mj-ea"/>
                        <a:ea typeface="+mj-ea"/>
                        <a:cs typeface="Times New Roman"/>
                      </a:endParaRPr>
                    </a:p>
                  </a:txBody>
                  <a:tcPr marL="0" marR="0" marT="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extLst>
                  <a:ext uri="{0D108BD9-81ED-4DB2-BD59-A6C34878D82A}">
                    <a16:rowId xmlns:a16="http://schemas.microsoft.com/office/drawing/2014/main" val="10005"/>
                  </a:ext>
                </a:extLst>
              </a:tr>
              <a:tr h="256540">
                <a:tc>
                  <a:txBody>
                    <a:bodyPr/>
                    <a:lstStyle/>
                    <a:p>
                      <a:pPr algn="ctr">
                        <a:lnSpc>
                          <a:spcPct val="100000"/>
                        </a:lnSpc>
                        <a:spcBef>
                          <a:spcPts val="620"/>
                        </a:spcBef>
                      </a:pPr>
                      <a:r>
                        <a:rPr lang="zh-CN" altLang="en-US" sz="1000" b="1" spc="-20" dirty="0">
                          <a:solidFill>
                            <a:srgbClr val="231F20"/>
                          </a:solidFill>
                          <a:latin typeface="+mj-ea"/>
                          <a:ea typeface="+mj-ea"/>
                          <a:cs typeface="Leelawadee UI"/>
                        </a:rPr>
                        <a:t>总计</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nSpc>
                          <a:spcPct val="100000"/>
                        </a:lnSpc>
                      </a:pPr>
                      <a:endParaRPr sz="900" dirty="0">
                        <a:latin typeface="+mj-ea"/>
                        <a:ea typeface="+mj-ea"/>
                        <a:cs typeface="Times New Roman"/>
                      </a:endParaRPr>
                    </a:p>
                  </a:txBody>
                  <a:tcPr marL="0" marR="0" marT="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65" dirty="0">
                          <a:solidFill>
                            <a:srgbClr val="231F20"/>
                          </a:solidFill>
                          <a:latin typeface="+mj-ea"/>
                          <a:ea typeface="+mj-ea"/>
                          <a:cs typeface="Leelawadee UI"/>
                        </a:rPr>
                        <a:t>100</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tc>
                  <a:txBody>
                    <a:bodyPr/>
                    <a:lstStyle/>
                    <a:p>
                      <a:pPr algn="ctr">
                        <a:lnSpc>
                          <a:spcPct val="100000"/>
                        </a:lnSpc>
                        <a:spcBef>
                          <a:spcPts val="620"/>
                        </a:spcBef>
                      </a:pPr>
                      <a:r>
                        <a:rPr lang="en-US" sz="1000" spc="-10" dirty="0">
                          <a:solidFill>
                            <a:srgbClr val="231F20"/>
                          </a:solidFill>
                          <a:latin typeface="+mj-ea"/>
                          <a:ea typeface="+mj-ea"/>
                          <a:cs typeface="Leelawadee UI"/>
                        </a:rPr>
                        <a:t>30.66</a:t>
                      </a:r>
                      <a:endParaRPr sz="1000" dirty="0">
                        <a:latin typeface="+mj-ea"/>
                        <a:ea typeface="+mj-ea"/>
                        <a:cs typeface="Leelawadee UI"/>
                      </a:endParaRPr>
                    </a:p>
                  </a:txBody>
                  <a:tcPr marL="0" marR="0" marT="78740" marB="0">
                    <a:lnL w="9525">
                      <a:solidFill>
                        <a:srgbClr val="231F20"/>
                      </a:solidFill>
                      <a:prstDash val="solid"/>
                    </a:lnL>
                    <a:lnR w="9525">
                      <a:solidFill>
                        <a:srgbClr val="231F20"/>
                      </a:solidFill>
                      <a:prstDash val="solid"/>
                    </a:lnR>
                    <a:lnT w="9525">
                      <a:solidFill>
                        <a:srgbClr val="231F20"/>
                      </a:solidFill>
                      <a:prstDash val="solid"/>
                    </a:lnT>
                    <a:lnB w="9525">
                      <a:solidFill>
                        <a:srgbClr val="231F20"/>
                      </a:solidFill>
                      <a:prstDash val="solid"/>
                    </a:lnB>
                  </a:tcPr>
                </a:tc>
                <a:extLst>
                  <a:ext uri="{0D108BD9-81ED-4DB2-BD59-A6C34878D82A}">
                    <a16:rowId xmlns:a16="http://schemas.microsoft.com/office/drawing/2014/main" val="10006"/>
                  </a:ext>
                </a:extLst>
              </a:tr>
            </a:tbl>
          </a:graphicData>
        </a:graphic>
      </p:graphicFrame>
      <p:sp>
        <p:nvSpPr>
          <p:cNvPr id="14" name="TextBox 13">
            <a:extLst>
              <a:ext uri="{FF2B5EF4-FFF2-40B4-BE49-F238E27FC236}">
                <a16:creationId xmlns:a16="http://schemas.microsoft.com/office/drawing/2014/main" id="{E3BAC6DF-3722-622E-8046-8861E53A8A10}"/>
              </a:ext>
            </a:extLst>
          </p:cNvPr>
          <p:cNvSpPr txBox="1"/>
          <p:nvPr/>
        </p:nvSpPr>
        <p:spPr>
          <a:xfrm>
            <a:off x="419950" y="297695"/>
            <a:ext cx="4761650" cy="830997"/>
          </a:xfrm>
          <a:prstGeom prst="rect">
            <a:avLst/>
          </a:prstGeom>
          <a:noFill/>
        </p:spPr>
        <p:txBody>
          <a:bodyPr wrap="square">
            <a:spAutoFit/>
          </a:bodyPr>
          <a:lstStyle/>
          <a:p>
            <a:r>
              <a:rPr lang="en-US" sz="1600" dirty="0">
                <a:latin typeface="宋体" panose="02010600030101010101" pitchFamily="2" charset="-122"/>
                <a:ea typeface="宋体" panose="02010600030101010101" pitchFamily="2" charset="-122"/>
              </a:rPr>
              <a:t>将饲料煮熟成小块，放入筐中，挂在喂食附近0.2-0-3m水深的池塘中或磨碎晒干</a:t>
            </a:r>
            <a:r>
              <a:rPr lang="zh-CN" altLang="en-US" sz="1600" dirty="0">
                <a:solidFill>
                  <a:schemeClr val="tx1"/>
                </a:solidFill>
                <a:latin typeface="宋体" panose="02010600030101010101" pitchFamily="2" charset="-122"/>
                <a:ea typeface="宋体" panose="02010600030101010101" pitchFamily="2" charset="-122"/>
              </a:rPr>
              <a:t>后做成颗粒饲料</a:t>
            </a:r>
            <a:r>
              <a:rPr lang="en-US" sz="1600" dirty="0">
                <a:latin typeface="宋体" panose="02010600030101010101" pitchFamily="2" charset="-122"/>
                <a:ea typeface="宋体" panose="02010600030101010101" pitchFamily="2" charset="-122"/>
              </a:rPr>
              <a:t>。池塘换水量至少为总水量的30-40%，</a:t>
            </a:r>
            <a:r>
              <a:rPr lang="en-US" sz="1600" dirty="0" err="1">
                <a:latin typeface="宋体" panose="02010600030101010101" pitchFamily="2" charset="-122"/>
                <a:ea typeface="宋体" panose="02010600030101010101" pitchFamily="2" charset="-122"/>
              </a:rPr>
              <a:t>每月一次</a:t>
            </a:r>
            <a:r>
              <a:rPr lang="en-US" sz="1600" dirty="0">
                <a:latin typeface="宋体" panose="02010600030101010101" pitchFamily="2" charset="-122"/>
                <a:ea typeface="宋体" panose="02010600030101010101" pitchFamily="2" charset="-122"/>
              </a:rPr>
              <a:t>。</a:t>
            </a:r>
          </a:p>
        </p:txBody>
      </p:sp>
      <p:sp>
        <p:nvSpPr>
          <p:cNvPr id="16" name="TextBox 15">
            <a:extLst>
              <a:ext uri="{FF2B5EF4-FFF2-40B4-BE49-F238E27FC236}">
                <a16:creationId xmlns:a16="http://schemas.microsoft.com/office/drawing/2014/main" id="{36F68A83-97F7-D96D-FBBA-D96E13DAA841}"/>
              </a:ext>
            </a:extLst>
          </p:cNvPr>
          <p:cNvSpPr txBox="1"/>
          <p:nvPr/>
        </p:nvSpPr>
        <p:spPr>
          <a:xfrm>
            <a:off x="762000" y="2718642"/>
            <a:ext cx="1447800" cy="276999"/>
          </a:xfrm>
          <a:prstGeom prst="rect">
            <a:avLst/>
          </a:prstGeom>
          <a:noFill/>
        </p:spPr>
        <p:txBody>
          <a:bodyPr wrap="square">
            <a:spAutoFit/>
          </a:bodyPr>
          <a:lstStyle/>
          <a:p>
            <a:pPr algn="ctr"/>
            <a:r>
              <a:rPr lang="en-US" sz="1200" dirty="0" err="1"/>
              <a:t>颗粒</a:t>
            </a:r>
            <a:r>
              <a:rPr lang="zh-CN" altLang="en-US" sz="1200" dirty="0"/>
              <a:t>饲料</a:t>
            </a:r>
            <a:r>
              <a:rPr lang="en-US" sz="1200" dirty="0" err="1"/>
              <a:t>生产设备</a:t>
            </a:r>
            <a:endParaRPr lang="en-US" sz="1200" dirty="0"/>
          </a:p>
        </p:txBody>
      </p:sp>
      <p:sp>
        <p:nvSpPr>
          <p:cNvPr id="18" name="TextBox 17">
            <a:extLst>
              <a:ext uri="{FF2B5EF4-FFF2-40B4-BE49-F238E27FC236}">
                <a16:creationId xmlns:a16="http://schemas.microsoft.com/office/drawing/2014/main" id="{4465674C-FD41-F2E3-BC8B-54356FCA0C66}"/>
              </a:ext>
            </a:extLst>
          </p:cNvPr>
          <p:cNvSpPr txBox="1"/>
          <p:nvPr/>
        </p:nvSpPr>
        <p:spPr>
          <a:xfrm>
            <a:off x="3210609" y="2704803"/>
            <a:ext cx="1104481" cy="276999"/>
          </a:xfrm>
          <a:prstGeom prst="rect">
            <a:avLst/>
          </a:prstGeom>
          <a:noFill/>
        </p:spPr>
        <p:txBody>
          <a:bodyPr wrap="square">
            <a:spAutoFit/>
          </a:bodyPr>
          <a:lstStyle/>
          <a:p>
            <a:pPr algn="ctr"/>
            <a:r>
              <a:rPr lang="zh-CN" altLang="en-US" sz="1200" dirty="0"/>
              <a:t>干</a:t>
            </a:r>
            <a:r>
              <a:rPr lang="en-US" sz="1200" dirty="0" err="1"/>
              <a:t>颗粒</a:t>
            </a:r>
            <a:r>
              <a:rPr lang="zh-CN" altLang="en-US" sz="1200" dirty="0"/>
              <a:t>饲料</a:t>
            </a:r>
            <a:endParaRPr lang="en-US" sz="1200" dirty="0"/>
          </a:p>
        </p:txBody>
      </p:sp>
      <p:sp>
        <p:nvSpPr>
          <p:cNvPr id="20" name="TextBox 19">
            <a:extLst>
              <a:ext uri="{FF2B5EF4-FFF2-40B4-BE49-F238E27FC236}">
                <a16:creationId xmlns:a16="http://schemas.microsoft.com/office/drawing/2014/main" id="{CDDE4641-49A6-349E-C6FB-3D9539D45D1E}"/>
              </a:ext>
            </a:extLst>
          </p:cNvPr>
          <p:cNvSpPr txBox="1"/>
          <p:nvPr/>
        </p:nvSpPr>
        <p:spPr>
          <a:xfrm>
            <a:off x="644547" y="3020309"/>
            <a:ext cx="1841201" cy="307777"/>
          </a:xfrm>
          <a:prstGeom prst="rect">
            <a:avLst/>
          </a:prstGeom>
          <a:noFill/>
        </p:spPr>
        <p:txBody>
          <a:bodyPr wrap="square">
            <a:spAutoFit/>
          </a:bodyPr>
          <a:lstStyle/>
          <a:p>
            <a:pPr algn="ctr"/>
            <a:r>
              <a:rPr lang="en-US" sz="1400" dirty="0">
                <a:latin typeface="宋体" panose="02010600030101010101" pitchFamily="2" charset="-122"/>
                <a:ea typeface="宋体" panose="02010600030101010101" pitchFamily="2" charset="-122"/>
              </a:rPr>
              <a:t>表1：鱼饲料配方</a:t>
            </a:r>
          </a:p>
        </p:txBody>
      </p:sp>
      <p:sp>
        <p:nvSpPr>
          <p:cNvPr id="22" name="TextBox 21">
            <a:extLst>
              <a:ext uri="{FF2B5EF4-FFF2-40B4-BE49-F238E27FC236}">
                <a16:creationId xmlns:a16="http://schemas.microsoft.com/office/drawing/2014/main" id="{241CEC25-7E0E-7177-6164-73DB94CE7B44}"/>
              </a:ext>
            </a:extLst>
          </p:cNvPr>
          <p:cNvSpPr txBox="1"/>
          <p:nvPr/>
        </p:nvSpPr>
        <p:spPr>
          <a:xfrm>
            <a:off x="261042" y="5586044"/>
            <a:ext cx="4794000" cy="1015663"/>
          </a:xfrm>
          <a:prstGeom prst="rect">
            <a:avLst/>
          </a:prstGeom>
          <a:noFill/>
        </p:spPr>
        <p:txBody>
          <a:bodyPr wrap="square">
            <a:spAutoFit/>
          </a:bodyPr>
          <a:lstStyle/>
          <a:p>
            <a:pPr algn="l"/>
            <a:r>
              <a:rPr lang="en-US" sz="1200" dirty="0">
                <a:latin typeface="SimSun" panose="02010600030101010101" pitchFamily="2" charset="-122"/>
                <a:ea typeface="SimSun" panose="02010600030101010101" pitchFamily="2" charset="-122"/>
              </a:rPr>
              <a:t>3.4</a:t>
            </a:r>
            <a:r>
              <a:rPr lang="zh-CN" altLang="en-US" sz="1200" dirty="0">
                <a:solidFill>
                  <a:schemeClr val="tx1"/>
                </a:solidFill>
                <a:latin typeface="+mj-ea"/>
                <a:ea typeface="+mj-ea"/>
              </a:rPr>
              <a:t>鱼种选择</a:t>
            </a:r>
            <a:endParaRPr lang="en-US" sz="1200" dirty="0">
              <a:latin typeface="+mj-ea"/>
              <a:ea typeface="+mj-ea"/>
            </a:endParaRPr>
          </a:p>
          <a:p>
            <a:r>
              <a:rPr lang="zh-CN" altLang="en-US" sz="1200" dirty="0">
                <a:latin typeface="SimSun" panose="02010600030101010101" pitchFamily="2" charset="-122"/>
                <a:ea typeface="SimSun" panose="02010600030101010101" pitchFamily="2" charset="-122"/>
              </a:rPr>
              <a:t>经过维护周期</a:t>
            </a:r>
            <a:r>
              <a:rPr lang="en-US" altLang="zh-CN" sz="1200" dirty="0">
                <a:latin typeface="SimSun" panose="02010600030101010101" pitchFamily="2" charset="-122"/>
                <a:ea typeface="SimSun" panose="02010600030101010101" pitchFamily="2" charset="-122"/>
              </a:rPr>
              <a:t>2-3</a:t>
            </a:r>
            <a:r>
              <a:rPr lang="zh-CN" altLang="en-US" sz="1200" dirty="0">
                <a:latin typeface="SimSun" panose="02010600030101010101" pitchFamily="2" charset="-122"/>
                <a:ea typeface="SimSun" panose="02010600030101010101" pitchFamily="2" charset="-122"/>
              </a:rPr>
              <a:t>个月</a:t>
            </a:r>
            <a:r>
              <a:rPr lang="en-US" sz="1200" dirty="0">
                <a:latin typeface="SimSun" panose="02010600030101010101" pitchFamily="2" charset="-122"/>
                <a:ea typeface="SimSun" panose="02010600030101010101" pitchFamily="2" charset="-122"/>
              </a:rPr>
              <a:t>，</a:t>
            </a:r>
            <a:r>
              <a:rPr lang="en-US" sz="1200" dirty="0" err="1">
                <a:solidFill>
                  <a:schemeClr val="tx1"/>
                </a:solidFill>
                <a:latin typeface="SimSun" panose="02010600030101010101" pitchFamily="2" charset="-122"/>
                <a:ea typeface="SimSun" panose="02010600030101010101" pitchFamily="2" charset="-122"/>
              </a:rPr>
              <a:t>母鱼</a:t>
            </a:r>
            <a:r>
              <a:rPr lang="en-US" sz="1200" dirty="0" err="1">
                <a:latin typeface="SimSun" panose="02010600030101010101" pitchFamily="2" charset="-122"/>
                <a:ea typeface="SimSun" panose="02010600030101010101" pitchFamily="2" charset="-122"/>
              </a:rPr>
              <a:t>发育出生殖器官。选择</a:t>
            </a:r>
            <a:r>
              <a:rPr lang="zh-CN" altLang="en-US" sz="1200" dirty="0">
                <a:latin typeface="SimSun" panose="02010600030101010101" pitchFamily="2" charset="-122"/>
                <a:ea typeface="SimSun" panose="02010600030101010101" pitchFamily="2" charset="-122"/>
              </a:rPr>
              <a:t>哪个</a:t>
            </a:r>
            <a:r>
              <a:rPr lang="en-US" sz="1200" dirty="0" err="1">
                <a:solidFill>
                  <a:schemeClr val="tx1"/>
                </a:solidFill>
                <a:latin typeface="SimSun" panose="02010600030101010101" pitchFamily="2" charset="-122"/>
                <a:ea typeface="SimSun" panose="02010600030101010101" pitchFamily="2" charset="-122"/>
              </a:rPr>
              <a:t>母鱼</a:t>
            </a:r>
            <a:r>
              <a:rPr lang="en-US" sz="1200" dirty="0" err="1">
                <a:latin typeface="SimSun" panose="02010600030101010101" pitchFamily="2" charset="-122"/>
                <a:ea typeface="SimSun" panose="02010600030101010101" pitchFamily="2" charset="-122"/>
              </a:rPr>
              <a:t>腹大且软的鱼，轻轻触摸鱼腹即可看到鱼卵出来。至于</a:t>
            </a:r>
            <a:r>
              <a:rPr lang="en-US" sz="1200" dirty="0" err="1">
                <a:solidFill>
                  <a:schemeClr val="tx1"/>
                </a:solidFill>
                <a:latin typeface="SimSun" panose="02010600030101010101" pitchFamily="2" charset="-122"/>
                <a:ea typeface="SimSun" panose="02010600030101010101" pitchFamily="2" charset="-122"/>
              </a:rPr>
              <a:t>雄鱼</a:t>
            </a:r>
            <a:r>
              <a:rPr lang="en-US" sz="1200" dirty="0" err="1">
                <a:latin typeface="SimSun" panose="02010600030101010101" pitchFamily="2" charset="-122"/>
                <a:ea typeface="SimSun" panose="02010600030101010101" pitchFamily="2" charset="-122"/>
              </a:rPr>
              <a:t>，当我们触摸鱼腹部时</a:t>
            </a:r>
            <a:r>
              <a:rPr lang="en-US" sz="1200" dirty="0">
                <a:latin typeface="SimSun" panose="02010600030101010101" pitchFamily="2" charset="-122"/>
                <a:ea typeface="SimSun" panose="02010600030101010101" pitchFamily="2" charset="-122"/>
              </a:rPr>
              <a:t>，</a:t>
            </a:r>
            <a:r>
              <a:rPr lang="zh-CN" altLang="en-US" sz="1200" dirty="0">
                <a:latin typeface="SimSun" panose="02010600030101010101" pitchFamily="2" charset="-122"/>
                <a:ea typeface="SimSun" panose="02010600030101010101" pitchFamily="2" charset="-122"/>
              </a:rPr>
              <a:t>可以</a:t>
            </a:r>
            <a:r>
              <a:rPr lang="en-US" sz="1200" dirty="0" err="1">
                <a:latin typeface="SimSun" panose="02010600030101010101" pitchFamily="2" charset="-122"/>
                <a:ea typeface="SimSun" panose="02010600030101010101" pitchFamily="2" charset="-122"/>
              </a:rPr>
              <a:t>看到有浓稠白色</a:t>
            </a:r>
            <a:r>
              <a:rPr lang="zh-CN" altLang="en-US" sz="1200" dirty="0">
                <a:latin typeface="SimSun" panose="02010600030101010101" pitchFamily="2" charset="-122"/>
                <a:ea typeface="SimSun" panose="02010600030101010101" pitchFamily="2" charset="-122"/>
              </a:rPr>
              <a:t>的</a:t>
            </a:r>
            <a:r>
              <a:rPr lang="en-US" sz="1200" dirty="0" err="1">
                <a:latin typeface="SimSun" panose="02010600030101010101" pitchFamily="2" charset="-122"/>
                <a:ea typeface="SimSun" panose="02010600030101010101" pitchFamily="2" charset="-122"/>
              </a:rPr>
              <a:t>痰流出来</a:t>
            </a:r>
            <a:r>
              <a:rPr lang="en-US" sz="1200" dirty="0">
                <a:latin typeface="SimSun" panose="02010600030101010101" pitchFamily="2" charset="-122"/>
                <a:ea typeface="SimSun" panose="02010600030101010101" pitchFamily="2" charset="-122"/>
              </a:rPr>
              <a:t>。</a:t>
            </a:r>
            <a:r>
              <a:rPr lang="zh-CN" altLang="en-US" sz="1200" dirty="0">
                <a:latin typeface="SimSun" panose="02010600030101010101" pitchFamily="2" charset="-122"/>
                <a:ea typeface="SimSun" panose="02010600030101010101" pitchFamily="2" charset="-122"/>
              </a:rPr>
              <a:t>半人工养殖技术需要</a:t>
            </a:r>
            <a:r>
              <a:rPr lang="en-US" altLang="zh-CN" sz="1200" dirty="0">
                <a:latin typeface="SimSun" panose="02010600030101010101" pitchFamily="2" charset="-122"/>
                <a:ea typeface="SimSun" panose="02010600030101010101" pitchFamily="2" charset="-122"/>
              </a:rPr>
              <a:t>1:1</a:t>
            </a:r>
            <a:r>
              <a:rPr lang="zh-CN" altLang="en-US" sz="1200" dirty="0">
                <a:solidFill>
                  <a:schemeClr val="tx1"/>
                </a:solidFill>
                <a:latin typeface="SimSun" panose="02010600030101010101" pitchFamily="2" charset="-122"/>
                <a:ea typeface="SimSun" panose="02010600030101010101" pitchFamily="2" charset="-122"/>
              </a:rPr>
              <a:t>雄雌鱼（</a:t>
            </a:r>
            <a:r>
              <a:rPr lang="en-US" altLang="zh-CN" sz="1200" dirty="0">
                <a:solidFill>
                  <a:schemeClr val="tx1"/>
                </a:solidFill>
                <a:latin typeface="SimSun" panose="02010600030101010101" pitchFamily="2" charset="-122"/>
                <a:ea typeface="SimSun" panose="02010600030101010101" pitchFamily="2" charset="-122"/>
              </a:rPr>
              <a:t>1</a:t>
            </a:r>
            <a:r>
              <a:rPr lang="zh-CN" altLang="en-US" sz="1200" dirty="0">
                <a:solidFill>
                  <a:schemeClr val="tx1"/>
                </a:solidFill>
                <a:latin typeface="SimSun" panose="02010600030101010101" pitchFamily="2" charset="-122"/>
                <a:ea typeface="SimSun" panose="02010600030101010101" pitchFamily="2" charset="-122"/>
              </a:rPr>
              <a:t>雄鱼</a:t>
            </a:r>
            <a:r>
              <a:rPr lang="en-US" altLang="zh-CN" sz="1200" dirty="0">
                <a:solidFill>
                  <a:schemeClr val="tx1"/>
                </a:solidFill>
                <a:latin typeface="SimSun" panose="02010600030101010101" pitchFamily="2" charset="-122"/>
                <a:ea typeface="SimSun" panose="02010600030101010101" pitchFamily="2" charset="-122"/>
              </a:rPr>
              <a:t>1</a:t>
            </a:r>
            <a:r>
              <a:rPr lang="zh-CN" altLang="en-US" sz="1200" dirty="0">
                <a:solidFill>
                  <a:schemeClr val="tx1"/>
                </a:solidFill>
                <a:latin typeface="SimSun" panose="02010600030101010101" pitchFamily="2" charset="-122"/>
                <a:ea typeface="SimSun" panose="02010600030101010101" pitchFamily="2" charset="-122"/>
              </a:rPr>
              <a:t>雌鱼</a:t>
            </a:r>
            <a:r>
              <a:rPr lang="zh-CN" altLang="en-US" sz="1200" dirty="0">
                <a:latin typeface="SimSun" panose="02010600030101010101" pitchFamily="2" charset="-122"/>
                <a:ea typeface="SimSun" panose="02010600030101010101" pitchFamily="2" charset="-122"/>
              </a:rPr>
              <a:t>），与</a:t>
            </a:r>
            <a:r>
              <a:rPr lang="en-US" altLang="zh-CN" sz="1200" dirty="0">
                <a:latin typeface="SimSun" panose="02010600030101010101" pitchFamily="2" charset="-122"/>
                <a:ea typeface="SimSun" panose="02010600030101010101" pitchFamily="2" charset="-122"/>
              </a:rPr>
              <a:t>1:3</a:t>
            </a:r>
            <a:r>
              <a:rPr lang="zh-CN" altLang="en-US" sz="1200" dirty="0">
                <a:latin typeface="SimSun" panose="02010600030101010101" pitchFamily="2" charset="-122"/>
                <a:ea typeface="SimSun" panose="02010600030101010101" pitchFamily="2" charset="-122"/>
              </a:rPr>
              <a:t>人工养殖技术不同。</a:t>
            </a:r>
            <a:endParaRPr lang="en-US" sz="1200" dirty="0">
              <a:latin typeface="SimSun" panose="02010600030101010101" pitchFamily="2" charset="-122"/>
              <a:ea typeface="SimSun" panose="02010600030101010101" pitchFamily="2" charset="-122"/>
            </a:endParaRPr>
          </a:p>
        </p:txBody>
      </p:sp>
      <p:sp>
        <p:nvSpPr>
          <p:cNvPr id="15" name="object 10">
            <a:extLst>
              <a:ext uri="{FF2B5EF4-FFF2-40B4-BE49-F238E27FC236}">
                <a16:creationId xmlns:a16="http://schemas.microsoft.com/office/drawing/2014/main" id="{1F1F520C-623D-4BED-8A9A-7A6E300A1383}"/>
              </a:ext>
            </a:extLst>
          </p:cNvPr>
          <p:cNvSpPr txBox="1">
            <a:spLocks noGrp="1"/>
          </p:cNvSpPr>
          <p:nvPr>
            <p:ph type="sldNum" sz="quarter" idx="7"/>
          </p:nvPr>
        </p:nvSpPr>
        <p:spPr>
          <a:xfrm>
            <a:off x="527300" y="6714153"/>
            <a:ext cx="4276090" cy="630553"/>
          </a:xfrm>
          <a:prstGeom prst="rect">
            <a:avLst/>
          </a:prstGeom>
        </p:spPr>
        <p:txBody>
          <a:bodyPr vert="horz" wrap="square" lIns="0" tIns="369185" rIns="0" bIns="0" rtlCol="0">
            <a:spAutoFit/>
          </a:bodyPr>
          <a:lstStyle/>
          <a:p>
            <a:pPr marL="1985010">
              <a:lnSpc>
                <a:spcPts val="2165"/>
              </a:lnSpc>
            </a:pPr>
            <a:r>
              <a:rPr lang="en-US" sz="1050" spc="-730" dirty="0"/>
              <a:t>6</a:t>
            </a:r>
            <a:endParaRPr sz="1050" spc="-73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2446</TotalTime>
  <Words>3034</Words>
  <Application>Microsoft Office PowerPoint</Application>
  <PresentationFormat>Custom</PresentationFormat>
  <Paragraphs>248</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 MT</vt:lpstr>
      <vt:lpstr>宋体</vt:lpstr>
      <vt:lpstr>宋体</vt:lpstr>
      <vt:lpstr>Calibri</vt:lpstr>
      <vt:lpstr>Leelawadee UI</vt:lpstr>
      <vt:lpstr>Lucida Sans Unicode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*MRC*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Kim Horng</cp:lastModifiedBy>
  <cp:revision>121</cp:revision>
  <dcterms:created xsi:type="dcterms:W3CDTF">2024-05-25T19:07:38Z</dcterms:created>
  <dcterms:modified xsi:type="dcterms:W3CDTF">2024-06-07T07:09:53Z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2012-10-12T00:00:00Z</vt:filetime>
  </property>
  <property fmtid="{D5CDD505-2E9C-101B-9397-08002B2CF9AE}" pid="3" name="Creator">
    <vt:lpwstr>Adobe InDesign CS5 (7.0)</vt:lpwstr>
  </property>
  <property fmtid="{D5CDD505-2E9C-101B-9397-08002B2CF9AE}" pid="4" name="LastSaved">
    <vt:filetime>2024-05-25T00:00:00Z</vt:filetime>
  </property>
  <property fmtid="{D5CDD505-2E9C-101B-9397-08002B2CF9AE}" pid="5" name="Producer">
    <vt:lpwstr>Adobe PDF Library 9.9</vt:lpwstr>
  </property>
</Properties>
</file>