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handoutMasterIdLst>
    <p:handoutMasterId r:id="rId15"/>
  </p:handoutMasterIdLst>
  <p:sldIdLst>
    <p:sldId id="488" r:id="rId2"/>
    <p:sldId id="497" r:id="rId3"/>
    <p:sldId id="444" r:id="rId4"/>
    <p:sldId id="446" r:id="rId5"/>
    <p:sldId id="448" r:id="rId6"/>
    <p:sldId id="443" r:id="rId7"/>
    <p:sldId id="453" r:id="rId8"/>
    <p:sldId id="485" r:id="rId9"/>
    <p:sldId id="498" r:id="rId10"/>
    <p:sldId id="463" r:id="rId11"/>
    <p:sldId id="487" r:id="rId12"/>
    <p:sldId id="486" r:id="rId13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392C"/>
    <a:srgbClr val="F09419"/>
    <a:srgbClr val="91A20A"/>
    <a:srgbClr val="D0E810"/>
    <a:srgbClr val="008F15"/>
    <a:srgbClr val="0000FF"/>
    <a:srgbClr val="66FF33"/>
    <a:srgbClr val="0099FF"/>
    <a:srgbClr val="9999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1" autoAdjust="0"/>
    <p:restoredTop sz="81633"/>
  </p:normalViewPr>
  <p:slideViewPr>
    <p:cSldViewPr>
      <p:cViewPr varScale="1">
        <p:scale>
          <a:sx n="138" d="100"/>
          <a:sy n="138" d="100"/>
        </p:scale>
        <p:origin x="304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6CE8355-AFBE-4D8C-B01D-FFAF4EEE9F4F}" type="datetimeFigureOut">
              <a:rPr lang="en-US"/>
              <a:pPr>
                <a:defRPr/>
              </a:pPr>
              <a:t>6/12/19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D6B1FE9-E97D-42C4-A1DA-A28A65140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55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B20D7316-F367-479F-B3A3-59DCC056C18A}" type="datetime1">
              <a:rPr lang="en-US"/>
              <a:pPr>
                <a:defRPr/>
              </a:pPr>
              <a:t>6/12/19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84528C35-0DD3-4309-87E3-26DFF30FF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14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25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Release tags: git tag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cs-CZ" dirty="0" err="1"/>
              <a:t>Number</a:t>
            </a:r>
            <a:r>
              <a:rPr lang="cs-CZ" baseline="0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contributors</a:t>
            </a:r>
            <a:r>
              <a:rPr lang="cs-CZ" baseline="0" dirty="0"/>
              <a:t>: 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git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log --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format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='%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aN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' | sort -u -k2; 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then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count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and 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remove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people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with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multiple</a:t>
            </a:r>
            <a:r>
              <a:rPr lang="cs-CZ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lang="cs-CZ" sz="1200" kern="1200" baseline="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appearances</a:t>
            </a:r>
            <a:r>
              <a:rPr lang="cs-CZ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(Dave </a:t>
            </a:r>
            <a:r>
              <a:rPr lang="cs-CZ" sz="1200" kern="1200" baseline="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Chen</a:t>
            </a:r>
            <a:r>
              <a:rPr lang="cs-CZ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, David T. </a:t>
            </a:r>
            <a:r>
              <a:rPr lang="cs-CZ" sz="1200" kern="1200" baseline="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Chen</a:t>
            </a:r>
            <a:r>
              <a:rPr lang="is-IS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…</a:t>
            </a:r>
            <a:r>
              <a:rPr lang="cs-CZ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)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Number of commits in repo: git rev-list --all --count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</a:t>
            </a:r>
            <a:r>
              <a:rPr lang="fr" dirty="0" err="1"/>
              <a:t>ines</a:t>
            </a:r>
            <a:r>
              <a:rPr lang="fr" dirty="0"/>
              <a:t> in </a:t>
            </a:r>
            <a:r>
              <a:rPr lang="fr" dirty="0" err="1"/>
              <a:t>repository</a:t>
            </a:r>
            <a:r>
              <a:rPr lang="fr" dirty="0"/>
              <a:t>: git </a:t>
            </a:r>
            <a:r>
              <a:rPr lang="fr" dirty="0" err="1"/>
              <a:t>ls</a:t>
            </a:r>
            <a:r>
              <a:rPr lang="fr" dirty="0"/>
              <a:t>-files | </a:t>
            </a:r>
            <a:r>
              <a:rPr lang="fr" dirty="0" err="1"/>
              <a:t>xargs</a:t>
            </a:r>
            <a:r>
              <a:rPr lang="fr" dirty="0"/>
              <a:t> </a:t>
            </a:r>
            <a:r>
              <a:rPr lang="fr" dirty="0" err="1"/>
              <a:t>wc</a:t>
            </a:r>
            <a:r>
              <a:rPr lang="fr" dirty="0"/>
              <a:t> -l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5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88BC9-821D-46A8-AFD6-230492E8C9AF}" type="datetimeFigureOut">
              <a:rPr lang="en-US"/>
              <a:pPr>
                <a:defRPr/>
              </a:pPr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EDD16-26BB-499A-B2DD-1A21E2267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3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E9403-D09C-406A-AD25-1CE136FB5501}" type="datetimeFigureOut">
              <a:rPr lang="en-US"/>
              <a:pPr>
                <a:defRPr/>
              </a:pPr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36964-4DA0-477F-B89E-50F6C2844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6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5E630-9B2E-41EF-A078-945AE7697E9C}" type="datetimeFigureOut">
              <a:rPr lang="en-US"/>
              <a:pPr>
                <a:defRPr/>
              </a:pPr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ABB79-140E-4E7D-96BE-32C84BD48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3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6C9E0-4FF1-484C-A494-46CCBBD688D5}" type="datetimeFigureOut">
              <a:rPr lang="en-US"/>
              <a:pPr>
                <a:defRPr/>
              </a:pPr>
              <a:t>6/12/19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02301-CA95-4515-BC2A-2500D749F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8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2A545-8EFC-4637-800E-2B076FC7AE67}" type="datetimeFigureOut">
              <a:rPr lang="en-US"/>
              <a:pPr>
                <a:defRPr/>
              </a:pPr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D5B4A-B9B8-4683-95A2-68228DAD19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6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2DE65-D62C-494B-B749-34D6AA327F1C}" type="datetimeFigureOut">
              <a:rPr lang="en-US"/>
              <a:pPr>
                <a:defRPr/>
              </a:pPr>
              <a:t>6/12/19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1ABEB-9065-4918-9B62-A7115F294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6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CA928-6483-4B86-97FE-A8AD55448C01}" type="datetimeFigureOut">
              <a:rPr lang="en-US"/>
              <a:pPr>
                <a:defRPr/>
              </a:pPr>
              <a:t>6/12/19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28DEF-0B2B-4340-AB8D-3E0EF0C91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5E72E-9EC9-47A0-98C8-1DB53765EE72}" type="datetimeFigureOut">
              <a:rPr lang="en-US"/>
              <a:pPr>
                <a:defRPr/>
              </a:pPr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F6EFB-0ECE-46BE-9404-2DB511FFC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9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6639E-96CF-4485-9FA4-D72DE6DAF6AD}" type="datetimeFigureOut">
              <a:rPr lang="en-US"/>
              <a:pPr>
                <a:defRPr/>
              </a:pPr>
              <a:t>6/12/19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E4D1D-F89B-4015-8047-C3254C8EC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F97CF-3EAF-4D54-BB68-0AAED231D89E}" type="datetimeFigureOut">
              <a:rPr lang="en-US"/>
              <a:pPr>
                <a:defRPr/>
              </a:pPr>
              <a:t>6/12/19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1FB8C-923A-4D01-8D17-D7A919A6E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2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0F2EB-193C-4279-81B1-A869C5CF4A62}" type="datetimeFigureOut">
              <a:rPr lang="en-US"/>
              <a:pPr>
                <a:defRPr/>
              </a:pPr>
              <a:t>6/12/19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78254-1C6E-44FA-8712-001907CEA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9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7"/>
            <a:ext cx="9144000" cy="5132807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8661045-8FEC-4574-A0F1-33A774C482ED}" type="datetimeFigureOut">
              <a:rPr lang="en-US"/>
              <a:pPr>
                <a:defRPr/>
              </a:pPr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dirty="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1EE0A5-14D0-44A7-9371-C0FE29309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31" r:id="rId2"/>
    <p:sldLayoutId id="2147483725" r:id="rId3"/>
    <p:sldLayoutId id="2147483732" r:id="rId4"/>
    <p:sldLayoutId id="2147483733" r:id="rId5"/>
    <p:sldLayoutId id="2147483734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10278-017-0037-8" TargetMode="External"/><Relationship Id="rId2" Type="http://schemas.openxmlformats.org/officeDocument/2006/relationships/hyperlink" Target="https://doi.org/10.18637/jss.v086.i0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3389/fninf.2013.00045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SimpleITK/SimpleIT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57300" y="3886203"/>
            <a:ext cx="6400800" cy="1102519"/>
          </a:xfrm>
        </p:spPr>
        <p:txBody>
          <a:bodyPr/>
          <a:lstStyle/>
          <a:p>
            <a:r>
              <a:rPr lang="en-US" sz="1500" dirty="0"/>
              <a:t>Please attribute as </a:t>
            </a:r>
            <a:br>
              <a:rPr lang="en-US" sz="1500" dirty="0"/>
            </a:br>
            <a:r>
              <a:rPr lang="en-US" sz="1500" dirty="0" err="1"/>
              <a:t>SimpleITK</a:t>
            </a:r>
            <a:r>
              <a:rPr lang="en-US" sz="1500" dirty="0"/>
              <a:t> Historical Overview (IEEE EMBC 2019)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85900" y="571500"/>
            <a:ext cx="5886450" cy="628650"/>
          </a:xfrm>
        </p:spPr>
        <p:txBody>
          <a:bodyPr/>
          <a:lstStyle/>
          <a:p>
            <a:pPr algn="l"/>
            <a:r>
              <a:rPr lang="en-US" sz="1500" dirty="0">
                <a:solidFill>
                  <a:schemeClr val="tx1"/>
                </a:solidFill>
              </a:rPr>
              <a:t>This work is copyrighted by the Insight Software Consortium </a:t>
            </a:r>
          </a:p>
          <a:p>
            <a:pPr algn="l"/>
            <a:endParaRPr lang="en-US" sz="1500" dirty="0">
              <a:solidFill>
                <a:schemeClr val="tx1"/>
              </a:solidFill>
            </a:endParaRPr>
          </a:p>
          <a:p>
            <a:pPr algn="l"/>
            <a:r>
              <a:rPr lang="en-US" sz="1500" dirty="0">
                <a:solidFill>
                  <a:schemeClr val="tx1"/>
                </a:solidFill>
              </a:rPr>
              <a:t>It is distributed under a Creative Commons Attribution 4.0 International License: https://creativecommons.org/licenses/by/4.0/</a:t>
            </a:r>
          </a:p>
        </p:txBody>
      </p:sp>
      <p:pic>
        <p:nvPicPr>
          <p:cNvPr id="1026" name="Picture 2" descr="ttps://mirrors.creativecommons.org/presskit/icons/cc.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771650"/>
            <a:ext cx="21145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tps://mirrors.creativecommons.org/presskit/icons/by.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1773936"/>
            <a:ext cx="2112264" cy="211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191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SimpleITK</a:t>
            </a:r>
            <a:r>
              <a:rPr lang="en-US" sz="3200" dirty="0"/>
              <a:t> by the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18 Minor releases, 1 Major release.</a:t>
            </a:r>
          </a:p>
          <a:p>
            <a:endParaRPr lang="en-US" sz="1000" dirty="0"/>
          </a:p>
          <a:p>
            <a:r>
              <a:rPr lang="en-US" sz="1800" dirty="0"/>
              <a:t>38 Contributors.</a:t>
            </a:r>
          </a:p>
          <a:p>
            <a:endParaRPr lang="en-US" sz="1000" dirty="0"/>
          </a:p>
          <a:p>
            <a:r>
              <a:rPr lang="en-US" sz="1800" dirty="0"/>
              <a:t>9667 Commits.</a:t>
            </a:r>
          </a:p>
          <a:p>
            <a:endParaRPr lang="fi-FI" sz="1000" dirty="0"/>
          </a:p>
          <a:p>
            <a:r>
              <a:rPr lang="en-US" sz="1800" dirty="0"/>
              <a:t>214,260 </a:t>
            </a:r>
            <a:r>
              <a:rPr lang="fi-FI" sz="1800" dirty="0" err="1"/>
              <a:t>lines</a:t>
            </a:r>
            <a:r>
              <a:rPr lang="fi-FI" sz="1800" dirty="0"/>
              <a:t> of </a:t>
            </a:r>
            <a:r>
              <a:rPr lang="fi-FI" sz="1800" dirty="0" err="1"/>
              <a:t>code</a:t>
            </a:r>
            <a:r>
              <a:rPr lang="fi-FI" sz="1800" dirty="0"/>
              <a:t>.</a:t>
            </a:r>
          </a:p>
          <a:p>
            <a:endParaRPr lang="fi-FI" sz="1000" dirty="0"/>
          </a:p>
          <a:p>
            <a:r>
              <a:rPr lang="fi-FI" sz="1800" dirty="0" err="1"/>
              <a:t>Starred</a:t>
            </a:r>
            <a:r>
              <a:rPr lang="fi-FI" sz="1800" dirty="0"/>
              <a:t> on GitHub: main </a:t>
            </a:r>
            <a:r>
              <a:rPr lang="fi-FI" sz="1800" dirty="0" err="1"/>
              <a:t>repository</a:t>
            </a:r>
            <a:r>
              <a:rPr lang="fi-FI" sz="1800" dirty="0"/>
              <a:t> &gt; 260, </a:t>
            </a:r>
            <a:r>
              <a:rPr lang="fi-FI" sz="1800" dirty="0" err="1"/>
              <a:t>notebook</a:t>
            </a:r>
            <a:r>
              <a:rPr lang="fi-FI" sz="1800" dirty="0"/>
              <a:t> </a:t>
            </a:r>
            <a:br>
              <a:rPr lang="fi-FI" sz="1800" dirty="0"/>
            </a:br>
            <a:r>
              <a:rPr lang="fi-FI" sz="1800" dirty="0" err="1"/>
              <a:t>repository</a:t>
            </a:r>
            <a:r>
              <a:rPr lang="fi-FI" sz="1800" dirty="0"/>
              <a:t> &gt;245.</a:t>
            </a:r>
            <a:endParaRPr lang="en-US" sz="1800" dirty="0"/>
          </a:p>
          <a:p>
            <a:endParaRPr lang="en-US" sz="1000" dirty="0"/>
          </a:p>
          <a:p>
            <a:r>
              <a:rPr lang="en-US" sz="1800" dirty="0"/>
              <a:t>More than 23,290 downloads from </a:t>
            </a:r>
            <a:r>
              <a:rPr lang="en-US" sz="1800" dirty="0" err="1"/>
              <a:t>pypi</a:t>
            </a:r>
            <a:r>
              <a:rPr lang="en-US" sz="1800" dirty="0"/>
              <a:t> in 6/2019.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2DDD9-39BC-C641-9920-34CE87CC9F2C}"/>
              </a:ext>
            </a:extLst>
          </p:cNvPr>
          <p:cNvSpPr txBox="1"/>
          <p:nvPr/>
        </p:nvSpPr>
        <p:spPr>
          <a:xfrm>
            <a:off x="5945595" y="937499"/>
            <a:ext cx="200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week in 6/2019: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D6FE1C-2846-904A-B4F2-13BAF9AD1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187" y="1286692"/>
            <a:ext cx="2931413" cy="387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44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A7A6-C21E-4445-AECC-762048FF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to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AB736-AF44-2F4D-A2E6-6890065C5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73379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Cite us:</a:t>
            </a:r>
          </a:p>
          <a:p>
            <a:r>
              <a:rPr lang="en-US" sz="1400" dirty="0" err="1"/>
              <a:t>Beare</a:t>
            </a:r>
            <a:r>
              <a:rPr lang="en-US" sz="1400" dirty="0"/>
              <a:t>, B. C. </a:t>
            </a:r>
            <a:r>
              <a:rPr lang="en-US" sz="1400" dirty="0" err="1"/>
              <a:t>Lowekamp</a:t>
            </a:r>
            <a:r>
              <a:rPr lang="en-US" sz="1400" dirty="0"/>
              <a:t>, Z. Yaniv, “Image Segmentation, Registration and Characterization in R with </a:t>
            </a:r>
            <a:r>
              <a:rPr lang="en-US" sz="1400" dirty="0" err="1"/>
              <a:t>SimpleITK</a:t>
            </a:r>
            <a:r>
              <a:rPr lang="en-US" sz="1400" dirty="0"/>
              <a:t>”, </a:t>
            </a:r>
            <a:r>
              <a:rPr lang="en-US" sz="1400" i="1" dirty="0"/>
              <a:t>J Stat </a:t>
            </a:r>
            <a:r>
              <a:rPr lang="en-US" sz="1400" i="1" dirty="0" err="1"/>
              <a:t>Softw</a:t>
            </a:r>
            <a:r>
              <a:rPr lang="en-US" sz="1400" dirty="0"/>
              <a:t>, 86(8), </a:t>
            </a:r>
            <a:r>
              <a:rPr lang="en-US" sz="1400" dirty="0">
                <a:hlinkClick r:id="rId2"/>
              </a:rPr>
              <a:t>https://doi.org/10.18637/jss.v086.i08</a:t>
            </a:r>
            <a:r>
              <a:rPr lang="en-US" sz="1400" dirty="0"/>
              <a:t>, 2018.</a:t>
            </a:r>
          </a:p>
          <a:p>
            <a:endParaRPr lang="en-US" sz="800" dirty="0"/>
          </a:p>
          <a:p>
            <a:r>
              <a:rPr lang="en-US" sz="1400" dirty="0"/>
              <a:t>Z. </a:t>
            </a:r>
            <a:r>
              <a:rPr lang="en-US" sz="1400" dirty="0" err="1"/>
              <a:t>Yaniv</a:t>
            </a:r>
            <a:r>
              <a:rPr lang="en-US" sz="1400" dirty="0"/>
              <a:t>, B. C. Lowekamp, H. J. Johnson, R. </a:t>
            </a:r>
            <a:r>
              <a:rPr lang="en-US" sz="1400" dirty="0" err="1"/>
              <a:t>Beare</a:t>
            </a:r>
            <a:r>
              <a:rPr lang="en-US" sz="1400" dirty="0"/>
              <a:t>, "</a:t>
            </a:r>
            <a:r>
              <a:rPr lang="en-US" sz="1400" dirty="0" err="1"/>
              <a:t>SimpleITK</a:t>
            </a:r>
            <a:r>
              <a:rPr lang="en-US" sz="1400" dirty="0"/>
              <a:t> Image-Analysis Notebooks: a Collaborative Environment for Education and Reproducible Research", </a:t>
            </a:r>
            <a:r>
              <a:rPr lang="en-US" sz="1400" i="1" dirty="0"/>
              <a:t>J Digit Imaging.</a:t>
            </a:r>
            <a:r>
              <a:rPr lang="en-US" sz="1400" dirty="0"/>
              <a:t>, </a:t>
            </a:r>
            <a:r>
              <a:rPr lang="en-US" sz="1400" dirty="0">
                <a:hlinkClick r:id="rId3"/>
              </a:rPr>
              <a:t>https://doi.org/10.1007/s10278-017-0037-8</a:t>
            </a:r>
            <a:r>
              <a:rPr lang="en-US" sz="1400" dirty="0"/>
              <a:t>, 31(3): 290-303, 2018.</a:t>
            </a:r>
          </a:p>
          <a:p>
            <a:endParaRPr lang="en-US" sz="800" dirty="0"/>
          </a:p>
          <a:p>
            <a:r>
              <a:rPr lang="en-US" sz="1400" dirty="0"/>
              <a:t>B. C. </a:t>
            </a:r>
            <a:r>
              <a:rPr lang="en-US" sz="1400" dirty="0" err="1"/>
              <a:t>Lowekamp</a:t>
            </a:r>
            <a:r>
              <a:rPr lang="en-US" sz="1400" dirty="0"/>
              <a:t>, D. T. Chen, L. Ibáñez, D. </a:t>
            </a:r>
            <a:r>
              <a:rPr lang="en-US" sz="1400" dirty="0" err="1"/>
              <a:t>Blezek</a:t>
            </a:r>
            <a:r>
              <a:rPr lang="en-US" sz="1400" dirty="0"/>
              <a:t>, "The Design of </a:t>
            </a:r>
            <a:r>
              <a:rPr lang="en-US" sz="1400" dirty="0" err="1"/>
              <a:t>SimpleITK</a:t>
            </a:r>
            <a:r>
              <a:rPr lang="en-US" sz="1400" dirty="0"/>
              <a:t>", </a:t>
            </a:r>
            <a:r>
              <a:rPr lang="en-US" sz="1400" i="1" dirty="0"/>
              <a:t>Front. </a:t>
            </a:r>
            <a:r>
              <a:rPr lang="en-US" sz="1400" i="1" dirty="0" err="1"/>
              <a:t>Neuroinform</a:t>
            </a:r>
            <a:r>
              <a:rPr lang="en-US" sz="1400" i="1" dirty="0"/>
              <a:t>.</a:t>
            </a:r>
            <a:r>
              <a:rPr lang="en-US" sz="1400" dirty="0"/>
              <a:t>, 7:45. </a:t>
            </a:r>
            <a:r>
              <a:rPr lang="en-US" sz="1400" dirty="0">
                <a:hlinkClick r:id="rId4"/>
              </a:rPr>
              <a:t>https://doi.org/10.3389/fninf.2013.00045</a:t>
            </a:r>
            <a:r>
              <a:rPr lang="en-US" sz="1400" dirty="0"/>
              <a:t>, 2013.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/>
              <a:t>Star us on GitHub</a:t>
            </a:r>
            <a:r>
              <a:rPr lang="en-US" dirty="0"/>
              <a:t>:</a:t>
            </a:r>
          </a:p>
          <a:p>
            <a:pPr marL="300038" lvl="1" indent="0">
              <a:buNone/>
            </a:pPr>
            <a:r>
              <a:rPr lang="en-US" sz="1600" dirty="0"/>
              <a:t>Main repository – </a:t>
            </a:r>
            <a:br>
              <a:rPr lang="en-US" dirty="0"/>
            </a:br>
            <a:r>
              <a:rPr lang="en-US" dirty="0"/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SimpleITK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SimpleITK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0038" lvl="1" indent="0">
              <a:buNone/>
            </a:pPr>
            <a:r>
              <a:rPr lang="en-US" sz="1600" dirty="0"/>
              <a:t>Notebook repository –   </a:t>
            </a:r>
            <a:br>
              <a:rPr lang="en-US" dirty="0"/>
            </a:br>
            <a:r>
              <a:rPr lang="en-US" dirty="0"/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InsightSoftwareConsortium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SimpleITK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-Notebooks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55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88" y="1182585"/>
            <a:ext cx="3019425" cy="277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9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438150"/>
            <a:ext cx="6858000" cy="902400"/>
          </a:xfrm>
        </p:spPr>
        <p:txBody>
          <a:bodyPr/>
          <a:lstStyle/>
          <a:p>
            <a:pPr eaLnBrk="1" hangingPunct="1"/>
            <a:r>
              <a:rPr lang="en-US" sz="3200" dirty="0" err="1"/>
              <a:t>SimpleITK</a:t>
            </a:r>
            <a:r>
              <a:rPr lang="en-US" sz="3200" dirty="0"/>
              <a:t> Historical Overview:</a:t>
            </a:r>
            <a:br>
              <a:rPr lang="en-US" sz="3200" dirty="0"/>
            </a:br>
            <a:r>
              <a:rPr lang="en-US" sz="3200" dirty="0"/>
              <a:t>Standing on the Shoulders of Giants</a:t>
            </a:r>
            <a:endParaRPr lang="en-US" sz="32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5363" y="1809750"/>
            <a:ext cx="7153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Ziv Yaniv</a:t>
            </a: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1,2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 , Bradley C. Lowekamp</a:t>
            </a: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1,2</a:t>
            </a: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National Institutes of Health</a:t>
            </a:r>
            <a:br>
              <a:rPr lang="en-US" sz="8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</a:b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Medical Science and Computing LLC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13" name="Picture 2" descr="S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300" y="4164827"/>
            <a:ext cx="1628775" cy="70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D5404A-B818-F945-BC01-8B0774EA6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02" y="4159950"/>
            <a:ext cx="3112904" cy="75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2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is </a:t>
            </a:r>
            <a:r>
              <a:rPr lang="en-US" sz="3200" dirty="0" err="1"/>
              <a:t>SimpleITK</a:t>
            </a:r>
            <a:r>
              <a:rPr lang="en-US" sz="3200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23950"/>
            <a:ext cx="8763000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simplified multi-language interface to the Insight Toolkit (ITK).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Available in:</a:t>
            </a:r>
          </a:p>
          <a:p>
            <a:pPr marL="0" indent="0">
              <a:buNone/>
            </a:pPr>
            <a:r>
              <a:rPr lang="en-US" dirty="0"/>
              <a:t>C++, Python, R, Java, C#, </a:t>
            </a:r>
            <a:r>
              <a:rPr lang="en-US" dirty="0" err="1"/>
              <a:t>Lua</a:t>
            </a:r>
            <a:r>
              <a:rPr lang="en-US" dirty="0"/>
              <a:t>, Ruby, TCL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88950" y="3257550"/>
            <a:ext cx="6394699" cy="6001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300" dirty="0">
                <a:hlinkClick r:id="rId2"/>
              </a:rPr>
              <a:t>github.com/</a:t>
            </a:r>
            <a:r>
              <a:rPr lang="en-US" sz="3300" dirty="0" err="1">
                <a:hlinkClick r:id="rId2"/>
              </a:rPr>
              <a:t>SimpleITK</a:t>
            </a:r>
            <a:r>
              <a:rPr lang="en-US" sz="3300" dirty="0">
                <a:hlinkClick r:id="rId2"/>
              </a:rPr>
              <a:t>/</a:t>
            </a:r>
            <a:r>
              <a:rPr lang="en-US" sz="3300" dirty="0" err="1">
                <a:hlinkClick r:id="rId2"/>
              </a:rPr>
              <a:t>SimpleITK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41391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 the Beginning There Was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723" y="4832434"/>
            <a:ext cx="811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“The Visible Human Male: A Technical Report", V. Spitzer et al., J. Am. Med. Inform. Assoc.,3(2), pp. 118-130, 1996.</a:t>
            </a:r>
            <a:endParaRPr lang="en-US" sz="105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2" descr="The Visible Humans">
            <a:extLst>
              <a:ext uri="{FF2B5EF4-FFF2-40B4-BE49-F238E27FC236}">
                <a16:creationId xmlns:a16="http://schemas.microsoft.com/office/drawing/2014/main" id="{12C65861-A97B-C348-8636-0E00472BC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411" y="1038722"/>
            <a:ext cx="2444389" cy="375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4C01D7-DFA4-E047-8877-8ED51644F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2445492"/>
            <a:ext cx="3061142" cy="2268944"/>
          </a:xfrm>
          <a:prstGeom prst="rect">
            <a:avLst/>
          </a:prstGeom>
        </p:spPr>
      </p:pic>
      <p:pic>
        <p:nvPicPr>
          <p:cNvPr id="10" name="Picture 8" descr="https://www.nlm.nih.gov/research/visible/image/mri/m_vm1125.t1.png">
            <a:extLst>
              <a:ext uri="{FF2B5EF4-FFF2-40B4-BE49-F238E27FC236}">
                <a16:creationId xmlns:a16="http://schemas.microsoft.com/office/drawing/2014/main" id="{544D7554-490C-FF4A-931E-98DBFBD7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57043"/>
            <a:ext cx="20383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www.nlm.nih.gov/research/visible/image/ct/c_vm1125.fre.png">
            <a:extLst>
              <a:ext uri="{FF2B5EF4-FFF2-40B4-BE49-F238E27FC236}">
                <a16:creationId xmlns:a16="http://schemas.microsoft.com/office/drawing/2014/main" id="{7E7CB412-1CAD-C642-951A-5C61C0919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9" t="14547" r="19022" b="16340"/>
          <a:stretch/>
        </p:blipFill>
        <p:spPr bwMode="auto">
          <a:xfrm>
            <a:off x="263712" y="1313780"/>
            <a:ext cx="1992838" cy="226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B2E06E-BED2-F549-8299-EACDD17C4870}"/>
              </a:ext>
            </a:extLst>
          </p:cNvPr>
          <p:cNvSpPr txBox="1"/>
          <p:nvPr/>
        </p:nvSpPr>
        <p:spPr>
          <a:xfrm>
            <a:off x="2438400" y="1075779"/>
            <a:ext cx="380401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Male ~ 15Gb (21CDs)</a:t>
            </a:r>
          </a:p>
          <a:p>
            <a:r>
              <a:rPr lang="en-US" dirty="0"/>
              <a:t>Female ~ 40Gb (58CDs)</a:t>
            </a:r>
          </a:p>
          <a:p>
            <a:r>
              <a:rPr lang="en-US" dirty="0"/>
              <a:t>Dialup ~ </a:t>
            </a:r>
            <a:r>
              <a:rPr lang="en-US" i="1" dirty="0"/>
              <a:t>28.8Kbps</a:t>
            </a:r>
            <a:r>
              <a:rPr lang="en-US" dirty="0"/>
              <a:t> </a:t>
            </a:r>
            <a:r>
              <a:rPr lang="en-US" sz="1600" dirty="0"/>
              <a:t>(51 days to  </a:t>
            </a:r>
            <a:br>
              <a:rPr lang="en-US" sz="1600" dirty="0"/>
            </a:br>
            <a:r>
              <a:rPr lang="en-US" sz="1600" dirty="0"/>
              <a:t>                                   download the </a:t>
            </a:r>
            <a:br>
              <a:rPr lang="en-US" sz="1600" dirty="0"/>
            </a:br>
            <a:r>
              <a:rPr lang="en-US" sz="1600" dirty="0"/>
              <a:t>                                   male dataset).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885C77-AA24-774D-A038-C450C7B5494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" t="4226" b="11033"/>
          <a:stretch/>
        </p:blipFill>
        <p:spPr>
          <a:xfrm>
            <a:off x="60376" y="4220015"/>
            <a:ext cx="2196174" cy="52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1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tps://itk.org/ITK/img/ITK-JPE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73" y="1494127"/>
            <a:ext cx="3250644" cy="198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Need to Analyze the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670852"/>
            <a:ext cx="8915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“Engineering and Algorithm Design for an Image Processing API: A Technical Report on ITK - the Insight Toolkit”, T. S.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Yoo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 et al., </a:t>
            </a:r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Stud. Health Technol.  Inform.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, 85, pp. 586-592, 2002.</a:t>
            </a:r>
            <a:endParaRPr lang="en-US" sz="105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55" y="3342704"/>
            <a:ext cx="487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Insight</a:t>
            </a:r>
            <a:r>
              <a:rPr lang="en-US" dirty="0"/>
              <a:t> Segmentation and Registration Toolkit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ED0592-4F2A-064E-A5B5-4B3D9EE091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" t="4226" b="11033"/>
          <a:stretch/>
        </p:blipFill>
        <p:spPr>
          <a:xfrm>
            <a:off x="1352845" y="3899571"/>
            <a:ext cx="2196174" cy="521083"/>
          </a:xfrm>
          <a:prstGeom prst="rect">
            <a:avLst/>
          </a:prstGeom>
        </p:spPr>
      </p:pic>
      <p:pic>
        <p:nvPicPr>
          <p:cNvPr id="1026" name="Picture 2" descr="ITK_Logo_Large">
            <a:extLst>
              <a:ext uri="{FF2B5EF4-FFF2-40B4-BE49-F238E27FC236}">
                <a16:creationId xmlns:a16="http://schemas.microsoft.com/office/drawing/2014/main" id="{41DF7728-DC3F-954F-B95B-035308D85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136" y="1494127"/>
            <a:ext cx="4533900" cy="21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466361-D71B-6C4E-B67B-8EEAAED52D1B}"/>
              </a:ext>
            </a:extLst>
          </p:cNvPr>
          <p:cNvSpPr txBox="1"/>
          <p:nvPr/>
        </p:nvSpPr>
        <p:spPr>
          <a:xfrm>
            <a:off x="5948077" y="3345418"/>
            <a:ext cx="1642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Insight</a:t>
            </a:r>
            <a:r>
              <a:rPr lang="en-US" dirty="0"/>
              <a:t> Toolkit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FCBFB-B9E6-D94B-BE1F-0A09D57FC678}"/>
              </a:ext>
            </a:extLst>
          </p:cNvPr>
          <p:cNvSpPr txBox="1"/>
          <p:nvPr/>
        </p:nvSpPr>
        <p:spPr>
          <a:xfrm>
            <a:off x="1580868" y="113507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DE8CC-4A69-4842-87AE-6868BCA981BE}"/>
              </a:ext>
            </a:extLst>
          </p:cNvPr>
          <p:cNvSpPr txBox="1"/>
          <p:nvPr/>
        </p:nvSpPr>
        <p:spPr>
          <a:xfrm>
            <a:off x="6164010" y="1123801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2017/2018</a:t>
            </a:r>
          </a:p>
        </p:txBody>
      </p:sp>
    </p:spTree>
    <p:extLst>
      <p:ext uri="{BB962C8B-B14F-4D97-AF65-F5344CB8AC3E}">
        <p14:creationId xmlns:p14="http://schemas.microsoft.com/office/powerpoint/2010/main" val="211796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Open Source</a:t>
            </a:r>
          </a:p>
        </p:txBody>
      </p:sp>
      <p:pic>
        <p:nvPicPr>
          <p:cNvPr id="1028" name="Picture 4" descr="DSlic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53" y="1404652"/>
            <a:ext cx="1866458" cy="123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K-SNAP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804" y="1246146"/>
            <a:ext cx="2066483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1" y="2277043"/>
            <a:ext cx="2441523" cy="737192"/>
          </a:xfrm>
          <a:prstGeom prst="rect">
            <a:avLst/>
          </a:prstGeom>
        </p:spPr>
      </p:pic>
      <p:pic>
        <p:nvPicPr>
          <p:cNvPr id="1032" name="Picture 8" descr="ile:OsiriX 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657" y="2172013"/>
            <a:ext cx="2307152" cy="74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analyzedirect.com/wp-content/themes/analyze-direct/images/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3932922"/>
            <a:ext cx="2128838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astixLogo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56776"/>
            <a:ext cx="15144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281" y="4395887"/>
            <a:ext cx="1743075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45" y="3034646"/>
            <a:ext cx="1714500" cy="752475"/>
          </a:xfrm>
          <a:prstGeom prst="rect">
            <a:avLst/>
          </a:prstGeom>
        </p:spPr>
      </p:pic>
      <p:pic>
        <p:nvPicPr>
          <p:cNvPr id="1038" name="Picture 14" descr="http://www.igstk.org/IGSTK/img/logo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81"/>
          <a:stretch/>
        </p:blipFill>
        <p:spPr bwMode="auto">
          <a:xfrm>
            <a:off x="530539" y="4243581"/>
            <a:ext cx="1428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5" t="12042" r="4760"/>
          <a:stretch/>
        </p:blipFill>
        <p:spPr>
          <a:xfrm>
            <a:off x="5943600" y="3173518"/>
            <a:ext cx="2126079" cy="7900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216999"/>
            <a:ext cx="3143250" cy="688348"/>
          </a:xfrm>
          <a:prstGeom prst="rect">
            <a:avLst/>
          </a:prstGeom>
        </p:spPr>
      </p:pic>
      <p:pic>
        <p:nvPicPr>
          <p:cNvPr id="18" name="Picture 2" descr="http://www.gofigure2.org/images/gofigure-logo2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53277"/>
            <a:ext cx="2393156" cy="83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45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Commercial Entities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63395" y="2416343"/>
            <a:ext cx="3617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Based on mailing list – Likely.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But we have no written testimony.</a:t>
            </a:r>
          </a:p>
        </p:txBody>
      </p:sp>
      <p:pic>
        <p:nvPicPr>
          <p:cNvPr id="4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42" y="1116431"/>
            <a:ext cx="1038525" cy="11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669" y="3196367"/>
            <a:ext cx="2723608" cy="106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9382" y="4057681"/>
            <a:ext cx="2633794" cy="1042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16657" y="1066942"/>
            <a:ext cx="1081931" cy="1113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5400" y="4290996"/>
            <a:ext cx="3028408" cy="575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94"/>
          <p:cNvPicPr preferRelativeResize="0"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" y="2631301"/>
            <a:ext cx="1817973" cy="60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01"/>
          <p:cNvPicPr preferRelativeResize="0"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66583" y="1194637"/>
            <a:ext cx="2082908" cy="965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08"/>
          <p:cNvPicPr preferRelativeResize="0"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26142" y="3349084"/>
            <a:ext cx="2104549" cy="758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34"/>
          <p:cNvPicPr preferRelativeResize="0"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71340" y="2422021"/>
            <a:ext cx="772566" cy="7725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874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Why </a:t>
            </a:r>
            <a:r>
              <a:rPr lang="en-US" sz="3200" dirty="0" err="1"/>
              <a:t>SimpleITK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394472"/>
          </a:xfrm>
        </p:spPr>
        <p:txBody>
          <a:bodyPr/>
          <a:lstStyle/>
          <a:p>
            <a:r>
              <a:rPr lang="en-US" dirty="0"/>
              <a:t>Change in programming expertise: </a:t>
            </a:r>
          </a:p>
          <a:p>
            <a:pPr lvl="1"/>
            <a:r>
              <a:rPr lang="en-US" sz="2000" dirty="0"/>
              <a:t>Python.</a:t>
            </a:r>
          </a:p>
          <a:p>
            <a:pPr marL="342900" lvl="1" indent="0">
              <a:buNone/>
            </a:pPr>
            <a:endParaRPr lang="en-US" sz="2000" dirty="0"/>
          </a:p>
          <a:p>
            <a:r>
              <a:rPr lang="en-US" dirty="0"/>
              <a:t>Change in expectations:</a:t>
            </a:r>
          </a:p>
          <a:p>
            <a:pPr lvl="1"/>
            <a:r>
              <a:rPr lang="en-US" sz="2000" dirty="0"/>
              <a:t>No need to compile/build software.</a:t>
            </a:r>
          </a:p>
          <a:p>
            <a:pPr lvl="1"/>
            <a:r>
              <a:rPr lang="en-US" sz="2000" dirty="0"/>
              <a:t>Software should be easy to install.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5AD95C-6FFD-994B-837F-C86F467DF3AA}"/>
              </a:ext>
            </a:extLst>
          </p:cNvPr>
          <p:cNvSpPr txBox="1"/>
          <p:nvPr/>
        </p:nvSpPr>
        <p:spPr>
          <a:xfrm>
            <a:off x="5415776" y="153369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FF00"/>
                </a:solidFill>
              </a:rPr>
              <a:t>✓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91ACA-2329-724A-8882-B812751B66B3}"/>
              </a:ext>
            </a:extLst>
          </p:cNvPr>
          <p:cNvSpPr txBox="1"/>
          <p:nvPr/>
        </p:nvSpPr>
        <p:spPr>
          <a:xfrm>
            <a:off x="5415776" y="216991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FF00"/>
                </a:solidFill>
              </a:rPr>
              <a:t>✓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C0F98-8657-7E4E-B906-9C99EE09B835}"/>
              </a:ext>
            </a:extLst>
          </p:cNvPr>
          <p:cNvSpPr txBox="1"/>
          <p:nvPr/>
        </p:nvSpPr>
        <p:spPr>
          <a:xfrm>
            <a:off x="5415776" y="180975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FF00"/>
                </a:solidFill>
              </a:rPr>
              <a:t>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335A6-CBBB-A149-B778-46A200A5A4C1}"/>
              </a:ext>
            </a:extLst>
          </p:cNvPr>
          <p:cNvSpPr txBox="1"/>
          <p:nvPr/>
        </p:nvSpPr>
        <p:spPr>
          <a:xfrm>
            <a:off x="5415776" y="27454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FF00"/>
                </a:solidFill>
              </a:rPr>
              <a:t>✓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16E0877-0C5C-4740-B30E-073C4C44F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33023"/>
              </p:ext>
            </p:extLst>
          </p:nvPr>
        </p:nvGraphicFramePr>
        <p:xfrm>
          <a:off x="5791200" y="1341776"/>
          <a:ext cx="3124200" cy="326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Language Rank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Spectrum Ranking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1.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100.0</a:t>
                      </a:r>
                    </a:p>
                  </a:txBody>
                  <a:tcPr>
                    <a:gradFill flip="none" rotWithShape="1">
                      <a:gsLst>
                        <a:gs pos="100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2. 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99.7</a:t>
                      </a:r>
                    </a:p>
                  </a:txBody>
                  <a:tcPr>
                    <a:gradFill>
                      <a:gsLst>
                        <a:gs pos="100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3. 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97.5</a:t>
                      </a:r>
                    </a:p>
                  </a:txBody>
                  <a:tcPr>
                    <a:gradFill>
                      <a:gsLst>
                        <a:gs pos="98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99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4.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96.7</a:t>
                      </a:r>
                    </a:p>
                  </a:txBody>
                  <a:tcPr>
                    <a:gradFill>
                      <a:gsLst>
                        <a:gs pos="97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97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5. 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89.4</a:t>
                      </a:r>
                    </a:p>
                  </a:txBody>
                  <a:tcPr>
                    <a:gradFill>
                      <a:gsLst>
                        <a:gs pos="89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89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6. 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84.9</a:t>
                      </a:r>
                    </a:p>
                  </a:txBody>
                  <a:tcPr>
                    <a:gradFill>
                      <a:gsLst>
                        <a:gs pos="85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85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7.R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82.9</a:t>
                      </a:r>
                    </a:p>
                  </a:txBody>
                  <a:tcPr>
                    <a:gradFill>
                      <a:gsLst>
                        <a:gs pos="83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8. 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82.6</a:t>
                      </a:r>
                    </a:p>
                  </a:txBody>
                  <a:tcPr>
                    <a:gradFill>
                      <a:gsLst>
                        <a:gs pos="83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9. 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76.4</a:t>
                      </a:r>
                    </a:p>
                  </a:txBody>
                  <a:tcPr>
                    <a:gradFill>
                      <a:gsLst>
                        <a:gs pos="76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76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10. </a:t>
                      </a:r>
                      <a:r>
                        <a:rPr lang="en-US" dirty="0" err="1"/>
                        <a:t>Matlab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72.8</a:t>
                      </a:r>
                    </a:p>
                  </a:txBody>
                  <a:tcPr>
                    <a:gradFill>
                      <a:gsLst>
                        <a:gs pos="73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73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F207D6B-ECFB-B946-9DF5-581016C7EED0}"/>
              </a:ext>
            </a:extLst>
          </p:cNvPr>
          <p:cNvSpPr txBox="1"/>
          <p:nvPr/>
        </p:nvSpPr>
        <p:spPr>
          <a:xfrm>
            <a:off x="2700367" y="4699533"/>
            <a:ext cx="6415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“The 2018 Top Programming Languages”, IEEE Spectrum, S. Cass.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E0642C-9FCF-CA41-9632-6AE9B86AD359}"/>
              </a:ext>
            </a:extLst>
          </p:cNvPr>
          <p:cNvSpPr txBox="1"/>
          <p:nvPr/>
        </p:nvSpPr>
        <p:spPr>
          <a:xfrm>
            <a:off x="5410200" y="33292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FF00"/>
                </a:solidFill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416998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05ED-81D3-CB43-9A36-B363D12E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9F65F-22FC-454A-BF54-A0E304D11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063229"/>
            <a:ext cx="2844800" cy="284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55EF56-51D1-D445-8373-AF3430094F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" t="4226" b="11033"/>
          <a:stretch/>
        </p:blipFill>
        <p:spPr>
          <a:xfrm>
            <a:off x="304800" y="4179841"/>
            <a:ext cx="3200646" cy="7594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F4784A-5A22-1941-9B39-E95EB3AB44A4}"/>
              </a:ext>
            </a:extLst>
          </p:cNvPr>
          <p:cNvSpPr txBox="1"/>
          <p:nvPr/>
        </p:nvSpPr>
        <p:spPr>
          <a:xfrm>
            <a:off x="272473" y="3867150"/>
            <a:ext cx="127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2011-2018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9BB31F-6D9C-5242-BDBE-9820C0640182}"/>
              </a:ext>
            </a:extLst>
          </p:cNvPr>
          <p:cNvGrpSpPr/>
          <p:nvPr/>
        </p:nvGrpSpPr>
        <p:grpSpPr>
          <a:xfrm>
            <a:off x="5638800" y="3888208"/>
            <a:ext cx="3099243" cy="1045742"/>
            <a:chOff x="4038600" y="3865619"/>
            <a:chExt cx="3099243" cy="104574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84A492E-873B-4949-93CA-12014AD96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9268" y="4179841"/>
              <a:ext cx="2998575" cy="73152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C33887-E20E-9E46-83EB-87C207278BEF}"/>
                </a:ext>
              </a:extLst>
            </p:cNvPr>
            <p:cNvSpPr txBox="1"/>
            <p:nvPr/>
          </p:nvSpPr>
          <p:spPr>
            <a:xfrm>
              <a:off x="4038600" y="3865619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2019 - 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03170CD-828C-2B44-9FB1-4C0899771A37}"/>
              </a:ext>
            </a:extLst>
          </p:cNvPr>
          <p:cNvSpPr/>
          <p:nvPr/>
        </p:nvSpPr>
        <p:spPr>
          <a:xfrm>
            <a:off x="3810000" y="4324350"/>
            <a:ext cx="971961" cy="235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0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8622</TotalTime>
  <Words>520</Words>
  <Application>Microsoft Macintosh PowerPoint</Application>
  <PresentationFormat>On-screen Show (16:9)</PresentationFormat>
  <Paragraphs>100</Paragraphs>
  <Slides>12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Custom Design</vt:lpstr>
      <vt:lpstr>Please attribute as  SimpleITK Historical Overview (IEEE EMBC 2019)</vt:lpstr>
      <vt:lpstr>SimpleITK Historical Overview: Standing on the Shoulders of Giants</vt:lpstr>
      <vt:lpstr>What is SimpleITK?</vt:lpstr>
      <vt:lpstr>In the Beginning There Was Data</vt:lpstr>
      <vt:lpstr>Need to Analyze the Data</vt:lpstr>
      <vt:lpstr>Open Source</vt:lpstr>
      <vt:lpstr>Commercial Entities</vt:lpstr>
      <vt:lpstr>Why SimpleITK</vt:lpstr>
      <vt:lpstr>Simplified Data Analysis</vt:lpstr>
      <vt:lpstr>SimpleITK by the Numbers</vt:lpstr>
      <vt:lpstr>How to Support</vt:lpstr>
      <vt:lpstr>PowerPoint Presentation</vt:lpstr>
    </vt:vector>
  </TitlesOfParts>
  <Company>DBED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Larrym</dc:creator>
  <cp:lastModifiedBy>Yaniv, Ziv Rafael (NIH/NIAID) [C]</cp:lastModifiedBy>
  <cp:revision>824</cp:revision>
  <dcterms:created xsi:type="dcterms:W3CDTF">2010-11-26T16:59:37Z</dcterms:created>
  <dcterms:modified xsi:type="dcterms:W3CDTF">2019-06-12T20:51:48Z</dcterms:modified>
</cp:coreProperties>
</file>