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92" r:id="rId2"/>
    <p:sldId id="497" r:id="rId3"/>
    <p:sldId id="494" r:id="rId4"/>
    <p:sldId id="487" r:id="rId5"/>
    <p:sldId id="488" r:id="rId6"/>
    <p:sldId id="490" r:id="rId7"/>
    <p:sldId id="491" r:id="rId8"/>
    <p:sldId id="486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 autoAdjust="0"/>
    <p:restoredTop sz="81633"/>
  </p:normalViewPr>
  <p:slideViewPr>
    <p:cSldViewPr>
      <p:cViewPr varScale="1">
        <p:scale>
          <a:sx n="138" d="100"/>
          <a:sy n="138" d="100"/>
        </p:scale>
        <p:origin x="8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oreilly.com/jupyter/jup-ny/public/schedule/detail/682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2" Type="http://schemas.openxmlformats.org/officeDocument/2006/relationships/hyperlink" Target="https://discourse.i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InsightSoftwareConsortium/SimpleITK-Notebook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8199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Notebook development and Testing (IEEE EMBC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/>
              <a:t>Notebook Development and Testing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/>
          <a:lstStyle/>
          <a:p>
            <a:r>
              <a:rPr lang="en-US" sz="2800" dirty="0" err="1"/>
              <a:t>Jupyter</a:t>
            </a:r>
            <a:r>
              <a:rPr lang="en-US" sz="2800" dirty="0"/>
              <a:t> Notebooks – </a:t>
            </a:r>
            <a:br>
              <a:rPr lang="en-US" sz="2800" dirty="0"/>
            </a:br>
            <a:r>
              <a:rPr lang="en-US" dirty="0"/>
              <a:t>no silver bullet but a respectable experimentation 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534400" cy="33146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They aren’t as bad as some claim: Joel Grus’ </a:t>
            </a:r>
            <a:r>
              <a:rPr lang="en-US" sz="2000" dirty="0" err="1"/>
              <a:t>JupyterCon</a:t>
            </a:r>
            <a:r>
              <a:rPr lang="en-US" sz="2000" dirty="0"/>
              <a:t> 2018 talk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>
                <a:hlinkClick r:id="rId3"/>
              </a:rPr>
              <a:t>I Don’t Like Notebooks</a:t>
            </a:r>
            <a:r>
              <a:rPr lang="en-US" sz="2000" dirty="0"/>
              <a:t>” </a:t>
            </a:r>
            <a:r>
              <a:rPr lang="en-US" sz="1400" dirty="0"/>
              <a:t>(meme heavy, summary of sorts and comments below)</a:t>
            </a:r>
            <a:r>
              <a:rPr lang="en-US" sz="2000" dirty="0"/>
              <a:t>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Notebook state is hidden (cells not run in linear order) – interactive vs. batch environment. Results are only valid when the whole notebook is run from scratch.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Encourage bad software practices (hacking) – interactive environments tend to do this, not specific to notebooks.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Require installation of extensions to enable additional functionality – this is the modern plugin mindset.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Developers don’t ship them with a </a:t>
            </a:r>
            <a:r>
              <a:rPr lang="en-US" sz="1700" dirty="0" err="1"/>
              <a:t>requirements.txt</a:t>
            </a:r>
            <a:r>
              <a:rPr lang="en-US" sz="1700" dirty="0"/>
              <a:t> file – this course just did.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 testing or linting built-in – true but is readily addressed (see next slides).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Useless code completion – move to </a:t>
            </a:r>
            <a:r>
              <a:rPr lang="en-US" sz="1700" dirty="0" err="1"/>
              <a:t>jupyter</a:t>
            </a:r>
            <a:r>
              <a:rPr lang="en-US" sz="1700" dirty="0"/>
              <a:t> lab.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… </a:t>
            </a:r>
          </a:p>
          <a:p>
            <a:pPr marL="757238" lvl="1" indent="-457200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734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382000" cy="33146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Notebooks are code and prose.</a:t>
            </a:r>
          </a:p>
          <a:p>
            <a:pPr marL="642938" lvl="1" indent="-342900"/>
            <a:r>
              <a:rPr lang="en-US" sz="1800" dirty="0"/>
              <a:t>Use a version control system (</a:t>
            </a:r>
            <a:r>
              <a:rPr lang="en-US" sz="1800" dirty="0" err="1"/>
              <a:t>git</a:t>
            </a:r>
            <a:r>
              <a:rPr lang="en-US" sz="1800" dirty="0"/>
              <a:t>, hg, </a:t>
            </a:r>
            <a:r>
              <a:rPr lang="en-US" sz="1800" dirty="0" err="1"/>
              <a:t>svn</a:t>
            </a:r>
            <a:r>
              <a:rPr lang="en-US" sz="1800" dirty="0"/>
              <a:t>).</a:t>
            </a:r>
          </a:p>
          <a:p>
            <a:pPr marL="642938" lvl="1" indent="-342900"/>
            <a:r>
              <a:rPr lang="en-US" sz="1800" dirty="0"/>
              <a:t>Test them, at least execution (</a:t>
            </a:r>
            <a:r>
              <a:rPr lang="en-US" sz="1800" dirty="0" err="1"/>
              <a:t>pytest</a:t>
            </a:r>
            <a:r>
              <a:rPr lang="en-US" sz="1800" dirty="0"/>
              <a:t>, nose2, </a:t>
            </a:r>
            <a:r>
              <a:rPr lang="en-US" sz="1800" dirty="0" err="1"/>
              <a:t>unittest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Notebooks are not pure code, they may also contain execution results.</a:t>
            </a:r>
          </a:p>
          <a:p>
            <a:pPr marL="642938" lvl="1" indent="-342900"/>
            <a:r>
              <a:rPr lang="en-US" sz="1800" dirty="0"/>
              <a:t>Commit clean notebooks to avoid messy history and an unnecessarily large repository.</a:t>
            </a:r>
          </a:p>
          <a:p>
            <a:pPr marL="642938" lvl="1" indent="-342900"/>
            <a:endParaRPr lang="en-US" sz="1800" dirty="0"/>
          </a:p>
          <a:p>
            <a:pPr marL="385763" indent="-385763">
              <a:buFont typeface="+mj-lt"/>
              <a:buAutoNum type="arabicPeriod" startAt="3"/>
            </a:pPr>
            <a:r>
              <a:rPr lang="en-US" sz="2000" dirty="0"/>
              <a:t>Use a continuous integration service to run your tests (</a:t>
            </a:r>
            <a:r>
              <a:rPr lang="en-US" sz="2000" dirty="0" err="1"/>
              <a:t>CircleCI</a:t>
            </a:r>
            <a:r>
              <a:rPr lang="en-US" sz="2000" dirty="0"/>
              <a:t>, Travis CI, </a:t>
            </a:r>
            <a:r>
              <a:rPr lang="en-US" sz="2000" dirty="0" err="1"/>
              <a:t>Appveyor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3229"/>
            <a:ext cx="8610600" cy="3771900"/>
          </a:xfrm>
        </p:spPr>
        <p:txBody>
          <a:bodyPr/>
          <a:lstStyle/>
          <a:p>
            <a:pPr marL="385763" indent="-342900">
              <a:buFont typeface="+mj-lt"/>
              <a:buAutoNum type="arabicPeriod"/>
            </a:pPr>
            <a:r>
              <a:rPr lang="en-US" sz="2000" dirty="0"/>
              <a:t>One authoritative repository: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500" dirty="0" err="1">
                <a:hlinkClick r:id="rId2"/>
              </a:rPr>
              <a:t>github.com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InsightSoftwareConsortium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SimpleITK</a:t>
            </a:r>
            <a:r>
              <a:rPr lang="en-US" sz="1500" dirty="0">
                <a:hlinkClick r:id="rId2"/>
              </a:rPr>
              <a:t>-Notebooks</a:t>
            </a:r>
            <a:endParaRPr lang="en-US" sz="1500" dirty="0"/>
          </a:p>
          <a:p>
            <a:pPr marL="342900" lvl="1" indent="0">
              <a:buNone/>
            </a:pPr>
            <a:r>
              <a:rPr lang="en-US" sz="1500" dirty="0"/>
              <a:t>No direct commits to this repository, only pull requests.</a:t>
            </a:r>
          </a:p>
          <a:p>
            <a:pPr marL="385763" indent="-342900">
              <a:buFont typeface="+mj-lt"/>
              <a:buAutoNum type="arabicPeriod"/>
            </a:pPr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Code review and test (</a:t>
            </a:r>
            <a:r>
              <a:rPr lang="en-US" sz="2000" dirty="0" err="1"/>
              <a:t>pytest</a:t>
            </a:r>
            <a:r>
              <a:rPr lang="en-US" sz="2000" dirty="0"/>
              <a:t>) pull requests:</a:t>
            </a:r>
          </a:p>
          <a:p>
            <a:pPr lvl="1"/>
            <a:r>
              <a:rPr lang="en-US" sz="1500" dirty="0"/>
              <a:t>Static: (1) ensure notebooks contain no output; (2) spellcheck all markdown/prose cells and comments in code.</a:t>
            </a:r>
          </a:p>
          <a:p>
            <a:pPr lvl="1"/>
            <a:r>
              <a:rPr lang="en-US" sz="1500" dirty="0"/>
              <a:t>Dynamic: (1) Run the notebook using the </a:t>
            </a:r>
            <a:r>
              <a:rPr lang="en-US" sz="1500" dirty="0" err="1"/>
              <a:t>jupyter</a:t>
            </a:r>
            <a:r>
              <a:rPr lang="en-US" sz="1500" dirty="0"/>
              <a:t> </a:t>
            </a:r>
            <a:r>
              <a:rPr lang="en-US" sz="1500" dirty="0" err="1"/>
              <a:t>nbconvert</a:t>
            </a:r>
            <a:r>
              <a:rPr lang="en-US" sz="1500" dirty="0"/>
              <a:t> tool and analyze result (notebook in JSON format). </a:t>
            </a:r>
            <a:br>
              <a:rPr lang="en-US" sz="1500" dirty="0"/>
            </a:br>
            <a:r>
              <a:rPr lang="en-US" sz="1500" dirty="0"/>
              <a:t>Mark code cell meta-data: </a:t>
            </a:r>
            <a:r>
              <a:rPr lang="en-US" sz="1500" dirty="0" err="1"/>
              <a:t>simpleitk_error_allowed</a:t>
            </a:r>
            <a:r>
              <a:rPr lang="en-US" sz="1500" dirty="0"/>
              <a:t> (may or may not happen), </a:t>
            </a:r>
            <a:r>
              <a:rPr lang="en-US" sz="1500" dirty="0" err="1"/>
              <a:t>simpleitk_error_expected</a:t>
            </a:r>
            <a:r>
              <a:rPr lang="en-US" sz="1500" dirty="0"/>
              <a:t>; (2) regression testing </a:t>
            </a:r>
            <a:r>
              <a:rPr lang="en-US" sz="1500"/>
              <a:t>– To Do.</a:t>
            </a:r>
            <a:endParaRPr lang="en-US" sz="1500" dirty="0"/>
          </a:p>
          <a:p>
            <a:pPr lvl="1"/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Deal with memory constraints on build machines.</a:t>
            </a:r>
          </a:p>
          <a:p>
            <a:pPr marL="38576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22"/>
            <a:ext cx="8458200" cy="3771900"/>
          </a:xfrm>
        </p:spPr>
        <p:txBody>
          <a:bodyPr/>
          <a:lstStyle/>
          <a:p>
            <a:pPr marL="385763" indent="-342900">
              <a:buFont typeface="+mj-lt"/>
              <a:buAutoNum type="arabicPeriod" startAt="4"/>
            </a:pPr>
            <a:r>
              <a:rPr lang="en-US" sz="2000" dirty="0"/>
              <a:t>Data sharing: </a:t>
            </a:r>
          </a:p>
          <a:p>
            <a:pPr lvl="1"/>
            <a:r>
              <a:rPr lang="en-US" sz="1500" dirty="0"/>
              <a:t>Storage: (1) images on Girder data servers or on accessible web pages (raw </a:t>
            </a:r>
            <a:r>
              <a:rPr lang="en-US" sz="1500" dirty="0" err="1"/>
              <a:t>url</a:t>
            </a:r>
            <a:r>
              <a:rPr lang="en-US" sz="1500" dirty="0"/>
              <a:t>); (2) code repository contains data manifest file in JSON format with sha512 to validate download integrity.</a:t>
            </a:r>
          </a:p>
          <a:p>
            <a:pPr lvl="1"/>
            <a:r>
              <a:rPr lang="en-US" sz="1500" dirty="0"/>
              <a:t>Retrieval: Cache images locally.</a:t>
            </a:r>
            <a:br>
              <a:rPr lang="en-US" sz="1500" dirty="0"/>
            </a:br>
            <a:r>
              <a:rPr lang="en-US" sz="1500" dirty="0"/>
              <a:t>(1) without internet access, bulk download script; (2) with internet access, lazy download.</a:t>
            </a:r>
            <a:br>
              <a:rPr lang="en-US" sz="1500" dirty="0"/>
            </a:br>
            <a:r>
              <a:rPr lang="en-US" sz="1500" dirty="0"/>
              <a:t>            </a:t>
            </a:r>
          </a:p>
          <a:p>
            <a:pPr lvl="1"/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additional details see: “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Research”, 31(3): 290-303, 2018.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BC254-6507-5B43-B1C1-6458E2C4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We welcome questions/requests/contributions from the community: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Ask questions (</a:t>
            </a:r>
            <a:r>
              <a:rPr lang="en-US" sz="2000" dirty="0" err="1">
                <a:hlinkClick r:id="rId2"/>
              </a:rPr>
              <a:t>itk</a:t>
            </a:r>
            <a:r>
              <a:rPr lang="en-US" sz="2000" dirty="0">
                <a:hlinkClick r:id="rId2"/>
              </a:rPr>
              <a:t> discourse</a:t>
            </a:r>
            <a:r>
              <a:rPr lang="en-US" sz="2000" dirty="0"/>
              <a:t>)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Request features / examples.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Report bugs.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Contribute code or new notebooks.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3"/>
              </a:rPr>
              <a:t>github.com/SimpleITK/SimpleITK</a:t>
            </a: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and</a:t>
            </a:r>
            <a:endParaRPr lang="en-US" sz="1500" dirty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4"/>
              </a:rPr>
              <a:t>github.com/InsightSoftwareConsortium/SimpleITK-Notebooks</a:t>
            </a:r>
            <a:endParaRPr lang="en-US" sz="1500" dirty="0"/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9737</TotalTime>
  <Words>283</Words>
  <Application>Microsoft Macintosh PowerPoint</Application>
  <PresentationFormat>On-screen Show (16:9)</PresentationFormat>
  <Paragraphs>52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Please attribute as  SimpleITK Notebook development and Testing (IEEE EMBC 2019)</vt:lpstr>
      <vt:lpstr>Notebook Development and Testing</vt:lpstr>
      <vt:lpstr>Jupyter Notebooks –  no silver bullet but a respectable experimentation  environment</vt:lpstr>
      <vt:lpstr>Maintaining Your Notebooks</vt:lpstr>
      <vt:lpstr>SimpleITK Notebook Development and Testing </vt:lpstr>
      <vt:lpstr>SimpleITK Notebook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840</cp:revision>
  <dcterms:created xsi:type="dcterms:W3CDTF">2010-11-26T16:59:37Z</dcterms:created>
  <dcterms:modified xsi:type="dcterms:W3CDTF">2019-06-06T19:34:21Z</dcterms:modified>
</cp:coreProperties>
</file>