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handoutMasterIdLst>
    <p:handoutMasterId r:id="rId10"/>
  </p:handoutMasterIdLst>
  <p:sldIdLst>
    <p:sldId id="484" r:id="rId2"/>
    <p:sldId id="485" r:id="rId3"/>
    <p:sldId id="487" r:id="rId4"/>
    <p:sldId id="488" r:id="rId5"/>
    <p:sldId id="490" r:id="rId6"/>
    <p:sldId id="491" r:id="rId7"/>
    <p:sldId id="486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92C"/>
    <a:srgbClr val="F09419"/>
    <a:srgbClr val="91A20A"/>
    <a:srgbClr val="D0E810"/>
    <a:srgbClr val="008F15"/>
    <a:srgbClr val="0000FF"/>
    <a:srgbClr val="66FF33"/>
    <a:srgbClr val="0099FF"/>
    <a:srgbClr val="9999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25" autoAdjust="0"/>
    <p:restoredTop sz="81607"/>
  </p:normalViewPr>
  <p:slideViewPr>
    <p:cSldViewPr>
      <p:cViewPr>
        <p:scale>
          <a:sx n="100" d="100"/>
          <a:sy n="100" d="100"/>
        </p:scale>
        <p:origin x="2760" y="6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6CE8355-AFBE-4D8C-B01D-FFAF4EEE9F4F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D6B1FE9-E97D-42C4-A1DA-A28A65140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55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B20D7316-F367-479F-B3A3-59DCC056C18A}" type="datetime1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84528C35-0DD3-4309-87E3-26DFF30FF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88BC9-821D-46A8-AFD6-230492E8C9AF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EDD16-26BB-499A-B2DD-1A21E2267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3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E9403-D09C-406A-AD25-1CE136FB5501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36964-4DA0-477F-B89E-50F6C2844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6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5E630-9B2E-41EF-A078-945AE7697E9C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ABB79-140E-4E7D-96BE-32C84BD4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3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81000" y="1219200"/>
            <a:ext cx="7696200" cy="46038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6C9E0-4FF1-484C-A494-46CCBBD688D5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02301-CA95-4515-BC2A-2500D749F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8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2A545-8EFC-4637-800E-2B076FC7AE67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D5B4A-B9B8-4683-95A2-68228DAD1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81000" y="1219200"/>
            <a:ext cx="7696200" cy="46038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2DE65-D62C-494B-B749-34D6AA327F1C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1ABEB-9065-4918-9B62-A7115F294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6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1000" y="1219200"/>
            <a:ext cx="7696200" cy="46038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CA928-6483-4B86-97FE-A8AD55448C01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28DEF-0B2B-4340-AB8D-3E0EF0C91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1000" y="1219200"/>
            <a:ext cx="7696200" cy="46038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5E72E-9EC9-47A0-98C8-1DB53765EE72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F6EFB-0ECE-46BE-9404-2DB511FFC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9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6639E-96CF-4485-9FA4-D72DE6DAF6AD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E4D1D-F89B-4015-8047-C3254C8EC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F97CF-3EAF-4D54-BB68-0AAED231D89E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1FB8C-923A-4D01-8D17-D7A919A6E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2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0F2EB-193C-4279-81B1-A869C5CF4A62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78254-1C6E-44FA-8712-001907CEA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9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29"/>
            <a:ext cx="9144000" cy="6843742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8661045-8FEC-4574-A0F1-33A774C482ED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1EE0A5-14D0-44A7-9371-C0FE29309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31" r:id="rId2"/>
    <p:sldLayoutId id="2147483725" r:id="rId3"/>
    <p:sldLayoutId id="2147483732" r:id="rId4"/>
    <p:sldLayoutId id="2147483733" r:id="rId5"/>
    <p:sldLayoutId id="2147483734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ithub.com/InsightSoftwareConsortium/SimpleITK-Notebook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ink.springer.com/epdf/10.1007/s10278-017-0037-8?author_access_token=yinJkOXIy1CDH5qFryMpife4RwlQNchNByi7wbcMAY7nZiB2CrLz3lP8Z25z8a70zrQ5n2yqVseS4BZxRjmiywgPJheGzjIWwgaNNDOjYBtsruXKIaTRDTIL4Ik2OSejaIJvtA9KgG0s0zbeOADArw==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SimpleITK/SimpleITK" TargetMode="External"/><Relationship Id="rId4" Type="http://schemas.openxmlformats.org/officeDocument/2006/relationships/hyperlink" Target="http://www.github.com/InsightSoftwareConsortium/SimpleITK-Notebook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iscourse.itk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" y="5181600"/>
            <a:ext cx="8534400" cy="1470025"/>
          </a:xfrm>
        </p:spPr>
        <p:txBody>
          <a:bodyPr/>
          <a:lstStyle/>
          <a:p>
            <a:r>
              <a:rPr lang="en-US" sz="2000" dirty="0" smtClean="0"/>
              <a:t>Please attribute as </a:t>
            </a:r>
            <a:br>
              <a:rPr lang="en-US" sz="2000" dirty="0" smtClean="0"/>
            </a:br>
            <a:r>
              <a:rPr lang="en-US" sz="2000" dirty="0" err="1" smtClean="0"/>
              <a:t>SimpleITK</a:t>
            </a:r>
            <a:r>
              <a:rPr lang="en-US" sz="2000" dirty="0" smtClean="0"/>
              <a:t> Notebook development and Testing </a:t>
            </a:r>
            <a:br>
              <a:rPr lang="en-US" sz="2000" dirty="0" smtClean="0"/>
            </a:br>
            <a:r>
              <a:rPr lang="en-US" sz="2000" dirty="0" smtClean="0"/>
              <a:t>(SPIE Medical Imaging 2018)</a:t>
            </a:r>
            <a:endParaRPr lang="en-US" sz="2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762000"/>
            <a:ext cx="7848600" cy="838200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This work is </a:t>
            </a:r>
            <a:r>
              <a:rPr lang="en-US" sz="2000" dirty="0" smtClean="0">
                <a:solidFill>
                  <a:schemeClr val="tx1"/>
                </a:solidFill>
              </a:rPr>
              <a:t>copyrighted by the Insight Software Consortium 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It is distributed under </a:t>
            </a:r>
            <a:r>
              <a:rPr lang="en-US" sz="2000" dirty="0">
                <a:solidFill>
                  <a:schemeClr val="tx1"/>
                </a:solidFill>
              </a:rPr>
              <a:t>a Creative Commons Attribution 4.0 International </a:t>
            </a:r>
            <a:r>
              <a:rPr lang="en-US" sz="2000" dirty="0" smtClean="0">
                <a:solidFill>
                  <a:schemeClr val="tx1"/>
                </a:solidFill>
              </a:rPr>
              <a:t>License: https</a:t>
            </a:r>
            <a:r>
              <a:rPr lang="en-US" sz="2000" dirty="0">
                <a:solidFill>
                  <a:schemeClr val="tx1"/>
                </a:solidFill>
              </a:rPr>
              <a:t>://creativecommons.org/licenses/by/4.0/</a:t>
            </a:r>
          </a:p>
        </p:txBody>
      </p:sp>
      <p:pic>
        <p:nvPicPr>
          <p:cNvPr id="1026" name="Picture 2" descr="ttps://mirrors.creativecommons.org/presskit/icons/cc.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s://mirrors.creativecommons.org/presskit/icons/by.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365248"/>
            <a:ext cx="2816352" cy="281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0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09600"/>
            <a:ext cx="9144000" cy="2209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Notebook Development and Testing</a:t>
            </a:r>
            <a:endParaRPr lang="en-US" sz="3600" dirty="0" smtClean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19100" y="2819400"/>
            <a:ext cx="8305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Hans J. Johnson, </a:t>
            </a: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Bradley C.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Lowekamp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, </a:t>
            </a: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3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Ziv Yaniv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University of 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Iowa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National Institutes of Health</a:t>
            </a:r>
            <a:b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</a:b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3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TAJ </a:t>
            </a:r>
            <a:r>
              <a:rPr lang="en-US" sz="24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Technologies Inc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4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MSC LLC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8" name="Picture 7" descr="nl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5139206"/>
            <a:ext cx="2351456" cy="17187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462829"/>
            <a:ext cx="914400" cy="9040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39" y="5396179"/>
            <a:ext cx="1970456" cy="1123160"/>
          </a:xfrm>
          <a:prstGeom prst="rect">
            <a:avLst/>
          </a:prstGeom>
        </p:spPr>
      </p:pic>
      <p:pic>
        <p:nvPicPr>
          <p:cNvPr id="13" name="Picture 2" descr="S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424321"/>
            <a:ext cx="2171700" cy="94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8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Your Python Notebooks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59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400" dirty="0" smtClean="0"/>
              <a:t>Notebooks are code and prose.</a:t>
            </a:r>
          </a:p>
          <a:p>
            <a:pPr marL="857250" lvl="1" indent="-457200"/>
            <a:r>
              <a:rPr lang="en-US" sz="2400" dirty="0" smtClean="0"/>
              <a:t>Use </a:t>
            </a:r>
            <a:r>
              <a:rPr lang="en-US" sz="2400" dirty="0"/>
              <a:t>a version control system </a:t>
            </a:r>
            <a:r>
              <a:rPr lang="en-US" sz="2400" dirty="0" smtClean="0"/>
              <a:t>(</a:t>
            </a:r>
            <a:r>
              <a:rPr lang="en-US" sz="2400" dirty="0" err="1" smtClean="0"/>
              <a:t>git</a:t>
            </a:r>
            <a:r>
              <a:rPr lang="en-US" sz="2400" dirty="0" smtClean="0"/>
              <a:t>, hg, </a:t>
            </a:r>
            <a:r>
              <a:rPr lang="en-US" sz="2400" dirty="0" err="1" smtClean="0"/>
              <a:t>svn</a:t>
            </a:r>
            <a:r>
              <a:rPr lang="en-US" sz="2400" dirty="0" smtClean="0"/>
              <a:t>).</a:t>
            </a:r>
          </a:p>
          <a:p>
            <a:pPr marL="857250" lvl="1" indent="-457200"/>
            <a:r>
              <a:rPr lang="en-US" sz="2400" dirty="0" smtClean="0"/>
              <a:t>Test them, at least execution (</a:t>
            </a:r>
            <a:r>
              <a:rPr lang="en-US" sz="2400" dirty="0" err="1" smtClean="0"/>
              <a:t>pytest</a:t>
            </a:r>
            <a:r>
              <a:rPr lang="en-US" sz="2400" dirty="0" smtClean="0"/>
              <a:t>, nose2, </a:t>
            </a:r>
            <a:r>
              <a:rPr lang="en-US" sz="2400" dirty="0" err="1" smtClean="0"/>
              <a:t>unittest</a:t>
            </a:r>
            <a:r>
              <a:rPr lang="en-US" sz="2400" dirty="0" smtClean="0"/>
              <a:t>).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 smtClean="0"/>
              <a:t>Notebooks are not pure code, they may also contain execution results.</a:t>
            </a:r>
          </a:p>
          <a:p>
            <a:pPr marL="857250" lvl="1" indent="-457200"/>
            <a:r>
              <a:rPr lang="en-US" sz="2400" dirty="0" smtClean="0"/>
              <a:t>Commit clean notebooks to avoid messy history and an unnecessarily large repository.</a:t>
            </a:r>
          </a:p>
          <a:p>
            <a:pPr marL="857250" lvl="1" indent="-457200"/>
            <a:endParaRPr lang="en-US" sz="24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sz="2400" dirty="0" smtClean="0"/>
              <a:t>Use a continuous integration service to run your tests (</a:t>
            </a:r>
            <a:r>
              <a:rPr lang="en-US" sz="2400" dirty="0" err="1" smtClean="0"/>
              <a:t>CircleCI</a:t>
            </a:r>
            <a:r>
              <a:rPr lang="en-US" sz="2400" dirty="0" smtClean="0"/>
              <a:t>, Travis CI, </a:t>
            </a:r>
            <a:r>
              <a:rPr lang="en-US" sz="2400" dirty="0" err="1" smtClean="0"/>
              <a:t>Appveyor</a:t>
            </a:r>
            <a:r>
              <a:rPr lang="en-US" sz="2400" dirty="0" smtClean="0"/>
              <a:t>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448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SimpleITK</a:t>
            </a:r>
            <a:r>
              <a:rPr lang="en-US" dirty="0" smtClean="0"/>
              <a:t> Notebook </a:t>
            </a:r>
            <a:br>
              <a:rPr lang="en-US" dirty="0" smtClean="0"/>
            </a:br>
            <a:r>
              <a:rPr lang="en-US" dirty="0" smtClean="0"/>
              <a:t>Development and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en-US" sz="2400" dirty="0" smtClean="0"/>
              <a:t>One authoritative repository: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000" dirty="0" err="1" smtClean="0">
                <a:hlinkClick r:id="rId2"/>
              </a:rPr>
              <a:t>github.com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err="1" smtClean="0">
                <a:hlinkClick r:id="rId2"/>
              </a:rPr>
              <a:t>InsightSoftwareConsortium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err="1" smtClean="0">
                <a:hlinkClick r:id="rId2"/>
              </a:rPr>
              <a:t>SimpleITK</a:t>
            </a:r>
            <a:r>
              <a:rPr lang="en-US" sz="2000" dirty="0" smtClean="0">
                <a:hlinkClick r:id="rId2"/>
              </a:rPr>
              <a:t>-Notebooks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No direct commits to this repository, only pull requests.</a:t>
            </a:r>
            <a:endParaRPr lang="en-US" sz="2000" dirty="0"/>
          </a:p>
          <a:p>
            <a:pPr marL="514350" indent="-457200">
              <a:buFont typeface="+mj-lt"/>
              <a:buAutoNum type="arabicPeriod"/>
            </a:pPr>
            <a:endParaRPr lang="en-US" sz="1800" dirty="0" smtClean="0"/>
          </a:p>
          <a:p>
            <a:pPr marL="514350" indent="-457200">
              <a:buFont typeface="+mj-lt"/>
              <a:buAutoNum type="arabicPeriod"/>
            </a:pPr>
            <a:r>
              <a:rPr lang="en-US" sz="2400" dirty="0" smtClean="0"/>
              <a:t>Code review and test (</a:t>
            </a:r>
            <a:r>
              <a:rPr lang="en-US" sz="2400" dirty="0" err="1" smtClean="0"/>
              <a:t>pytest</a:t>
            </a:r>
            <a:r>
              <a:rPr lang="en-US" sz="2400" dirty="0" smtClean="0"/>
              <a:t>) pull requests:</a:t>
            </a:r>
          </a:p>
          <a:p>
            <a:pPr lvl="1"/>
            <a:r>
              <a:rPr lang="en-US" sz="2000" dirty="0" smtClean="0"/>
              <a:t>Static: (1) ensure notebooks contain no output; (2) spellcheck all markdown/prose cells and comments in code.</a:t>
            </a:r>
          </a:p>
          <a:p>
            <a:pPr lvl="1"/>
            <a:r>
              <a:rPr lang="en-US" sz="2000" dirty="0" smtClean="0"/>
              <a:t>Dynamic: (1) Run the notebook using the </a:t>
            </a:r>
            <a:r>
              <a:rPr lang="en-US" sz="2000" dirty="0" err="1" smtClean="0"/>
              <a:t>jupyter</a:t>
            </a:r>
            <a:r>
              <a:rPr lang="en-US" sz="2000" dirty="0" smtClean="0"/>
              <a:t> </a:t>
            </a:r>
            <a:r>
              <a:rPr lang="en-US" sz="2000" dirty="0" err="1" smtClean="0"/>
              <a:t>nbconvert</a:t>
            </a:r>
            <a:r>
              <a:rPr lang="en-US" sz="2000" dirty="0" smtClean="0"/>
              <a:t> tool and analyze result (notebook in JSON format). </a:t>
            </a:r>
            <a:br>
              <a:rPr lang="en-US" sz="2000" dirty="0" smtClean="0"/>
            </a:br>
            <a:r>
              <a:rPr lang="en-US" sz="2000" dirty="0" smtClean="0"/>
              <a:t>Mark code cell meta-data: </a:t>
            </a:r>
            <a:r>
              <a:rPr lang="en-US" sz="2000" dirty="0" err="1" smtClean="0"/>
              <a:t>simpleitk_error_allowed</a:t>
            </a:r>
            <a:r>
              <a:rPr lang="en-US" sz="2000" dirty="0" smtClean="0"/>
              <a:t> (may or may not happen), </a:t>
            </a:r>
            <a:r>
              <a:rPr lang="en-US" sz="2000" dirty="0" err="1" smtClean="0"/>
              <a:t>simpleitk_error_expected</a:t>
            </a:r>
            <a:r>
              <a:rPr lang="en-US" sz="2000" dirty="0" smtClean="0"/>
              <a:t>; (2) regression testing – in the works.</a:t>
            </a:r>
            <a:endParaRPr lang="en-US" sz="2000" dirty="0"/>
          </a:p>
          <a:p>
            <a:pPr lvl="1"/>
            <a:endParaRPr lang="en-US" sz="1800" dirty="0"/>
          </a:p>
          <a:p>
            <a:pPr marL="514350" indent="-457200">
              <a:buFont typeface="+mj-lt"/>
              <a:buAutoNum type="arabicPeriod"/>
            </a:pPr>
            <a:r>
              <a:rPr lang="en-US" sz="2400" dirty="0" smtClean="0"/>
              <a:t>Deal with memory constraints on build machines.</a:t>
            </a:r>
            <a:endParaRPr lang="en-US" sz="2400" dirty="0"/>
          </a:p>
          <a:p>
            <a:pPr marL="51435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33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SimpleITK</a:t>
            </a:r>
            <a:r>
              <a:rPr lang="en-US" dirty="0" smtClean="0"/>
              <a:t> Notebook </a:t>
            </a:r>
            <a:br>
              <a:rPr lang="en-US" dirty="0" smtClean="0"/>
            </a:br>
            <a:r>
              <a:rPr lang="en-US" dirty="0" smtClean="0"/>
              <a:t>Development and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514350" indent="-457200">
              <a:buFont typeface="+mj-lt"/>
              <a:buAutoNum type="arabicPeriod" startAt="4"/>
            </a:pPr>
            <a:r>
              <a:rPr lang="en-US" sz="2400" dirty="0" smtClean="0"/>
              <a:t>Data sharing: </a:t>
            </a:r>
          </a:p>
          <a:p>
            <a:pPr lvl="1"/>
            <a:r>
              <a:rPr lang="en-US" sz="2000" dirty="0" smtClean="0"/>
              <a:t>Storage: (1) images on MIDAS data servers or on accessible web pages (raw </a:t>
            </a:r>
            <a:r>
              <a:rPr lang="en-US" sz="2000" dirty="0" err="1" smtClean="0"/>
              <a:t>url</a:t>
            </a:r>
            <a:r>
              <a:rPr lang="en-US" sz="2000" dirty="0" smtClean="0"/>
              <a:t>); (2) code repository contains data manifest file in JSON format with md5 to validate download integrity.</a:t>
            </a:r>
          </a:p>
          <a:p>
            <a:pPr lvl="1"/>
            <a:r>
              <a:rPr lang="en-US" sz="2000" dirty="0" smtClean="0"/>
              <a:t>Retrieval: Cache images locally.</a:t>
            </a:r>
            <a:br>
              <a:rPr lang="en-US" sz="2000" dirty="0" smtClean="0"/>
            </a:br>
            <a:r>
              <a:rPr lang="en-US" sz="2000" dirty="0" smtClean="0"/>
              <a:t>(1) without internet access, bulk download script; (2) with internet access, lazy download.</a:t>
            </a:r>
            <a:br>
              <a:rPr lang="en-US" sz="2000" dirty="0" smtClean="0"/>
            </a:br>
            <a:r>
              <a:rPr lang="en-US" sz="2000" dirty="0" smtClean="0"/>
              <a:t>            </a:t>
            </a:r>
          </a:p>
          <a:p>
            <a:pPr lvl="1"/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5983069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additional details see: “</a:t>
            </a:r>
            <a:r>
              <a:rPr lang="en-US" dirty="0" err="1"/>
              <a:t>SimpleITK</a:t>
            </a:r>
            <a:r>
              <a:rPr lang="en-US" dirty="0"/>
              <a:t> Image-Analysis Notebooks: a Collaborative Environment for Education and Reproducible </a:t>
            </a:r>
            <a:r>
              <a:rPr lang="en-US" dirty="0" smtClean="0"/>
              <a:t>Research” (read freely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6297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the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We welcome questions/requests/contributions from the community:</a:t>
            </a:r>
          </a:p>
          <a:p>
            <a:pPr marL="857250" lvl="1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smtClean="0"/>
              <a:t>Ask questions (</a:t>
            </a:r>
            <a:r>
              <a:rPr lang="en-US" sz="2000" dirty="0" err="1" smtClean="0">
                <a:hlinkClick r:id="rId2"/>
              </a:rPr>
              <a:t>itk</a:t>
            </a:r>
            <a:r>
              <a:rPr lang="en-US" sz="2000" dirty="0" smtClean="0">
                <a:hlinkClick r:id="rId2"/>
              </a:rPr>
              <a:t> discourse</a:t>
            </a:r>
            <a:r>
              <a:rPr lang="en-US" sz="2000" dirty="0" smtClean="0"/>
              <a:t>)</a:t>
            </a:r>
          </a:p>
          <a:p>
            <a:pPr marL="857250" lvl="1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smtClean="0"/>
              <a:t>Request features / examples.</a:t>
            </a:r>
          </a:p>
          <a:p>
            <a:pPr marL="857250" lvl="1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smtClean="0"/>
              <a:t>Report bugs.</a:t>
            </a:r>
          </a:p>
          <a:p>
            <a:pPr marL="857250" lvl="1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smtClean="0"/>
              <a:t>Contribute code or new notebooks.</a:t>
            </a:r>
          </a:p>
          <a:p>
            <a:pPr marL="857250" lvl="1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dirty="0" smtClean="0"/>
          </a:p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hlinkClick r:id="rId3"/>
              </a:rPr>
              <a:t>github.com/SimpleITK/SimpleITK</a:t>
            </a:r>
            <a:endParaRPr lang="en-US" sz="2000" dirty="0"/>
          </a:p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and</a:t>
            </a:r>
            <a:endParaRPr lang="en-US" sz="2000" dirty="0" smtClean="0">
              <a:hlinkClick r:id="rId4"/>
            </a:endParaRPr>
          </a:p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hlinkClick r:id="rId4"/>
              </a:rPr>
              <a:t>github.com/InsightSoftwareConsortium/SimpleITK-Notebooks</a:t>
            </a:r>
            <a:endParaRPr lang="en-US" sz="2000" dirty="0"/>
          </a:p>
          <a:p>
            <a:pPr marL="857250" lvl="1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2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050" y="1576780"/>
            <a:ext cx="4025900" cy="370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5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9644</TotalTime>
  <Words>242</Words>
  <Application>Microsoft Macintosh PowerPoint</Application>
  <PresentationFormat>On-screen Show (4:3)</PresentationFormat>
  <Paragraphs>43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ＭＳ Ｐゴシック</vt:lpstr>
      <vt:lpstr>Arial</vt:lpstr>
      <vt:lpstr>Custom Design</vt:lpstr>
      <vt:lpstr>Please attribute as  SimpleITK Notebook development and Testing  (SPIE Medical Imaging 2018)</vt:lpstr>
      <vt:lpstr>Notebook Development and Testing</vt:lpstr>
      <vt:lpstr>Maintaining Your Python Notebooks</vt:lpstr>
      <vt:lpstr>SimpleITK Notebook  Development and Testing </vt:lpstr>
      <vt:lpstr>SimpleITK Notebook  Development and Testing </vt:lpstr>
      <vt:lpstr>Join the Community</vt:lpstr>
      <vt:lpstr>PowerPoint Presentation</vt:lpstr>
    </vt:vector>
  </TitlesOfParts>
  <Company>DBED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Larrym</dc:creator>
  <cp:lastModifiedBy>Yaniv, Ziv Rafael (NIH/NLM/LHC) [C]</cp:lastModifiedBy>
  <cp:revision>826</cp:revision>
  <dcterms:created xsi:type="dcterms:W3CDTF">2010-11-26T16:59:37Z</dcterms:created>
  <dcterms:modified xsi:type="dcterms:W3CDTF">2018-01-10T19:22:03Z</dcterms:modified>
</cp:coreProperties>
</file>