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handoutMasterIdLst>
    <p:handoutMasterId r:id="rId16"/>
  </p:handoutMasterIdLst>
  <p:sldIdLst>
    <p:sldId id="484" r:id="rId2"/>
    <p:sldId id="485" r:id="rId3"/>
    <p:sldId id="487" r:id="rId4"/>
    <p:sldId id="488" r:id="rId5"/>
    <p:sldId id="489" r:id="rId6"/>
    <p:sldId id="490" r:id="rId7"/>
    <p:sldId id="491" r:id="rId8"/>
    <p:sldId id="495" r:id="rId9"/>
    <p:sldId id="492" r:id="rId10"/>
    <p:sldId id="493" r:id="rId11"/>
    <p:sldId id="494" r:id="rId12"/>
    <p:sldId id="496" r:id="rId13"/>
    <p:sldId id="486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392C"/>
    <a:srgbClr val="F09419"/>
    <a:srgbClr val="91A20A"/>
    <a:srgbClr val="D0E810"/>
    <a:srgbClr val="008F15"/>
    <a:srgbClr val="0000FF"/>
    <a:srgbClr val="66FF33"/>
    <a:srgbClr val="0099FF"/>
    <a:srgbClr val="9999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2" autoAdjust="0"/>
    <p:restoredTop sz="81560"/>
  </p:normalViewPr>
  <p:slideViewPr>
    <p:cSldViewPr>
      <p:cViewPr>
        <p:scale>
          <a:sx n="100" d="100"/>
          <a:sy n="100" d="100"/>
        </p:scale>
        <p:origin x="1976" y="10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6CE8355-AFBE-4D8C-B01D-FFAF4EEE9F4F}" type="datetimeFigureOut">
              <a:rPr lang="en-US"/>
              <a:pPr>
                <a:defRPr/>
              </a:pPr>
              <a:t>11/30/17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D6B1FE9-E97D-42C4-A1DA-A28A65140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55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B20D7316-F367-479F-B3A3-59DCC056C18A}" type="datetime1">
              <a:rPr lang="en-US"/>
              <a:pPr>
                <a:defRPr/>
              </a:pPr>
              <a:t>11/30/17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84528C35-0DD3-4309-87E3-26DFF30FF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88BC9-821D-46A8-AFD6-230492E8C9AF}" type="datetimeFigureOut">
              <a:rPr lang="en-US"/>
              <a:pPr>
                <a:defRPr/>
              </a:pPr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EDD16-26BB-499A-B2DD-1A21E2267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3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E9403-D09C-406A-AD25-1CE136FB5501}" type="datetimeFigureOut">
              <a:rPr lang="en-US"/>
              <a:pPr>
                <a:defRPr/>
              </a:pPr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36964-4DA0-477F-B89E-50F6C2844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6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5E630-9B2E-41EF-A078-945AE7697E9C}" type="datetimeFigureOut">
              <a:rPr lang="en-US"/>
              <a:pPr>
                <a:defRPr/>
              </a:pPr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ABB79-140E-4E7D-96BE-32C84BD48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3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81000" y="1219200"/>
            <a:ext cx="7696200" cy="46038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6C9E0-4FF1-484C-A494-46CCBBD688D5}" type="datetimeFigureOut">
              <a:rPr lang="en-US"/>
              <a:pPr>
                <a:defRPr/>
              </a:pPr>
              <a:t>11/30/17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02301-CA95-4515-BC2A-2500D749F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8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2A545-8EFC-4637-800E-2B076FC7AE67}" type="datetimeFigureOut">
              <a:rPr lang="en-US"/>
              <a:pPr>
                <a:defRPr/>
              </a:pPr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D5B4A-B9B8-4683-95A2-68228DAD19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6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81000" y="1219200"/>
            <a:ext cx="7696200" cy="46038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2DE65-D62C-494B-B749-34D6AA327F1C}" type="datetimeFigureOut">
              <a:rPr lang="en-US"/>
              <a:pPr>
                <a:defRPr/>
              </a:pPr>
              <a:t>11/30/17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1ABEB-9065-4918-9B62-A7115F294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6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1000" y="1219200"/>
            <a:ext cx="7696200" cy="46038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CA928-6483-4B86-97FE-A8AD55448C01}" type="datetimeFigureOut">
              <a:rPr lang="en-US"/>
              <a:pPr>
                <a:defRPr/>
              </a:pPr>
              <a:t>11/30/17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28DEF-0B2B-4340-AB8D-3E0EF0C91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1000" y="1219200"/>
            <a:ext cx="7696200" cy="46038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5E72E-9EC9-47A0-98C8-1DB53765EE72}" type="datetimeFigureOut">
              <a:rPr lang="en-US"/>
              <a:pPr>
                <a:defRPr/>
              </a:pPr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F6EFB-0ECE-46BE-9404-2DB511FFC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9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6639E-96CF-4485-9FA4-D72DE6DAF6AD}" type="datetimeFigureOut">
              <a:rPr lang="en-US"/>
              <a:pPr>
                <a:defRPr/>
              </a:pPr>
              <a:t>11/30/17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E4D1D-F89B-4015-8047-C3254C8EC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F97CF-3EAF-4D54-BB68-0AAED231D89E}" type="datetimeFigureOut">
              <a:rPr lang="en-US"/>
              <a:pPr>
                <a:defRPr/>
              </a:pPr>
              <a:t>11/30/17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1FB8C-923A-4D01-8D17-D7A919A6E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2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0F2EB-193C-4279-81B1-A869C5CF4A62}" type="datetimeFigureOut">
              <a:rPr lang="en-US"/>
              <a:pPr>
                <a:defRPr/>
              </a:pPr>
              <a:t>11/30/17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78254-1C6E-44FA-8712-001907CEA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9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29"/>
            <a:ext cx="9144000" cy="6843742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8661045-8FEC-4574-A0F1-33A774C482ED}" type="datetimeFigureOut">
              <a:rPr lang="en-US"/>
              <a:pPr>
                <a:defRPr/>
              </a:pPr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1EE0A5-14D0-44A7-9371-C0FE29309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31" r:id="rId2"/>
    <p:sldLayoutId id="2147483725" r:id="rId3"/>
    <p:sldLayoutId id="2147483732" r:id="rId4"/>
    <p:sldLayoutId id="2147483733" r:id="rId5"/>
    <p:sldLayoutId id="2147483734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" y="5181600"/>
            <a:ext cx="8534400" cy="1470025"/>
          </a:xfrm>
        </p:spPr>
        <p:txBody>
          <a:bodyPr/>
          <a:lstStyle/>
          <a:p>
            <a:r>
              <a:rPr lang="en-US" sz="2000" dirty="0" smtClean="0"/>
              <a:t>Please attribute as </a:t>
            </a:r>
            <a:br>
              <a:rPr lang="en-US" sz="2000" dirty="0" smtClean="0"/>
            </a:br>
            <a:r>
              <a:rPr lang="en-US" sz="2000" dirty="0" err="1" smtClean="0"/>
              <a:t>SimpleITK</a:t>
            </a:r>
            <a:r>
              <a:rPr lang="en-US" sz="2000" dirty="0" smtClean="0"/>
              <a:t> Fundamental Concepts (SPIE Medical Imaging 2018)</a:t>
            </a:r>
            <a:endParaRPr lang="en-US" sz="2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762000"/>
            <a:ext cx="7848600" cy="838200"/>
          </a:xfrm>
        </p:spPr>
        <p:txBody>
          <a:bodyPr/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This work is </a:t>
            </a:r>
            <a:r>
              <a:rPr lang="en-US" sz="2000" dirty="0" smtClean="0">
                <a:solidFill>
                  <a:schemeClr val="tx1"/>
                </a:solidFill>
              </a:rPr>
              <a:t>copyrighted by the Insight Software Consortium 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It is distributed under </a:t>
            </a:r>
            <a:r>
              <a:rPr lang="en-US" sz="2000" dirty="0">
                <a:solidFill>
                  <a:schemeClr val="tx1"/>
                </a:solidFill>
              </a:rPr>
              <a:t>a Creative Commons Attribution 4.0 International </a:t>
            </a:r>
            <a:r>
              <a:rPr lang="en-US" sz="2000" dirty="0" smtClean="0">
                <a:solidFill>
                  <a:schemeClr val="tx1"/>
                </a:solidFill>
              </a:rPr>
              <a:t>License: https</a:t>
            </a:r>
            <a:r>
              <a:rPr lang="en-US" sz="2000" dirty="0">
                <a:solidFill>
                  <a:schemeClr val="tx1"/>
                </a:solidFill>
              </a:rPr>
              <a:t>://creativecommons.org/licenses/by/4.0/</a:t>
            </a:r>
          </a:p>
        </p:txBody>
      </p:sp>
      <p:pic>
        <p:nvPicPr>
          <p:cNvPr id="1026" name="Picture 2" descr="ttps://mirrors.creativecommons.org/presskit/icons/cc.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tps://mirrors.creativecommons.org/presskit/icons/by.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365248"/>
            <a:ext cx="2816352" cy="281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0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Resample: Image + Transform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905000"/>
            <a:ext cx="2509824" cy="2309420"/>
          </a:xfrm>
          <a:prstGeom prst="rect">
            <a:avLst/>
          </a:prstGeom>
          <a:ln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</p:pic>
      <p:cxnSp>
        <p:nvCxnSpPr>
          <p:cNvPr id="6" name="Straight Arrow Connector 5"/>
          <p:cNvCxnSpPr/>
          <p:nvPr/>
        </p:nvCxnSpPr>
        <p:spPr>
          <a:xfrm>
            <a:off x="5486400" y="439618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486400" y="3886200"/>
            <a:ext cx="0" cy="509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81000" y="3274455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81000" y="2764475"/>
            <a:ext cx="0" cy="509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3" b="1923"/>
          <a:stretch/>
        </p:blipFill>
        <p:spPr>
          <a:xfrm>
            <a:off x="1066800" y="1623620"/>
            <a:ext cx="2590800" cy="2590800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401782" y="3255818"/>
            <a:ext cx="5015345" cy="1762341"/>
          </a:xfrm>
          <a:custGeom>
            <a:avLst/>
            <a:gdLst>
              <a:gd name="connsiteX0" fmla="*/ 0 w 5015345"/>
              <a:gd name="connsiteY0" fmla="*/ 0 h 1762341"/>
              <a:gd name="connsiteX1" fmla="*/ 1163782 w 5015345"/>
              <a:gd name="connsiteY1" fmla="*/ 1731818 h 1762341"/>
              <a:gd name="connsiteX2" fmla="*/ 5015345 w 5015345"/>
              <a:gd name="connsiteY2" fmla="*/ 1149927 h 176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5345" h="1762341">
                <a:moveTo>
                  <a:pt x="0" y="0"/>
                </a:moveTo>
                <a:cubicBezTo>
                  <a:pt x="163945" y="770082"/>
                  <a:pt x="327891" y="1540164"/>
                  <a:pt x="1163782" y="1731818"/>
                </a:cubicBezTo>
                <a:cubicBezTo>
                  <a:pt x="1999673" y="1923473"/>
                  <a:pt x="5015345" y="1149927"/>
                  <a:pt x="5015345" y="1149927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5147" y="5213949"/>
            <a:ext cx="5801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Specifying the resampling grid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Use an existing image.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Use origin, size, spacing, and direction cosine. 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16609" y="313112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17127" y="4396180"/>
            <a:ext cx="44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400" y="6336268"/>
            <a:ext cx="8109912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Unexpected </a:t>
            </a:r>
            <a:r>
              <a:rPr lang="en-US" dirty="0" smtClean="0"/>
              <a:t>results: errors in resampling grid specification or transformation.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0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– Coordinate Systems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48" y="1417638"/>
            <a:ext cx="8880504" cy="284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5105400"/>
            <a:ext cx="73276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Three coordinate systems: Fixed, Virtual, Moving.</a:t>
            </a:r>
            <a:br>
              <a:rPr lang="en-US" dirty="0" smtClean="0"/>
            </a:br>
            <a:r>
              <a:rPr lang="en-US" dirty="0" smtClean="0"/>
              <a:t>                                            Most often the Fixed and Moving coincide.</a:t>
            </a:r>
          </a:p>
          <a:p>
            <a:r>
              <a:rPr lang="en-US" dirty="0" smtClean="0"/>
              <a:t>Three transformations: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f</a:t>
            </a:r>
            <a:r>
              <a:rPr lang="en-US" dirty="0" smtClean="0"/>
              <a:t>(</a:t>
            </a:r>
            <a:r>
              <a:rPr lang="en-US" baseline="30000" dirty="0" err="1" smtClean="0"/>
              <a:t>v</a:t>
            </a:r>
            <a:r>
              <a:rPr lang="en-US" dirty="0" err="1" smtClean="0"/>
              <a:t>p</a:t>
            </a:r>
            <a:r>
              <a:rPr lang="en-US" dirty="0" smtClean="0"/>
              <a:t>) = </a:t>
            </a:r>
            <a:r>
              <a:rPr lang="en-US" baseline="30000" dirty="0" err="1" smtClean="0"/>
              <a:t>f</a:t>
            </a:r>
            <a:r>
              <a:rPr lang="en-US" dirty="0" err="1" smtClean="0"/>
              <a:t>p</a:t>
            </a:r>
            <a:endParaRPr lang="en-US" dirty="0" smtClean="0"/>
          </a:p>
          <a:p>
            <a:r>
              <a:rPr lang="en-US" dirty="0" smtClean="0"/>
              <a:t>                                     T</a:t>
            </a:r>
            <a:r>
              <a:rPr lang="en-US" baseline="-25000" dirty="0" smtClean="0"/>
              <a:t>m</a:t>
            </a:r>
            <a:r>
              <a:rPr lang="en-US" dirty="0" smtClean="0"/>
              <a:t>(</a:t>
            </a:r>
            <a:r>
              <a:rPr lang="en-US" baseline="30000" dirty="0" err="1" smtClean="0"/>
              <a:t>v</a:t>
            </a:r>
            <a:r>
              <a:rPr lang="en-US" dirty="0" err="1" smtClean="0"/>
              <a:t>p</a:t>
            </a:r>
            <a:r>
              <a:rPr lang="en-US" dirty="0" smtClean="0"/>
              <a:t>) = </a:t>
            </a:r>
            <a:r>
              <a:rPr lang="en-US" baseline="30000" dirty="0" err="1" smtClean="0"/>
              <a:t>m</a:t>
            </a:r>
            <a:r>
              <a:rPr lang="en-US" dirty="0" err="1" smtClean="0"/>
              <a:t>p</a:t>
            </a:r>
            <a:endParaRPr lang="en-US" dirty="0" smtClean="0"/>
          </a:p>
          <a:p>
            <a:r>
              <a:rPr lang="en-US" dirty="0" smtClean="0"/>
              <a:t>                                    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opt</a:t>
            </a:r>
            <a:r>
              <a:rPr lang="en-US" dirty="0" smtClean="0"/>
              <a:t>(</a:t>
            </a:r>
            <a:r>
              <a:rPr lang="en-US" baseline="30000" dirty="0" err="1" smtClean="0"/>
              <a:t>m</a:t>
            </a:r>
            <a:r>
              <a:rPr lang="en-US" dirty="0" err="1" smtClean="0"/>
              <a:t>p</a:t>
            </a:r>
            <a:r>
              <a:rPr lang="en-US" dirty="0" smtClean="0"/>
              <a:t>) = </a:t>
            </a:r>
            <a:r>
              <a:rPr lang="en-US" baseline="30000" dirty="0" err="1" smtClean="0"/>
              <a:t>m</a:t>
            </a:r>
            <a:r>
              <a:rPr lang="en-US" dirty="0" err="1" smtClean="0"/>
              <a:t>p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87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- Framework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577" y="1417638"/>
            <a:ext cx="5990223" cy="32431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1549598"/>
            <a:ext cx="423762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Optimizers:</a:t>
            </a:r>
          </a:p>
          <a:p>
            <a:pPr lvl="1"/>
            <a:r>
              <a:rPr lang="en-US" dirty="0" smtClean="0"/>
              <a:t>Exhaustive</a:t>
            </a:r>
          </a:p>
          <a:p>
            <a:pPr lvl="1"/>
            <a:r>
              <a:rPr lang="en-US" dirty="0" err="1" smtClean="0"/>
              <a:t>Nelder</a:t>
            </a:r>
            <a:r>
              <a:rPr lang="en-US" dirty="0" smtClean="0"/>
              <a:t>-Mead Simplex/Amoeba</a:t>
            </a:r>
          </a:p>
          <a:p>
            <a:pPr lvl="1"/>
            <a:r>
              <a:rPr lang="en-US" dirty="0" smtClean="0"/>
              <a:t>Powell </a:t>
            </a:r>
          </a:p>
          <a:p>
            <a:pPr lvl="1"/>
            <a:r>
              <a:rPr lang="en-US" dirty="0" smtClean="0"/>
              <a:t>1+1 </a:t>
            </a:r>
            <a:r>
              <a:rPr lang="en-US" dirty="0"/>
              <a:t>evolutionary </a:t>
            </a:r>
          </a:p>
          <a:p>
            <a:pPr lvl="1"/>
            <a:r>
              <a:rPr lang="en-US" dirty="0" err="1" smtClean="0"/>
              <a:t>GradientDescent</a:t>
            </a:r>
            <a:r>
              <a:rPr lang="en-US" dirty="0" smtClean="0"/>
              <a:t>    </a:t>
            </a:r>
            <a:r>
              <a:rPr lang="en-US" dirty="0" err="1"/>
              <a:t>GradientDescentLineSearch</a:t>
            </a:r>
            <a:r>
              <a:rPr lang="en-US" dirty="0"/>
              <a:t>    </a:t>
            </a:r>
            <a:r>
              <a:rPr lang="en-US" dirty="0" err="1" smtClean="0"/>
              <a:t>RegularStepGradientDescent</a:t>
            </a:r>
            <a:endParaRPr lang="en-US" dirty="0" smtClean="0"/>
          </a:p>
          <a:p>
            <a:pPr lvl="1"/>
            <a:r>
              <a:rPr lang="en-US" dirty="0" err="1" smtClean="0"/>
              <a:t>ConjugateGradientLineSearch</a:t>
            </a:r>
            <a:endParaRPr lang="en-US" dirty="0" smtClean="0"/>
          </a:p>
          <a:p>
            <a:pPr lvl="1"/>
            <a:r>
              <a:rPr lang="en-US" dirty="0" smtClean="0"/>
              <a:t>L-BFGS-B</a:t>
            </a:r>
          </a:p>
          <a:p>
            <a:endParaRPr lang="en-US" sz="2400" u="sng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Similarity metrics:</a:t>
            </a:r>
            <a:endParaRPr lang="en-US" sz="2000" dirty="0"/>
          </a:p>
          <a:p>
            <a:pPr lvl="1"/>
            <a:r>
              <a:rPr lang="en-US" dirty="0" err="1" smtClean="0"/>
              <a:t>MeanSquares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Demons</a:t>
            </a:r>
            <a:br>
              <a:rPr lang="en-US" dirty="0" smtClean="0"/>
            </a:br>
            <a:r>
              <a:rPr lang="en-US" dirty="0" smtClean="0"/>
              <a:t>Correlation    </a:t>
            </a:r>
            <a:r>
              <a:rPr lang="en-US" dirty="0" err="1"/>
              <a:t>ANTSNeighborhoodCorrelation</a:t>
            </a:r>
            <a:r>
              <a:rPr lang="en-US" dirty="0"/>
              <a:t>    </a:t>
            </a:r>
            <a:r>
              <a:rPr lang="en-US" dirty="0" err="1"/>
              <a:t>JointHistogramMutualInformation</a:t>
            </a:r>
            <a:r>
              <a:rPr lang="en-US" dirty="0"/>
              <a:t>    </a:t>
            </a:r>
            <a:r>
              <a:rPr lang="en-US" dirty="0" err="1"/>
              <a:t>MattesMutualInformation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5181600"/>
            <a:ext cx="3549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Multi-resolution framework.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Masks.</a:t>
            </a:r>
          </a:p>
        </p:txBody>
      </p:sp>
    </p:spTree>
    <p:extLst>
      <p:ext uri="{BB962C8B-B14F-4D97-AF65-F5344CB8AC3E}">
        <p14:creationId xmlns:p14="http://schemas.microsoft.com/office/powerpoint/2010/main" val="160157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050" y="1576780"/>
            <a:ext cx="4025900" cy="370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5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09600"/>
            <a:ext cx="9144000" cy="2209800"/>
          </a:xfrm>
        </p:spPr>
        <p:txBody>
          <a:bodyPr/>
          <a:lstStyle/>
          <a:p>
            <a:pPr eaLnBrk="1" hangingPunct="1"/>
            <a:r>
              <a:rPr lang="en-US" sz="3600" dirty="0" err="1"/>
              <a:t>SimpleITK</a:t>
            </a:r>
            <a:r>
              <a:rPr lang="en-US" sz="3600" dirty="0"/>
              <a:t> </a:t>
            </a:r>
            <a:r>
              <a:rPr lang="en-US" sz="3600" dirty="0" smtClean="0"/>
              <a:t>Fundamental Concepts</a:t>
            </a:r>
            <a:endParaRPr lang="en-US" sz="3600" dirty="0" smtClean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19100" y="2819400"/>
            <a:ext cx="8305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Hans J. Johnson, </a:t>
            </a: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Bradley C.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Lowekamp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, </a:t>
            </a: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3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Ziv Yaniv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The </a:t>
            </a:r>
            <a:r>
              <a:rPr lang="en-US" sz="24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University of 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Iowa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National Institutes of Health</a:t>
            </a:r>
            <a:b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</a:b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3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TAJ </a:t>
            </a:r>
            <a:r>
              <a:rPr lang="en-US" sz="24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Technologies Inc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4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MSC LLC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8" name="Picture 7" descr="nl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5139206"/>
            <a:ext cx="2351456" cy="17187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462829"/>
            <a:ext cx="914400" cy="9040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39" y="5396179"/>
            <a:ext cx="1970456" cy="1123160"/>
          </a:xfrm>
          <a:prstGeom prst="rect">
            <a:avLst/>
          </a:prstGeom>
        </p:spPr>
      </p:pic>
      <p:pic>
        <p:nvPicPr>
          <p:cNvPr id="13" name="Picture 2" descr="S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424321"/>
            <a:ext cx="2171700" cy="94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8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All global transformation </a:t>
            </a:r>
            <a:r>
              <a:rPr lang="en-US" sz="2400" u="sng" dirty="0" smtClean="0"/>
              <a:t>except translation </a:t>
            </a:r>
            <a:r>
              <a:rPr lang="en-US" sz="2400" dirty="0" smtClean="0"/>
              <a:t>are of the form:</a:t>
            </a:r>
          </a:p>
          <a:p>
            <a:pPr lvl="1"/>
            <a:endParaRPr lang="en-US" sz="2400" dirty="0" smtClean="0"/>
          </a:p>
          <a:p>
            <a:pPr lvl="1"/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7"/>
          <a:stretch/>
        </p:blipFill>
        <p:spPr>
          <a:xfrm>
            <a:off x="228600" y="2286000"/>
            <a:ext cx="8610600" cy="359411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76600" y="2286000"/>
            <a:ext cx="36576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8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Free-Form Deformation:</a:t>
            </a:r>
          </a:p>
          <a:p>
            <a:pPr lvl="1"/>
            <a:endParaRPr lang="en-US" sz="2400" dirty="0" smtClean="0"/>
          </a:p>
          <a:p>
            <a:pPr lvl="1"/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31800" y="4025474"/>
            <a:ext cx="8458200" cy="237653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You set: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Spline order (default is cubic)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Number of grid points per axis (mesh size)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Spatial domain </a:t>
            </a:r>
            <a:br>
              <a:rPr lang="en-US" sz="1800" dirty="0" smtClean="0"/>
            </a:br>
            <a:r>
              <a:rPr lang="en-US" sz="1800" dirty="0" smtClean="0"/>
              <a:t>manually: origin; physical dimension; direction cosine matrix </a:t>
            </a:r>
            <a:br>
              <a:rPr lang="en-US" sz="1800" dirty="0" smtClean="0"/>
            </a:br>
            <a:r>
              <a:rPr lang="en-US" sz="1800" dirty="0" smtClean="0"/>
              <a:t>image based: </a:t>
            </a:r>
            <a:r>
              <a:rPr lang="en-US" sz="1800" dirty="0" err="1" smtClean="0"/>
              <a:t>BSplineTransformInitializerFilter</a:t>
            </a:r>
            <a:endParaRPr lang="en-US" sz="1800" dirty="0" smtClean="0"/>
          </a:p>
          <a:p>
            <a:pPr marL="0" indent="0">
              <a:buNone/>
            </a:pPr>
            <a:r>
              <a:rPr lang="en-US" sz="2000" dirty="0" smtClean="0"/>
              <a:t>Transformation is identity outside the user defined domain.</a:t>
            </a:r>
          </a:p>
        </p:txBody>
      </p:sp>
      <p:graphicFrame>
        <p:nvGraphicFramePr>
          <p:cNvPr id="9" name="Object 9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623938"/>
              </p:ext>
            </p:extLst>
          </p:nvPr>
        </p:nvGraphicFramePr>
        <p:xfrm>
          <a:off x="2209800" y="2050565"/>
          <a:ext cx="6146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משוואה" r:id="rId3" imgW="6146640" imgH="812520" progId="Equation.3">
                  <p:embed/>
                </p:oleObj>
              </mc:Choice>
              <mc:Fallback>
                <p:oleObj name="משוואה" r:id="rId3" imgW="614664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050565"/>
                        <a:ext cx="61468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9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536940"/>
              </p:ext>
            </p:extLst>
          </p:nvPr>
        </p:nvGraphicFramePr>
        <p:xfrm>
          <a:off x="2176145" y="3060337"/>
          <a:ext cx="269472" cy="223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משוואה" r:id="rId5" imgW="279360" imgH="253800" progId="Equation.3">
                  <p:embed/>
                </p:oleObj>
              </mc:Choice>
              <mc:Fallback>
                <p:oleObj name="משוואה" r:id="rId5" imgW="2793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145" y="3060337"/>
                        <a:ext cx="269472" cy="223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922"/>
          <p:cNvSpPr txBox="1">
            <a:spLocks noChangeArrowheads="1"/>
          </p:cNvSpPr>
          <p:nvPr/>
        </p:nvSpPr>
        <p:spPr bwMode="auto">
          <a:xfrm>
            <a:off x="2441900" y="2971800"/>
            <a:ext cx="5995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 smtClean="0">
                <a:ea typeface="Arial" charset="0"/>
                <a:cs typeface="Arial" charset="0"/>
              </a:rPr>
              <a:t>sparse grid </a:t>
            </a:r>
            <a:r>
              <a:rPr lang="en-US" altLang="en-US" sz="2000" dirty="0">
                <a:ea typeface="Arial" charset="0"/>
                <a:cs typeface="Arial" charset="0"/>
              </a:rPr>
              <a:t>of control points with uniform </a:t>
            </a:r>
            <a:r>
              <a:rPr lang="en-US" altLang="en-US" sz="2000" dirty="0" smtClean="0">
                <a:ea typeface="Arial" charset="0"/>
                <a:cs typeface="Arial" charset="0"/>
              </a:rPr>
              <a:t>spacing,</a:t>
            </a:r>
            <a:endParaRPr lang="en-US" altLang="en-US" sz="2400" dirty="0">
              <a:latin typeface="Palatino Linotype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33600" y="3371910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B</a:t>
            </a:r>
            <a:r>
              <a:rPr lang="en-US" sz="2000" i="1" baseline="-25000" dirty="0" smtClean="0"/>
              <a:t>0..3</a:t>
            </a:r>
            <a:endParaRPr lang="en-US" sz="2000" i="1" baseline="-25000" dirty="0"/>
          </a:p>
        </p:txBody>
      </p:sp>
      <p:sp>
        <p:nvSpPr>
          <p:cNvPr id="36" name="Text Box 922"/>
          <p:cNvSpPr txBox="1">
            <a:spLocks noChangeArrowheads="1"/>
          </p:cNvSpPr>
          <p:nvPr/>
        </p:nvSpPr>
        <p:spPr bwMode="auto">
          <a:xfrm>
            <a:off x="2667000" y="3409213"/>
            <a:ext cx="36199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ea typeface="Arial" charset="0"/>
                <a:cs typeface="Arial" charset="0"/>
              </a:rPr>
              <a:t>c</a:t>
            </a:r>
            <a:r>
              <a:rPr lang="en-US" altLang="en-US" sz="2000" dirty="0" smtClean="0">
                <a:ea typeface="Arial" charset="0"/>
                <a:cs typeface="Arial" charset="0"/>
              </a:rPr>
              <a:t>ubic B-spline basis functions.</a:t>
            </a:r>
            <a:endParaRPr lang="en-US" altLang="en-US" sz="2400" dirty="0">
              <a:latin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57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Displacement Field:</a:t>
            </a:r>
          </a:p>
          <a:p>
            <a:pPr marL="400050" lvl="1" indent="0">
              <a:buNone/>
            </a:pPr>
            <a:r>
              <a:rPr lang="en-US" sz="2000" dirty="0" smtClean="0"/>
              <a:t>Dense set of vectors representing the displacement in a given spatial domain.</a:t>
            </a:r>
          </a:p>
          <a:p>
            <a:pPr lvl="1"/>
            <a:endParaRPr lang="en-US" sz="24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47040" y="2895600"/>
            <a:ext cx="8458200" cy="2057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You set: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Spatial domain and deformation:</a:t>
            </a:r>
            <a:br>
              <a:rPr lang="en-US" sz="1800" dirty="0" smtClean="0"/>
            </a:br>
            <a:r>
              <a:rPr lang="en-US" sz="1800" dirty="0" smtClean="0"/>
              <a:t>manually: origin; physical dimension; direction cosine matrix; vector values. </a:t>
            </a:r>
            <a:br>
              <a:rPr lang="en-US" sz="1800" dirty="0" smtClean="0"/>
            </a:br>
            <a:r>
              <a:rPr lang="en-US" sz="1800" dirty="0" smtClean="0"/>
              <a:t>image based: vector image which is </a:t>
            </a:r>
            <a:r>
              <a:rPr lang="en-US" sz="1800" u="sng" dirty="0" smtClean="0"/>
              <a:t>emptied of its contents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2000" dirty="0"/>
              <a:t>Transformation is identity outside the user defined domain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703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Composite transformation:</a:t>
            </a:r>
          </a:p>
          <a:p>
            <a:pPr marL="400050" lvl="1" indent="0">
              <a:buNone/>
            </a:pPr>
            <a:r>
              <a:rPr lang="en-US" sz="2000" dirty="0" smtClean="0"/>
              <a:t>Represents multiple transformations </a:t>
            </a:r>
            <a:r>
              <a:rPr lang="en-US" sz="2000" dirty="0"/>
              <a:t>applied one after the </a:t>
            </a:r>
            <a:r>
              <a:rPr lang="en-US" sz="2000" dirty="0" smtClean="0"/>
              <a:t>other.</a:t>
            </a:r>
            <a:br>
              <a:rPr lang="en-US" sz="2000" dirty="0" smtClean="0"/>
            </a:br>
            <a:r>
              <a:rPr lang="en-US" sz="2000" dirty="0" smtClean="0"/>
              <a:t>T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(T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(T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</a:t>
            </a:r>
            <a:r>
              <a:rPr lang="is-IS" sz="2000" dirty="0" smtClean="0"/>
              <a:t>…T</a:t>
            </a:r>
            <a:r>
              <a:rPr lang="is-IS" sz="2000" baseline="-25000" dirty="0" smtClean="0"/>
              <a:t>n</a:t>
            </a:r>
            <a:r>
              <a:rPr lang="is-IS" sz="2000" dirty="0" smtClean="0"/>
              <a:t>(p)...)))</a:t>
            </a:r>
            <a:endParaRPr lang="en-US" sz="20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3078164"/>
            <a:ext cx="8229600" cy="233203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Stack based semantics – first in last applied.</a:t>
            </a:r>
            <a:br>
              <a:rPr lang="en-US" sz="2000" dirty="0" smtClean="0"/>
            </a:b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composite_transform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sitk.Transform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(T</a:t>
            </a:r>
            <a:r>
              <a:rPr lang="en-US" sz="1600" baseline="-25000" dirty="0" smtClean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omposit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e_transform.AddTransform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(T</a:t>
            </a:r>
            <a:r>
              <a:rPr lang="en-US" sz="1600" baseline="-25000" dirty="0" smtClean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When used as the optimized transformation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in registration (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SetInitialTransform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),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only the parameters of the last transformation, 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sz="2000" baseline="-25000" dirty="0" err="1" smtClean="0">
                <a:latin typeface="Arial" charset="0"/>
                <a:ea typeface="Arial" charset="0"/>
                <a:cs typeface="Arial" charset="0"/>
              </a:rPr>
              <a:t>n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, are optimized.   </a:t>
            </a:r>
          </a:p>
        </p:txBody>
      </p:sp>
    </p:spTree>
    <p:extLst>
      <p:ext uri="{BB962C8B-B14F-4D97-AF65-F5344CB8AC3E}">
        <p14:creationId xmlns:p14="http://schemas.microsoft.com/office/powerpoint/2010/main" val="56255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3999"/>
          </a:xfrm>
          <a:ln w="25400"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An image is defined by: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Pixel type + spatial dimensionality.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Physical region in space occupied by the image as specified by: origin, spacing, size, and direction cosine matrix.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429000"/>
            <a:ext cx="563852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447800"/>
            <a:ext cx="8686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SimpleITK2Numpy:</a:t>
            </a:r>
          </a:p>
          <a:p>
            <a:pPr lvl="1"/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sitk.GetArrayFromImage</a:t>
            </a:r>
            <a:r>
              <a:rPr lang="en-US" sz="2400" dirty="0" smtClean="0"/>
              <a:t> </a:t>
            </a:r>
            <a:r>
              <a:rPr lang="en-US" sz="2000" dirty="0" smtClean="0"/>
              <a:t>– Data copy in </a:t>
            </a:r>
            <a:r>
              <a:rPr lang="en-US" sz="2000" dirty="0" err="1" smtClean="0"/>
              <a:t>numpy</a:t>
            </a:r>
            <a:r>
              <a:rPr lang="en-US" sz="2000" dirty="0" smtClean="0"/>
              <a:t> array (mutable).</a:t>
            </a:r>
          </a:p>
          <a:p>
            <a:pPr lvl="1"/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sitk.GetArrayViewFromImage</a:t>
            </a:r>
            <a:r>
              <a:rPr lang="en-US" sz="2400" dirty="0" smtClean="0"/>
              <a:t> </a:t>
            </a:r>
            <a:r>
              <a:rPr lang="en-US" sz="2000" dirty="0" smtClean="0"/>
              <a:t>– Data view in </a:t>
            </a:r>
            <a:r>
              <a:rPr lang="en-US" sz="2000" dirty="0" err="1" smtClean="0"/>
              <a:t>numpy</a:t>
            </a:r>
            <a:r>
              <a:rPr lang="en-US" sz="2000" dirty="0" smtClean="0"/>
              <a:t> array (immutable).</a:t>
            </a:r>
          </a:p>
          <a:p>
            <a:endParaRPr lang="en-US" sz="2000" dirty="0" smtClean="0"/>
          </a:p>
          <a:p>
            <a:r>
              <a:rPr lang="en-US" sz="2000" dirty="0" smtClean="0"/>
              <a:t>Numpy2SimpleITK:</a:t>
            </a:r>
          </a:p>
          <a:p>
            <a:pPr lvl="1"/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new_image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sitk.GetImageFromArray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ea typeface="Arial" charset="0"/>
                <a:cs typeface="Arial" charset="0"/>
              </a:rPr>
              <a:t>– Data copy in </a:t>
            </a:r>
            <a:r>
              <a:rPr lang="en-US" sz="2000" dirty="0" err="1" smtClean="0">
                <a:ea typeface="Arial" charset="0"/>
                <a:cs typeface="Arial" charset="0"/>
              </a:rPr>
              <a:t>SimpleITK</a:t>
            </a:r>
            <a:r>
              <a:rPr lang="en-US" sz="2000" dirty="0">
                <a:ea typeface="Arial" charset="0"/>
                <a:cs typeface="Arial" charset="0"/>
              </a:rPr>
              <a:t> </a:t>
            </a:r>
            <a:r>
              <a:rPr lang="en-US" sz="2000" dirty="0" smtClean="0">
                <a:ea typeface="Arial" charset="0"/>
                <a:cs typeface="Arial" charset="0"/>
              </a:rPr>
              <a:t>image.</a:t>
            </a:r>
          </a:p>
          <a:p>
            <a:r>
              <a:rPr lang="en-US" sz="2000" dirty="0">
                <a:ea typeface="Arial" charset="0"/>
                <a:cs typeface="Arial" charset="0"/>
              </a:rPr>
              <a:t> </a:t>
            </a:r>
            <a:r>
              <a:rPr lang="en-US" sz="2000" dirty="0" smtClean="0">
                <a:ea typeface="Arial" charset="0"/>
                <a:cs typeface="Arial" charset="0"/>
              </a:rPr>
              <a:t>      Set all of the parameters defining the physical region in space:</a:t>
            </a:r>
          </a:p>
          <a:p>
            <a:pPr lvl="2"/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new_image.CopyInformation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lvl="2"/>
            <a:r>
              <a:rPr lang="en-US" sz="2000" dirty="0" smtClean="0">
                <a:ea typeface="Arial" charset="0"/>
                <a:cs typeface="Arial" charset="0"/>
              </a:rPr>
              <a:t>or</a:t>
            </a:r>
          </a:p>
          <a:p>
            <a:pPr lvl="2"/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new_image.SetOrigin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new_image.SetSpacing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new_image.SetDirection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0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Resample: Image + Transform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905000"/>
            <a:ext cx="2509824" cy="2309420"/>
          </a:xfrm>
          <a:prstGeom prst="rect">
            <a:avLst/>
          </a:prstGeom>
          <a:ln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</p:pic>
      <p:cxnSp>
        <p:nvCxnSpPr>
          <p:cNvPr id="6" name="Straight Arrow Connector 5"/>
          <p:cNvCxnSpPr/>
          <p:nvPr/>
        </p:nvCxnSpPr>
        <p:spPr>
          <a:xfrm>
            <a:off x="5486400" y="439618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486400" y="3886200"/>
            <a:ext cx="0" cy="509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81000" y="3274455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81000" y="2764475"/>
            <a:ext cx="0" cy="509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3" b="1923"/>
          <a:stretch/>
        </p:blipFill>
        <p:spPr>
          <a:xfrm>
            <a:off x="1066800" y="1623620"/>
            <a:ext cx="2590800" cy="2590800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401782" y="3255818"/>
            <a:ext cx="5015345" cy="1762341"/>
          </a:xfrm>
          <a:custGeom>
            <a:avLst/>
            <a:gdLst>
              <a:gd name="connsiteX0" fmla="*/ 0 w 5015345"/>
              <a:gd name="connsiteY0" fmla="*/ 0 h 1762341"/>
              <a:gd name="connsiteX1" fmla="*/ 1163782 w 5015345"/>
              <a:gd name="connsiteY1" fmla="*/ 1731818 h 1762341"/>
              <a:gd name="connsiteX2" fmla="*/ 5015345 w 5015345"/>
              <a:gd name="connsiteY2" fmla="*/ 1149927 h 176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5345" h="1762341">
                <a:moveTo>
                  <a:pt x="0" y="0"/>
                </a:moveTo>
                <a:cubicBezTo>
                  <a:pt x="163945" y="770082"/>
                  <a:pt x="327891" y="1540164"/>
                  <a:pt x="1163782" y="1731818"/>
                </a:cubicBezTo>
                <a:cubicBezTo>
                  <a:pt x="1999673" y="1923473"/>
                  <a:pt x="5015345" y="1149927"/>
                  <a:pt x="5015345" y="1149927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5147" y="5213949"/>
            <a:ext cx="81810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Resampling, three elements: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Image </a:t>
            </a:r>
            <a:r>
              <a:rPr lang="en-US" dirty="0" smtClean="0"/>
              <a:t>– </a:t>
            </a: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dirty="0" smtClean="0"/>
              <a:t>image </a:t>
            </a:r>
            <a:r>
              <a:rPr lang="en-US" dirty="0" smtClean="0"/>
              <a:t>we resample in </a:t>
            </a:r>
            <a:r>
              <a:rPr lang="en-US" dirty="0" smtClean="0"/>
              <a:t>coordinate system </a:t>
            </a:r>
            <a:r>
              <a:rPr lang="en-US" dirty="0" smtClean="0"/>
              <a:t>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transformation </a:t>
            </a:r>
            <a:r>
              <a:rPr lang="en-US" dirty="0" smtClean="0"/>
              <a:t>– T(</a:t>
            </a:r>
            <a:r>
              <a:rPr lang="en-US" baseline="30000" dirty="0" err="1" smtClean="0"/>
              <a:t>f</a:t>
            </a:r>
            <a:r>
              <a:rPr lang="en-US" dirty="0" err="1" smtClean="0"/>
              <a:t>p</a:t>
            </a:r>
            <a:r>
              <a:rPr lang="en-US" dirty="0" smtClean="0"/>
              <a:t>) = </a:t>
            </a:r>
            <a:r>
              <a:rPr lang="en-US" baseline="30000" dirty="0" err="1" smtClean="0"/>
              <a:t>m</a:t>
            </a:r>
            <a:r>
              <a:rPr lang="en-US" dirty="0" err="1" smtClean="0"/>
              <a:t>p</a:t>
            </a:r>
            <a:r>
              <a:rPr lang="en-US" dirty="0" smtClean="0"/>
              <a:t> maps points from coordinate system f to </a:t>
            </a:r>
            <a:r>
              <a:rPr lang="en-US" dirty="0" smtClean="0"/>
              <a:t>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resampling </a:t>
            </a:r>
            <a:r>
              <a:rPr lang="en-US" dirty="0" smtClean="0"/>
              <a:t>grid – uniform set of point which will be mapped by the </a:t>
            </a:r>
            <a:br>
              <a:rPr lang="en-US" dirty="0" smtClean="0"/>
            </a:br>
            <a:r>
              <a:rPr lang="en-US" dirty="0" smtClean="0"/>
              <a:t>                             </a:t>
            </a:r>
            <a:r>
              <a:rPr lang="en-US" dirty="0" smtClean="0"/>
              <a:t>transformation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6609" y="313112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17127" y="4396180"/>
            <a:ext cx="44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0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9032</TotalTime>
  <Words>371</Words>
  <Application>Microsoft Macintosh PowerPoint</Application>
  <PresentationFormat>On-screen Show (4:3)</PresentationFormat>
  <Paragraphs>82</Paragraphs>
  <Slides>13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Courier New</vt:lpstr>
      <vt:lpstr>ＭＳ Ｐゴシック</vt:lpstr>
      <vt:lpstr>Palatino Linotype</vt:lpstr>
      <vt:lpstr>Arial</vt:lpstr>
      <vt:lpstr>Custom Design</vt:lpstr>
      <vt:lpstr>משוואה</vt:lpstr>
      <vt:lpstr>Please attribute as  SimpleITK Fundamental Concepts (SPIE Medical Imaging 2018)</vt:lpstr>
      <vt:lpstr>SimpleITK Fundamental Concepts</vt:lpstr>
      <vt:lpstr>Transforms</vt:lpstr>
      <vt:lpstr>Transforms</vt:lpstr>
      <vt:lpstr>Transforms</vt:lpstr>
      <vt:lpstr>Transforms</vt:lpstr>
      <vt:lpstr>Images</vt:lpstr>
      <vt:lpstr>Images</vt:lpstr>
      <vt:lpstr>Resample: Image + Transform</vt:lpstr>
      <vt:lpstr>Resample: Image + Transform</vt:lpstr>
      <vt:lpstr>Registration – Coordinate Systems</vt:lpstr>
      <vt:lpstr>Registration - Framework</vt:lpstr>
      <vt:lpstr>PowerPoint Presentation</vt:lpstr>
    </vt:vector>
  </TitlesOfParts>
  <Company>DBED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Larrym</dc:creator>
  <cp:lastModifiedBy>Yaniv, Ziv Rafael (NIH/NLM/LHC) [C]</cp:lastModifiedBy>
  <cp:revision>799</cp:revision>
  <dcterms:created xsi:type="dcterms:W3CDTF">2010-11-26T16:59:37Z</dcterms:created>
  <dcterms:modified xsi:type="dcterms:W3CDTF">2017-11-30T21:12:11Z</dcterms:modified>
</cp:coreProperties>
</file>