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484" r:id="rId2"/>
    <p:sldId id="329" r:id="rId3"/>
    <p:sldId id="444" r:id="rId4"/>
    <p:sldId id="446" r:id="rId5"/>
    <p:sldId id="448" r:id="rId6"/>
    <p:sldId id="443" r:id="rId7"/>
    <p:sldId id="453" r:id="rId8"/>
    <p:sldId id="485" r:id="rId9"/>
    <p:sldId id="463" r:id="rId10"/>
    <p:sldId id="469" r:id="rId11"/>
    <p:sldId id="470" r:id="rId12"/>
    <p:sldId id="48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3" autoAdjust="0"/>
    <p:restoredTop sz="81602"/>
  </p:normalViewPr>
  <p:slideViewPr>
    <p:cSldViewPr>
      <p:cViewPr>
        <p:scale>
          <a:sx n="97" d="100"/>
          <a:sy n="97" d="100"/>
        </p:scale>
        <p:origin x="1864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Visible human</a:t>
            </a:r>
            <a:r>
              <a:rPr lang="en-US" baseline="0" dirty="0" smtClean="0"/>
              <a:t> d</a:t>
            </a:r>
            <a:r>
              <a:rPr lang="en-US" dirty="0" smtClean="0"/>
              <a:t>ata comes in, but we</a:t>
            </a:r>
            <a:r>
              <a:rPr lang="en-US" baseline="0" dirty="0" smtClean="0"/>
              <a:t> don’t have the tool to analyze it.</a:t>
            </a:r>
          </a:p>
          <a:p>
            <a:r>
              <a:rPr lang="en-US" dirty="0" smtClean="0"/>
              <a:t>Male dataset</a:t>
            </a:r>
            <a:r>
              <a:rPr lang="en-US" baseline="0" dirty="0" smtClean="0"/>
              <a:t> </a:t>
            </a:r>
            <a:r>
              <a:rPr lang="en-US" dirty="0" smtClean="0"/>
              <a:t>released in 1994.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mage analysis from a cell (GoFigure2) to our planet’s surface (</a:t>
            </a:r>
            <a:r>
              <a:rPr lang="en-US" baseline="0" dirty="0" err="1" smtClean="0"/>
              <a:t>Orfeo</a:t>
            </a:r>
            <a:r>
              <a:rPr lang="en-US" baseline="0" dirty="0" smtClean="0"/>
              <a:t>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http://gofigure2.sourceforge.net/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www.slicer.org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http://www-</a:t>
            </a:r>
            <a:r>
              <a:rPr lang="en-US" dirty="0" err="1" smtClean="0"/>
              <a:t>sop.inria.fr</a:t>
            </a:r>
            <a:r>
              <a:rPr lang="en-US" dirty="0" smtClean="0"/>
              <a:t>/</a:t>
            </a:r>
            <a:r>
              <a:rPr lang="en-US" dirty="0" err="1" smtClean="0"/>
              <a:t>asclepios</a:t>
            </a:r>
            <a:r>
              <a:rPr lang="en-US" dirty="0" smtClean="0"/>
              <a:t>/</a:t>
            </a:r>
            <a:r>
              <a:rPr lang="en-US" dirty="0" err="1" smtClean="0"/>
              <a:t>software.php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www.itksnap.org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www.bioimagexd.net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http://co-</a:t>
            </a:r>
            <a:r>
              <a:rPr lang="en-US" dirty="0" err="1" smtClean="0"/>
              <a:t>me.ch</a:t>
            </a:r>
            <a:r>
              <a:rPr lang="en-US" dirty="0" smtClean="0"/>
              <a:t>/internal/</a:t>
            </a:r>
            <a:r>
              <a:rPr lang="en-US" dirty="0" err="1" smtClean="0"/>
              <a:t>marvin</a:t>
            </a:r>
            <a:r>
              <a:rPr lang="en-US" dirty="0" smtClean="0"/>
              <a:t>/</a:t>
            </a:r>
            <a:r>
              <a:rPr lang="en-US" dirty="0" err="1" smtClean="0"/>
              <a:t>index.en.html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www.osirix-viewer.com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www.analyzedirect.com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www.mitk.org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elastix.isi.uu.nl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www.igstk.org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1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companies</a:t>
            </a:r>
            <a:r>
              <a:rPr lang="en-US" baseline="0" dirty="0" smtClean="0"/>
              <a:t> likely use ITK but we have no sure way of knowing.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List all tags: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tag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Number of commits in repo: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rev-list --all --count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dirty="0" err="1" smtClean="0"/>
              <a:t>Number</a:t>
            </a:r>
            <a:r>
              <a:rPr lang="cs-CZ" baseline="0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contributors</a:t>
            </a:r>
            <a:r>
              <a:rPr lang="cs-CZ" baseline="0" dirty="0" smtClean="0"/>
              <a:t>: </a:t>
            </a:r>
            <a:r>
              <a:rPr lang="cs-CZ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git</a:t>
            </a: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log --</a:t>
            </a:r>
            <a:r>
              <a:rPr lang="cs-CZ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format</a:t>
            </a: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='%</a:t>
            </a:r>
            <a:r>
              <a:rPr lang="cs-CZ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aN</a:t>
            </a: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' | sort -u -k2; </a:t>
            </a:r>
            <a:r>
              <a:rPr lang="cs-CZ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then</a:t>
            </a: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count</a:t>
            </a: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and </a:t>
            </a:r>
            <a:r>
              <a:rPr lang="cs-CZ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remove</a:t>
            </a: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people</a:t>
            </a: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with</a:t>
            </a: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multiple</a:t>
            </a:r>
            <a:r>
              <a:rPr lang="cs-CZ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appearances</a:t>
            </a:r>
            <a:r>
              <a:rPr lang="cs-CZ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(Dave </a:t>
            </a:r>
            <a:r>
              <a:rPr lang="cs-CZ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Chen</a:t>
            </a:r>
            <a:r>
              <a:rPr lang="cs-CZ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, David T. </a:t>
            </a:r>
            <a:r>
              <a:rPr lang="cs-CZ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Chen</a:t>
            </a:r>
            <a:r>
              <a:rPr lang="is-I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…</a:t>
            </a:r>
            <a:r>
              <a:rPr lang="cs-CZ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)</a:t>
            </a:r>
            <a:endParaRPr lang="cs-CZ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endParaRPr lang="cs-CZ" dirty="0" smtClean="0"/>
          </a:p>
          <a:p>
            <a:r>
              <a:rPr lang="cs-CZ" dirty="0" smtClean="0"/>
              <a:t>11,156 </a:t>
            </a:r>
            <a:r>
              <a:rPr lang="cs-CZ" dirty="0" err="1" smtClean="0"/>
              <a:t>downloads</a:t>
            </a:r>
            <a:r>
              <a:rPr lang="cs-CZ" dirty="0" smtClean="0"/>
              <a:t> </a:t>
            </a:r>
            <a:r>
              <a:rPr lang="cs-CZ" dirty="0" err="1" smtClean="0"/>
              <a:t>from</a:t>
            </a:r>
            <a:r>
              <a:rPr lang="cs-CZ" dirty="0" smtClean="0"/>
              <a:t> </a:t>
            </a:r>
            <a:r>
              <a:rPr lang="cs-CZ" dirty="0" err="1" smtClean="0"/>
              <a:t>Anaconda</a:t>
            </a:r>
            <a:r>
              <a:rPr lang="cs-CZ" dirty="0" smtClean="0"/>
              <a:t> </a:t>
            </a:r>
            <a:r>
              <a:rPr lang="cs-CZ" dirty="0" err="1" smtClean="0"/>
              <a:t>cloud</a:t>
            </a:r>
            <a:endParaRPr lang="cs-CZ" dirty="0" smtClean="0"/>
          </a:p>
          <a:p>
            <a:r>
              <a:rPr lang="fi-FI" dirty="0" smtClean="0"/>
              <a:t>18286</a:t>
            </a:r>
            <a:r>
              <a:rPr lang="is-IS" dirty="0" smtClean="0"/>
              <a:t> downloads from PyPI (till it stopped recording in Feb. 2016). </a:t>
            </a:r>
          </a:p>
          <a:p>
            <a:r>
              <a:rPr lang="uk-UA" b="0" dirty="0" smtClean="0"/>
              <a:t>39,435</a:t>
            </a:r>
            <a:r>
              <a:rPr lang="en-US" b="0" dirty="0" smtClean="0"/>
              <a:t> downloads from </a:t>
            </a:r>
            <a:r>
              <a:rPr lang="en-US" b="0" dirty="0" err="1" smtClean="0"/>
              <a:t>sourceforge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9"/>
            <a:ext cx="9144000" cy="6843742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hub.com/SimpleITK/SimpleIT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image" Target="../media/image15.gif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5181600"/>
            <a:ext cx="8534400" cy="1470025"/>
          </a:xfrm>
        </p:spPr>
        <p:txBody>
          <a:bodyPr/>
          <a:lstStyle/>
          <a:p>
            <a:r>
              <a:rPr lang="en-US" sz="2000" dirty="0" smtClean="0"/>
              <a:t>Please attribute as </a:t>
            </a:r>
            <a:br>
              <a:rPr lang="en-US" sz="2000" dirty="0" smtClean="0"/>
            </a:br>
            <a:r>
              <a:rPr lang="en-US" sz="2000" dirty="0" err="1" smtClean="0"/>
              <a:t>SimpleITK</a:t>
            </a:r>
            <a:r>
              <a:rPr lang="en-US" sz="2000" dirty="0" smtClean="0"/>
              <a:t> Historical Overview (SPIE Medical Imaging 2018)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762000"/>
            <a:ext cx="7848600" cy="838200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This work is </a:t>
            </a:r>
            <a:r>
              <a:rPr lang="en-US" sz="2000" dirty="0" smtClean="0">
                <a:solidFill>
                  <a:schemeClr val="tx1"/>
                </a:solidFill>
              </a:rPr>
              <a:t>copyrighted by the Insight Software Consortium 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It is distributed under </a:t>
            </a:r>
            <a:r>
              <a:rPr lang="en-US" sz="2000" dirty="0">
                <a:solidFill>
                  <a:schemeClr val="tx1"/>
                </a:solidFill>
              </a:rPr>
              <a:t>a Creative Commons Attribution 4.0 International </a:t>
            </a:r>
            <a:r>
              <a:rPr lang="en-US" sz="2000" dirty="0" smtClean="0">
                <a:solidFill>
                  <a:schemeClr val="tx1"/>
                </a:solidFill>
              </a:rPr>
              <a:t>License: https</a:t>
            </a:r>
            <a:r>
              <a:rPr lang="en-US" sz="2000" dirty="0">
                <a:solidFill>
                  <a:schemeClr val="tx1"/>
                </a:solidFill>
              </a:rPr>
              <a:t>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5248"/>
            <a:ext cx="2816352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88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Community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6" t="9236" r="15833" b="9098"/>
          <a:stretch/>
        </p:blipFill>
        <p:spPr>
          <a:xfrm>
            <a:off x="486041" y="1295398"/>
            <a:ext cx="8353159" cy="53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Community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3" y="1417638"/>
            <a:ext cx="7045522" cy="52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576780"/>
            <a:ext cx="4025900" cy="37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2209800"/>
          </a:xfrm>
        </p:spPr>
        <p:txBody>
          <a:bodyPr/>
          <a:lstStyle/>
          <a:p>
            <a:pPr eaLnBrk="1" hangingPunct="1"/>
            <a:r>
              <a:rPr lang="en-US" sz="3600" dirty="0" err="1"/>
              <a:t>SimpleITK</a:t>
            </a:r>
            <a:r>
              <a:rPr lang="en-US" sz="3600" dirty="0"/>
              <a:t> Historical Overview:</a:t>
            </a:r>
            <a:br>
              <a:rPr lang="en-US" sz="3600" dirty="0"/>
            </a:br>
            <a:r>
              <a:rPr lang="en-US" sz="3600" dirty="0" smtClean="0"/>
              <a:t>Standing </a:t>
            </a:r>
            <a:r>
              <a:rPr lang="en-US" sz="3600" dirty="0"/>
              <a:t>on the </a:t>
            </a:r>
            <a:r>
              <a:rPr lang="en-US" sz="3600" dirty="0" smtClean="0"/>
              <a:t>Shoulders </a:t>
            </a:r>
            <a:r>
              <a:rPr lang="en-US" sz="3600" dirty="0"/>
              <a:t>of </a:t>
            </a:r>
            <a:r>
              <a:rPr lang="en-US" sz="3600" dirty="0" smtClean="0"/>
              <a:t>Giants</a:t>
            </a:r>
            <a:endParaRPr lang="en-US" sz="3600" dirty="0" smtClean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9100" y="28194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Hans J. Johnson, </a:t>
            </a: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Bradley C.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Lowekamp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, </a:t>
            </a: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University of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Iowa</a:t>
            </a:r>
            <a:endParaRPr lang="en-US" sz="2400" dirty="0" smtClean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Institutes of Health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TAJ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Technologies Inc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MSC LLC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6" name="Picture 5" descr="nl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139206"/>
            <a:ext cx="2351456" cy="1718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62829"/>
            <a:ext cx="914400" cy="9040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9" y="5396179"/>
            <a:ext cx="1970456" cy="1123160"/>
          </a:xfrm>
          <a:prstGeom prst="rect">
            <a:avLst/>
          </a:prstGeom>
        </p:spPr>
      </p:pic>
      <p:pic>
        <p:nvPicPr>
          <p:cNvPr id="1026" name="Picture 2" descr="S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24321"/>
            <a:ext cx="2171700" cy="94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SimpleITK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simplified multi-language interface to the National Library of Medicine’s Insight Segmentation </a:t>
            </a:r>
            <a:r>
              <a:rPr lang="en-US" dirty="0" smtClean="0"/>
              <a:t>and Registration </a:t>
            </a:r>
            <a:r>
              <a:rPr lang="en-US" dirty="0"/>
              <a:t>Toolkit (ITK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Available in: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C++, Python, R, Java, C#, </a:t>
            </a:r>
            <a:r>
              <a:rPr lang="en-US" dirty="0" err="1" smtClean="0"/>
              <a:t>Lua</a:t>
            </a:r>
            <a:r>
              <a:rPr lang="en-US" dirty="0" smtClean="0"/>
              <a:t>, Ruby, TCL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5410199"/>
            <a:ext cx="8467383" cy="7694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hlinkClick r:id="rId2"/>
              </a:rPr>
              <a:t>github.com/</a:t>
            </a:r>
            <a:r>
              <a:rPr lang="en-US" sz="4400" dirty="0" err="1" smtClean="0">
                <a:hlinkClick r:id="rId2"/>
              </a:rPr>
              <a:t>SimpleITK</a:t>
            </a:r>
            <a:r>
              <a:rPr lang="en-US" sz="4400" dirty="0" smtClean="0">
                <a:hlinkClick r:id="rId2"/>
              </a:rPr>
              <a:t>/</a:t>
            </a:r>
            <a:r>
              <a:rPr lang="en-US" sz="4400" dirty="0" err="1" smtClean="0">
                <a:hlinkClick r:id="rId2"/>
              </a:rPr>
              <a:t>SimpleITK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139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 There Was Data</a:t>
            </a:r>
            <a:endParaRPr lang="en-US" dirty="0"/>
          </a:p>
        </p:txBody>
      </p:sp>
      <p:pic>
        <p:nvPicPr>
          <p:cNvPr id="4098" name="Picture 2" descr="https://www.nlm.nih.gov/research/visible/vhpconf98/AUTHORS/LE/SMA10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30"/>
          <a:stretch/>
        </p:blipFill>
        <p:spPr bwMode="auto">
          <a:xfrm>
            <a:off x="3429000" y="1524000"/>
            <a:ext cx="1950720" cy="49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019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76200" y="6410980"/>
            <a:ext cx="883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“The Visible Human Male: A Technical Report", V. Spitzer et al., J. Am. Med. Inform. Assoc.,3(2), pp. 118-130, 1996.</a:t>
            </a:r>
            <a:endParaRPr lang="en-US" sz="140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1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Analyze the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019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2002</a:t>
            </a:r>
            <a:endParaRPr lang="en-US" dirty="0"/>
          </a:p>
        </p:txBody>
      </p:sp>
      <p:pic>
        <p:nvPicPr>
          <p:cNvPr id="5" name="Picture 2" descr="ttps://itk.org/ITK/img/ITK-JPE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105400" cy="31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334780"/>
            <a:ext cx="883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“Engineering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Algorithm Design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 an Image Processing API: A Technical Report on ITK - the Insight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Toolkit”,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T. 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Yoo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et al.,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Stud. Health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Technol.  Inform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, 85, pp. 586-592, 2002.</a:t>
            </a:r>
            <a:endParaRPr lang="en-US" sz="140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762" y="4869193"/>
            <a:ext cx="7496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Insight</a:t>
            </a:r>
            <a:r>
              <a:rPr lang="en-US" sz="2800" dirty="0"/>
              <a:t> Segmentation and Registration Toolkit </a:t>
            </a:r>
          </a:p>
        </p:txBody>
      </p:sp>
    </p:spTree>
    <p:extLst>
      <p:ext uri="{BB962C8B-B14F-4D97-AF65-F5344CB8AC3E}">
        <p14:creationId xmlns:p14="http://schemas.microsoft.com/office/powerpoint/2010/main" val="21179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pic>
        <p:nvPicPr>
          <p:cNvPr id="1028" name="Picture 4" descr="DSli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1556547"/>
            <a:ext cx="2488611" cy="164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K-SNAP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144" y="1554579"/>
            <a:ext cx="275531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1" y="2957458"/>
            <a:ext cx="3255364" cy="982922"/>
          </a:xfrm>
          <a:prstGeom prst="rect">
            <a:avLst/>
          </a:prstGeom>
        </p:spPr>
      </p:pic>
      <p:pic>
        <p:nvPicPr>
          <p:cNvPr id="1032" name="Picture 8" descr="ile:OsiriX 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512" y="2772191"/>
            <a:ext cx="3076203" cy="99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analyzedirect.com/wp-content/themes/analyze-direct/images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62808"/>
            <a:ext cx="28384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stix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4075344"/>
            <a:ext cx="20193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46" y="5796822"/>
            <a:ext cx="2324100" cy="81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3956433"/>
            <a:ext cx="2286000" cy="1003300"/>
          </a:xfrm>
          <a:prstGeom prst="rect">
            <a:avLst/>
          </a:prstGeom>
        </p:spPr>
      </p:pic>
      <p:pic>
        <p:nvPicPr>
          <p:cNvPr id="1038" name="Picture 14" descr="http://www.igstk.org/IGSTK/img/logo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81"/>
          <a:stretch/>
        </p:blipFill>
        <p:spPr bwMode="auto">
          <a:xfrm>
            <a:off x="42158" y="5622665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5" t="12042" r="4760"/>
          <a:stretch/>
        </p:blipFill>
        <p:spPr>
          <a:xfrm>
            <a:off x="5827687" y="4021133"/>
            <a:ext cx="2834772" cy="1053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22665"/>
            <a:ext cx="4191000" cy="917797"/>
          </a:xfrm>
          <a:prstGeom prst="rect">
            <a:avLst/>
          </a:prstGeom>
        </p:spPr>
      </p:pic>
      <p:pic>
        <p:nvPicPr>
          <p:cNvPr id="18" name="Picture 2" descr="http://www.gofigure2.org/images/gofigure-logo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9697"/>
            <a:ext cx="31908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4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Entities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50417" y="3048000"/>
            <a:ext cx="4764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Based on mailing list – Likely.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 smtClean="0">
                <a:solidFill>
                  <a:srgbClr val="FF0000"/>
                </a:solidFill>
              </a:rPr>
              <a:t>ut we have no written testimony.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78989"/>
            <a:ext cx="1384700" cy="14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429" y="4408092"/>
            <a:ext cx="32956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5324712"/>
            <a:ext cx="3511725" cy="139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2962" y="1428630"/>
            <a:ext cx="1442575" cy="14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6213" y="5721330"/>
            <a:ext cx="4037877" cy="767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94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9873" y="3392409"/>
            <a:ext cx="2423964" cy="804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01"/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05369" y="1483029"/>
            <a:ext cx="2777210" cy="1287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08"/>
          <p:cNvPicPr preferRelativeResize="0"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87909" y="4313157"/>
            <a:ext cx="2806065" cy="101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34"/>
          <p:cNvPicPr preferRelativeResize="0"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40493" y="3113457"/>
            <a:ext cx="1030088" cy="1030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7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SimpleITK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Change in programming expertise: </a:t>
            </a:r>
          </a:p>
          <a:p>
            <a:pPr lvl="1"/>
            <a:r>
              <a:rPr lang="en-US" sz="2000" dirty="0" smtClean="0"/>
              <a:t>Shift from C++ to Python and R.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Change in expectations:</a:t>
            </a:r>
          </a:p>
          <a:p>
            <a:pPr lvl="1"/>
            <a:r>
              <a:rPr lang="en-US" sz="2000" dirty="0"/>
              <a:t>No need to compile/build software.</a:t>
            </a:r>
          </a:p>
          <a:p>
            <a:pPr lvl="1"/>
            <a:r>
              <a:rPr lang="en-US" sz="2000" dirty="0"/>
              <a:t>Software should be easy to install.</a:t>
            </a:r>
          </a:p>
        </p:txBody>
      </p:sp>
    </p:spTree>
    <p:extLst>
      <p:ext uri="{BB962C8B-B14F-4D97-AF65-F5344CB8AC3E}">
        <p14:creationId xmlns:p14="http://schemas.microsoft.com/office/powerpoint/2010/main" val="41699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SimpleITK</a:t>
            </a:r>
            <a:r>
              <a:rPr lang="en-US" dirty="0" smtClean="0"/>
              <a:t> by the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17 Minor releases, 1 Major release.</a:t>
            </a:r>
          </a:p>
          <a:p>
            <a:endParaRPr lang="en-US" sz="1600" dirty="0" smtClean="0"/>
          </a:p>
          <a:p>
            <a:r>
              <a:rPr lang="en-US" sz="2800" dirty="0" smtClean="0"/>
              <a:t>25 Contributors.</a:t>
            </a:r>
          </a:p>
          <a:p>
            <a:endParaRPr lang="en-US" sz="1600" dirty="0" smtClean="0"/>
          </a:p>
          <a:p>
            <a:r>
              <a:rPr lang="uk-UA" sz="2800" dirty="0" smtClean="0"/>
              <a:t>9396</a:t>
            </a:r>
            <a:r>
              <a:rPr lang="en-US" sz="2800" dirty="0" smtClean="0"/>
              <a:t> Commits.</a:t>
            </a:r>
          </a:p>
          <a:p>
            <a:endParaRPr lang="fi-FI" sz="1600" dirty="0" smtClean="0"/>
          </a:p>
          <a:p>
            <a:r>
              <a:rPr lang="fi-FI" sz="2800" dirty="0" smtClean="0"/>
              <a:t>191,718 </a:t>
            </a:r>
            <a:r>
              <a:rPr lang="fi-FI" sz="2800" dirty="0" err="1" smtClean="0"/>
              <a:t>lines</a:t>
            </a:r>
            <a:r>
              <a:rPr lang="fi-FI" sz="2800" dirty="0" smtClean="0"/>
              <a:t> of </a:t>
            </a:r>
            <a:r>
              <a:rPr lang="fi-FI" sz="2800" dirty="0" err="1" smtClean="0"/>
              <a:t>code</a:t>
            </a:r>
            <a:r>
              <a:rPr lang="fi-FI" sz="2800" dirty="0" smtClean="0"/>
              <a:t>.</a:t>
            </a:r>
          </a:p>
          <a:p>
            <a:endParaRPr lang="fi-FI" sz="1600" dirty="0" smtClean="0"/>
          </a:p>
          <a:p>
            <a:r>
              <a:rPr lang="fi-FI" sz="2800" dirty="0" smtClean="0"/>
              <a:t>Starred 154 times on github.</a:t>
            </a:r>
            <a:endParaRPr lang="en-US" sz="2800" dirty="0" smtClean="0"/>
          </a:p>
          <a:p>
            <a:endParaRPr lang="en-US" sz="1600" dirty="0" smtClean="0"/>
          </a:p>
          <a:p>
            <a:r>
              <a:rPr lang="en-US" sz="2800" dirty="0" smtClean="0"/>
              <a:t>More than 68,500 downloads since 1/2013.</a:t>
            </a:r>
          </a:p>
        </p:txBody>
      </p:sp>
    </p:spTree>
    <p:extLst>
      <p:ext uri="{BB962C8B-B14F-4D97-AF65-F5344CB8AC3E}">
        <p14:creationId xmlns:p14="http://schemas.microsoft.com/office/powerpoint/2010/main" val="48434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8340</TotalTime>
  <Words>455</Words>
  <Application>Microsoft Macintosh PowerPoint</Application>
  <PresentationFormat>On-screen Show (4:3)</PresentationFormat>
  <Paragraphs>76</Paragraphs>
  <Slides>12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ＭＳ Ｐゴシック</vt:lpstr>
      <vt:lpstr>Arial</vt:lpstr>
      <vt:lpstr>Custom Design</vt:lpstr>
      <vt:lpstr>Please attribute as  SimpleITK Historical Overview (SPIE Medical Imaging 2018)</vt:lpstr>
      <vt:lpstr>SimpleITK Historical Overview: Standing on the Shoulders of Giants</vt:lpstr>
      <vt:lpstr>What is SimpleITK?</vt:lpstr>
      <vt:lpstr>In the Beginning There Was Data</vt:lpstr>
      <vt:lpstr>Need to Analyze the Data</vt:lpstr>
      <vt:lpstr>Open Source</vt:lpstr>
      <vt:lpstr>Commercial Entities</vt:lpstr>
      <vt:lpstr>Why SimpleITK</vt:lpstr>
      <vt:lpstr>SimpleITK by the Numbers</vt:lpstr>
      <vt:lpstr>User Community</vt:lpstr>
      <vt:lpstr>User Community</vt:lpstr>
      <vt:lpstr>PowerPoint Presentation</vt:lpstr>
    </vt:vector>
  </TitlesOfParts>
  <Company>DBED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(NIH/NLM/LHC) [C]</cp:lastModifiedBy>
  <cp:revision>772</cp:revision>
  <dcterms:created xsi:type="dcterms:W3CDTF">2010-11-26T16:59:37Z</dcterms:created>
  <dcterms:modified xsi:type="dcterms:W3CDTF">2017-11-29T21:17:22Z</dcterms:modified>
</cp:coreProperties>
</file>