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4" r:id="rId2"/>
    <p:sldId id="485" r:id="rId3"/>
    <p:sldId id="487" r:id="rId4"/>
    <p:sldId id="488" r:id="rId5"/>
    <p:sldId id="489" r:id="rId6"/>
    <p:sldId id="490" r:id="rId7"/>
    <p:sldId id="491" r:id="rId8"/>
    <p:sldId id="495" r:id="rId9"/>
    <p:sldId id="492" r:id="rId10"/>
    <p:sldId id="493" r:id="rId11"/>
    <p:sldId id="494" r:id="rId12"/>
    <p:sldId id="496" r:id="rId13"/>
    <p:sldId id="4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 autoAdjust="0"/>
    <p:restoredTop sz="81528"/>
  </p:normalViewPr>
  <p:slideViewPr>
    <p:cSldViewPr>
      <p:cViewPr>
        <p:scale>
          <a:sx n="100" d="100"/>
          <a:sy n="100" d="100"/>
        </p:scale>
        <p:origin x="168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1219200"/>
            <a:ext cx="7696200" cy="46038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"/>
            <a:ext cx="9144000" cy="6843742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5181600"/>
            <a:ext cx="8534400" cy="1470025"/>
          </a:xfrm>
        </p:spPr>
        <p:txBody>
          <a:bodyPr/>
          <a:lstStyle/>
          <a:p>
            <a:r>
              <a:rPr lang="en-US" sz="2000" dirty="0" smtClean="0"/>
              <a:t>Please attribute as </a:t>
            </a:r>
            <a:br>
              <a:rPr lang="en-US" sz="2000" dirty="0" smtClean="0"/>
            </a:br>
            <a:r>
              <a:rPr lang="en-US" sz="2000" dirty="0" err="1" smtClean="0"/>
              <a:t>SimpleITK</a:t>
            </a:r>
            <a:r>
              <a:rPr lang="en-US" sz="2000" dirty="0" smtClean="0"/>
              <a:t> Fundamental Concepts (SPIE Medical Imaging 2018)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7848600" cy="8382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This work is </a:t>
            </a:r>
            <a:r>
              <a:rPr lang="en-US" sz="2000" dirty="0" smtClean="0">
                <a:solidFill>
                  <a:schemeClr val="tx1"/>
                </a:solidFill>
              </a:rPr>
              <a:t>copyrighted by the Insight Software Consortium 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is distributed under </a:t>
            </a:r>
            <a:r>
              <a:rPr lang="en-US" sz="2000" dirty="0">
                <a:solidFill>
                  <a:schemeClr val="tx1"/>
                </a:solidFill>
              </a:rPr>
              <a:t>a Creative Commons Attribution 4.0 International </a:t>
            </a:r>
            <a:r>
              <a:rPr lang="en-US" sz="2000" dirty="0" smtClean="0">
                <a:solidFill>
                  <a:schemeClr val="tx1"/>
                </a:solidFill>
              </a:rPr>
              <a:t>License: https</a:t>
            </a:r>
            <a:r>
              <a:rPr lang="en-US" sz="2000" dirty="0">
                <a:solidFill>
                  <a:schemeClr val="tx1"/>
                </a:solidFill>
              </a:rPr>
              <a:t>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5248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Resample: Image +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2509824" cy="2309420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486400" y="439618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86400" y="3886200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" y="3274455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000" y="2764475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066800" y="1623620"/>
            <a:ext cx="2590800" cy="259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01782" y="3255818"/>
            <a:ext cx="5015345" cy="1762341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147" y="5213949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Specifying the resampling grid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an existing image.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origin, size, spacing, and direction cosine.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609" y="313112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7127" y="4396180"/>
            <a:ext cx="44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6336268"/>
            <a:ext cx="81099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Unexpected </a:t>
            </a:r>
            <a:r>
              <a:rPr lang="en-US" dirty="0" smtClean="0"/>
              <a:t>results: errors in resampling grid specification or transformation.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– Coordinate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8" y="1417638"/>
            <a:ext cx="8880504" cy="284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105400"/>
            <a:ext cx="7327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coordinate systems: Fixed, Virtual, Moving.</a:t>
            </a:r>
            <a:br>
              <a:rPr lang="en-US" dirty="0" smtClean="0"/>
            </a:br>
            <a:r>
              <a:rPr lang="en-US" dirty="0" smtClean="0"/>
              <a:t>                                            Most often the Fixed and Moving coincide.</a:t>
            </a:r>
          </a:p>
          <a:p>
            <a:r>
              <a:rPr lang="en-US" dirty="0" smtClean="0"/>
              <a:t>Three transformations: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baseline="30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f</a:t>
            </a:r>
            <a:r>
              <a:rPr lang="en-US" dirty="0" err="1" smtClean="0"/>
              <a:t>p</a:t>
            </a:r>
            <a:endParaRPr lang="en-US" dirty="0" smtClean="0"/>
          </a:p>
          <a:p>
            <a:r>
              <a:rPr lang="en-US" dirty="0" smtClean="0"/>
              <a:t>                                     T</a:t>
            </a:r>
            <a:r>
              <a:rPr lang="en-US" baseline="-25000" dirty="0" smtClean="0"/>
              <a:t>m</a:t>
            </a:r>
            <a:r>
              <a:rPr lang="en-US" dirty="0" smtClean="0"/>
              <a:t>(</a:t>
            </a:r>
            <a:r>
              <a:rPr lang="en-US" baseline="30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endParaRPr lang="en-US" dirty="0" smtClean="0"/>
          </a:p>
          <a:p>
            <a:r>
              <a:rPr lang="en-US" dirty="0" smtClean="0"/>
              <a:t>                               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opt</a:t>
            </a:r>
            <a:r>
              <a:rPr lang="en-US" dirty="0" smtClean="0"/>
              <a:t>(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- Framework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77" y="1417638"/>
            <a:ext cx="5990223" cy="3243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549598"/>
            <a:ext cx="423762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Optimizers:</a:t>
            </a:r>
          </a:p>
          <a:p>
            <a:pPr lvl="1"/>
            <a:r>
              <a:rPr lang="en-US" dirty="0" smtClean="0"/>
              <a:t>Exhaustive</a:t>
            </a:r>
          </a:p>
          <a:p>
            <a:pPr lvl="1"/>
            <a:r>
              <a:rPr lang="en-US" dirty="0" err="1" smtClean="0"/>
              <a:t>Nelder</a:t>
            </a:r>
            <a:r>
              <a:rPr lang="en-US" dirty="0" smtClean="0"/>
              <a:t>-Mead Simplex/Amoeba</a:t>
            </a:r>
          </a:p>
          <a:p>
            <a:pPr lvl="1"/>
            <a:r>
              <a:rPr lang="en-US" dirty="0" smtClean="0"/>
              <a:t>Powell </a:t>
            </a:r>
          </a:p>
          <a:p>
            <a:pPr lvl="1"/>
            <a:r>
              <a:rPr lang="en-US" dirty="0" smtClean="0"/>
              <a:t>1+1 </a:t>
            </a:r>
            <a:r>
              <a:rPr lang="en-US" dirty="0"/>
              <a:t>evolutionary </a:t>
            </a:r>
          </a:p>
          <a:p>
            <a:pPr lvl="1"/>
            <a:r>
              <a:rPr lang="en-US" dirty="0" err="1" smtClean="0"/>
              <a:t>GradientDescent</a:t>
            </a:r>
            <a:r>
              <a:rPr lang="en-US" dirty="0" smtClean="0"/>
              <a:t>    </a:t>
            </a:r>
            <a:r>
              <a:rPr lang="en-US" dirty="0" err="1"/>
              <a:t>GradientDescentLineSearch</a:t>
            </a:r>
            <a:r>
              <a:rPr lang="en-US" dirty="0"/>
              <a:t>    </a:t>
            </a:r>
            <a:r>
              <a:rPr lang="en-US" dirty="0" err="1" smtClean="0"/>
              <a:t>RegularStepGradientDescent</a:t>
            </a:r>
            <a:endParaRPr lang="en-US" dirty="0" smtClean="0"/>
          </a:p>
          <a:p>
            <a:pPr lvl="1"/>
            <a:r>
              <a:rPr lang="en-US" dirty="0" err="1" smtClean="0"/>
              <a:t>ConjugateGradientLineSearch</a:t>
            </a:r>
            <a:endParaRPr lang="en-US" dirty="0" smtClean="0"/>
          </a:p>
          <a:p>
            <a:pPr lvl="1"/>
            <a:r>
              <a:rPr lang="en-US" dirty="0" smtClean="0"/>
              <a:t>L-BFGS-B</a:t>
            </a:r>
          </a:p>
          <a:p>
            <a:endParaRPr lang="en-US" sz="2400" u="sng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Similarity metrics:</a:t>
            </a:r>
            <a:endParaRPr lang="en-US" sz="2000" dirty="0"/>
          </a:p>
          <a:p>
            <a:pPr lvl="1"/>
            <a:r>
              <a:rPr lang="en-US" dirty="0" err="1" smtClean="0"/>
              <a:t>MeanSquares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Demons</a:t>
            </a:r>
            <a:br>
              <a:rPr lang="en-US" dirty="0" smtClean="0"/>
            </a:br>
            <a:r>
              <a:rPr lang="en-US" dirty="0" smtClean="0"/>
              <a:t>Correlation    </a:t>
            </a:r>
            <a:r>
              <a:rPr lang="en-US" dirty="0" err="1"/>
              <a:t>ANTSNeighborhoodCorrelation</a:t>
            </a:r>
            <a:r>
              <a:rPr lang="en-US" dirty="0"/>
              <a:t>    </a:t>
            </a:r>
            <a:r>
              <a:rPr lang="en-US" dirty="0" err="1"/>
              <a:t>JointHistogramMutualInformation</a:t>
            </a:r>
            <a:r>
              <a:rPr lang="en-US" dirty="0"/>
              <a:t>    </a:t>
            </a:r>
            <a:r>
              <a:rPr lang="en-US" dirty="0" err="1"/>
              <a:t>MattesMutualInformation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5181600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Multi-resolution framework.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Masks.</a:t>
            </a:r>
          </a:p>
        </p:txBody>
      </p:sp>
    </p:spTree>
    <p:extLst>
      <p:ext uri="{BB962C8B-B14F-4D97-AF65-F5344CB8AC3E}">
        <p14:creationId xmlns:p14="http://schemas.microsoft.com/office/powerpoint/2010/main" val="16015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576780"/>
            <a:ext cx="4025900" cy="37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209800"/>
          </a:xfrm>
        </p:spPr>
        <p:txBody>
          <a:bodyPr/>
          <a:lstStyle/>
          <a:p>
            <a:pPr eaLnBrk="1" hangingPunct="1"/>
            <a:r>
              <a:rPr lang="en-US" sz="3600" dirty="0" err="1"/>
              <a:t>SimpleITK</a:t>
            </a:r>
            <a:r>
              <a:rPr lang="en-US" sz="3600" dirty="0"/>
              <a:t> </a:t>
            </a:r>
            <a:r>
              <a:rPr lang="en-US" sz="3600" dirty="0" smtClean="0"/>
              <a:t>Fundamental Concepts</a:t>
            </a:r>
            <a:endParaRPr lang="en-US" sz="3600" dirty="0" smtClean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9100" y="2819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4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University of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Iowa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Technologies Inc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aseline="300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39206"/>
            <a:ext cx="2351456" cy="17187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62829"/>
            <a:ext cx="914400" cy="904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" y="5396179"/>
            <a:ext cx="1970456" cy="1123160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24321"/>
            <a:ext cx="2171700" cy="9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All global transformation </a:t>
            </a:r>
            <a:r>
              <a:rPr lang="en-US" sz="2400" u="sng" dirty="0" smtClean="0"/>
              <a:t>except translation </a:t>
            </a:r>
            <a:r>
              <a:rPr lang="en-US" sz="2400" dirty="0" smtClean="0"/>
              <a:t>are of the form:</a:t>
            </a:r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/>
          <a:stretch/>
        </p:blipFill>
        <p:spPr>
          <a:xfrm>
            <a:off x="228600" y="2286000"/>
            <a:ext cx="8610600" cy="35941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2286000"/>
            <a:ext cx="3657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Free-Form Deformation:</a:t>
            </a:r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1800" y="4025474"/>
            <a:ext cx="8458200" cy="23765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You set: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Spline order (default is cubic)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Number of grid points per axis (mesh size)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Spatial domain </a:t>
            </a:r>
            <a:br>
              <a:rPr lang="en-US" sz="1800" dirty="0" smtClean="0"/>
            </a:br>
            <a:r>
              <a:rPr lang="en-US" sz="1800" dirty="0" smtClean="0"/>
              <a:t>manually: origin; physical dimension; direction cosine matrix </a:t>
            </a:r>
            <a:br>
              <a:rPr lang="en-US" sz="1800" dirty="0" smtClean="0"/>
            </a:br>
            <a:r>
              <a:rPr lang="en-US" sz="1800" dirty="0" smtClean="0"/>
              <a:t>image based: </a:t>
            </a:r>
            <a:r>
              <a:rPr lang="en-US" sz="1800" dirty="0" err="1" smtClean="0"/>
              <a:t>BSplineTransformInitializerFilter</a:t>
            </a: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Transformation is identity outside the user defined domain.</a:t>
            </a:r>
          </a:p>
        </p:txBody>
      </p:sp>
      <p:graphicFrame>
        <p:nvGraphicFramePr>
          <p:cNvPr id="9" name="Object 9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23938"/>
              </p:ext>
            </p:extLst>
          </p:nvPr>
        </p:nvGraphicFramePr>
        <p:xfrm>
          <a:off x="2209800" y="2050565"/>
          <a:ext cx="614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משוואה" r:id="rId3" imgW="6146640" imgH="812520" progId="Equation.3">
                  <p:embed/>
                </p:oleObj>
              </mc:Choice>
              <mc:Fallback>
                <p:oleObj name="משוואה" r:id="rId3" imgW="6146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0565"/>
                        <a:ext cx="6146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36940"/>
              </p:ext>
            </p:extLst>
          </p:nvPr>
        </p:nvGraphicFramePr>
        <p:xfrm>
          <a:off x="2176145" y="3060337"/>
          <a:ext cx="269472" cy="22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משוואה" r:id="rId5" imgW="279360" imgH="253800" progId="Equation.3">
                  <p:embed/>
                </p:oleObj>
              </mc:Choice>
              <mc:Fallback>
                <p:oleObj name="משוואה" r:id="rId5" imgW="27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145" y="3060337"/>
                        <a:ext cx="269472" cy="223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922"/>
          <p:cNvSpPr txBox="1">
            <a:spLocks noChangeArrowheads="1"/>
          </p:cNvSpPr>
          <p:nvPr/>
        </p:nvSpPr>
        <p:spPr bwMode="auto">
          <a:xfrm>
            <a:off x="2441900" y="2971800"/>
            <a:ext cx="5995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 smtClean="0">
                <a:ea typeface="Arial" charset="0"/>
                <a:cs typeface="Arial" charset="0"/>
              </a:rPr>
              <a:t>sparse grid </a:t>
            </a:r>
            <a:r>
              <a:rPr lang="en-US" altLang="en-US" sz="2000" dirty="0">
                <a:ea typeface="Arial" charset="0"/>
                <a:cs typeface="Arial" charset="0"/>
              </a:rPr>
              <a:t>of control points with uniform </a:t>
            </a:r>
            <a:r>
              <a:rPr lang="en-US" altLang="en-US" sz="2000" dirty="0" smtClean="0">
                <a:ea typeface="Arial" charset="0"/>
                <a:cs typeface="Arial" charset="0"/>
              </a:rPr>
              <a:t>spacing,</a:t>
            </a:r>
            <a:endParaRPr lang="en-US" altLang="en-US" sz="2400" dirty="0">
              <a:latin typeface="Palatino Linotyp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337191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B</a:t>
            </a:r>
            <a:r>
              <a:rPr lang="en-US" sz="2000" i="1" baseline="-25000" dirty="0" smtClean="0"/>
              <a:t>0..3</a:t>
            </a:r>
            <a:endParaRPr lang="en-US" sz="2000" i="1" baseline="-25000" dirty="0"/>
          </a:p>
        </p:txBody>
      </p:sp>
      <p:sp>
        <p:nvSpPr>
          <p:cNvPr id="36" name="Text Box 922"/>
          <p:cNvSpPr txBox="1">
            <a:spLocks noChangeArrowheads="1"/>
          </p:cNvSpPr>
          <p:nvPr/>
        </p:nvSpPr>
        <p:spPr bwMode="auto">
          <a:xfrm>
            <a:off x="2667000" y="3409213"/>
            <a:ext cx="3619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ea typeface="Arial" charset="0"/>
                <a:cs typeface="Arial" charset="0"/>
              </a:rPr>
              <a:t>c</a:t>
            </a:r>
            <a:r>
              <a:rPr lang="en-US" altLang="en-US" sz="2000" dirty="0" smtClean="0">
                <a:ea typeface="Arial" charset="0"/>
                <a:cs typeface="Arial" charset="0"/>
              </a:rPr>
              <a:t>ubic B-spline basis functions.</a:t>
            </a:r>
            <a:endParaRPr lang="en-US" altLang="en-US" sz="24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Displacement Field:</a:t>
            </a:r>
          </a:p>
          <a:p>
            <a:pPr marL="400050" lvl="1" indent="0">
              <a:buNone/>
            </a:pPr>
            <a:r>
              <a:rPr lang="en-US" sz="2000" dirty="0" smtClean="0"/>
              <a:t>Dense set of vectors representing the displacement in a given spatial domain.</a:t>
            </a:r>
          </a:p>
          <a:p>
            <a:pPr lvl="1"/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7040" y="2895600"/>
            <a:ext cx="8458200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You set: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Spatial domain and deformation:</a:t>
            </a:r>
            <a:br>
              <a:rPr lang="en-US" sz="1800" dirty="0" smtClean="0"/>
            </a:br>
            <a:r>
              <a:rPr lang="en-US" sz="1800" dirty="0" smtClean="0"/>
              <a:t>manually: origin; physical dimension; direction cosine matrix; vector values. </a:t>
            </a:r>
            <a:br>
              <a:rPr lang="en-US" sz="1800" dirty="0" smtClean="0"/>
            </a:br>
            <a:r>
              <a:rPr lang="en-US" sz="1800" dirty="0" smtClean="0"/>
              <a:t>image based: vector image which is </a:t>
            </a:r>
            <a:r>
              <a:rPr lang="en-US" sz="1800" u="sng" dirty="0" smtClean="0"/>
              <a:t>emptied of its contents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Transformation is identity outside the user defined domain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0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Composite transformation:</a:t>
            </a:r>
          </a:p>
          <a:p>
            <a:pPr marL="400050" lvl="1" indent="0">
              <a:buNone/>
            </a:pPr>
            <a:r>
              <a:rPr lang="en-US" sz="2000" dirty="0" smtClean="0"/>
              <a:t>Represents multiple transformations </a:t>
            </a:r>
            <a:r>
              <a:rPr lang="en-US" sz="2000" dirty="0"/>
              <a:t>applied one after the </a:t>
            </a:r>
            <a:r>
              <a:rPr lang="en-US" sz="2000" dirty="0" smtClean="0"/>
              <a:t>other.</a:t>
            </a:r>
            <a:br>
              <a:rPr lang="en-US" sz="2000" dirty="0" smtClean="0"/>
            </a:br>
            <a:r>
              <a:rPr lang="en-US" sz="2000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</a:t>
            </a:r>
            <a:r>
              <a:rPr lang="is-IS" sz="2000" dirty="0" smtClean="0"/>
              <a:t>…T</a:t>
            </a:r>
            <a:r>
              <a:rPr lang="is-IS" sz="2000" baseline="-25000" dirty="0" smtClean="0"/>
              <a:t>n</a:t>
            </a:r>
            <a:r>
              <a:rPr lang="is-IS" sz="2000" dirty="0" smtClean="0"/>
              <a:t>(p)...)))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078164"/>
            <a:ext cx="8229600" cy="23320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Stack based semantics – first in last applied.</a:t>
            </a:r>
            <a:br>
              <a:rPr lang="en-US" sz="2000" dirty="0" smtClean="0"/>
            </a:b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composite_transform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sitk.Transform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600" baseline="-25000" dirty="0" smtClean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omposit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e_transform.AddTransform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600" baseline="-25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When used as the optimized transformation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 registration 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SetInitialTransform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only the parameters of the last transformation,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000" baseline="-25000" dirty="0" err="1" smtClean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 are optimized.   </a:t>
            </a:r>
          </a:p>
        </p:txBody>
      </p:sp>
    </p:spTree>
    <p:extLst>
      <p:ext uri="{BB962C8B-B14F-4D97-AF65-F5344CB8AC3E}">
        <p14:creationId xmlns:p14="http://schemas.microsoft.com/office/powerpoint/2010/main" val="5625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 image is defined by: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Pixel type + spatial dimensionality.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Physical region in space occupied by the image as specified by: origin, spacing, size, and direction cosine matrix.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0"/>
            <a:ext cx="563852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686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SimpleITK2Numpy:</a:t>
            </a:r>
          </a:p>
          <a:p>
            <a:pPr lvl="1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sitk.GetArrayFromImage</a:t>
            </a:r>
            <a:r>
              <a:rPr lang="en-US" sz="2400" dirty="0" smtClean="0"/>
              <a:t> </a:t>
            </a:r>
            <a:r>
              <a:rPr lang="en-US" sz="2000" dirty="0" smtClean="0"/>
              <a:t>– Data copy in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 (mutable).</a:t>
            </a:r>
          </a:p>
          <a:p>
            <a:pPr lvl="1"/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sitk.GetArrayViewFromImage</a:t>
            </a:r>
            <a:r>
              <a:rPr lang="en-US" sz="2400" dirty="0" smtClean="0"/>
              <a:t> </a:t>
            </a:r>
            <a:r>
              <a:rPr lang="en-US" sz="2000" dirty="0" smtClean="0"/>
              <a:t>– Data view in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 (immutable).</a:t>
            </a:r>
          </a:p>
          <a:p>
            <a:endParaRPr lang="en-US" sz="2000" dirty="0" smtClean="0"/>
          </a:p>
          <a:p>
            <a:r>
              <a:rPr lang="en-US" sz="2000" dirty="0" smtClean="0"/>
              <a:t>Numpy2SimpleITK:</a:t>
            </a:r>
          </a:p>
          <a:p>
            <a:pPr lvl="1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new_image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sitk.GetImageFromArray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ea typeface="Arial" charset="0"/>
                <a:cs typeface="Arial" charset="0"/>
              </a:rPr>
              <a:t>– Data copy in </a:t>
            </a:r>
            <a:r>
              <a:rPr lang="en-US" sz="2000" dirty="0" err="1" smtClean="0">
                <a:ea typeface="Arial" charset="0"/>
                <a:cs typeface="Arial" charset="0"/>
              </a:rPr>
              <a:t>SimpleITK</a:t>
            </a:r>
            <a:r>
              <a:rPr lang="en-US" sz="2000" dirty="0"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ea typeface="Arial" charset="0"/>
                <a:cs typeface="Arial" charset="0"/>
              </a:rPr>
              <a:t>image.</a:t>
            </a:r>
          </a:p>
          <a:p>
            <a:r>
              <a:rPr lang="en-US" sz="2000" dirty="0"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ea typeface="Arial" charset="0"/>
                <a:cs typeface="Arial" charset="0"/>
              </a:rPr>
              <a:t>      Set all of the parameters defining the physical region in space:</a:t>
            </a:r>
          </a:p>
          <a:p>
            <a:pPr lvl="2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new_image.CopyInformation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sz="2000" dirty="0" smtClean="0">
                <a:ea typeface="Arial" charset="0"/>
                <a:cs typeface="Arial" charset="0"/>
              </a:rPr>
              <a:t>or</a:t>
            </a:r>
          </a:p>
          <a:p>
            <a:pPr lvl="2"/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new_image.SetOrigin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new_image.SetSpacing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new_image.SetDirection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Resample: Image +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2509824" cy="2309420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486400" y="439618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86400" y="3886200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" y="3274455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000" y="2764475"/>
            <a:ext cx="0" cy="50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066800" y="1623620"/>
            <a:ext cx="2590800" cy="25908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01782" y="3255818"/>
            <a:ext cx="5015345" cy="1762341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147" y="5213949"/>
            <a:ext cx="8181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Resampling, </a:t>
            </a:r>
            <a:r>
              <a:rPr lang="en-US" dirty="0" smtClean="0"/>
              <a:t>three </a:t>
            </a:r>
            <a:r>
              <a:rPr lang="en-US" smtClean="0"/>
              <a:t>elements (assuming arbitrary interpolation method):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Image – the image we resample in coordinate system 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transformation – T(</a:t>
            </a:r>
            <a:r>
              <a:rPr lang="en-US" baseline="30000" dirty="0" err="1" smtClean="0"/>
              <a:t>f</a:t>
            </a:r>
            <a:r>
              <a:rPr lang="en-US" dirty="0" err="1" smtClean="0"/>
              <a:t>p</a:t>
            </a:r>
            <a:r>
              <a:rPr lang="en-US" dirty="0" smtClean="0"/>
              <a:t>) = </a:t>
            </a:r>
            <a:r>
              <a:rPr lang="en-US" baseline="30000" dirty="0" err="1" smtClean="0"/>
              <a:t>m</a:t>
            </a:r>
            <a:r>
              <a:rPr lang="en-US" dirty="0" err="1" smtClean="0"/>
              <a:t>p</a:t>
            </a:r>
            <a:r>
              <a:rPr lang="en-US" dirty="0" smtClean="0"/>
              <a:t> maps points from coordinate system f to 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resampling grid – uniform set of </a:t>
            </a:r>
            <a:r>
              <a:rPr lang="en-US" dirty="0" smtClean="0"/>
              <a:t>points </a:t>
            </a:r>
            <a:r>
              <a:rPr lang="en-US" dirty="0" smtClean="0"/>
              <a:t>which will be mapped by the </a:t>
            </a:r>
            <a:br>
              <a:rPr lang="en-US" dirty="0" smtClean="0"/>
            </a:br>
            <a:r>
              <a:rPr lang="en-US" dirty="0" smtClean="0"/>
              <a:t>                             transformation.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6609" y="313112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7127" y="4396180"/>
            <a:ext cx="44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9120</TotalTime>
  <Words>376</Words>
  <Application>Microsoft Macintosh PowerPoint</Application>
  <PresentationFormat>On-screen Show (4:3)</PresentationFormat>
  <Paragraphs>82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ＭＳ Ｐゴシック</vt:lpstr>
      <vt:lpstr>Palatino Linotype</vt:lpstr>
      <vt:lpstr>Custom Design</vt:lpstr>
      <vt:lpstr>משוואה</vt:lpstr>
      <vt:lpstr>Please attribute as  SimpleITK Fundamental Concepts (SPIE Medical Imaging 2018)</vt:lpstr>
      <vt:lpstr>SimpleITK Fundamental Concepts</vt:lpstr>
      <vt:lpstr>Transforms</vt:lpstr>
      <vt:lpstr>Transforms</vt:lpstr>
      <vt:lpstr>Transforms</vt:lpstr>
      <vt:lpstr>Transforms</vt:lpstr>
      <vt:lpstr>Images</vt:lpstr>
      <vt:lpstr>Images</vt:lpstr>
      <vt:lpstr>Resample: Image + Transform</vt:lpstr>
      <vt:lpstr>Resample: Image + Transform</vt:lpstr>
      <vt:lpstr>Registration – Coordinate Systems</vt:lpstr>
      <vt:lpstr>Registration - Framework</vt:lpstr>
      <vt:lpstr>PowerPoint Presentation</vt:lpstr>
    </vt:vector>
  </TitlesOfParts>
  <Company>DBED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800</cp:revision>
  <dcterms:created xsi:type="dcterms:W3CDTF">2010-11-26T16:59:37Z</dcterms:created>
  <dcterms:modified xsi:type="dcterms:W3CDTF">2017-12-28T18:13:45Z</dcterms:modified>
</cp:coreProperties>
</file>