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handoutMasterIdLst>
    <p:handoutMasterId r:id="rId16"/>
  </p:handoutMasterIdLst>
  <p:sldIdLst>
    <p:sldId id="484" r:id="rId2"/>
    <p:sldId id="329" r:id="rId3"/>
    <p:sldId id="444" r:id="rId4"/>
    <p:sldId id="446" r:id="rId5"/>
    <p:sldId id="448" r:id="rId6"/>
    <p:sldId id="443" r:id="rId7"/>
    <p:sldId id="453" r:id="rId8"/>
    <p:sldId id="485" r:id="rId9"/>
    <p:sldId id="463" r:id="rId10"/>
    <p:sldId id="469" r:id="rId11"/>
    <p:sldId id="470" r:id="rId12"/>
    <p:sldId id="487" r:id="rId13"/>
    <p:sldId id="486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392C"/>
    <a:srgbClr val="F09419"/>
    <a:srgbClr val="91A20A"/>
    <a:srgbClr val="D0E810"/>
    <a:srgbClr val="008F15"/>
    <a:srgbClr val="0000FF"/>
    <a:srgbClr val="66FF33"/>
    <a:srgbClr val="0099FF"/>
    <a:srgbClr val="999999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36" autoAdjust="0"/>
    <p:restoredTop sz="81625"/>
  </p:normalViewPr>
  <p:slideViewPr>
    <p:cSldViewPr>
      <p:cViewPr varScale="1">
        <p:scale>
          <a:sx n="106" d="100"/>
          <a:sy n="106" d="100"/>
        </p:scale>
        <p:origin x="209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96CE8355-AFBE-4D8C-B01D-FFAF4EEE9F4F}" type="datetimeFigureOut">
              <a:rPr lang="en-US"/>
              <a:pPr>
                <a:defRPr/>
              </a:pPr>
              <a:t>2/10/18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D6B1FE9-E97D-42C4-A1DA-A28A65140E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550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B20D7316-F367-479F-B3A3-59DCC056C18A}" type="datetime1">
              <a:rPr lang="en-US"/>
              <a:pPr>
                <a:defRPr/>
              </a:pPr>
              <a:t>2/10/18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84528C35-0DD3-4309-87E3-26DFF30FF7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60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Visible human</a:t>
            </a:r>
            <a:r>
              <a:rPr lang="en-US" baseline="0" dirty="0"/>
              <a:t> d</a:t>
            </a:r>
            <a:r>
              <a:rPr lang="en-US" dirty="0"/>
              <a:t>ata comes in, but we</a:t>
            </a:r>
            <a:r>
              <a:rPr lang="en-US" baseline="0" dirty="0"/>
              <a:t> don’t have the tool to analyze it.</a:t>
            </a:r>
          </a:p>
          <a:p>
            <a:r>
              <a:rPr lang="en-US" dirty="0"/>
              <a:t>Male dataset</a:t>
            </a:r>
            <a:r>
              <a:rPr lang="en-US" baseline="0" dirty="0"/>
              <a:t> </a:t>
            </a:r>
            <a:r>
              <a:rPr lang="en-US" dirty="0"/>
              <a:t>released in 1994.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528C35-0DD3-4309-87E3-26DFF30FF7A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528C35-0DD3-4309-87E3-26DFF30FF7A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baseline="0" dirty="0"/>
              <a:t>mage analysis from a cell (GoFigure2) to our planet’s surface (</a:t>
            </a:r>
            <a:r>
              <a:rPr lang="en-US" baseline="0" dirty="0" err="1"/>
              <a:t>Orfeo</a:t>
            </a:r>
            <a:r>
              <a:rPr lang="en-US" baseline="0" dirty="0"/>
              <a:t>).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http://gofigure2.sourceforge.net/</a:t>
            </a:r>
          </a:p>
          <a:p>
            <a:r>
              <a:rPr lang="en-US" dirty="0"/>
              <a:t>http://</a:t>
            </a:r>
            <a:r>
              <a:rPr lang="en-US" dirty="0" err="1"/>
              <a:t>www.slicer.org</a:t>
            </a:r>
            <a:r>
              <a:rPr lang="en-US" dirty="0"/>
              <a:t>/</a:t>
            </a:r>
          </a:p>
          <a:p>
            <a:r>
              <a:rPr lang="en-US" dirty="0"/>
              <a:t>http://www-</a:t>
            </a:r>
            <a:r>
              <a:rPr lang="en-US" dirty="0" err="1"/>
              <a:t>sop.inria.fr</a:t>
            </a:r>
            <a:r>
              <a:rPr lang="en-US" dirty="0"/>
              <a:t>/</a:t>
            </a:r>
            <a:r>
              <a:rPr lang="en-US" dirty="0" err="1"/>
              <a:t>asclepios</a:t>
            </a:r>
            <a:r>
              <a:rPr lang="en-US" dirty="0"/>
              <a:t>/</a:t>
            </a:r>
            <a:r>
              <a:rPr lang="en-US" dirty="0" err="1"/>
              <a:t>software.php</a:t>
            </a:r>
            <a:endParaRPr lang="en-US" dirty="0"/>
          </a:p>
          <a:p>
            <a:r>
              <a:rPr lang="en-US" dirty="0"/>
              <a:t>http://</a:t>
            </a:r>
            <a:r>
              <a:rPr lang="en-US" dirty="0" err="1"/>
              <a:t>www.itksnap.org</a:t>
            </a:r>
            <a:r>
              <a:rPr lang="en-US" dirty="0"/>
              <a:t>/</a:t>
            </a:r>
          </a:p>
          <a:p>
            <a:r>
              <a:rPr lang="en-US" dirty="0"/>
              <a:t>http://</a:t>
            </a:r>
            <a:r>
              <a:rPr lang="en-US" dirty="0" err="1"/>
              <a:t>www.bioimagexd.net</a:t>
            </a:r>
            <a:r>
              <a:rPr lang="en-US" dirty="0"/>
              <a:t>/</a:t>
            </a:r>
          </a:p>
          <a:p>
            <a:r>
              <a:rPr lang="en-US" dirty="0"/>
              <a:t>http://co-</a:t>
            </a:r>
            <a:r>
              <a:rPr lang="en-US" dirty="0" err="1"/>
              <a:t>me.ch</a:t>
            </a:r>
            <a:r>
              <a:rPr lang="en-US" dirty="0"/>
              <a:t>/internal/</a:t>
            </a:r>
            <a:r>
              <a:rPr lang="en-US" dirty="0" err="1"/>
              <a:t>marvin</a:t>
            </a:r>
            <a:r>
              <a:rPr lang="en-US" dirty="0"/>
              <a:t>/</a:t>
            </a:r>
            <a:r>
              <a:rPr lang="en-US" dirty="0" err="1"/>
              <a:t>index.en.html</a:t>
            </a:r>
            <a:endParaRPr lang="en-US" dirty="0"/>
          </a:p>
          <a:p>
            <a:r>
              <a:rPr lang="en-US" dirty="0"/>
              <a:t>http://</a:t>
            </a:r>
            <a:r>
              <a:rPr lang="en-US" dirty="0" err="1"/>
              <a:t>www.osirix-viewer.com</a:t>
            </a:r>
            <a:r>
              <a:rPr lang="en-US" dirty="0"/>
              <a:t>/</a:t>
            </a:r>
          </a:p>
          <a:p>
            <a:r>
              <a:rPr lang="en-US" dirty="0"/>
              <a:t>http://</a:t>
            </a:r>
            <a:r>
              <a:rPr lang="en-US" dirty="0" err="1"/>
              <a:t>www.analyzedirect.com</a:t>
            </a:r>
            <a:r>
              <a:rPr lang="en-US" dirty="0"/>
              <a:t>/</a:t>
            </a:r>
          </a:p>
          <a:p>
            <a:r>
              <a:rPr lang="en-US" dirty="0"/>
              <a:t>http://</a:t>
            </a:r>
            <a:r>
              <a:rPr lang="en-US" dirty="0" err="1"/>
              <a:t>www.mitk.org</a:t>
            </a:r>
            <a:r>
              <a:rPr lang="en-US" dirty="0"/>
              <a:t>/</a:t>
            </a:r>
          </a:p>
          <a:p>
            <a:r>
              <a:rPr lang="en-US" dirty="0"/>
              <a:t>http://</a:t>
            </a:r>
            <a:r>
              <a:rPr lang="en-US" dirty="0" err="1"/>
              <a:t>elastix.isi.uu.nl</a:t>
            </a:r>
            <a:r>
              <a:rPr lang="en-US" dirty="0"/>
              <a:t>/</a:t>
            </a:r>
          </a:p>
          <a:p>
            <a:r>
              <a:rPr lang="en-US" dirty="0"/>
              <a:t>http://</a:t>
            </a:r>
            <a:r>
              <a:rPr lang="en-US" dirty="0" err="1"/>
              <a:t>www.igstk.org</a:t>
            </a:r>
            <a:r>
              <a:rPr lang="en-US" dirty="0"/>
              <a:t>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528C35-0DD3-4309-87E3-26DFF30FF7A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14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companies</a:t>
            </a:r>
            <a:r>
              <a:rPr lang="en-US" baseline="0" dirty="0"/>
              <a:t> likely use ITK but we have no sure way of knowing.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528C35-0DD3-4309-87E3-26DFF30FF7A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25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List all tags: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git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 tag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Number of commits in repo: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git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 rev-list --all --count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cs-CZ" dirty="0" err="1"/>
              <a:t>Number</a:t>
            </a:r>
            <a:r>
              <a:rPr lang="cs-CZ" baseline="0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contributors</a:t>
            </a:r>
            <a:r>
              <a:rPr lang="cs-CZ" baseline="0" dirty="0"/>
              <a:t>: </a:t>
            </a:r>
            <a:r>
              <a:rPr lang="cs-CZ" sz="1200" kern="120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git</a:t>
            </a:r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 log --</a:t>
            </a:r>
            <a:r>
              <a:rPr lang="cs-CZ" sz="1200" kern="120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format</a:t>
            </a:r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='%</a:t>
            </a:r>
            <a:r>
              <a:rPr lang="cs-CZ" sz="1200" kern="120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aN</a:t>
            </a:r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' | sort -u -k2; </a:t>
            </a:r>
            <a:r>
              <a:rPr lang="cs-CZ" sz="1200" kern="120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then</a:t>
            </a:r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 </a:t>
            </a:r>
            <a:r>
              <a:rPr lang="cs-CZ" sz="1200" kern="120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count</a:t>
            </a:r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 and </a:t>
            </a:r>
            <a:r>
              <a:rPr lang="cs-CZ" sz="1200" kern="120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remove</a:t>
            </a:r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 </a:t>
            </a:r>
            <a:r>
              <a:rPr lang="cs-CZ" sz="1200" kern="120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people</a:t>
            </a:r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 </a:t>
            </a:r>
            <a:r>
              <a:rPr lang="cs-CZ" sz="1200" kern="120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with</a:t>
            </a:r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 </a:t>
            </a:r>
            <a:r>
              <a:rPr lang="cs-CZ" sz="1200" kern="120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multiple</a:t>
            </a:r>
            <a:r>
              <a:rPr lang="cs-CZ" sz="120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 </a:t>
            </a:r>
            <a:r>
              <a:rPr lang="cs-CZ" sz="1200" kern="1200" baseline="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appearances</a:t>
            </a:r>
            <a:r>
              <a:rPr lang="cs-CZ" sz="120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 (Dave </a:t>
            </a:r>
            <a:r>
              <a:rPr lang="cs-CZ" sz="1200" kern="1200" baseline="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Chen</a:t>
            </a:r>
            <a:r>
              <a:rPr lang="cs-CZ" sz="120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, David T. </a:t>
            </a:r>
            <a:r>
              <a:rPr lang="cs-CZ" sz="1200" kern="1200" baseline="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Chen</a:t>
            </a:r>
            <a:r>
              <a:rPr lang="is-IS" sz="120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…</a:t>
            </a:r>
            <a:r>
              <a:rPr lang="cs-CZ" sz="120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)</a:t>
            </a:r>
            <a:endParaRPr lang="cs-CZ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ＭＳ Ｐゴシック" charset="-128"/>
            </a:endParaRPr>
          </a:p>
          <a:p>
            <a:endParaRPr lang="cs-CZ" dirty="0"/>
          </a:p>
          <a:p>
            <a:r>
              <a:rPr lang="cs-CZ" dirty="0"/>
              <a:t>11,156 </a:t>
            </a:r>
            <a:r>
              <a:rPr lang="cs-CZ" dirty="0" err="1"/>
              <a:t>downloads</a:t>
            </a:r>
            <a:r>
              <a:rPr lang="cs-CZ" dirty="0"/>
              <a:t> </a:t>
            </a:r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Anaconda</a:t>
            </a:r>
            <a:r>
              <a:rPr lang="cs-CZ" dirty="0"/>
              <a:t> </a:t>
            </a:r>
            <a:r>
              <a:rPr lang="cs-CZ" dirty="0" err="1"/>
              <a:t>cloud</a:t>
            </a:r>
            <a:endParaRPr lang="cs-CZ" dirty="0"/>
          </a:p>
          <a:p>
            <a:r>
              <a:rPr lang="fi-FI" dirty="0"/>
              <a:t>18286</a:t>
            </a:r>
            <a:r>
              <a:rPr lang="is-IS" dirty="0"/>
              <a:t> downloads from PyPI (till it stopped recording in Feb. 2016). </a:t>
            </a:r>
          </a:p>
          <a:p>
            <a:r>
              <a:rPr lang="uk-UA" b="0" dirty="0"/>
              <a:t>39,435</a:t>
            </a:r>
            <a:r>
              <a:rPr lang="en-US" b="0" dirty="0"/>
              <a:t> downloads from </a:t>
            </a:r>
            <a:r>
              <a:rPr lang="en-US" b="0" dirty="0" err="1"/>
              <a:t>sourceforge</a:t>
            </a:r>
            <a:endParaRPr lang="en-US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528C35-0DD3-4309-87E3-26DFF30FF7A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55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88BC9-821D-46A8-AFD6-230492E8C9AF}" type="datetimeFigureOut">
              <a:rPr lang="en-US"/>
              <a:pPr>
                <a:defRPr/>
              </a:pPr>
              <a:t>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EDD16-26BB-499A-B2DD-1A21E2267E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3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BE9403-D09C-406A-AD25-1CE136FB5501}" type="datetimeFigureOut">
              <a:rPr lang="en-US"/>
              <a:pPr>
                <a:defRPr/>
              </a:pPr>
              <a:t>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36964-4DA0-477F-B89E-50F6C2844E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6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5E630-9B2E-41EF-A078-945AE7697E9C}" type="datetimeFigureOut">
              <a:rPr lang="en-US"/>
              <a:pPr>
                <a:defRPr/>
              </a:pPr>
              <a:t>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ABB79-140E-4E7D-96BE-32C84BD484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31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81000" y="1219200"/>
            <a:ext cx="7696200" cy="46038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6C9E0-4FF1-484C-A494-46CCBBD688D5}" type="datetimeFigureOut">
              <a:rPr lang="en-US"/>
              <a:pPr>
                <a:defRPr/>
              </a:pPr>
              <a:t>2/10/18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02301-CA95-4515-BC2A-2500D749F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8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2A545-8EFC-4637-800E-2B076FC7AE67}" type="datetimeFigureOut">
              <a:rPr lang="en-US"/>
              <a:pPr>
                <a:defRPr/>
              </a:pPr>
              <a:t>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D5B4A-B9B8-4683-95A2-68228DAD19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6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81000" y="1219200"/>
            <a:ext cx="7696200" cy="46038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2DE65-D62C-494B-B749-34D6AA327F1C}" type="datetimeFigureOut">
              <a:rPr lang="en-US"/>
              <a:pPr>
                <a:defRPr/>
              </a:pPr>
              <a:t>2/10/18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1ABEB-9065-4918-9B62-A7115F294B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64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81000" y="1219200"/>
            <a:ext cx="7696200" cy="46038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CA928-6483-4B86-97FE-A8AD55448C01}" type="datetimeFigureOut">
              <a:rPr lang="en-US"/>
              <a:pPr>
                <a:defRPr/>
              </a:pPr>
              <a:t>2/10/18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028DEF-0B2B-4340-AB8D-3E0EF0C91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84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81000" y="1219200"/>
            <a:ext cx="7696200" cy="46038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E5E72E-9EC9-47A0-98C8-1DB53765EE72}" type="datetimeFigureOut">
              <a:rPr lang="en-US"/>
              <a:pPr>
                <a:defRPr/>
              </a:pPr>
              <a:t>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F6EFB-0ECE-46BE-9404-2DB511FFC3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97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6639E-96CF-4485-9FA4-D72DE6DAF6AD}" type="datetimeFigureOut">
              <a:rPr lang="en-US"/>
              <a:pPr>
                <a:defRPr/>
              </a:pPr>
              <a:t>2/10/18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E4D1D-F89B-4015-8047-C3254C8EC6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1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F97CF-3EAF-4D54-BB68-0AAED231D89E}" type="datetimeFigureOut">
              <a:rPr lang="en-US"/>
              <a:pPr>
                <a:defRPr/>
              </a:pPr>
              <a:t>2/10/18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E1FB8C-923A-4D01-8D17-D7A919A6E5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27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0F2EB-193C-4279-81B1-A869C5CF4A62}" type="datetimeFigureOut">
              <a:rPr lang="en-US"/>
              <a:pPr>
                <a:defRPr/>
              </a:pPr>
              <a:t>2/10/18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78254-1C6E-44FA-8712-001907CEAF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9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29"/>
            <a:ext cx="9144000" cy="6843742"/>
          </a:xfrm>
          <a:prstGeom prst="rect">
            <a:avLst/>
          </a:prstGeom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E8661045-8FEC-4574-A0F1-33A774C482ED}" type="datetimeFigureOut">
              <a:rPr lang="en-US"/>
              <a:pPr>
                <a:defRPr/>
              </a:pPr>
              <a:t>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41EE0A5-14D0-44A7-9371-C0FE29309C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31" r:id="rId2"/>
    <p:sldLayoutId id="2147483725" r:id="rId3"/>
    <p:sldLayoutId id="2147483732" r:id="rId4"/>
    <p:sldLayoutId id="2147483733" r:id="rId5"/>
    <p:sldLayoutId id="2147483734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s10278-017-0037-8" TargetMode="External"/><Relationship Id="rId2" Type="http://schemas.openxmlformats.org/officeDocument/2006/relationships/hyperlink" Target="https://doi.org/10.3389/fninf.2013.00045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SimpleITK/SimpleIT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gif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" y="5181600"/>
            <a:ext cx="8534400" cy="1470025"/>
          </a:xfrm>
        </p:spPr>
        <p:txBody>
          <a:bodyPr/>
          <a:lstStyle/>
          <a:p>
            <a:r>
              <a:rPr lang="en-US" sz="2000" dirty="0"/>
              <a:t>Please attribute as </a:t>
            </a:r>
            <a:br>
              <a:rPr lang="en-US" sz="2000" dirty="0"/>
            </a:br>
            <a:r>
              <a:rPr lang="en-US" sz="2000" dirty="0" err="1"/>
              <a:t>SimpleITK</a:t>
            </a:r>
            <a:r>
              <a:rPr lang="en-US" sz="2000" dirty="0"/>
              <a:t> Historical Overview (SPIE Medical Imaging 2018)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762000"/>
            <a:ext cx="7848600" cy="838200"/>
          </a:xfrm>
        </p:spPr>
        <p:txBody>
          <a:bodyPr/>
          <a:lstStyle/>
          <a:p>
            <a:pPr algn="l"/>
            <a:r>
              <a:rPr lang="en-US" sz="2000" dirty="0">
                <a:solidFill>
                  <a:schemeClr val="tx1"/>
                </a:solidFill>
              </a:rPr>
              <a:t>This work is copyrighted by the Insight Software Consortium 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It is distributed under a Creative Commons Attribution 4.0 International License: https://creativecommons.org/licenses/by/4.0/</a:t>
            </a:r>
          </a:p>
        </p:txBody>
      </p:sp>
      <p:pic>
        <p:nvPicPr>
          <p:cNvPr id="1026" name="Picture 2" descr="ttps://mirrors.creativecommons.org/presskit/icons/cc.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62200"/>
            <a:ext cx="28194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tps://mirrors.creativecommons.org/presskit/icons/by.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365248"/>
            <a:ext cx="2816352" cy="281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8880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Community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6" t="9236" r="15833" b="9098"/>
          <a:stretch/>
        </p:blipFill>
        <p:spPr>
          <a:xfrm>
            <a:off x="486041" y="1295398"/>
            <a:ext cx="8353159" cy="537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334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Community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93" y="1417638"/>
            <a:ext cx="7045522" cy="528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040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AA7A6-C21E-4445-AECC-762048FFC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AB736-AF44-2F4D-A2E6-6890065C5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B. C. Lowekamp, D. T. Chen, L. Ibáñez, D. </a:t>
            </a:r>
            <a:r>
              <a:rPr lang="en-US" sz="2000" dirty="0" err="1"/>
              <a:t>Blezek</a:t>
            </a:r>
            <a:r>
              <a:rPr lang="en-US" sz="2000" dirty="0"/>
              <a:t>, "The Design of </a:t>
            </a:r>
            <a:r>
              <a:rPr lang="en-US" sz="2000" dirty="0" err="1"/>
              <a:t>SimpleITK</a:t>
            </a:r>
            <a:r>
              <a:rPr lang="en-US" sz="2000" dirty="0"/>
              <a:t>", </a:t>
            </a:r>
            <a:r>
              <a:rPr lang="en-US" sz="2000" i="1" dirty="0"/>
              <a:t>Front. </a:t>
            </a:r>
            <a:r>
              <a:rPr lang="en-US" sz="2000" i="1" dirty="0" err="1"/>
              <a:t>Neuroinform</a:t>
            </a:r>
            <a:r>
              <a:rPr lang="en-US" sz="2000" i="1" dirty="0"/>
              <a:t>.</a:t>
            </a:r>
            <a:r>
              <a:rPr lang="en-US" sz="2000" dirty="0"/>
              <a:t>, 7:45. </a:t>
            </a:r>
            <a:r>
              <a:rPr lang="en-US" sz="2000" dirty="0">
                <a:hlinkClick r:id="rId2"/>
              </a:rPr>
              <a:t>https://doi.org/10.3389/fninf.2013.00045</a:t>
            </a:r>
            <a:r>
              <a:rPr lang="en-US" sz="2000" dirty="0"/>
              <a:t>, 2013.</a:t>
            </a:r>
          </a:p>
          <a:p>
            <a:r>
              <a:rPr lang="en-US" sz="2000" dirty="0"/>
              <a:t>Z. </a:t>
            </a:r>
            <a:r>
              <a:rPr lang="en-US" sz="2000" dirty="0" err="1"/>
              <a:t>Yaniv</a:t>
            </a:r>
            <a:r>
              <a:rPr lang="en-US" sz="2000" dirty="0"/>
              <a:t>, B. C. Lowekamp, H. J. Johnson, R. </a:t>
            </a:r>
            <a:r>
              <a:rPr lang="en-US" sz="2000" dirty="0" err="1"/>
              <a:t>Beare</a:t>
            </a:r>
            <a:r>
              <a:rPr lang="en-US" sz="2000" dirty="0"/>
              <a:t>, "</a:t>
            </a:r>
            <a:r>
              <a:rPr lang="en-US" sz="2000" dirty="0" err="1"/>
              <a:t>SimpleITK</a:t>
            </a:r>
            <a:r>
              <a:rPr lang="en-US" sz="2000" dirty="0"/>
              <a:t> Image-Analysis Notebooks: a Collaborative Environment for Education and Reproducible Research", </a:t>
            </a:r>
            <a:r>
              <a:rPr lang="en-US" sz="2000" i="1" dirty="0"/>
              <a:t>J Digit Imaging.</a:t>
            </a:r>
            <a:r>
              <a:rPr lang="en-US" sz="2000" dirty="0"/>
              <a:t>, </a:t>
            </a:r>
            <a:r>
              <a:rPr lang="en-US" sz="2000" dirty="0">
                <a:hlinkClick r:id="rId3"/>
              </a:rPr>
              <a:t>https://doi.org/10.1007/s10278-017-0037-8</a:t>
            </a:r>
            <a:r>
              <a:rPr lang="en-US" sz="2000" dirty="0"/>
              <a:t>, 2017.</a:t>
            </a:r>
          </a:p>
          <a:p>
            <a:r>
              <a:rPr lang="en-US" sz="2000" dirty="0"/>
              <a:t>R. </a:t>
            </a:r>
            <a:r>
              <a:rPr lang="en-US" sz="2000" dirty="0" err="1"/>
              <a:t>Beare</a:t>
            </a:r>
            <a:r>
              <a:rPr lang="en-US" sz="2000" dirty="0"/>
              <a:t>, B. Lowekamp, and Z. </a:t>
            </a:r>
            <a:r>
              <a:rPr lang="en-US" sz="2000" dirty="0" err="1"/>
              <a:t>Yaniv</a:t>
            </a:r>
            <a:r>
              <a:rPr lang="en-US" sz="2000" dirty="0"/>
              <a:t>, “Image segmentation, registration and characterization in R with </a:t>
            </a:r>
            <a:r>
              <a:rPr lang="en-US" sz="2000" dirty="0" err="1"/>
              <a:t>SimpleITK</a:t>
            </a:r>
            <a:r>
              <a:rPr lang="en-US" sz="2000" dirty="0"/>
              <a:t>,” Journal of Statistical Software, in press.</a:t>
            </a:r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055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050" y="1576780"/>
            <a:ext cx="4025900" cy="370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19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609600"/>
            <a:ext cx="9144000" cy="2209800"/>
          </a:xfrm>
        </p:spPr>
        <p:txBody>
          <a:bodyPr/>
          <a:lstStyle/>
          <a:p>
            <a:pPr eaLnBrk="1" hangingPunct="1"/>
            <a:r>
              <a:rPr lang="en-US" sz="3600" dirty="0" err="1"/>
              <a:t>SimpleITK</a:t>
            </a:r>
            <a:r>
              <a:rPr lang="en-US" sz="3600" dirty="0"/>
              <a:t> Historical Overview:</a:t>
            </a:r>
            <a:br>
              <a:rPr lang="en-US" sz="3600" dirty="0"/>
            </a:br>
            <a:r>
              <a:rPr lang="en-US" sz="3600" dirty="0"/>
              <a:t>Standing on the Shoulders of Giants</a:t>
            </a:r>
            <a:endParaRPr lang="en-US" sz="36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19100" y="2819400"/>
            <a:ext cx="83058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sz="24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Hans J. Johnson, </a:t>
            </a:r>
            <a:r>
              <a:rPr lang="en-US" sz="24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Bradley C. 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Lowekamp</a:t>
            </a:r>
            <a:r>
              <a:rPr lang="en-US" sz="24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, </a:t>
            </a:r>
            <a:r>
              <a:rPr lang="en-US" sz="24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3</a:t>
            </a:r>
            <a:r>
              <a:rPr lang="en-US" sz="24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Ziv Yaniv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solidFill>
                <a:schemeClr val="tx1"/>
              </a:solidFill>
              <a:latin typeface="Arial" charset="0"/>
              <a:ea typeface="ＭＳ Ｐゴシック" pitchFamily="34" charset="-128"/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The University of Iowa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National Institutes of Health</a:t>
            </a:r>
            <a:br>
              <a:rPr lang="en-US" sz="24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</a:br>
            <a:r>
              <a:rPr lang="en-US" sz="24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3</a:t>
            </a:r>
            <a:r>
              <a:rPr lang="en-US" sz="24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TAJ Technologies Inc.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4</a:t>
            </a:r>
            <a:r>
              <a:rPr lang="en-US" sz="24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MSC LLC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solidFill>
                <a:schemeClr val="tx1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pic>
        <p:nvPicPr>
          <p:cNvPr id="6" name="Picture 5" descr="nl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5139206"/>
            <a:ext cx="2351456" cy="17187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5462829"/>
            <a:ext cx="914400" cy="90401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39" y="5396179"/>
            <a:ext cx="1970456" cy="1123160"/>
          </a:xfrm>
          <a:prstGeom prst="rect">
            <a:avLst/>
          </a:prstGeom>
        </p:spPr>
      </p:pic>
      <p:pic>
        <p:nvPicPr>
          <p:cNvPr id="1026" name="Picture 2" descr="S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5424321"/>
            <a:ext cx="2171700" cy="94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SimpleITK</a:t>
            </a:r>
            <a:r>
              <a:rPr lang="en-US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simplified multi-language interface to the National Library of Medicine’s Insight Segmentation and Registration Toolkit (ITK).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Available in:</a:t>
            </a:r>
          </a:p>
          <a:p>
            <a:pPr marL="0" indent="0">
              <a:buNone/>
            </a:pPr>
            <a:r>
              <a:rPr lang="en-US" dirty="0"/>
              <a:t>C++, Python, R, Java, C#, </a:t>
            </a:r>
            <a:r>
              <a:rPr lang="en-US" dirty="0" err="1"/>
              <a:t>Lua</a:t>
            </a:r>
            <a:r>
              <a:rPr lang="en-US" dirty="0"/>
              <a:t>, Ruby, TCL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8600" y="5410199"/>
            <a:ext cx="8467383" cy="76944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>
                <a:hlinkClick r:id="rId2"/>
              </a:rPr>
              <a:t>github.com/</a:t>
            </a:r>
            <a:r>
              <a:rPr lang="en-US" sz="4400" dirty="0" err="1">
                <a:hlinkClick r:id="rId2"/>
              </a:rPr>
              <a:t>SimpleITK</a:t>
            </a:r>
            <a:r>
              <a:rPr lang="en-US" sz="4400" dirty="0">
                <a:hlinkClick r:id="rId2"/>
              </a:rPr>
              <a:t>/</a:t>
            </a:r>
            <a:r>
              <a:rPr lang="en-US" sz="4400" dirty="0" err="1">
                <a:hlinkClick r:id="rId2"/>
              </a:rPr>
              <a:t>SimpleITK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13914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Beginning There Was Data</a:t>
            </a:r>
          </a:p>
        </p:txBody>
      </p:sp>
      <p:pic>
        <p:nvPicPr>
          <p:cNvPr id="4098" name="Picture 2" descr="https://www.nlm.nih.gov/research/visible/vhpconf98/AUTHORS/LE/SMA10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330"/>
          <a:stretch/>
        </p:blipFill>
        <p:spPr bwMode="auto">
          <a:xfrm>
            <a:off x="3429000" y="1524000"/>
            <a:ext cx="1950720" cy="490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60198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76200" y="6410980"/>
            <a:ext cx="8839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“The Visible Human Male: A Technical Report", V. Spitzer et al., J. Am. Med. Inform. Assoc.,3(2), pp. 118-130, 1996.</a:t>
            </a:r>
            <a:endParaRPr lang="en-US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710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to Analyze the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60198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2002</a:t>
            </a:r>
          </a:p>
        </p:txBody>
      </p:sp>
      <p:pic>
        <p:nvPicPr>
          <p:cNvPr id="5" name="Picture 2" descr="ttps://itk.org/ITK/img/ITK-JPE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00200"/>
            <a:ext cx="5105400" cy="312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6334780"/>
            <a:ext cx="8839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“Engineering and Algorithm Design for an Image Processing API: A Technical Report on ITK - the Insight Toolkit”, T. S.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Yoo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et al., 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Stud. Health Technol.  Inform.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, 85, pp. 586-592, 2002.</a:t>
            </a:r>
            <a:endParaRPr lang="en-US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3762" y="4869193"/>
            <a:ext cx="7496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Insight</a:t>
            </a:r>
            <a:r>
              <a:rPr lang="en-US" sz="2800" dirty="0"/>
              <a:t> Segmentation and Registration Toolkit </a:t>
            </a:r>
          </a:p>
        </p:txBody>
      </p:sp>
    </p:spTree>
    <p:extLst>
      <p:ext uri="{BB962C8B-B14F-4D97-AF65-F5344CB8AC3E}">
        <p14:creationId xmlns:p14="http://schemas.microsoft.com/office/powerpoint/2010/main" val="2117968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Source</a:t>
            </a:r>
          </a:p>
        </p:txBody>
      </p:sp>
      <p:pic>
        <p:nvPicPr>
          <p:cNvPr id="1028" name="Picture 4" descr="DSlic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799" y="1556547"/>
            <a:ext cx="2488611" cy="164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K-SNAP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144" y="1554579"/>
            <a:ext cx="2755311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81" y="2957458"/>
            <a:ext cx="3255364" cy="982922"/>
          </a:xfrm>
          <a:prstGeom prst="rect">
            <a:avLst/>
          </a:prstGeom>
        </p:spPr>
      </p:pic>
      <p:pic>
        <p:nvPicPr>
          <p:cNvPr id="1032" name="Picture 8" descr="ile:OsiriX logo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512" y="2772191"/>
            <a:ext cx="3076203" cy="99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analyzedirect.com/wp-content/themes/analyze-direct/images/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162808"/>
            <a:ext cx="283845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lastixLogo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7" y="4075344"/>
            <a:ext cx="20193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246" y="5796822"/>
            <a:ext cx="2324100" cy="812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75" y="3956433"/>
            <a:ext cx="2286000" cy="1003300"/>
          </a:xfrm>
          <a:prstGeom prst="rect">
            <a:avLst/>
          </a:prstGeom>
        </p:spPr>
      </p:pic>
      <p:pic>
        <p:nvPicPr>
          <p:cNvPr id="1038" name="Picture 14" descr="http://www.igstk.org/IGSTK/img/logo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381"/>
          <a:stretch/>
        </p:blipFill>
        <p:spPr bwMode="auto">
          <a:xfrm>
            <a:off x="42158" y="5622665"/>
            <a:ext cx="1905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5" t="12042" r="4760"/>
          <a:stretch/>
        </p:blipFill>
        <p:spPr>
          <a:xfrm>
            <a:off x="5827687" y="4021133"/>
            <a:ext cx="2834772" cy="10534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622665"/>
            <a:ext cx="4191000" cy="917797"/>
          </a:xfrm>
          <a:prstGeom prst="rect">
            <a:avLst/>
          </a:prstGeom>
        </p:spPr>
      </p:pic>
      <p:pic>
        <p:nvPicPr>
          <p:cNvPr id="18" name="Picture 2" descr="http://www.gofigure2.org/images/gofigure-logo2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9697"/>
            <a:ext cx="3190875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459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Commercial Entities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50417" y="3048000"/>
            <a:ext cx="4764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Based on mailing list – Likely. 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But we have no written testimony.</a:t>
            </a:r>
          </a:p>
        </p:txBody>
      </p:sp>
      <p:pic>
        <p:nvPicPr>
          <p:cNvPr id="4" name="Shape 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78989"/>
            <a:ext cx="1384700" cy="148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8429" y="4408092"/>
            <a:ext cx="3295650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" y="5324712"/>
            <a:ext cx="3511725" cy="1390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12962" y="1428630"/>
            <a:ext cx="1442575" cy="148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7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66213" y="5721330"/>
            <a:ext cx="4037877" cy="767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94"/>
          <p:cNvPicPr preferRelativeResize="0"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9873" y="3392409"/>
            <a:ext cx="2423964" cy="804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101"/>
          <p:cNvPicPr preferRelativeResize="0">
            <a:picLocks noChangeAspect="1"/>
          </p:cNvPicPr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505369" y="1483029"/>
            <a:ext cx="2777210" cy="1287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108"/>
          <p:cNvPicPr preferRelativeResize="0">
            <a:picLocks noChangeAspect="1"/>
          </p:cNvPicPr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087909" y="4313157"/>
            <a:ext cx="2806065" cy="1011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134"/>
          <p:cNvPicPr preferRelativeResize="0">
            <a:picLocks noChangeAspect="1"/>
          </p:cNvPicPr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540493" y="3113457"/>
            <a:ext cx="1030088" cy="10300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8741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SimpleITK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Change in programming expertise: </a:t>
            </a:r>
          </a:p>
          <a:p>
            <a:pPr lvl="1"/>
            <a:r>
              <a:rPr lang="en-US" sz="2000" dirty="0"/>
              <a:t>Shift from C++ to Python and R.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dirty="0"/>
              <a:t>Change in expectations:</a:t>
            </a:r>
          </a:p>
          <a:p>
            <a:pPr lvl="1"/>
            <a:r>
              <a:rPr lang="en-US" sz="2000" dirty="0"/>
              <a:t>No need to compile/build software.</a:t>
            </a:r>
          </a:p>
          <a:p>
            <a:pPr lvl="1"/>
            <a:r>
              <a:rPr lang="en-US" sz="2000" dirty="0"/>
              <a:t>Software should be easy to install.</a:t>
            </a:r>
          </a:p>
        </p:txBody>
      </p:sp>
    </p:spTree>
    <p:extLst>
      <p:ext uri="{BB962C8B-B14F-4D97-AF65-F5344CB8AC3E}">
        <p14:creationId xmlns:p14="http://schemas.microsoft.com/office/powerpoint/2010/main" val="4169989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SimpleITK</a:t>
            </a:r>
            <a:r>
              <a:rPr lang="en-US" dirty="0"/>
              <a:t> by the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17 Minor releases, 1 Major release.</a:t>
            </a:r>
          </a:p>
          <a:p>
            <a:endParaRPr lang="en-US" sz="1600" dirty="0"/>
          </a:p>
          <a:p>
            <a:r>
              <a:rPr lang="en-US" sz="2800" dirty="0"/>
              <a:t>25 Contributors.</a:t>
            </a:r>
          </a:p>
          <a:p>
            <a:endParaRPr lang="en-US" sz="1600" dirty="0"/>
          </a:p>
          <a:p>
            <a:r>
              <a:rPr lang="uk-UA" sz="2800" dirty="0"/>
              <a:t>9396</a:t>
            </a:r>
            <a:r>
              <a:rPr lang="en-US" sz="2800" dirty="0"/>
              <a:t> Commits.</a:t>
            </a:r>
          </a:p>
          <a:p>
            <a:endParaRPr lang="fi-FI" sz="1600" dirty="0"/>
          </a:p>
          <a:p>
            <a:r>
              <a:rPr lang="fi-FI" sz="2800" dirty="0"/>
              <a:t>191,718 </a:t>
            </a:r>
            <a:r>
              <a:rPr lang="fi-FI" sz="2800" dirty="0" err="1"/>
              <a:t>lines</a:t>
            </a:r>
            <a:r>
              <a:rPr lang="fi-FI" sz="2800" dirty="0"/>
              <a:t> of </a:t>
            </a:r>
            <a:r>
              <a:rPr lang="fi-FI" sz="2800" dirty="0" err="1"/>
              <a:t>code</a:t>
            </a:r>
            <a:r>
              <a:rPr lang="fi-FI" sz="2800" dirty="0"/>
              <a:t>.</a:t>
            </a:r>
          </a:p>
          <a:p>
            <a:endParaRPr lang="fi-FI" sz="1600" dirty="0"/>
          </a:p>
          <a:p>
            <a:r>
              <a:rPr lang="fi-FI" sz="2800" dirty="0"/>
              <a:t>Starred 154 times on github.</a:t>
            </a:r>
            <a:endParaRPr lang="en-US" sz="2800" dirty="0"/>
          </a:p>
          <a:p>
            <a:endParaRPr lang="en-US" sz="1600" dirty="0"/>
          </a:p>
          <a:p>
            <a:r>
              <a:rPr lang="en-US" sz="2800" dirty="0"/>
              <a:t>More than 68,500 downloads since 1/2013.</a:t>
            </a:r>
          </a:p>
        </p:txBody>
      </p:sp>
    </p:spTree>
    <p:extLst>
      <p:ext uri="{BB962C8B-B14F-4D97-AF65-F5344CB8AC3E}">
        <p14:creationId xmlns:p14="http://schemas.microsoft.com/office/powerpoint/2010/main" val="48434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8370</TotalTime>
  <Words>560</Words>
  <Application>Microsoft Macintosh PowerPoint</Application>
  <PresentationFormat>On-screen Show (4:3)</PresentationFormat>
  <Paragraphs>80</Paragraphs>
  <Slides>13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ＭＳ Ｐゴシック</vt:lpstr>
      <vt:lpstr>Arial</vt:lpstr>
      <vt:lpstr>Calibri</vt:lpstr>
      <vt:lpstr>Custom Design</vt:lpstr>
      <vt:lpstr>Please attribute as  SimpleITK Historical Overview (SPIE Medical Imaging 2018)</vt:lpstr>
      <vt:lpstr>SimpleITK Historical Overview: Standing on the Shoulders of Giants</vt:lpstr>
      <vt:lpstr>What is SimpleITK?</vt:lpstr>
      <vt:lpstr>In the Beginning There Was Data</vt:lpstr>
      <vt:lpstr>Need to Analyze the Data</vt:lpstr>
      <vt:lpstr>Open Source</vt:lpstr>
      <vt:lpstr>Commercial Entities</vt:lpstr>
      <vt:lpstr>Why SimpleITK</vt:lpstr>
      <vt:lpstr>SimpleITK by the Numbers</vt:lpstr>
      <vt:lpstr>User Community</vt:lpstr>
      <vt:lpstr>User Community</vt:lpstr>
      <vt:lpstr>How to Cite</vt:lpstr>
      <vt:lpstr>PowerPoint Presentation</vt:lpstr>
    </vt:vector>
  </TitlesOfParts>
  <Company>DBED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Larrym</dc:creator>
  <cp:lastModifiedBy>Lowekamp, Bradley (NIH/NLM/LHC) [C]</cp:lastModifiedBy>
  <cp:revision>774</cp:revision>
  <dcterms:created xsi:type="dcterms:W3CDTF">2010-11-26T16:59:37Z</dcterms:created>
  <dcterms:modified xsi:type="dcterms:W3CDTF">2018-02-11T02:58:21Z</dcterms:modified>
</cp:coreProperties>
</file>