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9" r:id="rId3"/>
    <p:sldId id="271" r:id="rId4"/>
    <p:sldId id="259" r:id="rId5"/>
    <p:sldId id="258" r:id="rId6"/>
    <p:sldId id="275" r:id="rId7"/>
    <p:sldId id="273" r:id="rId8"/>
    <p:sldId id="277" r:id="rId9"/>
    <p:sldId id="276" r:id="rId10"/>
    <p:sldId id="265" r:id="rId11"/>
    <p:sldId id="272" r:id="rId12"/>
    <p:sldId id="268" r:id="rId13"/>
    <p:sldId id="278" r:id="rId14"/>
    <p:sldId id="262" r:id="rId15"/>
    <p:sldId id="261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t429" initials="g" lastIdx="1" clrIdx="0">
    <p:extLst>
      <p:ext uri="{19B8F6BF-5375-455C-9EA6-DF929625EA0E}">
        <p15:presenceInfo xmlns:p15="http://schemas.microsoft.com/office/powerpoint/2012/main" userId="S::gt429@officekeys.net::b0bf0e34-52d5-45d1-b73d-2f53ef00308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1"/>
    <a:srgbClr val="BF7300"/>
    <a:srgbClr val="A166FE"/>
    <a:srgbClr val="784DBF"/>
    <a:srgbClr val="FF4F8B"/>
    <a:srgbClr val="BF3B67"/>
    <a:srgbClr val="6CAE41"/>
    <a:srgbClr val="6CAE3D"/>
    <a:srgbClr val="446E26"/>
    <a:srgbClr val="A1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1742" autoAdjust="0"/>
  </p:normalViewPr>
  <p:slideViewPr>
    <p:cSldViewPr snapToGrid="0">
      <p:cViewPr varScale="1">
        <p:scale>
          <a:sx n="99" d="100"/>
          <a:sy n="99" d="100"/>
        </p:scale>
        <p:origin x="8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6FDB378F-E765-46EE-A4F6-13AF2C1222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9303303-355C-4445-A2DE-F562D1D9F3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E9E2C-0409-485A-A0F3-685ABCD18A73}" type="datetimeFigureOut">
              <a:rPr lang="pl-PL" smtClean="0"/>
              <a:t>06.01.2020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A3D8F21-AC7A-41B7-96AE-C41FFE6656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5D3D860-6F70-4433-BF99-D2B165326B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20C65-A54B-4A82-A168-3F78B75138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3389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C0791-5776-4130-B0C8-7C3853A21CF6}" type="datetimeFigureOut">
              <a:rPr lang="pl-PL" smtClean="0"/>
              <a:t>06.01.2020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1A347-2A5B-45A8-A59C-39429677E7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196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Dzień dobry państwu, nazywam się Michał Młodawski. Tematem mojej pracy inżynierskiej jest System meteorologiczny zrealizowany w technologii Internetu rzeczy. Promotorem mojej pracy jest doktor habilitowany inżynier profesor politechniki świętokrzyskiej Roman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Deniziak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1A347-2A5B-45A8-A59C-39429677E798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5799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Przejdźmy do prezentacji interfejsów graficznych    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1A347-2A5B-45A8-A59C-39429677E798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4976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Pierwszy z nich jest  interfejs stacji pogodowej dostępnej po wpisaniu wewnętrznego adresu IP. Wyświetla on wszystkie informacje z czujników oraz takie informacje jak: napięcie zasilania, poziom naładowania akumulatora, jakość połączenia między stacją pogodową, a końcową, stan paneli solarnych, czy wytwarzają prąd, a także aktualne obciążenie stacji oraz  czy wystąpił błąd ładowania akumulatora. Istnieje także zakładka ustawienia, gdzie mamy możliwość zmiany ustawień dostępu do sieci, a także czasu pobierania próbek, domyślny interwał wynosi 60 minut. W tym czasie wszystkie czujniki są usypiane i pracuje tylko ESP32, które zarządza interfejsem graficznym. 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1A347-2A5B-45A8-A59C-39429677E798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7387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Drugim interfejsem jest interfejs aplikacji internetowej, jest on zbliżony do tego ze stacji pogodowej, ale okrojony o dane z telemetrii i domyślnie wyświetla ostatni odczyt. Data i godzina odczytu jest umieszczona u góry prawej strony.   Aby zobaczyć archiwalne dane należy wejść w zakładkę dane archiwalne gdzie możemy przejrzeć dane w postaci tabeli lub wyeksportować do pliku CSV.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1A347-2A5B-45A8-A59C-39429677E798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9072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Przejdźmy teraz do podsumowania. 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Zastosowanie Node.JS do obsługi Lambd oraz głęboka integracja z chmurą obliczeniową AWS przyśpieszyły proces tworzenia aplikacji i komunikacji między stacją końcową, a systemem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Natomiast napisanie oprogramowania w C++ umożliwiło mi dokładniejszą kontrolę nad mikrokontrolerami i zoptymalizowanie ich pracy.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1A347-2A5B-45A8-A59C-39429677E798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1904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1A347-2A5B-45A8-A59C-39429677E798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4196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Celem pracy jest opracowanie systemu stacji pogodowej pracującej zgodnie z koncepcją Internetu rzeczy.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Zakres pracy obejmował opracowanie architektury systemu, opracowanie i implementacja stacji końcowej realizującej pomiary 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także opracowanie i implementacja stacji odbiorczej oraz serwera systemu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którego celem jest zbieranie i udostępnianie danych.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1A347-2A5B-45A8-A59C-39429677E798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1323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Zanim przejdziemy do dalszej części mojej pracy należy omówić dwa kluczowe pojęcia. 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Pierwszym z nich jest Internet rzeczy. Jest to koncepcja przedstawiająca połączenie wielu urządzeń komputerowych oraz umożliwiając im wysyłanie i odbieranie danych.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Drugim pojęciem jest Amazon Web Services (amazon web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serwisys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Jest to platforma autorstwa korporacji Amazon, która udostępnia ponad 146 różnych usług działających w oparciu o chmurę obliczeniową. 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1A347-2A5B-45A8-A59C-39429677E798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5921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Przedstawię teraz Państwu  działanie architektury projektu na podstawie przykładów 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1A347-2A5B-45A8-A59C-39429677E798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9261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Pierwszym przykładem jest wysłanie danych telemetrycznych do chmury AWS ze stacji pogodowej.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Nasze dane najpierw są wysyłane ze stacji pogodowej do stacji końcowej, które następnie za pomocą infrastruktury GSM trafiają do Amazon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CloudFront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czyli globalnego systemu dostarczania treści. 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Następnie  telemetria trafia do Internet Gateway, który jest bramą do dalszej infrastruktury,  działa ona w oparciu o wirtualną sieć.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Dane są przesyłane do Amazon API Gateway, gdzie poprzez odpowiednie zapytanie za pomocą 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kinesis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są przenoszone do AWS Lambda, czyli mikro serwisu opartego o Node.JS . Jednocześnie API Gateway wysyła powiadomienie o Amazon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CloudWatch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która służy do monitorowania pracy infrastruktur, w razie problemów techniczny zostaje wysłany e-mail na adres administratora. 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Lambda wykonuje w tym czasie autoryzacji i sprawdza poprawność danych, jeśli nie ma problemów dane trafiają do Amazon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DynamoDB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czyli nierelacyjnej bazy danych gdzie zostają zapisane.  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1A347-2A5B-45A8-A59C-39429677E798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9147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tym przykładzie omówię proces pobierania danych telemetrycznych przez użytkownika.  Jest też to przykład architektury sterowanej zdarzeniami. Zaczynamy tak jak poprzednio, zapytanie przechodzi przez Amazon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CloudFront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Amazon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Gateway, ale tym razem Amazon Gateway wysyła dane autoryzacji do Amazon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Cognito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jeśli są poprawne zwraca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autoryzacji. 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Jednocześnie to zdarzenie jest zapisywane i wysyłane do Amazon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CloudWatch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Zapytanie następnie jest  przesyłane do AWS Lambda, gdzie w tym przypadku jest wykonywane zapytanie do Amazon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DynamoDB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dostęp do zasobów bazy danych i zwrócenie ich do AWS Lambda, która następnie formatuje je do formatu JSON i zwraca użytkownikowi.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1A347-2A5B-45A8-A59C-39429677E798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495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Zaprezentuje państwu stację pogodową 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1A347-2A5B-45A8-A59C-39429677E798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5582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poniższym zdjęciu możecie państwo zobaczyć moją stację pogodową.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Składa się ona z trzech głównych komponentów. 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Pierwszym z nich są dwa panele fotowoltaiczne każdy po 20 Wat każdy, produkując w sumie maksymalnie 40 watów produkowanej energii. 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Drugim komponentem jest czujnik mierzący wilgotność gleby. 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koniec omówię największą konstrukcję składającej się ze dwóch części, pierwsza to rozdzielna eklektyczna, w której znajdują się bezpieczniki nadprądowe, rozłączniki, akumulator, falownik oraz jednostka kontrolująca. 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Drugą część stanowi głowica pomiarowa,  w skład której wchodzi czujnik SPS30,  służący do mierzenia pyłu zawieszonego PM2.5 oraz PM10, czujnik BME 280 do pomiaru wilgotności, temperatury i ciśnienia atmosferycznego oraz autorski wiatrowskaz oparty o mierzenie zmian pola magnetycznego.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1A347-2A5B-45A8-A59C-39429677E798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7621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Teraz zaprezentuję jednostkę zarządzającą. Składa się ona z jednej dwustronnej płytki PCB na której znajdują się dwa mikrokontrolery. Pierwszy z nich jest STM32 F042K6, jest to 32 bitowy mikrokontroler oparty o architekturę ARM służący do zbierania telemetrii z czujników pomiarowych. 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Drugi mikrokontrolery ESP32, służy do zarządzania danymi odebranymi od STM32 i przesłania ich do stacji końcowej. 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płytce znajdują się trzy tranzystory pracujące jako klucze do sterowania diodami LED, a także układ scalony LTC4151, który służy do mierzenia napięcia i natężenia prądu. 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 względy na ograniczony czas nie omówię podczas tej prezentacji stacji końcowej.    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1A347-2A5B-45A8-A59C-39429677E798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8648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B7EBB3-5F53-43DC-9B1E-9AEA089D2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3447FDE-8515-42F2-BDD1-7DBC391CC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9EEB8F9-92FF-4731-BE5D-B3652810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4EB5-3994-43BB-87BA-EC52A47837AB}" type="datetime1">
              <a:rPr lang="pl-PL" smtClean="0"/>
              <a:t>06.01.2020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FC4D163-938C-4617-8204-2111626E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3828C8B-18E2-4D1B-8FC7-5AD7BC16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9602-330D-4E0D-84DF-078EFFB219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852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673446-31F4-4E76-8A60-F69E2782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75257CB-68E6-4D36-A6F0-4D22436AA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93F9CDC-687A-4629-B938-A8FEB622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181F-4B6B-48F1-B16D-860F68EBA659}" type="datetime1">
              <a:rPr lang="pl-PL" smtClean="0"/>
              <a:t>06.01.2020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6444C31-AA19-432D-B3CD-53E919EC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7192AF6-850D-4CE7-BEDD-379F0A24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9602-330D-4E0D-84DF-078EFFB219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458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DAF6FB9-C140-4547-AE98-2741FE97C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FCBB1D4-B527-4059-8995-D21B17988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38DB348-3FF5-4ADC-A24F-2D62F556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0097-DB4E-449D-8465-1143018C927E}" type="datetime1">
              <a:rPr lang="pl-PL" smtClean="0"/>
              <a:t>06.01.2020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3A39982-7DB1-45F8-BED9-19EA2A0E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6E7AB58-06CE-4FF1-8F5C-C4388CAC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9602-330D-4E0D-84DF-078EFFB219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785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809360-BB3F-4979-B09D-FDA30AD8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5F65C7-6CA7-4801-A5F8-6E7577DB2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9E32C85-9695-4F74-B3C2-7A4DC268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CD3-7404-46FF-BCFA-3DC6F0A3EB98}" type="datetime1">
              <a:rPr lang="pl-PL" smtClean="0"/>
              <a:t>06.01.2020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9023290-3477-4EED-B373-CB2117F5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4F8688E-5649-46D1-82ED-AD3C5BB7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9602-330D-4E0D-84DF-078EFFB219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76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527EB9-488E-49CF-9A56-9A8A7209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B584017-FC58-486E-8A6E-373458CCF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25C0D61-7CC6-42B4-8652-362C8948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4755-295A-418B-BD70-957B17C32613}" type="datetime1">
              <a:rPr lang="pl-PL" smtClean="0"/>
              <a:t>06.01.2020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CAB5C2B-F8C1-45D7-8CF0-08536C34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E0D582-1423-4297-A43F-72908ECF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9602-330D-4E0D-84DF-078EFFB219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036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4C26C3-077E-41DE-A4F9-67642663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866C3B-F546-483E-BAB2-D2FD533E0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72704B1-76EB-4C3E-88B5-9C2D794E8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8CC33B6-AA00-4FF9-B0DF-41A2684B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B463-C934-4387-BFCB-68C247BA5438}" type="datetime1">
              <a:rPr lang="pl-PL" smtClean="0"/>
              <a:t>06.01.2020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8F8EF8E-38C2-4E09-B1C2-73B53C29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9984D40-B2AB-49C0-A2E6-8806AA9C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9602-330D-4E0D-84DF-078EFFB219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239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EB58EA-F3DF-4E23-9D43-E306EA661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B600795-2178-424C-813A-1DF3029C8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834858C-9202-4F0A-8DB5-2BB4D806A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0AD374F-0365-4D7E-B27E-EE0484DBC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0AA71F4-F5B3-433D-BD52-90E4E52D1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D6AB10B-EE51-496E-92AB-F63C0D0E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BEB4-1548-4F9A-B624-094FABA855F5}" type="datetime1">
              <a:rPr lang="pl-PL" smtClean="0"/>
              <a:t>06.01.2020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62CF368-B68A-40AB-B171-17743D98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DDF9368-874B-4DC3-8CE1-39A67553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9602-330D-4E0D-84DF-078EFFB219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451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3F4B14-C5C4-432C-8E64-CBBBD26F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77AA35F-073F-4E19-8540-0DD31EB0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74DD-9590-4341-9554-C2ACF6BA5823}" type="datetime1">
              <a:rPr lang="pl-PL" smtClean="0"/>
              <a:t>06.01.2020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C865949-30DC-4D4C-9FB7-5491FE1D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6191764-306B-4EA8-81E6-481BD538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9602-330D-4E0D-84DF-078EFFB219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323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1ABEE62-2542-42CE-83BE-6C9E42B9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62FF-229A-430B-BBF6-878F8728C4D5}" type="datetime1">
              <a:rPr lang="pl-PL" smtClean="0"/>
              <a:t>06.01.2020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7AFF3AF-FDB8-475C-9722-E1248AC5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11706A6-ACEB-4265-AC29-4AD5A607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9602-330D-4E0D-84DF-078EFFB219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454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7AAA44-D83F-4DDD-AC73-4462616EC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3DBD27-D635-4C1D-9974-5EC927CE5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40455F2-F6DF-4F7B-9352-56C36A46C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EB1072E-3830-40F0-BF3C-82CD9A60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ED47-E2E6-4DB1-BDCA-65DFAB34BCDE}" type="datetime1">
              <a:rPr lang="pl-PL" smtClean="0"/>
              <a:t>06.01.2020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797B423-89F6-47A9-9BC8-840CD41A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67355FE-A4AA-4F13-9B3C-41DEB302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9602-330D-4E0D-84DF-078EFFB219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835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6369DE-C9D5-46C4-8889-F1F2DD5B8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8646E63-D05D-4351-98AD-C4819E84E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8B9F2AC-A515-4083-83E9-DC4A9B907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BDAA40D-5F66-46F7-9697-4EF5FA51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3C6D-7316-4E98-884E-19622B042A03}" type="datetime1">
              <a:rPr lang="pl-PL" smtClean="0"/>
              <a:t>06.01.2020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3D21552-BA94-49CB-898C-C1C9FD9B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F286B05-67BB-4FEB-9ECF-2B37E52D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9602-330D-4E0D-84DF-078EFFB219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437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9823BFD-E95E-47C6-941D-639FF7A28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62B5E7F-8037-4DA9-9FA0-7365414E7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F31A86C-75C2-4F5F-B7D3-F4E33426A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AC753-5FC3-4BEC-BD5C-48C3FD3CC363}" type="datetime1">
              <a:rPr lang="pl-PL" smtClean="0"/>
              <a:t>06.01.2020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B93CFD8-06B0-486E-A367-684FB530A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2778A99-1A19-49A9-B0CD-3F8893091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D9602-330D-4E0D-84DF-078EFFB219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642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8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35.svg"/><Relationship Id="rId39" Type="http://schemas.openxmlformats.org/officeDocument/2006/relationships/image" Target="../media/image30.png"/><Relationship Id="rId21" Type="http://schemas.openxmlformats.org/officeDocument/2006/relationships/image" Target="../media/image20.png"/><Relationship Id="rId34" Type="http://schemas.openxmlformats.org/officeDocument/2006/relationships/image" Target="../media/image41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34.png"/><Relationship Id="rId33" Type="http://schemas.openxmlformats.org/officeDocument/2006/relationships/image" Target="../media/image40.png"/><Relationship Id="rId38" Type="http://schemas.openxmlformats.org/officeDocument/2006/relationships/image" Target="../media/image45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5.svg"/><Relationship Id="rId32" Type="http://schemas.openxmlformats.org/officeDocument/2006/relationships/image" Target="../media/image33.svg"/><Relationship Id="rId37" Type="http://schemas.openxmlformats.org/officeDocument/2006/relationships/image" Target="../media/image44.png"/><Relationship Id="rId40" Type="http://schemas.openxmlformats.org/officeDocument/2006/relationships/image" Target="../media/image31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4.png"/><Relationship Id="rId28" Type="http://schemas.openxmlformats.org/officeDocument/2006/relationships/image" Target="../media/image37.svg"/><Relationship Id="rId36" Type="http://schemas.openxmlformats.org/officeDocument/2006/relationships/image" Target="../media/image43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2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36.png"/><Relationship Id="rId30" Type="http://schemas.openxmlformats.org/officeDocument/2006/relationships/image" Target="../media/image39.svg"/><Relationship Id="rId35" Type="http://schemas.openxmlformats.org/officeDocument/2006/relationships/image" Target="../media/image42.png"/><Relationship Id="rId8" Type="http://schemas.openxmlformats.org/officeDocument/2006/relationships/image" Target="../media/image7.sv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3A0D1292-34B1-45DD-9C13-5CDCC4B0FD14}"/>
              </a:ext>
            </a:extLst>
          </p:cNvPr>
          <p:cNvSpPr txBox="1"/>
          <p:nvPr/>
        </p:nvSpPr>
        <p:spPr>
          <a:xfrm>
            <a:off x="300983" y="1859340"/>
            <a:ext cx="115900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4800" b="1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meteorologiczny zrealizowany </a:t>
            </a:r>
          </a:p>
          <a:p>
            <a:pPr algn="ctr"/>
            <a:r>
              <a:rPr lang="pl-PL" sz="4800" b="1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technologii Internetu rzeczy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3E474F8-71E0-47D7-BD4C-A45FC7287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445" y="3429000"/>
            <a:ext cx="3311108" cy="58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346697BC-3533-437C-81C5-195A6319D1C1}"/>
              </a:ext>
            </a:extLst>
          </p:cNvPr>
          <p:cNvSpPr/>
          <p:nvPr/>
        </p:nvSpPr>
        <p:spPr>
          <a:xfrm>
            <a:off x="552450" y="5796042"/>
            <a:ext cx="11087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Promotor: dr </a:t>
            </a:r>
            <a:r>
              <a:rPr lang="pl-PL" dirty="0" err="1"/>
              <a:t>hab.inż,prof</a:t>
            </a:r>
            <a:r>
              <a:rPr lang="pl-PL" dirty="0"/>
              <a:t> PŚK </a:t>
            </a:r>
            <a:r>
              <a:rPr lang="pl-PL" dirty="0" err="1"/>
              <a:t>Deniziak</a:t>
            </a:r>
            <a:r>
              <a:rPr lang="pl-PL" dirty="0"/>
              <a:t> Roman Stanisław 		            Wykonał: Michał Młodawski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4B5ED29-9779-4988-8066-BC3DE59022A5}"/>
              </a:ext>
            </a:extLst>
          </p:cNvPr>
          <p:cNvSpPr txBox="1"/>
          <p:nvPr/>
        </p:nvSpPr>
        <p:spPr>
          <a:xfrm>
            <a:off x="1707586" y="1106245"/>
            <a:ext cx="8776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Politechnika Świętokrzyska, wydział Elektrotechniki, Automatyki i Informatyki, </a:t>
            </a:r>
          </a:p>
          <a:p>
            <a:pPr algn="ctr"/>
            <a:r>
              <a:rPr lang="pl-PL" b="1" dirty="0"/>
              <a:t>kierunek Informatyka</a:t>
            </a:r>
          </a:p>
        </p:txBody>
      </p:sp>
    </p:spTree>
    <p:extLst>
      <p:ext uri="{BB962C8B-B14F-4D97-AF65-F5344CB8AC3E}">
        <p14:creationId xmlns:p14="http://schemas.microsoft.com/office/powerpoint/2010/main" val="552000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684D640F-C7E7-4A58-9673-264C3F19B3E6}"/>
              </a:ext>
            </a:extLst>
          </p:cNvPr>
          <p:cNvSpPr/>
          <p:nvPr/>
        </p:nvSpPr>
        <p:spPr>
          <a:xfrm>
            <a:off x="0" y="0"/>
            <a:ext cx="12192000" cy="247650"/>
          </a:xfrm>
          <a:prstGeom prst="rect">
            <a:avLst/>
          </a:prstGeom>
          <a:gradFill>
            <a:gsLst>
              <a:gs pos="0">
                <a:srgbClr val="784DBF"/>
              </a:gs>
              <a:gs pos="100000">
                <a:srgbClr val="A166F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760E93F-D0E2-4509-9B5A-346FFA63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2766218"/>
            <a:ext cx="10248900" cy="1325563"/>
          </a:xfrm>
        </p:spPr>
        <p:txBody>
          <a:bodyPr>
            <a:noAutofit/>
          </a:bodyPr>
          <a:lstStyle/>
          <a:p>
            <a:r>
              <a:rPr lang="pl-PL" sz="4800" b="1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Prezentacja interfejsów graficznych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516496F-1CE0-4204-9574-9A2B67E9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D9602-330D-4E0D-84DF-078EFFB21982}" type="slidenum">
              <a:rPr lang="pl-PL" sz="1400" smtClean="0"/>
              <a:t>10</a:t>
            </a:fld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4093967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684D640F-C7E7-4A58-9673-264C3F19B3E6}"/>
              </a:ext>
            </a:extLst>
          </p:cNvPr>
          <p:cNvSpPr/>
          <p:nvPr/>
        </p:nvSpPr>
        <p:spPr>
          <a:xfrm>
            <a:off x="0" y="0"/>
            <a:ext cx="12192000" cy="247650"/>
          </a:xfrm>
          <a:prstGeom prst="rect">
            <a:avLst/>
          </a:prstGeom>
          <a:gradFill>
            <a:gsLst>
              <a:gs pos="0">
                <a:srgbClr val="784DBF"/>
              </a:gs>
              <a:gs pos="100000">
                <a:srgbClr val="A166F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516496F-1CE0-4204-9574-9A2B67E9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D9602-330D-4E0D-84DF-078EFFB21982}" type="slidenum">
              <a:rPr lang="pl-PL" sz="1400" smtClean="0"/>
              <a:t>11</a:t>
            </a:fld>
            <a:endParaRPr lang="pl-PL" sz="1400" dirty="0"/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AFA2DA1D-84A4-44DE-BC22-E7CEF264B333}"/>
              </a:ext>
            </a:extLst>
          </p:cNvPr>
          <p:cNvSpPr txBox="1"/>
          <p:nvPr/>
        </p:nvSpPr>
        <p:spPr>
          <a:xfrm>
            <a:off x="437279" y="761821"/>
            <a:ext cx="4936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Interfejs stacji pogodowej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C09A0DC-B314-4241-AE7C-941E14D99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377" y="1167977"/>
            <a:ext cx="7161246" cy="537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79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684D640F-C7E7-4A58-9673-264C3F19B3E6}"/>
              </a:ext>
            </a:extLst>
          </p:cNvPr>
          <p:cNvSpPr/>
          <p:nvPr/>
        </p:nvSpPr>
        <p:spPr>
          <a:xfrm>
            <a:off x="0" y="0"/>
            <a:ext cx="12192000" cy="247650"/>
          </a:xfrm>
          <a:prstGeom prst="rect">
            <a:avLst/>
          </a:prstGeom>
          <a:gradFill>
            <a:gsLst>
              <a:gs pos="0">
                <a:srgbClr val="784DBF"/>
              </a:gs>
              <a:gs pos="100000">
                <a:srgbClr val="A166F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516496F-1CE0-4204-9574-9A2B67E9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D9602-330D-4E0D-84DF-078EFFB21982}" type="slidenum">
              <a:rPr lang="pl-PL" sz="1400" smtClean="0"/>
              <a:t>12</a:t>
            </a:fld>
            <a:endParaRPr lang="pl-PL" sz="1400" dirty="0"/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AFA2DA1D-84A4-44DE-BC22-E7CEF264B333}"/>
              </a:ext>
            </a:extLst>
          </p:cNvPr>
          <p:cNvSpPr txBox="1"/>
          <p:nvPr/>
        </p:nvSpPr>
        <p:spPr>
          <a:xfrm>
            <a:off x="437279" y="761821"/>
            <a:ext cx="4936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Interfejs serwisu informacyjnego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761C7DE9-31E1-440D-A2CD-1977F37B1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0" y="1167712"/>
            <a:ext cx="7161600" cy="537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7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684D640F-C7E7-4A58-9673-264C3F19B3E6}"/>
              </a:ext>
            </a:extLst>
          </p:cNvPr>
          <p:cNvSpPr/>
          <p:nvPr/>
        </p:nvSpPr>
        <p:spPr>
          <a:xfrm>
            <a:off x="0" y="0"/>
            <a:ext cx="12192000" cy="247650"/>
          </a:xfrm>
          <a:prstGeom prst="rect">
            <a:avLst/>
          </a:prstGeom>
          <a:gradFill>
            <a:gsLst>
              <a:gs pos="0">
                <a:srgbClr val="BF3B67"/>
              </a:gs>
              <a:gs pos="100000">
                <a:srgbClr val="FF4F8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8ACBA042-FE26-461D-A14B-F935B4D4D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81063"/>
            <a:ext cx="5157787" cy="823912"/>
          </a:xfrm>
        </p:spPr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4522AB5D-A962-4154-8F33-57A4B63F7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97242"/>
            <a:ext cx="11029365" cy="4192421"/>
          </a:xfrm>
        </p:spPr>
        <p:txBody>
          <a:bodyPr/>
          <a:lstStyle/>
          <a:p>
            <a:r>
              <a:rPr lang="pl-PL" dirty="0"/>
              <a:t>Zastosowanie nowoczesnych technologii takich jak Node.JS, czy integracja z chmurą obliczeniową AWS znacząco przyśpieszyły proces stworzenia działającego prototypu jednocześnie czyniąc go bardziej bezpiecznym i skalowalnym rozwiązaniem. </a:t>
            </a:r>
          </a:p>
          <a:p>
            <a:r>
              <a:rPr lang="pl-PL" dirty="0"/>
              <a:t>Opracowanie własnych płytek drukowanych w oparciu o mikrokontroler STM32 oraz ESP32, których oprogramowanie zostało przygotowane w języku C++ pozwoliły stworzyć urządzenie kompaktowe i mniej narażone na błędy.  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516496F-1CE0-4204-9574-9A2B67E9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9602-330D-4E0D-84DF-078EFFB21982}" type="slidenum">
              <a:rPr lang="pl-PL" sz="1400" smtClean="0"/>
              <a:t>13</a:t>
            </a:fld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886480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684D640F-C7E7-4A58-9673-264C3F19B3E6}"/>
              </a:ext>
            </a:extLst>
          </p:cNvPr>
          <p:cNvSpPr/>
          <p:nvPr/>
        </p:nvSpPr>
        <p:spPr>
          <a:xfrm>
            <a:off x="0" y="0"/>
            <a:ext cx="12192000" cy="24765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760E93F-D0E2-4509-9B5A-346FFA63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832893"/>
            <a:ext cx="10248900" cy="1325563"/>
          </a:xfrm>
        </p:spPr>
        <p:txBody>
          <a:bodyPr>
            <a:normAutofit/>
          </a:bodyPr>
          <a:lstStyle/>
          <a:p>
            <a:pPr algn="ctr"/>
            <a:r>
              <a:rPr lang="pl-PL" sz="4800" b="1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Pytania?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516496F-1CE0-4204-9574-9A2B67E9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D9602-330D-4E0D-84DF-078EFFB21982}" type="slidenum">
              <a:rPr lang="pl-PL" sz="1400" smtClean="0"/>
              <a:t>14</a:t>
            </a:fld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156916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684D640F-C7E7-4A58-9673-264C3F19B3E6}"/>
              </a:ext>
            </a:extLst>
          </p:cNvPr>
          <p:cNvSpPr/>
          <p:nvPr/>
        </p:nvSpPr>
        <p:spPr>
          <a:xfrm>
            <a:off x="0" y="0"/>
            <a:ext cx="12192000" cy="24765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760E93F-D0E2-4509-9B5A-346FFA63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b="1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Bibliografia:</a:t>
            </a:r>
          </a:p>
        </p:txBody>
      </p:sp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0AAD9B75-E412-474E-B766-76E444952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248" y="1681163"/>
            <a:ext cx="5169327" cy="823912"/>
          </a:xfrm>
        </p:spPr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Literatura akademicka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E634A52-8514-4BDE-A2CD-28B43C2CE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8545" y="2505075"/>
            <a:ext cx="10274980" cy="1325563"/>
          </a:xfrm>
        </p:spPr>
        <p:txBody>
          <a:bodyPr>
            <a:normAutofit/>
          </a:bodyPr>
          <a:lstStyle/>
          <a:p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Paul Horowitz, </a:t>
            </a:r>
            <a:r>
              <a:rPr lang="pl-PL" sz="2000" dirty="0" err="1">
                <a:latin typeface="Arial" panose="020B0604020202020204" pitchFamily="34" charset="0"/>
                <a:cs typeface="Arial" panose="020B0604020202020204" pitchFamily="34" charset="0"/>
              </a:rPr>
              <a:t>Winfield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 Hill, Sztuka elektroniki t. 1 i 2, wydanie 12, r. 2018 Wydawnictwa Komunikacji i Łączności WKŁ</a:t>
            </a:r>
          </a:p>
          <a:p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Urszula Kossowska-</a:t>
            </a:r>
            <a:r>
              <a:rPr lang="pl-PL" sz="2000" dirty="0" err="1">
                <a:latin typeface="Arial" panose="020B0604020202020204" pitchFamily="34" charset="0"/>
                <a:cs typeface="Arial" panose="020B0604020202020204" pitchFamily="34" charset="0"/>
              </a:rPr>
              <a:t>Cezak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, Meteorologia i klimatologia : pomiary, obserwacje, opracowania r. 2000, Wydawnictwo Naukowe PWN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516496F-1CE0-4204-9574-9A2B67E9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9602-330D-4E0D-84DF-078EFFB21982}" type="slidenum">
              <a:rPr lang="pl-PL" sz="1400" smtClean="0"/>
              <a:t>15</a:t>
            </a:fld>
            <a:endParaRPr lang="pl-PL" sz="1400" dirty="0"/>
          </a:p>
        </p:txBody>
      </p:sp>
      <p:sp>
        <p:nvSpPr>
          <p:cNvPr id="11" name="Symbol zastępczy tekstu 1">
            <a:extLst>
              <a:ext uri="{FF2B5EF4-FFF2-40B4-BE49-F238E27FC236}">
                <a16:creationId xmlns:a16="http://schemas.microsoft.com/office/drawing/2014/main" id="{0D1FAAB3-0C05-4DD6-A366-9B192DD2CDD2}"/>
              </a:ext>
            </a:extLst>
          </p:cNvPr>
          <p:cNvSpPr txBox="1">
            <a:spLocks/>
          </p:cNvSpPr>
          <p:nvPr/>
        </p:nvSpPr>
        <p:spPr>
          <a:xfrm>
            <a:off x="839788" y="3611563"/>
            <a:ext cx="514624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Strony internetowe</a:t>
            </a:r>
          </a:p>
        </p:txBody>
      </p:sp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8D949064-E046-4B4A-A384-2649B2206E7D}"/>
              </a:ext>
            </a:extLst>
          </p:cNvPr>
          <p:cNvSpPr txBox="1">
            <a:spLocks/>
          </p:cNvSpPr>
          <p:nvPr/>
        </p:nvSpPr>
        <p:spPr>
          <a:xfrm>
            <a:off x="828248" y="4435475"/>
            <a:ext cx="10295277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https://docs.aws.amazon.com/lambda</a:t>
            </a:r>
          </a:p>
          <a:p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https://docs.aws.amazon.com/dynamodb</a:t>
            </a:r>
          </a:p>
          <a:p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https://docs.espressif.com/projects/esp-idf/en/latest/api-guides</a:t>
            </a:r>
          </a:p>
        </p:txBody>
      </p:sp>
    </p:spTree>
    <p:extLst>
      <p:ext uri="{BB962C8B-B14F-4D97-AF65-F5344CB8AC3E}">
        <p14:creationId xmlns:p14="http://schemas.microsoft.com/office/powerpoint/2010/main" val="4170686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684D640F-C7E7-4A58-9673-264C3F19B3E6}"/>
              </a:ext>
            </a:extLst>
          </p:cNvPr>
          <p:cNvSpPr/>
          <p:nvPr/>
        </p:nvSpPr>
        <p:spPr>
          <a:xfrm>
            <a:off x="0" y="0"/>
            <a:ext cx="12192000" cy="24765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8ACBA042-FE26-461D-A14B-F935B4D4D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549170"/>
            <a:ext cx="5157787" cy="823912"/>
          </a:xfrm>
        </p:spPr>
        <p:txBody>
          <a:bodyPr/>
          <a:lstStyle/>
          <a:p>
            <a:r>
              <a:rPr lang="pl-PL" dirty="0"/>
              <a:t>Cel i zakres pracy:</a:t>
            </a:r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4522AB5D-A962-4154-8F33-57A4B63F7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373082"/>
            <a:ext cx="11029365" cy="4816581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Celem pracy jest opracowanie nowoczesnego systemu stacji meteorologicznej pracującej zgodnie z koncepcją Internetu rzeczy.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Zakres pracy: </a:t>
            </a:r>
          </a:p>
          <a:p>
            <a:r>
              <a:rPr lang="pl-PL" dirty="0"/>
              <a:t>Opracowanie architektury systemu</a:t>
            </a:r>
          </a:p>
          <a:p>
            <a:r>
              <a:rPr lang="pl-PL" dirty="0"/>
              <a:t>Opracowanie i implementacja stacji końcowej realizującej pomiary </a:t>
            </a:r>
          </a:p>
          <a:p>
            <a:r>
              <a:rPr lang="pl-PL" dirty="0"/>
              <a:t>Opracowanie i implementacja kontrolera stacji końcowej</a:t>
            </a:r>
          </a:p>
          <a:p>
            <a:r>
              <a:rPr lang="pl-PL" dirty="0"/>
              <a:t>Opracowanie i implementacja serwera systemu </a:t>
            </a:r>
            <a:r>
              <a:rPr lang="pl-PL" dirty="0" err="1"/>
              <a:t>IoT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516496F-1CE0-4204-9574-9A2B67E9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9602-330D-4E0D-84DF-078EFFB21982}" type="slidenum">
              <a:rPr lang="pl-PL" sz="1400" smtClean="0"/>
              <a:t>2</a:t>
            </a:fld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5352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684D640F-C7E7-4A58-9673-264C3F19B3E6}"/>
              </a:ext>
            </a:extLst>
          </p:cNvPr>
          <p:cNvSpPr/>
          <p:nvPr/>
        </p:nvSpPr>
        <p:spPr>
          <a:xfrm>
            <a:off x="0" y="0"/>
            <a:ext cx="12192000" cy="247650"/>
          </a:xfrm>
          <a:prstGeom prst="rect">
            <a:avLst/>
          </a:prstGeom>
          <a:gradFill>
            <a:gsLst>
              <a:gs pos="0">
                <a:srgbClr val="BF3B67"/>
              </a:gs>
              <a:gs pos="100000">
                <a:srgbClr val="FF4F8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8ACBA042-FE26-461D-A14B-F935B4D4D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81063"/>
            <a:ext cx="5157787" cy="823912"/>
          </a:xfrm>
        </p:spPr>
        <p:txBody>
          <a:bodyPr/>
          <a:lstStyle/>
          <a:p>
            <a:r>
              <a:rPr lang="pl-PL" dirty="0"/>
              <a:t>Objaśnienie kluczowych pojęć</a:t>
            </a:r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4522AB5D-A962-4154-8F33-57A4B63F7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97242"/>
            <a:ext cx="11029365" cy="4192421"/>
          </a:xfrm>
        </p:spPr>
        <p:txBody>
          <a:bodyPr/>
          <a:lstStyle/>
          <a:p>
            <a:r>
              <a:rPr lang="pl-PL" dirty="0"/>
              <a:t>Internet rzeczy (ang. Internet of </a:t>
            </a:r>
            <a:r>
              <a:rPr lang="pl-PL" dirty="0" err="1"/>
              <a:t>Things</a:t>
            </a:r>
            <a:r>
              <a:rPr lang="pl-PL" dirty="0"/>
              <a:t> – </a:t>
            </a:r>
            <a:r>
              <a:rPr lang="pl-PL" dirty="0" err="1"/>
              <a:t>IoT</a:t>
            </a:r>
            <a:r>
              <a:rPr lang="pl-PL" dirty="0"/>
              <a:t>) – Jest to koncepcja przedstawiająca połączenie wielu urządzeń komputerowych oraz umożliwiając im wysyłanie i odbieranie danych.</a:t>
            </a:r>
          </a:p>
          <a:p>
            <a:r>
              <a:rPr lang="pl-PL" dirty="0"/>
              <a:t>Amazon Web Services (AWS) – Platforma autorstwa korporacji Amazon udostępniająca ponad 146 różnych usług działających w oparciu o chmurę obliczeniową.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516496F-1CE0-4204-9574-9A2B67E9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9602-330D-4E0D-84DF-078EFFB21982}" type="slidenum">
              <a:rPr lang="pl-PL" sz="1400" smtClean="0"/>
              <a:t>3</a:t>
            </a:fld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887502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684D640F-C7E7-4A58-9673-264C3F19B3E6}"/>
              </a:ext>
            </a:extLst>
          </p:cNvPr>
          <p:cNvSpPr/>
          <p:nvPr/>
        </p:nvSpPr>
        <p:spPr>
          <a:xfrm>
            <a:off x="0" y="0"/>
            <a:ext cx="12192000" cy="247650"/>
          </a:xfrm>
          <a:prstGeom prst="rect">
            <a:avLst/>
          </a:prstGeom>
          <a:gradFill>
            <a:gsLst>
              <a:gs pos="0">
                <a:srgbClr val="446E26"/>
              </a:gs>
              <a:gs pos="100000">
                <a:srgbClr val="6CAE4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760E93F-D0E2-4509-9B5A-346FFA63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2766218"/>
            <a:ext cx="10248900" cy="1325563"/>
          </a:xfrm>
        </p:spPr>
        <p:txBody>
          <a:bodyPr>
            <a:noAutofit/>
          </a:bodyPr>
          <a:lstStyle/>
          <a:p>
            <a:r>
              <a:rPr lang="pl-PL" sz="4800" b="1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Przedstawienie architektury projektu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516496F-1CE0-4204-9574-9A2B67E9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D9602-330D-4E0D-84DF-078EFFB21982}" type="slidenum">
              <a:rPr lang="pl-PL" sz="1400" smtClean="0"/>
              <a:t>4</a:t>
            </a:fld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910722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Arrow Connector 29">
            <a:extLst>
              <a:ext uri="{FF2B5EF4-FFF2-40B4-BE49-F238E27FC236}">
                <a16:creationId xmlns:a16="http://schemas.microsoft.com/office/drawing/2014/main" id="{98ABAB41-695E-4901-A408-A9A73D76AB5E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8323142" y="3991648"/>
            <a:ext cx="0" cy="70014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5">
            <a:extLst>
              <a:ext uri="{FF2B5EF4-FFF2-40B4-BE49-F238E27FC236}">
                <a16:creationId xmlns:a16="http://schemas.microsoft.com/office/drawing/2014/main" id="{A4D15238-4755-4369-8103-3313079BA683}"/>
              </a:ext>
            </a:extLst>
          </p:cNvPr>
          <p:cNvSpPr/>
          <p:nvPr/>
        </p:nvSpPr>
        <p:spPr>
          <a:xfrm>
            <a:off x="5420995" y="2915611"/>
            <a:ext cx="5489088" cy="147993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sp>
        <p:nvSpPr>
          <p:cNvPr id="65" name="Freeform 34">
            <a:extLst>
              <a:ext uri="{FF2B5EF4-FFF2-40B4-BE49-F238E27FC236}">
                <a16:creationId xmlns:a16="http://schemas.microsoft.com/office/drawing/2014/main" id="{7C85DD89-0CAE-4DB2-8AAA-A15A6DC974E0}"/>
              </a:ext>
            </a:extLst>
          </p:cNvPr>
          <p:cNvSpPr/>
          <p:nvPr/>
        </p:nvSpPr>
        <p:spPr>
          <a:xfrm flipH="1" flipV="1">
            <a:off x="6816589" y="3942388"/>
            <a:ext cx="1146665" cy="110311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84D640F-C7E7-4A58-9673-264C3F19B3E6}"/>
              </a:ext>
            </a:extLst>
          </p:cNvPr>
          <p:cNvSpPr/>
          <p:nvPr/>
        </p:nvSpPr>
        <p:spPr>
          <a:xfrm>
            <a:off x="0" y="0"/>
            <a:ext cx="12192000" cy="247650"/>
          </a:xfrm>
          <a:prstGeom prst="rect">
            <a:avLst/>
          </a:prstGeom>
          <a:gradFill>
            <a:gsLst>
              <a:gs pos="0">
                <a:srgbClr val="446E26"/>
              </a:gs>
              <a:gs pos="100000">
                <a:srgbClr val="6CAE4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516496F-1CE0-4204-9574-9A2B67E9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D9602-330D-4E0D-84DF-078EFFB21982}" type="slidenum">
              <a:rPr lang="pl-PL" sz="1400" smtClean="0"/>
              <a:t>5</a:t>
            </a:fld>
            <a:endParaRPr lang="pl-PL" sz="1400" dirty="0"/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AFA2DA1D-84A4-44DE-BC22-E7CEF264B333}"/>
              </a:ext>
            </a:extLst>
          </p:cNvPr>
          <p:cNvSpPr txBox="1"/>
          <p:nvPr/>
        </p:nvSpPr>
        <p:spPr>
          <a:xfrm>
            <a:off x="437281" y="761821"/>
            <a:ext cx="3149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Przykład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Wysyłanie danych telemetrycznych do chmury AWS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id="{FC963A3B-6EC8-423B-858F-31C4F37FFC39}"/>
              </a:ext>
            </a:extLst>
          </p:cNvPr>
          <p:cNvSpPr txBox="1"/>
          <p:nvPr/>
        </p:nvSpPr>
        <p:spPr>
          <a:xfrm>
            <a:off x="3046766" y="399160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Amazon CloudFront</a:t>
            </a:r>
          </a:p>
        </p:txBody>
      </p:sp>
      <p:pic>
        <p:nvPicPr>
          <p:cNvPr id="32" name="Graphic 33">
            <a:extLst>
              <a:ext uri="{FF2B5EF4-FFF2-40B4-BE49-F238E27FC236}">
                <a16:creationId xmlns:a16="http://schemas.microsoft.com/office/drawing/2014/main" id="{FD4D59B6-B14A-4846-8D7E-FDE606400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14443" y="3280448"/>
            <a:ext cx="711200" cy="711200"/>
          </a:xfrm>
          <a:prstGeom prst="rect">
            <a:avLst/>
          </a:prstGeom>
        </p:spPr>
      </p:pic>
      <p:sp>
        <p:nvSpPr>
          <p:cNvPr id="34" name="Rectangle 34">
            <a:extLst>
              <a:ext uri="{FF2B5EF4-FFF2-40B4-BE49-F238E27FC236}">
                <a16:creationId xmlns:a16="http://schemas.microsoft.com/office/drawing/2014/main" id="{94C02E00-AE11-4043-BB58-A1D2853FF4F3}"/>
              </a:ext>
            </a:extLst>
          </p:cNvPr>
          <p:cNvSpPr/>
          <p:nvPr/>
        </p:nvSpPr>
        <p:spPr>
          <a:xfrm>
            <a:off x="3346556" y="1292184"/>
            <a:ext cx="8517783" cy="498947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35" name="Graphic 11">
            <a:extLst>
              <a:ext uri="{FF2B5EF4-FFF2-40B4-BE49-F238E27FC236}">
                <a16:creationId xmlns:a16="http://schemas.microsoft.com/office/drawing/2014/main" id="{D29F3E4F-6C4C-44C1-B261-D2946C129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0715" y="1292184"/>
            <a:ext cx="331200" cy="331200"/>
          </a:xfrm>
          <a:prstGeom prst="rect">
            <a:avLst/>
          </a:prstGeom>
        </p:spPr>
      </p:pic>
      <p:sp>
        <p:nvSpPr>
          <p:cNvPr id="36" name="TextBox 5">
            <a:extLst>
              <a:ext uri="{FF2B5EF4-FFF2-40B4-BE49-F238E27FC236}">
                <a16:creationId xmlns:a16="http://schemas.microsoft.com/office/drawing/2014/main" id="{DB2C92EA-08A4-4389-B74A-D1B9B3740096}"/>
              </a:ext>
            </a:extLst>
          </p:cNvPr>
          <p:cNvSpPr txBox="1"/>
          <p:nvPr/>
        </p:nvSpPr>
        <p:spPr>
          <a:xfrm>
            <a:off x="5702963" y="399160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API Gateway</a:t>
            </a:r>
          </a:p>
        </p:txBody>
      </p:sp>
      <p:pic>
        <p:nvPicPr>
          <p:cNvPr id="37" name="Graphic 18">
            <a:extLst>
              <a:ext uri="{FF2B5EF4-FFF2-40B4-BE49-F238E27FC236}">
                <a16:creationId xmlns:a16="http://schemas.microsoft.com/office/drawing/2014/main" id="{93233C23-9D05-40BE-B1E1-29D17257D8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01295" y="3280448"/>
            <a:ext cx="711200" cy="711200"/>
          </a:xfrm>
          <a:prstGeom prst="rect">
            <a:avLst/>
          </a:prstGeom>
        </p:spPr>
      </p:pic>
      <p:pic>
        <p:nvPicPr>
          <p:cNvPr id="41" name="Graphic 44">
            <a:extLst>
              <a:ext uri="{FF2B5EF4-FFF2-40B4-BE49-F238E27FC236}">
                <a16:creationId xmlns:a16="http://schemas.microsoft.com/office/drawing/2014/main" id="{6CA50098-7DC4-4B8D-B64A-40BB9BA748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67542" y="3280448"/>
            <a:ext cx="711200" cy="711200"/>
          </a:xfrm>
          <a:prstGeom prst="rect">
            <a:avLst/>
          </a:prstGeom>
        </p:spPr>
      </p:pic>
      <p:sp>
        <p:nvSpPr>
          <p:cNvPr id="42" name="TextBox 5">
            <a:extLst>
              <a:ext uri="{FF2B5EF4-FFF2-40B4-BE49-F238E27FC236}">
                <a16:creationId xmlns:a16="http://schemas.microsoft.com/office/drawing/2014/main" id="{C5A35061-F846-4834-A098-EC2069AF2A9F}"/>
              </a:ext>
            </a:extLst>
          </p:cNvPr>
          <p:cNvSpPr txBox="1"/>
          <p:nvPr/>
        </p:nvSpPr>
        <p:spPr>
          <a:xfrm>
            <a:off x="7246042" y="540105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CloudWatch</a:t>
            </a:r>
          </a:p>
        </p:txBody>
      </p:sp>
      <p:pic>
        <p:nvPicPr>
          <p:cNvPr id="43" name="Graphic 33">
            <a:extLst>
              <a:ext uri="{FF2B5EF4-FFF2-40B4-BE49-F238E27FC236}">
                <a16:creationId xmlns:a16="http://schemas.microsoft.com/office/drawing/2014/main" id="{E709C7B0-971F-463D-A151-493A3F5107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67542" y="4691788"/>
            <a:ext cx="711200" cy="711200"/>
          </a:xfrm>
          <a:prstGeom prst="rect">
            <a:avLst/>
          </a:prstGeom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5B757D37-AD02-4A3D-B50C-F5738C5F4CAA}"/>
              </a:ext>
            </a:extLst>
          </p:cNvPr>
          <p:cNvSpPr txBox="1"/>
          <p:nvPr/>
        </p:nvSpPr>
        <p:spPr>
          <a:xfrm>
            <a:off x="8826235" y="399160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DynamoDB</a:t>
            </a:r>
          </a:p>
        </p:txBody>
      </p:sp>
      <p:pic>
        <p:nvPicPr>
          <p:cNvPr id="45" name="Graphic 47">
            <a:extLst>
              <a:ext uri="{FF2B5EF4-FFF2-40B4-BE49-F238E27FC236}">
                <a16:creationId xmlns:a16="http://schemas.microsoft.com/office/drawing/2014/main" id="{1E2FC16A-0C9B-49E4-AEEA-3166EF6CA73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615251" y="3280448"/>
            <a:ext cx="711200" cy="711200"/>
          </a:xfrm>
          <a:prstGeom prst="rect">
            <a:avLst/>
          </a:prstGeom>
        </p:spPr>
      </p:pic>
      <p:sp>
        <p:nvSpPr>
          <p:cNvPr id="46" name="TextBox 9">
            <a:extLst>
              <a:ext uri="{FF2B5EF4-FFF2-40B4-BE49-F238E27FC236}">
                <a16:creationId xmlns:a16="http://schemas.microsoft.com/office/drawing/2014/main" id="{11E83ECE-57BA-4DCD-94FB-E52F04134464}"/>
              </a:ext>
            </a:extLst>
          </p:cNvPr>
          <p:cNvSpPr txBox="1"/>
          <p:nvPr/>
        </p:nvSpPr>
        <p:spPr>
          <a:xfrm>
            <a:off x="9769996" y="5402988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Simple Email Service</a:t>
            </a:r>
          </a:p>
        </p:txBody>
      </p:sp>
      <p:pic>
        <p:nvPicPr>
          <p:cNvPr id="47" name="Graphic 27">
            <a:extLst>
              <a:ext uri="{FF2B5EF4-FFF2-40B4-BE49-F238E27FC236}">
                <a16:creationId xmlns:a16="http://schemas.microsoft.com/office/drawing/2014/main" id="{928FDCBE-05BA-4F00-9CD3-7F73814E30B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565348" y="4691788"/>
            <a:ext cx="711200" cy="711200"/>
          </a:xfrm>
          <a:prstGeom prst="rect">
            <a:avLst/>
          </a:prstGeom>
        </p:spPr>
      </p:pic>
      <p:sp>
        <p:nvSpPr>
          <p:cNvPr id="48" name="TextBox 12">
            <a:extLst>
              <a:ext uri="{FF2B5EF4-FFF2-40B4-BE49-F238E27FC236}">
                <a16:creationId xmlns:a16="http://schemas.microsoft.com/office/drawing/2014/main" id="{96CD9896-1D53-458C-AC37-AAA50BD68C38}"/>
              </a:ext>
            </a:extLst>
          </p:cNvPr>
          <p:cNvSpPr txBox="1"/>
          <p:nvPr/>
        </p:nvSpPr>
        <p:spPr>
          <a:xfrm>
            <a:off x="9034301" y="4768865"/>
            <a:ext cx="1212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Alarm</a:t>
            </a:r>
          </a:p>
        </p:txBody>
      </p:sp>
      <p:pic>
        <p:nvPicPr>
          <p:cNvPr id="49" name="Graphic 16">
            <a:extLst>
              <a:ext uri="{FF2B5EF4-FFF2-40B4-BE49-F238E27FC236}">
                <a16:creationId xmlns:a16="http://schemas.microsoft.com/office/drawing/2014/main" id="{3254719C-25F5-43CC-947C-6D67D3E5A35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399245" y="4387205"/>
            <a:ext cx="469900" cy="469900"/>
          </a:xfrm>
          <a:prstGeom prst="rect">
            <a:avLst/>
          </a:prstGeom>
        </p:spPr>
      </p:pic>
      <p:sp>
        <p:nvSpPr>
          <p:cNvPr id="50" name="TextBox 14">
            <a:extLst>
              <a:ext uri="{FF2B5EF4-FFF2-40B4-BE49-F238E27FC236}">
                <a16:creationId xmlns:a16="http://schemas.microsoft.com/office/drawing/2014/main" id="{1C2E42A8-692D-4969-A596-C0798BD932BE}"/>
              </a:ext>
            </a:extLst>
          </p:cNvPr>
          <p:cNvSpPr txBox="1"/>
          <p:nvPr/>
        </p:nvSpPr>
        <p:spPr>
          <a:xfrm>
            <a:off x="9015931" y="5438054"/>
            <a:ext cx="1212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Event </a:t>
            </a:r>
            <a:br>
              <a:rPr lang="en-US" sz="1400" dirty="0"/>
            </a:br>
            <a:r>
              <a:rPr lang="en-US" sz="1400" dirty="0"/>
              <a:t>(time-based)</a:t>
            </a:r>
          </a:p>
        </p:txBody>
      </p:sp>
      <p:pic>
        <p:nvPicPr>
          <p:cNvPr id="51" name="Graphic 27">
            <a:extLst>
              <a:ext uri="{FF2B5EF4-FFF2-40B4-BE49-F238E27FC236}">
                <a16:creationId xmlns:a16="http://schemas.microsoft.com/office/drawing/2014/main" id="{22C40DAD-B984-4164-BCDB-543F7811C17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399245" y="5027428"/>
            <a:ext cx="469900" cy="469900"/>
          </a:xfrm>
          <a:prstGeom prst="rect">
            <a:avLst/>
          </a:prstGeom>
        </p:spPr>
      </p:pic>
      <p:grpSp>
        <p:nvGrpSpPr>
          <p:cNvPr id="59" name="Group 11">
            <a:extLst>
              <a:ext uri="{FF2B5EF4-FFF2-40B4-BE49-F238E27FC236}">
                <a16:creationId xmlns:a16="http://schemas.microsoft.com/office/drawing/2014/main" id="{5D3104CE-75F6-45F8-A518-E3F556D6E681}"/>
              </a:ext>
            </a:extLst>
          </p:cNvPr>
          <p:cNvGrpSpPr/>
          <p:nvPr/>
        </p:nvGrpSpPr>
        <p:grpSpPr>
          <a:xfrm>
            <a:off x="8678742" y="4707582"/>
            <a:ext cx="751439" cy="669188"/>
            <a:chOff x="2674390" y="1567527"/>
            <a:chExt cx="1488441" cy="331243"/>
          </a:xfrm>
        </p:grpSpPr>
        <p:sp>
          <p:nvSpPr>
            <p:cNvPr id="60" name="Freeform 38">
              <a:extLst>
                <a:ext uri="{FF2B5EF4-FFF2-40B4-BE49-F238E27FC236}">
                  <a16:creationId xmlns:a16="http://schemas.microsoft.com/office/drawing/2014/main" id="{A58BD52B-BEE6-419F-86D4-6F27FD312F0C}"/>
                </a:ext>
              </a:extLst>
            </p:cNvPr>
            <p:cNvSpPr/>
            <p:nvPr/>
          </p:nvSpPr>
          <p:spPr>
            <a:xfrm rot="10800000">
              <a:off x="3247468" y="1567527"/>
              <a:ext cx="915363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Arrow Connector 41">
              <a:extLst>
                <a:ext uri="{FF2B5EF4-FFF2-40B4-BE49-F238E27FC236}">
                  <a16:creationId xmlns:a16="http://schemas.microsoft.com/office/drawing/2014/main" id="{2530F5C2-6108-4772-B99E-45DDB1DDCFCA}"/>
                </a:ext>
              </a:extLst>
            </p:cNvPr>
            <p:cNvCxnSpPr>
              <a:cxnSpLocks/>
            </p:cNvCxnSpPr>
            <p:nvPr/>
          </p:nvCxnSpPr>
          <p:spPr>
            <a:xfrm>
              <a:off x="2674390" y="1726001"/>
              <a:ext cx="57307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12">
            <a:extLst>
              <a:ext uri="{FF2B5EF4-FFF2-40B4-BE49-F238E27FC236}">
                <a16:creationId xmlns:a16="http://schemas.microsoft.com/office/drawing/2014/main" id="{62A7782A-FB40-4132-876B-79E079347A4D}"/>
              </a:ext>
            </a:extLst>
          </p:cNvPr>
          <p:cNvGrpSpPr/>
          <p:nvPr/>
        </p:nvGrpSpPr>
        <p:grpSpPr>
          <a:xfrm>
            <a:off x="9850815" y="4707582"/>
            <a:ext cx="711199" cy="673868"/>
            <a:chOff x="2684662" y="906346"/>
            <a:chExt cx="1495475" cy="673868"/>
          </a:xfrm>
        </p:grpSpPr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8F5DDD92-A02B-4F92-AB77-F84FF53F83D1}"/>
                </a:ext>
              </a:extLst>
            </p:cNvPr>
            <p:cNvSpPr/>
            <p:nvPr/>
          </p:nvSpPr>
          <p:spPr>
            <a:xfrm>
              <a:off x="2684662" y="906346"/>
              <a:ext cx="915363" cy="673868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39">
              <a:extLst>
                <a:ext uri="{FF2B5EF4-FFF2-40B4-BE49-F238E27FC236}">
                  <a16:creationId xmlns:a16="http://schemas.microsoft.com/office/drawing/2014/main" id="{FE7DA996-6090-4AAB-BFAE-5C1BF8ED5D49}"/>
                </a:ext>
              </a:extLst>
            </p:cNvPr>
            <p:cNvCxnSpPr>
              <a:cxnSpLocks/>
            </p:cNvCxnSpPr>
            <p:nvPr/>
          </p:nvCxnSpPr>
          <p:spPr>
            <a:xfrm>
              <a:off x="3607060" y="1232540"/>
              <a:ext cx="57307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26">
            <a:extLst>
              <a:ext uri="{FF2B5EF4-FFF2-40B4-BE49-F238E27FC236}">
                <a16:creationId xmlns:a16="http://schemas.microsoft.com/office/drawing/2014/main" id="{48939089-D22A-40F0-B52C-B9481B442AF5}"/>
              </a:ext>
            </a:extLst>
          </p:cNvPr>
          <p:cNvCxnSpPr>
            <a:cxnSpLocks/>
            <a:stCxn id="32" idx="3"/>
            <a:endCxn id="86" idx="1"/>
          </p:cNvCxnSpPr>
          <p:nvPr/>
        </p:nvCxnSpPr>
        <p:spPr>
          <a:xfrm>
            <a:off x="4625643" y="3636048"/>
            <a:ext cx="567887" cy="167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29">
            <a:extLst>
              <a:ext uri="{FF2B5EF4-FFF2-40B4-BE49-F238E27FC236}">
                <a16:creationId xmlns:a16="http://schemas.microsoft.com/office/drawing/2014/main" id="{40BA6770-54A9-4103-92AD-76431EC49322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>
            <a:off x="7212495" y="3636048"/>
            <a:ext cx="75504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29">
            <a:extLst>
              <a:ext uri="{FF2B5EF4-FFF2-40B4-BE49-F238E27FC236}">
                <a16:creationId xmlns:a16="http://schemas.microsoft.com/office/drawing/2014/main" id="{EFD1FB58-BFCE-438F-B303-7F2AB8216307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>
          <a:xfrm>
            <a:off x="8678742" y="3636048"/>
            <a:ext cx="93650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11">
            <a:extLst>
              <a:ext uri="{FF2B5EF4-FFF2-40B4-BE49-F238E27FC236}">
                <a16:creationId xmlns:a16="http://schemas.microsoft.com/office/drawing/2014/main" id="{1631DF3A-3774-4C68-B493-B263764027D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420995" y="2916756"/>
            <a:ext cx="330200" cy="330200"/>
          </a:xfrm>
          <a:prstGeom prst="rect">
            <a:avLst/>
          </a:prstGeom>
        </p:spPr>
      </p:pic>
      <p:cxnSp>
        <p:nvCxnSpPr>
          <p:cNvPr id="90" name="Straight Arrow Connector 29">
            <a:extLst>
              <a:ext uri="{FF2B5EF4-FFF2-40B4-BE49-F238E27FC236}">
                <a16:creationId xmlns:a16="http://schemas.microsoft.com/office/drawing/2014/main" id="{B4118ADA-0507-492C-BFD9-29AD493A0FC4}"/>
              </a:ext>
            </a:extLst>
          </p:cNvPr>
          <p:cNvCxnSpPr>
            <a:cxnSpLocks/>
            <a:stCxn id="86" idx="3"/>
            <a:endCxn id="37" idx="1"/>
          </p:cNvCxnSpPr>
          <p:nvPr/>
        </p:nvCxnSpPr>
        <p:spPr>
          <a:xfrm flipV="1">
            <a:off x="5663430" y="3636048"/>
            <a:ext cx="837865" cy="167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Graphic 15">
            <a:extLst>
              <a:ext uri="{FF2B5EF4-FFF2-40B4-BE49-F238E27FC236}">
                <a16:creationId xmlns:a16="http://schemas.microsoft.com/office/drawing/2014/main" id="{265498D1-70BC-4AF7-A74D-E86664A2E2B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00197" y="3403441"/>
            <a:ext cx="469900" cy="469900"/>
          </a:xfrm>
          <a:prstGeom prst="rect">
            <a:avLst/>
          </a:prstGeom>
        </p:spPr>
      </p:pic>
      <p:sp>
        <p:nvSpPr>
          <p:cNvPr id="99" name="TextBox 60">
            <a:extLst>
              <a:ext uri="{FF2B5EF4-FFF2-40B4-BE49-F238E27FC236}">
                <a16:creationId xmlns:a16="http://schemas.microsoft.com/office/drawing/2014/main" id="{153ADC31-6D7B-4C85-88EF-B8A16A40BED5}"/>
              </a:ext>
            </a:extLst>
          </p:cNvPr>
          <p:cNvSpPr txBox="1"/>
          <p:nvPr/>
        </p:nvSpPr>
        <p:spPr>
          <a:xfrm>
            <a:off x="2401328" y="3798171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Internet</a:t>
            </a:r>
            <a:endParaRPr lang="pl-PL" sz="1400" dirty="0">
              <a:solidFill>
                <a:srgbClr val="232F3E"/>
              </a:solidFill>
            </a:endParaRPr>
          </a:p>
        </p:txBody>
      </p:sp>
      <p:cxnSp>
        <p:nvCxnSpPr>
          <p:cNvPr id="100" name="Straight Arrow Connector 26">
            <a:extLst>
              <a:ext uri="{FF2B5EF4-FFF2-40B4-BE49-F238E27FC236}">
                <a16:creationId xmlns:a16="http://schemas.microsoft.com/office/drawing/2014/main" id="{BE3FB184-E272-4E70-96DC-FA12042AD667}"/>
              </a:ext>
            </a:extLst>
          </p:cNvPr>
          <p:cNvCxnSpPr>
            <a:cxnSpLocks/>
            <a:stCxn id="98" idx="3"/>
            <a:endCxn id="32" idx="1"/>
          </p:cNvCxnSpPr>
          <p:nvPr/>
        </p:nvCxnSpPr>
        <p:spPr>
          <a:xfrm flipV="1">
            <a:off x="3170097" y="3636048"/>
            <a:ext cx="744346" cy="234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24">
            <a:extLst>
              <a:ext uri="{FF2B5EF4-FFF2-40B4-BE49-F238E27FC236}">
                <a16:creationId xmlns:a16="http://schemas.microsoft.com/office/drawing/2014/main" id="{CC329D7C-579A-46DF-A851-EA84AD4D9CE2}"/>
              </a:ext>
            </a:extLst>
          </p:cNvPr>
          <p:cNvSpPr txBox="1"/>
          <p:nvPr/>
        </p:nvSpPr>
        <p:spPr>
          <a:xfrm>
            <a:off x="4784420" y="3866680"/>
            <a:ext cx="1259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Internet gateway</a:t>
            </a:r>
          </a:p>
        </p:txBody>
      </p:sp>
      <p:pic>
        <p:nvPicPr>
          <p:cNvPr id="86" name="Graphic 36">
            <a:extLst>
              <a:ext uri="{FF2B5EF4-FFF2-40B4-BE49-F238E27FC236}">
                <a16:creationId xmlns:a16="http://schemas.microsoft.com/office/drawing/2014/main" id="{B38EF393-CA4D-437C-9ED6-327E702C34A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193530" y="3402768"/>
            <a:ext cx="469900" cy="469900"/>
          </a:xfrm>
          <a:prstGeom prst="rect">
            <a:avLst/>
          </a:prstGeom>
        </p:spPr>
      </p:pic>
      <p:sp>
        <p:nvSpPr>
          <p:cNvPr id="40" name="TextBox 34">
            <a:extLst>
              <a:ext uri="{FF2B5EF4-FFF2-40B4-BE49-F238E27FC236}">
                <a16:creationId xmlns:a16="http://schemas.microsoft.com/office/drawing/2014/main" id="{036E560D-68E5-4239-9BE5-D08D8E31281E}"/>
              </a:ext>
            </a:extLst>
          </p:cNvPr>
          <p:cNvSpPr txBox="1"/>
          <p:nvPr/>
        </p:nvSpPr>
        <p:spPr>
          <a:xfrm>
            <a:off x="7172190" y="399160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pic>
        <p:nvPicPr>
          <p:cNvPr id="52" name="Graphic 84">
            <a:extLst>
              <a:ext uri="{FF2B5EF4-FFF2-40B4-BE49-F238E27FC236}">
                <a16:creationId xmlns:a16="http://schemas.microsoft.com/office/drawing/2014/main" id="{26B24FF3-FAF1-40E3-8167-7B01C280AA6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12017" y="2558616"/>
            <a:ext cx="469900" cy="469900"/>
          </a:xfrm>
          <a:prstGeom prst="rect">
            <a:avLst/>
          </a:prstGeom>
        </p:spPr>
      </p:pic>
      <p:sp>
        <p:nvSpPr>
          <p:cNvPr id="53" name="TextBox 83">
            <a:extLst>
              <a:ext uri="{FF2B5EF4-FFF2-40B4-BE49-F238E27FC236}">
                <a16:creationId xmlns:a16="http://schemas.microsoft.com/office/drawing/2014/main" id="{97D55BFA-ABAA-4AB4-AE7D-3D1FC726D2C3}"/>
              </a:ext>
            </a:extLst>
          </p:cNvPr>
          <p:cNvSpPr txBox="1"/>
          <p:nvPr/>
        </p:nvSpPr>
        <p:spPr>
          <a:xfrm>
            <a:off x="681207" y="2997849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err="1"/>
              <a:t>IoT</a:t>
            </a:r>
            <a:br>
              <a:rPr lang="en-US" sz="1200" dirty="0"/>
            </a:br>
            <a:r>
              <a:rPr lang="en-US" sz="1200" dirty="0"/>
              <a:t>sensor</a:t>
            </a:r>
            <a:endParaRPr lang="en-US" sz="2800" dirty="0"/>
          </a:p>
        </p:txBody>
      </p:sp>
      <p:sp>
        <p:nvSpPr>
          <p:cNvPr id="55" name="TextBox 91">
            <a:extLst>
              <a:ext uri="{FF2B5EF4-FFF2-40B4-BE49-F238E27FC236}">
                <a16:creationId xmlns:a16="http://schemas.microsoft.com/office/drawing/2014/main" id="{C95814FD-0111-4899-B99A-75BCEEF6D786}"/>
              </a:ext>
            </a:extLst>
          </p:cNvPr>
          <p:cNvSpPr txBox="1"/>
          <p:nvPr/>
        </p:nvSpPr>
        <p:spPr>
          <a:xfrm>
            <a:off x="1716820" y="3831628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IoT</a:t>
            </a:r>
            <a:br>
              <a:rPr lang="en-US" sz="1200" dirty="0"/>
            </a:br>
            <a:r>
              <a:rPr lang="pl-PL" sz="1200" dirty="0"/>
              <a:t>host</a:t>
            </a:r>
            <a:endParaRPr lang="en-US" sz="2800" dirty="0"/>
          </a:p>
        </p:txBody>
      </p:sp>
      <p:cxnSp>
        <p:nvCxnSpPr>
          <p:cNvPr id="56" name="Straight Arrow Connector 29">
            <a:extLst>
              <a:ext uri="{FF2B5EF4-FFF2-40B4-BE49-F238E27FC236}">
                <a16:creationId xmlns:a16="http://schemas.microsoft.com/office/drawing/2014/main" id="{156A062B-C492-4B4E-A6CE-4D06FB8D266B}"/>
              </a:ext>
            </a:extLst>
          </p:cNvPr>
          <p:cNvCxnSpPr>
            <a:cxnSpLocks/>
            <a:stCxn id="69" idx="3"/>
            <a:endCxn id="98" idx="1"/>
          </p:cNvCxnSpPr>
          <p:nvPr/>
        </p:nvCxnSpPr>
        <p:spPr>
          <a:xfrm>
            <a:off x="2314237" y="3638391"/>
            <a:ext cx="3859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84">
            <a:extLst>
              <a:ext uri="{FF2B5EF4-FFF2-40B4-BE49-F238E27FC236}">
                <a16:creationId xmlns:a16="http://schemas.microsoft.com/office/drawing/2014/main" id="{82341BCD-5B5F-44DC-B8F7-076771E2F4C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16622" y="3942389"/>
            <a:ext cx="469900" cy="469900"/>
          </a:xfrm>
          <a:prstGeom prst="rect">
            <a:avLst/>
          </a:prstGeom>
        </p:spPr>
      </p:pic>
      <p:sp>
        <p:nvSpPr>
          <p:cNvPr id="58" name="TextBox 83">
            <a:extLst>
              <a:ext uri="{FF2B5EF4-FFF2-40B4-BE49-F238E27FC236}">
                <a16:creationId xmlns:a16="http://schemas.microsoft.com/office/drawing/2014/main" id="{19B721D4-6778-47B2-8DC8-F581E0AD45B5}"/>
              </a:ext>
            </a:extLst>
          </p:cNvPr>
          <p:cNvSpPr txBox="1"/>
          <p:nvPr/>
        </p:nvSpPr>
        <p:spPr>
          <a:xfrm>
            <a:off x="685812" y="4381622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err="1"/>
              <a:t>IoT</a:t>
            </a:r>
            <a:br>
              <a:rPr lang="en-US" sz="1200" dirty="0"/>
            </a:br>
            <a:r>
              <a:rPr lang="en-US" sz="1200" dirty="0"/>
              <a:t>sensor</a:t>
            </a:r>
            <a:endParaRPr lang="en-US" sz="2800" dirty="0"/>
          </a:p>
        </p:txBody>
      </p:sp>
      <p:cxnSp>
        <p:nvCxnSpPr>
          <p:cNvPr id="67" name="Straight Arrow Connector 26">
            <a:extLst>
              <a:ext uri="{FF2B5EF4-FFF2-40B4-BE49-F238E27FC236}">
                <a16:creationId xmlns:a16="http://schemas.microsoft.com/office/drawing/2014/main" id="{B6EC1EE9-2B2C-47AD-8D66-14BF74EC74F1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1281917" y="2793566"/>
            <a:ext cx="563535" cy="84482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26">
            <a:extLst>
              <a:ext uri="{FF2B5EF4-FFF2-40B4-BE49-F238E27FC236}">
                <a16:creationId xmlns:a16="http://schemas.microsoft.com/office/drawing/2014/main" id="{C869FE27-DDA7-4DB9-B91E-9296640CB4E0}"/>
              </a:ext>
            </a:extLst>
          </p:cNvPr>
          <p:cNvCxnSpPr>
            <a:cxnSpLocks/>
            <a:stCxn id="57" idx="3"/>
            <a:endCxn id="69" idx="1"/>
          </p:cNvCxnSpPr>
          <p:nvPr/>
        </p:nvCxnSpPr>
        <p:spPr>
          <a:xfrm flipV="1">
            <a:off x="1286522" y="3638391"/>
            <a:ext cx="557815" cy="53894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60">
            <a:extLst>
              <a:ext uri="{FF2B5EF4-FFF2-40B4-BE49-F238E27FC236}">
                <a16:creationId xmlns:a16="http://schemas.microsoft.com/office/drawing/2014/main" id="{48E04F52-4D52-43C7-9077-69DC9846792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844337" y="3403441"/>
            <a:ext cx="469900" cy="469900"/>
          </a:xfrm>
          <a:prstGeom prst="rect">
            <a:avLst/>
          </a:prstGeom>
        </p:spPr>
      </p:pic>
      <p:pic>
        <p:nvPicPr>
          <p:cNvPr id="54" name="Graphic 28">
            <a:extLst>
              <a:ext uri="{FF2B5EF4-FFF2-40B4-BE49-F238E27FC236}">
                <a16:creationId xmlns:a16="http://schemas.microsoft.com/office/drawing/2014/main" id="{6D0C3666-860A-419D-8CE2-39A969BB6FE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32751" y="2019668"/>
            <a:ext cx="469900" cy="469900"/>
          </a:xfrm>
          <a:prstGeom prst="rect">
            <a:avLst/>
          </a:prstGeom>
        </p:spPr>
      </p:pic>
      <p:pic>
        <p:nvPicPr>
          <p:cNvPr id="70" name="Graphic 45">
            <a:extLst>
              <a:ext uri="{FF2B5EF4-FFF2-40B4-BE49-F238E27FC236}">
                <a16:creationId xmlns:a16="http://schemas.microsoft.com/office/drawing/2014/main" id="{3C63AE85-A8E2-4BAB-8A4B-051016413D8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6588558" y="4217600"/>
            <a:ext cx="469900" cy="47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43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6 L 0.08242 0.1083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42 0.10834 L 0.26185 0.1090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185 0.10903 L 0.35703 0.1081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703 0.10811 L 0.47422 0.1092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422 0.10926 L 0.59505 0.1083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-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96296E-6 L -0.0004 0.0849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8495 L 0.12318 0.0863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7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505 0.10834 L 0.72865 0.1081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Arrow Connector 29">
            <a:extLst>
              <a:ext uri="{FF2B5EF4-FFF2-40B4-BE49-F238E27FC236}">
                <a16:creationId xmlns:a16="http://schemas.microsoft.com/office/drawing/2014/main" id="{98ABAB41-695E-4901-A408-A9A73D76AB5E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8323142" y="3991648"/>
            <a:ext cx="0" cy="70014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5">
            <a:extLst>
              <a:ext uri="{FF2B5EF4-FFF2-40B4-BE49-F238E27FC236}">
                <a16:creationId xmlns:a16="http://schemas.microsoft.com/office/drawing/2014/main" id="{A4D15238-4755-4369-8103-3313079BA683}"/>
              </a:ext>
            </a:extLst>
          </p:cNvPr>
          <p:cNvSpPr/>
          <p:nvPr/>
        </p:nvSpPr>
        <p:spPr>
          <a:xfrm>
            <a:off x="5420995" y="2915611"/>
            <a:ext cx="5489088" cy="147993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sp>
        <p:nvSpPr>
          <p:cNvPr id="65" name="Freeform 34">
            <a:extLst>
              <a:ext uri="{FF2B5EF4-FFF2-40B4-BE49-F238E27FC236}">
                <a16:creationId xmlns:a16="http://schemas.microsoft.com/office/drawing/2014/main" id="{7C85DD89-0CAE-4DB2-8AAA-A15A6DC974E0}"/>
              </a:ext>
            </a:extLst>
          </p:cNvPr>
          <p:cNvSpPr/>
          <p:nvPr/>
        </p:nvSpPr>
        <p:spPr>
          <a:xfrm flipH="1" flipV="1">
            <a:off x="6816589" y="3942386"/>
            <a:ext cx="1146665" cy="109314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84D640F-C7E7-4A58-9673-264C3F19B3E6}"/>
              </a:ext>
            </a:extLst>
          </p:cNvPr>
          <p:cNvSpPr/>
          <p:nvPr/>
        </p:nvSpPr>
        <p:spPr>
          <a:xfrm>
            <a:off x="0" y="0"/>
            <a:ext cx="12192000" cy="247650"/>
          </a:xfrm>
          <a:prstGeom prst="rect">
            <a:avLst/>
          </a:prstGeom>
          <a:gradFill>
            <a:gsLst>
              <a:gs pos="0">
                <a:srgbClr val="446E26"/>
              </a:gs>
              <a:gs pos="100000">
                <a:srgbClr val="6CAE4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516496F-1CE0-4204-9574-9A2B67E9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D9602-330D-4E0D-84DF-078EFFB21982}" type="slidenum">
              <a:rPr lang="pl-PL" sz="1400" smtClean="0"/>
              <a:t>6</a:t>
            </a:fld>
            <a:endParaRPr lang="pl-PL" sz="1400" dirty="0"/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AFA2DA1D-84A4-44DE-BC22-E7CEF264B333}"/>
              </a:ext>
            </a:extLst>
          </p:cNvPr>
          <p:cNvSpPr txBox="1"/>
          <p:nvPr/>
        </p:nvSpPr>
        <p:spPr>
          <a:xfrm>
            <a:off x="437281" y="761821"/>
            <a:ext cx="3149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Przykład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Pobieranie danych telemetrycznych przez użytkownika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id="{FC963A3B-6EC8-423B-858F-31C4F37FFC39}"/>
              </a:ext>
            </a:extLst>
          </p:cNvPr>
          <p:cNvSpPr txBox="1"/>
          <p:nvPr/>
        </p:nvSpPr>
        <p:spPr>
          <a:xfrm>
            <a:off x="1741339" y="399160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Amazon CloudFront</a:t>
            </a:r>
          </a:p>
        </p:txBody>
      </p:sp>
      <p:pic>
        <p:nvPicPr>
          <p:cNvPr id="32" name="Graphic 33">
            <a:extLst>
              <a:ext uri="{FF2B5EF4-FFF2-40B4-BE49-F238E27FC236}">
                <a16:creationId xmlns:a16="http://schemas.microsoft.com/office/drawing/2014/main" id="{FD4D59B6-B14A-4846-8D7E-FDE606400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9016" y="3280448"/>
            <a:ext cx="711200" cy="711200"/>
          </a:xfrm>
          <a:prstGeom prst="rect">
            <a:avLst/>
          </a:prstGeom>
        </p:spPr>
      </p:pic>
      <p:sp>
        <p:nvSpPr>
          <p:cNvPr id="34" name="Rectangle 34">
            <a:extLst>
              <a:ext uri="{FF2B5EF4-FFF2-40B4-BE49-F238E27FC236}">
                <a16:creationId xmlns:a16="http://schemas.microsoft.com/office/drawing/2014/main" id="{94C02E00-AE11-4043-BB58-A1D2853FF4F3}"/>
              </a:ext>
            </a:extLst>
          </p:cNvPr>
          <p:cNvSpPr/>
          <p:nvPr/>
        </p:nvSpPr>
        <p:spPr>
          <a:xfrm>
            <a:off x="2051384" y="1292184"/>
            <a:ext cx="9812955" cy="498947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35" name="Graphic 11">
            <a:extLst>
              <a:ext uri="{FF2B5EF4-FFF2-40B4-BE49-F238E27FC236}">
                <a16:creationId xmlns:a16="http://schemas.microsoft.com/office/drawing/2014/main" id="{D29F3E4F-6C4C-44C1-B261-D2946C129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51384" y="1292184"/>
            <a:ext cx="331200" cy="331200"/>
          </a:xfrm>
          <a:prstGeom prst="rect">
            <a:avLst/>
          </a:prstGeom>
        </p:spPr>
      </p:pic>
      <p:sp>
        <p:nvSpPr>
          <p:cNvPr id="36" name="TextBox 5">
            <a:extLst>
              <a:ext uri="{FF2B5EF4-FFF2-40B4-BE49-F238E27FC236}">
                <a16:creationId xmlns:a16="http://schemas.microsoft.com/office/drawing/2014/main" id="{DB2C92EA-08A4-4389-B74A-D1B9B3740096}"/>
              </a:ext>
            </a:extLst>
          </p:cNvPr>
          <p:cNvSpPr txBox="1"/>
          <p:nvPr/>
        </p:nvSpPr>
        <p:spPr>
          <a:xfrm>
            <a:off x="5702963" y="399160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API Gateway</a:t>
            </a:r>
          </a:p>
        </p:txBody>
      </p:sp>
      <p:pic>
        <p:nvPicPr>
          <p:cNvPr id="37" name="Graphic 18">
            <a:extLst>
              <a:ext uri="{FF2B5EF4-FFF2-40B4-BE49-F238E27FC236}">
                <a16:creationId xmlns:a16="http://schemas.microsoft.com/office/drawing/2014/main" id="{93233C23-9D05-40BE-B1E1-29D17257D8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01295" y="3280448"/>
            <a:ext cx="711200" cy="711200"/>
          </a:xfrm>
          <a:prstGeom prst="rect">
            <a:avLst/>
          </a:prstGeom>
        </p:spPr>
      </p:pic>
      <p:pic>
        <p:nvPicPr>
          <p:cNvPr id="41" name="Graphic 44">
            <a:extLst>
              <a:ext uri="{FF2B5EF4-FFF2-40B4-BE49-F238E27FC236}">
                <a16:creationId xmlns:a16="http://schemas.microsoft.com/office/drawing/2014/main" id="{6CA50098-7DC4-4B8D-B64A-40BB9BA748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67542" y="3280448"/>
            <a:ext cx="711200" cy="711200"/>
          </a:xfrm>
          <a:prstGeom prst="rect">
            <a:avLst/>
          </a:prstGeom>
        </p:spPr>
      </p:pic>
      <p:sp>
        <p:nvSpPr>
          <p:cNvPr id="42" name="TextBox 5">
            <a:extLst>
              <a:ext uri="{FF2B5EF4-FFF2-40B4-BE49-F238E27FC236}">
                <a16:creationId xmlns:a16="http://schemas.microsoft.com/office/drawing/2014/main" id="{C5A35061-F846-4834-A098-EC2069AF2A9F}"/>
              </a:ext>
            </a:extLst>
          </p:cNvPr>
          <p:cNvSpPr txBox="1"/>
          <p:nvPr/>
        </p:nvSpPr>
        <p:spPr>
          <a:xfrm>
            <a:off x="7246042" y="540105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CloudWatch</a:t>
            </a:r>
          </a:p>
        </p:txBody>
      </p:sp>
      <p:pic>
        <p:nvPicPr>
          <p:cNvPr id="43" name="Graphic 33">
            <a:extLst>
              <a:ext uri="{FF2B5EF4-FFF2-40B4-BE49-F238E27FC236}">
                <a16:creationId xmlns:a16="http://schemas.microsoft.com/office/drawing/2014/main" id="{E709C7B0-971F-463D-A151-493A3F5107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67542" y="4691788"/>
            <a:ext cx="711200" cy="711200"/>
          </a:xfrm>
          <a:prstGeom prst="rect">
            <a:avLst/>
          </a:prstGeom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5B757D37-AD02-4A3D-B50C-F5738C5F4CAA}"/>
              </a:ext>
            </a:extLst>
          </p:cNvPr>
          <p:cNvSpPr txBox="1"/>
          <p:nvPr/>
        </p:nvSpPr>
        <p:spPr>
          <a:xfrm>
            <a:off x="8826235" y="399160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DynamoDB</a:t>
            </a:r>
          </a:p>
        </p:txBody>
      </p:sp>
      <p:pic>
        <p:nvPicPr>
          <p:cNvPr id="45" name="Graphic 47">
            <a:extLst>
              <a:ext uri="{FF2B5EF4-FFF2-40B4-BE49-F238E27FC236}">
                <a16:creationId xmlns:a16="http://schemas.microsoft.com/office/drawing/2014/main" id="{1E2FC16A-0C9B-49E4-AEEA-3166EF6CA73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615251" y="3280448"/>
            <a:ext cx="711200" cy="711200"/>
          </a:xfrm>
          <a:prstGeom prst="rect">
            <a:avLst/>
          </a:prstGeom>
        </p:spPr>
      </p:pic>
      <p:sp>
        <p:nvSpPr>
          <p:cNvPr id="46" name="TextBox 9">
            <a:extLst>
              <a:ext uri="{FF2B5EF4-FFF2-40B4-BE49-F238E27FC236}">
                <a16:creationId xmlns:a16="http://schemas.microsoft.com/office/drawing/2014/main" id="{11E83ECE-57BA-4DCD-94FB-E52F04134464}"/>
              </a:ext>
            </a:extLst>
          </p:cNvPr>
          <p:cNvSpPr txBox="1"/>
          <p:nvPr/>
        </p:nvSpPr>
        <p:spPr>
          <a:xfrm>
            <a:off x="9769996" y="5402988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Simple Email Service</a:t>
            </a:r>
          </a:p>
        </p:txBody>
      </p:sp>
      <p:pic>
        <p:nvPicPr>
          <p:cNvPr id="47" name="Graphic 27">
            <a:extLst>
              <a:ext uri="{FF2B5EF4-FFF2-40B4-BE49-F238E27FC236}">
                <a16:creationId xmlns:a16="http://schemas.microsoft.com/office/drawing/2014/main" id="{928FDCBE-05BA-4F00-9CD3-7F73814E30B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565348" y="4691788"/>
            <a:ext cx="711200" cy="711200"/>
          </a:xfrm>
          <a:prstGeom prst="rect">
            <a:avLst/>
          </a:prstGeom>
        </p:spPr>
      </p:pic>
      <p:sp>
        <p:nvSpPr>
          <p:cNvPr id="48" name="TextBox 12">
            <a:extLst>
              <a:ext uri="{FF2B5EF4-FFF2-40B4-BE49-F238E27FC236}">
                <a16:creationId xmlns:a16="http://schemas.microsoft.com/office/drawing/2014/main" id="{96CD9896-1D53-458C-AC37-AAA50BD68C38}"/>
              </a:ext>
            </a:extLst>
          </p:cNvPr>
          <p:cNvSpPr txBox="1"/>
          <p:nvPr/>
        </p:nvSpPr>
        <p:spPr>
          <a:xfrm>
            <a:off x="9034301" y="4768865"/>
            <a:ext cx="1212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Alarm</a:t>
            </a:r>
          </a:p>
        </p:txBody>
      </p:sp>
      <p:pic>
        <p:nvPicPr>
          <p:cNvPr id="49" name="Graphic 16">
            <a:extLst>
              <a:ext uri="{FF2B5EF4-FFF2-40B4-BE49-F238E27FC236}">
                <a16:creationId xmlns:a16="http://schemas.microsoft.com/office/drawing/2014/main" id="{3254719C-25F5-43CC-947C-6D67D3E5A35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399245" y="4387205"/>
            <a:ext cx="469900" cy="469900"/>
          </a:xfrm>
          <a:prstGeom prst="rect">
            <a:avLst/>
          </a:prstGeom>
        </p:spPr>
      </p:pic>
      <p:sp>
        <p:nvSpPr>
          <p:cNvPr id="50" name="TextBox 14">
            <a:extLst>
              <a:ext uri="{FF2B5EF4-FFF2-40B4-BE49-F238E27FC236}">
                <a16:creationId xmlns:a16="http://schemas.microsoft.com/office/drawing/2014/main" id="{1C2E42A8-692D-4969-A596-C0798BD932BE}"/>
              </a:ext>
            </a:extLst>
          </p:cNvPr>
          <p:cNvSpPr txBox="1"/>
          <p:nvPr/>
        </p:nvSpPr>
        <p:spPr>
          <a:xfrm>
            <a:off x="9015931" y="5438054"/>
            <a:ext cx="1212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Event </a:t>
            </a:r>
            <a:br>
              <a:rPr lang="en-US" sz="1400" dirty="0"/>
            </a:br>
            <a:r>
              <a:rPr lang="en-US" sz="1400" dirty="0"/>
              <a:t>(time-based)</a:t>
            </a:r>
          </a:p>
        </p:txBody>
      </p:sp>
      <p:pic>
        <p:nvPicPr>
          <p:cNvPr id="51" name="Graphic 27">
            <a:extLst>
              <a:ext uri="{FF2B5EF4-FFF2-40B4-BE49-F238E27FC236}">
                <a16:creationId xmlns:a16="http://schemas.microsoft.com/office/drawing/2014/main" id="{22C40DAD-B984-4164-BCDB-543F7811C17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399245" y="5027428"/>
            <a:ext cx="469900" cy="469900"/>
          </a:xfrm>
          <a:prstGeom prst="rect">
            <a:avLst/>
          </a:prstGeom>
        </p:spPr>
      </p:pic>
      <p:grpSp>
        <p:nvGrpSpPr>
          <p:cNvPr id="59" name="Group 11">
            <a:extLst>
              <a:ext uri="{FF2B5EF4-FFF2-40B4-BE49-F238E27FC236}">
                <a16:creationId xmlns:a16="http://schemas.microsoft.com/office/drawing/2014/main" id="{5D3104CE-75F6-45F8-A518-E3F556D6E681}"/>
              </a:ext>
            </a:extLst>
          </p:cNvPr>
          <p:cNvGrpSpPr/>
          <p:nvPr/>
        </p:nvGrpSpPr>
        <p:grpSpPr>
          <a:xfrm>
            <a:off x="8678742" y="4707582"/>
            <a:ext cx="751439" cy="669188"/>
            <a:chOff x="2674390" y="1567527"/>
            <a:chExt cx="1488441" cy="331243"/>
          </a:xfrm>
        </p:grpSpPr>
        <p:sp>
          <p:nvSpPr>
            <p:cNvPr id="60" name="Freeform 38">
              <a:extLst>
                <a:ext uri="{FF2B5EF4-FFF2-40B4-BE49-F238E27FC236}">
                  <a16:creationId xmlns:a16="http://schemas.microsoft.com/office/drawing/2014/main" id="{A58BD52B-BEE6-419F-86D4-6F27FD312F0C}"/>
                </a:ext>
              </a:extLst>
            </p:cNvPr>
            <p:cNvSpPr/>
            <p:nvPr/>
          </p:nvSpPr>
          <p:spPr>
            <a:xfrm rot="10800000">
              <a:off x="3247468" y="1567527"/>
              <a:ext cx="915363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Arrow Connector 41">
              <a:extLst>
                <a:ext uri="{FF2B5EF4-FFF2-40B4-BE49-F238E27FC236}">
                  <a16:creationId xmlns:a16="http://schemas.microsoft.com/office/drawing/2014/main" id="{2530F5C2-6108-4772-B99E-45DDB1DDCFCA}"/>
                </a:ext>
              </a:extLst>
            </p:cNvPr>
            <p:cNvCxnSpPr>
              <a:cxnSpLocks/>
            </p:cNvCxnSpPr>
            <p:nvPr/>
          </p:nvCxnSpPr>
          <p:spPr>
            <a:xfrm>
              <a:off x="2674390" y="1726001"/>
              <a:ext cx="57307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12">
            <a:extLst>
              <a:ext uri="{FF2B5EF4-FFF2-40B4-BE49-F238E27FC236}">
                <a16:creationId xmlns:a16="http://schemas.microsoft.com/office/drawing/2014/main" id="{62A7782A-FB40-4132-876B-79E079347A4D}"/>
              </a:ext>
            </a:extLst>
          </p:cNvPr>
          <p:cNvGrpSpPr/>
          <p:nvPr/>
        </p:nvGrpSpPr>
        <p:grpSpPr>
          <a:xfrm>
            <a:off x="9850815" y="4707582"/>
            <a:ext cx="711199" cy="673868"/>
            <a:chOff x="2684662" y="906346"/>
            <a:chExt cx="1495475" cy="673868"/>
          </a:xfrm>
        </p:grpSpPr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8F5DDD92-A02B-4F92-AB77-F84FF53F83D1}"/>
                </a:ext>
              </a:extLst>
            </p:cNvPr>
            <p:cNvSpPr/>
            <p:nvPr/>
          </p:nvSpPr>
          <p:spPr>
            <a:xfrm>
              <a:off x="2684662" y="906346"/>
              <a:ext cx="915363" cy="673868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39">
              <a:extLst>
                <a:ext uri="{FF2B5EF4-FFF2-40B4-BE49-F238E27FC236}">
                  <a16:creationId xmlns:a16="http://schemas.microsoft.com/office/drawing/2014/main" id="{FE7DA996-6090-4AAB-BFAE-5C1BF8ED5D49}"/>
                </a:ext>
              </a:extLst>
            </p:cNvPr>
            <p:cNvCxnSpPr>
              <a:cxnSpLocks/>
            </p:cNvCxnSpPr>
            <p:nvPr/>
          </p:nvCxnSpPr>
          <p:spPr>
            <a:xfrm>
              <a:off x="3607060" y="1232540"/>
              <a:ext cx="57307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26">
            <a:extLst>
              <a:ext uri="{FF2B5EF4-FFF2-40B4-BE49-F238E27FC236}">
                <a16:creationId xmlns:a16="http://schemas.microsoft.com/office/drawing/2014/main" id="{48939089-D22A-40F0-B52C-B9481B442AF5}"/>
              </a:ext>
            </a:extLst>
          </p:cNvPr>
          <p:cNvCxnSpPr>
            <a:cxnSpLocks/>
            <a:stCxn id="32" idx="3"/>
            <a:endCxn id="86" idx="1"/>
          </p:cNvCxnSpPr>
          <p:nvPr/>
        </p:nvCxnSpPr>
        <p:spPr>
          <a:xfrm>
            <a:off x="3320216" y="3636048"/>
            <a:ext cx="1873314" cy="167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11">
            <a:extLst>
              <a:ext uri="{FF2B5EF4-FFF2-40B4-BE49-F238E27FC236}">
                <a16:creationId xmlns:a16="http://schemas.microsoft.com/office/drawing/2014/main" id="{1631DF3A-3774-4C68-B493-B263764027D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420995" y="2916756"/>
            <a:ext cx="330200" cy="330200"/>
          </a:xfrm>
          <a:prstGeom prst="rect">
            <a:avLst/>
          </a:prstGeom>
        </p:spPr>
      </p:pic>
      <p:cxnSp>
        <p:nvCxnSpPr>
          <p:cNvPr id="100" name="Straight Arrow Connector 26">
            <a:extLst>
              <a:ext uri="{FF2B5EF4-FFF2-40B4-BE49-F238E27FC236}">
                <a16:creationId xmlns:a16="http://schemas.microsoft.com/office/drawing/2014/main" id="{BE3FB184-E272-4E70-96DC-FA12042AD667}"/>
              </a:ext>
            </a:extLst>
          </p:cNvPr>
          <p:cNvCxnSpPr>
            <a:cxnSpLocks/>
            <a:stCxn id="54" idx="3"/>
            <a:endCxn id="32" idx="1"/>
          </p:cNvCxnSpPr>
          <p:nvPr/>
        </p:nvCxnSpPr>
        <p:spPr>
          <a:xfrm flipV="1">
            <a:off x="1127585" y="3636048"/>
            <a:ext cx="1481431" cy="167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24">
            <a:extLst>
              <a:ext uri="{FF2B5EF4-FFF2-40B4-BE49-F238E27FC236}">
                <a16:creationId xmlns:a16="http://schemas.microsoft.com/office/drawing/2014/main" id="{CC329D7C-579A-46DF-A851-EA84AD4D9CE2}"/>
              </a:ext>
            </a:extLst>
          </p:cNvPr>
          <p:cNvSpPr txBox="1"/>
          <p:nvPr/>
        </p:nvSpPr>
        <p:spPr>
          <a:xfrm>
            <a:off x="4784420" y="3866680"/>
            <a:ext cx="1259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Internet gateway</a:t>
            </a:r>
          </a:p>
        </p:txBody>
      </p:sp>
      <p:pic>
        <p:nvPicPr>
          <p:cNvPr id="86" name="Graphic 36">
            <a:extLst>
              <a:ext uri="{FF2B5EF4-FFF2-40B4-BE49-F238E27FC236}">
                <a16:creationId xmlns:a16="http://schemas.microsoft.com/office/drawing/2014/main" id="{B38EF393-CA4D-437C-9ED6-327E702C34A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193530" y="3402768"/>
            <a:ext cx="469900" cy="469900"/>
          </a:xfrm>
          <a:prstGeom prst="rect">
            <a:avLst/>
          </a:prstGeom>
        </p:spPr>
      </p:pic>
      <p:sp>
        <p:nvSpPr>
          <p:cNvPr id="40" name="TextBox 34">
            <a:extLst>
              <a:ext uri="{FF2B5EF4-FFF2-40B4-BE49-F238E27FC236}">
                <a16:creationId xmlns:a16="http://schemas.microsoft.com/office/drawing/2014/main" id="{036E560D-68E5-4239-9BE5-D08D8E31281E}"/>
              </a:ext>
            </a:extLst>
          </p:cNvPr>
          <p:cNvSpPr txBox="1"/>
          <p:nvPr/>
        </p:nvSpPr>
        <p:spPr>
          <a:xfrm>
            <a:off x="7172190" y="399160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pic>
        <p:nvPicPr>
          <p:cNvPr id="54" name="Graphic 39">
            <a:extLst>
              <a:ext uri="{FF2B5EF4-FFF2-40B4-BE49-F238E27FC236}">
                <a16:creationId xmlns:a16="http://schemas.microsoft.com/office/drawing/2014/main" id="{38CBF8EA-B359-4A23-A45A-14A7209C142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57685" y="3402768"/>
            <a:ext cx="469900" cy="469900"/>
          </a:xfrm>
          <a:prstGeom prst="rect">
            <a:avLst/>
          </a:prstGeom>
        </p:spPr>
      </p:pic>
      <p:sp>
        <p:nvSpPr>
          <p:cNvPr id="70" name="TextBox 90">
            <a:extLst>
              <a:ext uri="{FF2B5EF4-FFF2-40B4-BE49-F238E27FC236}">
                <a16:creationId xmlns:a16="http://schemas.microsoft.com/office/drawing/2014/main" id="{0CE04FDC-0C8D-4ECB-B76D-4661EFB9B30B}"/>
              </a:ext>
            </a:extLst>
          </p:cNvPr>
          <p:cNvSpPr txBox="1"/>
          <p:nvPr/>
        </p:nvSpPr>
        <p:spPr>
          <a:xfrm>
            <a:off x="345719" y="3869938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User</a:t>
            </a:r>
          </a:p>
        </p:txBody>
      </p:sp>
      <p:sp>
        <p:nvSpPr>
          <p:cNvPr id="71" name="TextBox 10">
            <a:extLst>
              <a:ext uri="{FF2B5EF4-FFF2-40B4-BE49-F238E27FC236}">
                <a16:creationId xmlns:a16="http://schemas.microsoft.com/office/drawing/2014/main" id="{54231D92-28EE-45F7-8035-101B6B46DE03}"/>
              </a:ext>
            </a:extLst>
          </p:cNvPr>
          <p:cNvSpPr txBox="1"/>
          <p:nvPr/>
        </p:nvSpPr>
        <p:spPr>
          <a:xfrm>
            <a:off x="5705943" y="211777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Cognito</a:t>
            </a:r>
          </a:p>
        </p:txBody>
      </p:sp>
      <p:pic>
        <p:nvPicPr>
          <p:cNvPr id="73" name="Graphic 23">
            <a:extLst>
              <a:ext uri="{FF2B5EF4-FFF2-40B4-BE49-F238E27FC236}">
                <a16:creationId xmlns:a16="http://schemas.microsoft.com/office/drawing/2014/main" id="{15821A7C-1BA9-4DF6-BDD8-11F506B277F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501295" y="1377703"/>
            <a:ext cx="711200" cy="711200"/>
          </a:xfrm>
          <a:prstGeom prst="rect">
            <a:avLst/>
          </a:prstGeom>
        </p:spPr>
      </p:pic>
      <p:cxnSp>
        <p:nvCxnSpPr>
          <p:cNvPr id="74" name="Straight Arrow Connector 26">
            <a:extLst>
              <a:ext uri="{FF2B5EF4-FFF2-40B4-BE49-F238E27FC236}">
                <a16:creationId xmlns:a16="http://schemas.microsoft.com/office/drawing/2014/main" id="{D52E11FF-3B53-46EE-9450-300A817DE53B}"/>
              </a:ext>
            </a:extLst>
          </p:cNvPr>
          <p:cNvCxnSpPr>
            <a:cxnSpLocks/>
            <a:stCxn id="37" idx="0"/>
            <a:endCxn id="73" idx="2"/>
          </p:cNvCxnSpPr>
          <p:nvPr/>
        </p:nvCxnSpPr>
        <p:spPr>
          <a:xfrm flipV="1">
            <a:off x="6856895" y="2088903"/>
            <a:ext cx="0" cy="119154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26">
            <a:extLst>
              <a:ext uri="{FF2B5EF4-FFF2-40B4-BE49-F238E27FC236}">
                <a16:creationId xmlns:a16="http://schemas.microsoft.com/office/drawing/2014/main" id="{EF86E3D7-6948-43C2-827F-5C80182E2D9A}"/>
              </a:ext>
            </a:extLst>
          </p:cNvPr>
          <p:cNvCxnSpPr>
            <a:cxnSpLocks/>
            <a:stCxn id="86" idx="3"/>
            <a:endCxn id="37" idx="1"/>
          </p:cNvCxnSpPr>
          <p:nvPr/>
        </p:nvCxnSpPr>
        <p:spPr>
          <a:xfrm flipV="1">
            <a:off x="5663430" y="3636048"/>
            <a:ext cx="837865" cy="167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26">
            <a:extLst>
              <a:ext uri="{FF2B5EF4-FFF2-40B4-BE49-F238E27FC236}">
                <a16:creationId xmlns:a16="http://schemas.microsoft.com/office/drawing/2014/main" id="{76F72DBD-86E5-4571-A110-9CFB08C5A3C0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>
            <a:off x="7212495" y="3636048"/>
            <a:ext cx="75504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phic 27">
            <a:extLst>
              <a:ext uri="{FF2B5EF4-FFF2-40B4-BE49-F238E27FC236}">
                <a16:creationId xmlns:a16="http://schemas.microsoft.com/office/drawing/2014/main" id="{3AE23AAF-0337-4F83-B1E9-2B4DEE139FE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616789" y="2770987"/>
            <a:ext cx="469900" cy="469900"/>
          </a:xfrm>
          <a:prstGeom prst="rect">
            <a:avLst/>
          </a:prstGeom>
        </p:spPr>
      </p:pic>
      <p:pic>
        <p:nvPicPr>
          <p:cNvPr id="55" name="Graphic 45">
            <a:extLst>
              <a:ext uri="{FF2B5EF4-FFF2-40B4-BE49-F238E27FC236}">
                <a16:creationId xmlns:a16="http://schemas.microsoft.com/office/drawing/2014/main" id="{8F0C1C18-6D11-423B-BBFF-1F0981F6F1F4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598533" y="4205858"/>
            <a:ext cx="469900" cy="469900"/>
          </a:xfrm>
          <a:prstGeom prst="rect">
            <a:avLst/>
          </a:prstGeom>
        </p:spPr>
      </p:pic>
      <p:pic>
        <p:nvPicPr>
          <p:cNvPr id="56" name="Graphic 44">
            <a:extLst>
              <a:ext uri="{FF2B5EF4-FFF2-40B4-BE49-F238E27FC236}">
                <a16:creationId xmlns:a16="http://schemas.microsoft.com/office/drawing/2014/main" id="{70970894-D17B-4848-8AB5-D73419863D5A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6616789" y="2090111"/>
            <a:ext cx="469900" cy="469900"/>
          </a:xfrm>
          <a:prstGeom prst="rect">
            <a:avLst/>
          </a:prstGeom>
        </p:spPr>
      </p:pic>
      <p:pic>
        <p:nvPicPr>
          <p:cNvPr id="57" name="Graphic 41">
            <a:extLst>
              <a:ext uri="{FF2B5EF4-FFF2-40B4-BE49-F238E27FC236}">
                <a16:creationId xmlns:a16="http://schemas.microsoft.com/office/drawing/2014/main" id="{1488778E-8B9E-4522-9A48-E519F7CCD144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735901" y="2759999"/>
            <a:ext cx="469900" cy="469900"/>
          </a:xfrm>
          <a:prstGeom prst="rect">
            <a:avLst/>
          </a:prstGeom>
        </p:spPr>
      </p:pic>
      <p:pic>
        <p:nvPicPr>
          <p:cNvPr id="58" name="Graphic 42">
            <a:extLst>
              <a:ext uri="{FF2B5EF4-FFF2-40B4-BE49-F238E27FC236}">
                <a16:creationId xmlns:a16="http://schemas.microsoft.com/office/drawing/2014/main" id="{815C982F-439A-4F85-972B-E0B803DF3DF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8077363" y="2770987"/>
            <a:ext cx="469900" cy="469900"/>
          </a:xfrm>
          <a:prstGeom prst="rect">
            <a:avLst/>
          </a:prstGeom>
        </p:spPr>
      </p:pic>
      <p:pic>
        <p:nvPicPr>
          <p:cNvPr id="68" name="Graphic 28">
            <a:extLst>
              <a:ext uri="{FF2B5EF4-FFF2-40B4-BE49-F238E27FC236}">
                <a16:creationId xmlns:a16="http://schemas.microsoft.com/office/drawing/2014/main" id="{5A7C2583-E284-4D60-A3A6-C4E965CA29AD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743619" y="2770987"/>
            <a:ext cx="469900" cy="469900"/>
          </a:xfrm>
          <a:prstGeom prst="rect">
            <a:avLst/>
          </a:prstGeom>
        </p:spPr>
      </p:pic>
      <p:cxnSp>
        <p:nvCxnSpPr>
          <p:cNvPr id="69" name="Straight Arrow Connector 26">
            <a:extLst>
              <a:ext uri="{FF2B5EF4-FFF2-40B4-BE49-F238E27FC236}">
                <a16:creationId xmlns:a16="http://schemas.microsoft.com/office/drawing/2014/main" id="{6E9FB6F3-4155-488C-91BF-4B0EA422462F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>
          <a:xfrm>
            <a:off x="8678742" y="3636048"/>
            <a:ext cx="936509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893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0.16302 -0.000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5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02 -0.00023 L 0.36497 -0.0004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497 -0.00047 L 0.48177 4.07407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L 8.33333E-7 -0.0993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8.33333E-7 0.0993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177 -2.96296E-6 L 0.60156 4.07407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64" y="2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00196 0.0886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6 0.08866 L 0.12213 0.08889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0.1349 -0.0004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44444E-6 L -0.13607 0.00162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5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156 4.07407E-6 L 8.33333E-7 4.44444E-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5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684D640F-C7E7-4A58-9673-264C3F19B3E6}"/>
              </a:ext>
            </a:extLst>
          </p:cNvPr>
          <p:cNvSpPr/>
          <p:nvPr/>
        </p:nvSpPr>
        <p:spPr>
          <a:xfrm>
            <a:off x="0" y="0"/>
            <a:ext cx="12192000" cy="247650"/>
          </a:xfrm>
          <a:prstGeom prst="rect">
            <a:avLst/>
          </a:prstGeom>
          <a:gradFill>
            <a:gsLst>
              <a:gs pos="0">
                <a:srgbClr val="BF7300"/>
              </a:gs>
              <a:gs pos="100000">
                <a:srgbClr val="FF990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760E93F-D0E2-4509-9B5A-346FFA63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2766218"/>
            <a:ext cx="10248900" cy="1325563"/>
          </a:xfrm>
        </p:spPr>
        <p:txBody>
          <a:bodyPr>
            <a:noAutofit/>
          </a:bodyPr>
          <a:lstStyle/>
          <a:p>
            <a:r>
              <a:rPr lang="pl-PL" sz="4800" b="1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Prezentacja stacji </a:t>
            </a:r>
            <a:br>
              <a:rPr lang="pl-PL" sz="4800" b="1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4800" b="1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pogodowej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516496F-1CE0-4204-9574-9A2B67E9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D9602-330D-4E0D-84DF-078EFFB21982}" type="slidenum">
              <a:rPr lang="pl-PL" sz="1400" smtClean="0"/>
              <a:t>7</a:t>
            </a:fld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637552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684D640F-C7E7-4A58-9673-264C3F19B3E6}"/>
              </a:ext>
            </a:extLst>
          </p:cNvPr>
          <p:cNvSpPr/>
          <p:nvPr/>
        </p:nvSpPr>
        <p:spPr>
          <a:xfrm>
            <a:off x="0" y="0"/>
            <a:ext cx="12192000" cy="247650"/>
          </a:xfrm>
          <a:prstGeom prst="rect">
            <a:avLst/>
          </a:prstGeom>
          <a:gradFill>
            <a:gsLst>
              <a:gs pos="0">
                <a:srgbClr val="BF7300"/>
              </a:gs>
              <a:gs pos="100000">
                <a:srgbClr val="FF990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AFA2DA1D-84A4-44DE-BC22-E7CEF264B333}"/>
              </a:ext>
            </a:extLst>
          </p:cNvPr>
          <p:cNvSpPr txBox="1"/>
          <p:nvPr/>
        </p:nvSpPr>
        <p:spPr>
          <a:xfrm>
            <a:off x="437279" y="761821"/>
            <a:ext cx="4936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Prezentacja stacji pogodowej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2">
            <a:extLst>
              <a:ext uri="{FF2B5EF4-FFF2-40B4-BE49-F238E27FC236}">
                <a16:creationId xmlns:a16="http://schemas.microsoft.com/office/drawing/2014/main" id="{093B4D1C-664E-4EC4-8A90-A96816120186}"/>
              </a:ext>
            </a:extLst>
          </p:cNvPr>
          <p:cNvSpPr txBox="1"/>
          <p:nvPr/>
        </p:nvSpPr>
        <p:spPr>
          <a:xfrm>
            <a:off x="3859593" y="6463586"/>
            <a:ext cx="4472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Stacja </a:t>
            </a:r>
            <a:r>
              <a:rPr lang="pl-PL" sz="1400" dirty="0"/>
              <a:t>meteorologiczna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w naturalnym środowisku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FC89FD-E8D2-453B-9F4C-913450DEF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874" y="1069598"/>
            <a:ext cx="7175752" cy="539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76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684D640F-C7E7-4A58-9673-264C3F19B3E6}"/>
              </a:ext>
            </a:extLst>
          </p:cNvPr>
          <p:cNvSpPr/>
          <p:nvPr/>
        </p:nvSpPr>
        <p:spPr>
          <a:xfrm>
            <a:off x="0" y="0"/>
            <a:ext cx="12192000" cy="247650"/>
          </a:xfrm>
          <a:prstGeom prst="rect">
            <a:avLst/>
          </a:prstGeom>
          <a:gradFill>
            <a:gsLst>
              <a:gs pos="0">
                <a:srgbClr val="BF7300"/>
              </a:gs>
              <a:gs pos="100000">
                <a:srgbClr val="FF990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516496F-1CE0-4204-9574-9A2B67E9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D9602-330D-4E0D-84DF-078EFFB21982}" type="slidenum">
              <a:rPr lang="pl-PL" sz="1400" smtClean="0"/>
              <a:t>9</a:t>
            </a:fld>
            <a:endParaRPr lang="pl-PL" sz="1400" dirty="0"/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AFA2DA1D-84A4-44DE-BC22-E7CEF264B333}"/>
              </a:ext>
            </a:extLst>
          </p:cNvPr>
          <p:cNvSpPr txBox="1"/>
          <p:nvPr/>
        </p:nvSpPr>
        <p:spPr>
          <a:xfrm>
            <a:off x="437279" y="761821"/>
            <a:ext cx="4936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Prezentacja stacji pogodowej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2">
            <a:extLst>
              <a:ext uri="{FF2B5EF4-FFF2-40B4-BE49-F238E27FC236}">
                <a16:creationId xmlns:a16="http://schemas.microsoft.com/office/drawing/2014/main" id="{760E64A9-2F67-4885-BDD3-9BE1F285E284}"/>
              </a:ext>
            </a:extLst>
          </p:cNvPr>
          <p:cNvSpPr txBox="1"/>
          <p:nvPr/>
        </p:nvSpPr>
        <p:spPr>
          <a:xfrm>
            <a:off x="6178109" y="6355614"/>
            <a:ext cx="339812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Płytka drukowana MCU stacji pogodowej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CBA5C3CD-107C-493C-873D-ABFCE8F61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297" y="671214"/>
            <a:ext cx="8527334" cy="5684891"/>
          </a:xfrm>
          <a:prstGeom prst="rect">
            <a:avLst/>
          </a:prstGeom>
        </p:spPr>
      </p:pic>
      <p:pic>
        <p:nvPicPr>
          <p:cNvPr id="8" name="Obraz 7" descr="Obraz zawierający obwód, zegar&#10;&#10;Opis wygenerowany automatycznie">
            <a:extLst>
              <a:ext uri="{FF2B5EF4-FFF2-40B4-BE49-F238E27FC236}">
                <a16:creationId xmlns:a16="http://schemas.microsoft.com/office/drawing/2014/main" id="{13912EC2-F1E4-46A3-9F41-E8A968AC4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436" y="671214"/>
            <a:ext cx="8526600" cy="5684400"/>
          </a:xfrm>
          <a:prstGeom prst="rect">
            <a:avLst/>
          </a:prstGeom>
        </p:spPr>
      </p:pic>
      <p:sp>
        <p:nvSpPr>
          <p:cNvPr id="17" name="TextBox 2">
            <a:extLst>
              <a:ext uri="{FF2B5EF4-FFF2-40B4-BE49-F238E27FC236}">
                <a16:creationId xmlns:a16="http://schemas.microsoft.com/office/drawing/2014/main" id="{1DC55DFB-C40F-4622-9143-9B549BB588B9}"/>
              </a:ext>
            </a:extLst>
          </p:cNvPr>
          <p:cNvSpPr txBox="1"/>
          <p:nvPr/>
        </p:nvSpPr>
        <p:spPr>
          <a:xfrm>
            <a:off x="437279" y="1202108"/>
            <a:ext cx="294409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Kilka ciekawostek: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Zastosowanie dwóch mikrokontrolerów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Wykorzystanie ośmiu kondensatorów, czternastu rezystorów i trzech tranzystorów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Układ scalony LTC4151 jako układ nadzorujący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Rozmiar to tylko 60 na 80 mm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23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17" grpId="0"/>
    </p:bldLst>
  </p:timing>
</p:sld>
</file>

<file path=ppt/theme/theme1.xml><?xml version="1.0" encoding="utf-8"?>
<a:theme xmlns:a="http://schemas.openxmlformats.org/drawingml/2006/main" name="Motyw pakietu Office">
  <a:themeElements>
    <a:clrScheme name="AWSO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1329</Words>
  <Application>Microsoft Office PowerPoint</Application>
  <PresentationFormat>Panoramiczny</PresentationFormat>
  <Paragraphs>139</Paragraphs>
  <Slides>15</Slides>
  <Notes>14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8" baseType="lpstr">
      <vt:lpstr>Arial</vt:lpstr>
      <vt:lpstr>Calibri</vt:lpstr>
      <vt:lpstr>Motyw pakietu Office</vt:lpstr>
      <vt:lpstr>Prezentacja programu PowerPoint</vt:lpstr>
      <vt:lpstr>Prezentacja programu PowerPoint</vt:lpstr>
      <vt:lpstr>Prezentacja programu PowerPoint</vt:lpstr>
      <vt:lpstr>Przedstawienie architektury projektu</vt:lpstr>
      <vt:lpstr>Prezentacja programu PowerPoint</vt:lpstr>
      <vt:lpstr>Prezentacja programu PowerPoint</vt:lpstr>
      <vt:lpstr>Prezentacja stacji  pogodowej</vt:lpstr>
      <vt:lpstr>Prezentacja programu PowerPoint</vt:lpstr>
      <vt:lpstr>Prezentacja programu PowerPoint</vt:lpstr>
      <vt:lpstr>Prezentacja interfejsów graficznych</vt:lpstr>
      <vt:lpstr>Prezentacja programu PowerPoint</vt:lpstr>
      <vt:lpstr>Prezentacja programu PowerPoint</vt:lpstr>
      <vt:lpstr>Prezentacja programu PowerPoint</vt:lpstr>
      <vt:lpstr>Pytania?</vt:lpstr>
      <vt:lpstr>Bibliografia: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gt429</dc:creator>
  <cp:lastModifiedBy>gt429</cp:lastModifiedBy>
  <cp:revision>125</cp:revision>
  <dcterms:created xsi:type="dcterms:W3CDTF">2019-11-25T16:34:59Z</dcterms:created>
  <dcterms:modified xsi:type="dcterms:W3CDTF">2020-01-06T20:28:33Z</dcterms:modified>
</cp:coreProperties>
</file>