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3" r:id="rId4"/>
    <p:sldId id="355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47" d="100"/>
          <a:sy n="147" d="100"/>
        </p:scale>
        <p:origin x="98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Brand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Product Quality</c:v>
                </c:pt>
                <c:pt idx="1">
                  <c:v>Innovation</c:v>
                </c:pt>
                <c:pt idx="2">
                  <c:v>Brand Reputation</c:v>
                </c:pt>
                <c:pt idx="3">
                  <c:v>Cost Efficiency</c:v>
                </c:pt>
                <c:pt idx="4">
                  <c:v>Customer Service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90</c:v>
                </c:pt>
                <c:pt idx="2">
                  <c:v>30</c:v>
                </c:pt>
                <c:pt idx="3">
                  <c:v>45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13-476E-8344-065FBAA7EE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Competition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Product Quality</c:v>
                </c:pt>
                <c:pt idx="1">
                  <c:v>Innovation</c:v>
                </c:pt>
                <c:pt idx="2">
                  <c:v>Brand Reputation</c:v>
                </c:pt>
                <c:pt idx="3">
                  <c:v>Cost Efficiency</c:v>
                </c:pt>
                <c:pt idx="4">
                  <c:v>Customer Service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75</c:v>
                </c:pt>
                <c:pt idx="2">
                  <c:v>60</c:v>
                </c:pt>
                <c:pt idx="3">
                  <c:v>35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13-476E-8344-065FBAA7E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5"/>
        <c:axId val="1926229520"/>
        <c:axId val="1926227600"/>
      </c:barChart>
      <c:catAx>
        <c:axId val="192622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227600"/>
        <c:crosses val="autoZero"/>
        <c:auto val="1"/>
        <c:lblAlgn val="ctr"/>
        <c:lblOffset val="100"/>
        <c:noMultiLvlLbl val="0"/>
      </c:catAx>
      <c:valAx>
        <c:axId val="1926227600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192622952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Brand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Product Quality</c:v>
                </c:pt>
                <c:pt idx="1">
                  <c:v>Innovation</c:v>
                </c:pt>
                <c:pt idx="2">
                  <c:v>Brand Reputation</c:v>
                </c:pt>
                <c:pt idx="3">
                  <c:v>Cost Efficiency</c:v>
                </c:pt>
                <c:pt idx="4">
                  <c:v>Customer Service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90</c:v>
                </c:pt>
                <c:pt idx="2">
                  <c:v>30</c:v>
                </c:pt>
                <c:pt idx="3">
                  <c:v>45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13-476E-8344-065FBAA7EE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Competition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Product Quality</c:v>
                </c:pt>
                <c:pt idx="1">
                  <c:v>Innovation</c:v>
                </c:pt>
                <c:pt idx="2">
                  <c:v>Brand Reputation</c:v>
                </c:pt>
                <c:pt idx="3">
                  <c:v>Cost Efficiency</c:v>
                </c:pt>
                <c:pt idx="4">
                  <c:v>Customer Service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75</c:v>
                </c:pt>
                <c:pt idx="2">
                  <c:v>60</c:v>
                </c:pt>
                <c:pt idx="3">
                  <c:v>35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13-476E-8344-065FBAA7E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5"/>
        <c:axId val="1926229520"/>
        <c:axId val="1926227600"/>
      </c:barChart>
      <c:catAx>
        <c:axId val="192622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227600"/>
        <c:crosses val="autoZero"/>
        <c:auto val="1"/>
        <c:lblAlgn val="ctr"/>
        <c:lblOffset val="100"/>
        <c:noMultiLvlLbl val="0"/>
      </c:catAx>
      <c:valAx>
        <c:axId val="1926227600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192622952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9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chart" Target="../charts/chart1.xml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chart" Target="../charts/chart2.xml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 Card – Slide Template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A762EA-9469-8DE7-A44F-9C72D2621886}"/>
              </a:ext>
            </a:extLst>
          </p:cNvPr>
          <p:cNvGrpSpPr/>
          <p:nvPr/>
        </p:nvGrpSpPr>
        <p:grpSpPr>
          <a:xfrm>
            <a:off x="2568094" y="2564285"/>
            <a:ext cx="1797079" cy="1729429"/>
            <a:chOff x="-2115142" y="2218661"/>
            <a:chExt cx="1797079" cy="172942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2E9169-2D93-D538-682C-7313C98FB1C0}"/>
                </a:ext>
              </a:extLst>
            </p:cNvPr>
            <p:cNvSpPr/>
            <p:nvPr/>
          </p:nvSpPr>
          <p:spPr>
            <a:xfrm>
              <a:off x="-1607508" y="2218661"/>
              <a:ext cx="779488" cy="411609"/>
            </a:xfrm>
            <a:custGeom>
              <a:avLst/>
              <a:gdLst>
                <a:gd name="connsiteX0" fmla="*/ 675111 w 1350534"/>
                <a:gd name="connsiteY0" fmla="*/ 0 h 713151"/>
                <a:gd name="connsiteX1" fmla="*/ 861466 w 1350534"/>
                <a:gd name="connsiteY1" fmla="*/ 58249 h 713151"/>
                <a:gd name="connsiteX2" fmla="*/ 1350534 w 1350534"/>
                <a:gd name="connsiteY2" fmla="*/ 396384 h 713151"/>
                <a:gd name="connsiteX3" fmla="*/ 675267 w 1350534"/>
                <a:gd name="connsiteY3" fmla="*/ 713151 h 713151"/>
                <a:gd name="connsiteX4" fmla="*/ 0 w 1350534"/>
                <a:gd name="connsiteY4" fmla="*/ 396384 h 713151"/>
                <a:gd name="connsiteX5" fmla="*/ 488756 w 1350534"/>
                <a:gd name="connsiteY5" fmla="*/ 58249 h 713151"/>
                <a:gd name="connsiteX6" fmla="*/ 675111 w 1350534"/>
                <a:gd name="connsiteY6" fmla="*/ 0 h 71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0534" h="713151">
                  <a:moveTo>
                    <a:pt x="675111" y="0"/>
                  </a:moveTo>
                  <a:cubicBezTo>
                    <a:pt x="740231" y="0"/>
                    <a:pt x="805350" y="19417"/>
                    <a:pt x="861466" y="58249"/>
                  </a:cubicBezTo>
                  <a:lnTo>
                    <a:pt x="1350534" y="396384"/>
                  </a:lnTo>
                  <a:cubicBezTo>
                    <a:pt x="1189408" y="590039"/>
                    <a:pt x="946625" y="713151"/>
                    <a:pt x="675267" y="713151"/>
                  </a:cubicBezTo>
                  <a:cubicBezTo>
                    <a:pt x="403597" y="713151"/>
                    <a:pt x="161126" y="589700"/>
                    <a:pt x="0" y="396384"/>
                  </a:cubicBezTo>
                  <a:lnTo>
                    <a:pt x="488756" y="58249"/>
                  </a:lnTo>
                  <a:cubicBezTo>
                    <a:pt x="544872" y="19417"/>
                    <a:pt x="609992" y="0"/>
                    <a:pt x="675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A27773-6A3D-F56D-933B-88742C47E436}"/>
                </a:ext>
              </a:extLst>
            </p:cNvPr>
            <p:cNvSpPr/>
            <p:nvPr/>
          </p:nvSpPr>
          <p:spPr>
            <a:xfrm>
              <a:off x="-2115142" y="2561283"/>
              <a:ext cx="425383" cy="742149"/>
            </a:xfrm>
            <a:custGeom>
              <a:avLst/>
              <a:gdLst>
                <a:gd name="connsiteX0" fmla="*/ 599615 w 737016"/>
                <a:gd name="connsiteY0" fmla="*/ 0 h 1285842"/>
                <a:gd name="connsiteX1" fmla="*/ 694720 w 737016"/>
                <a:gd name="connsiteY1" fmla="*/ 739785 h 1285842"/>
                <a:gd name="connsiteX2" fmla="*/ 186635 w 737016"/>
                <a:gd name="connsiteY2" fmla="*/ 1285842 h 1285842"/>
                <a:gd name="connsiteX3" fmla="*/ 14155 w 737016"/>
                <a:gd name="connsiteY3" fmla="*/ 717100 h 1285842"/>
                <a:gd name="connsiteX4" fmla="*/ 128126 w 737016"/>
                <a:gd name="connsiteY4" fmla="*/ 362243 h 1285842"/>
                <a:gd name="connsiteX5" fmla="*/ 599615 w 737016"/>
                <a:gd name="connsiteY5" fmla="*/ 0 h 128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016" h="1285842">
                  <a:moveTo>
                    <a:pt x="599615" y="0"/>
                  </a:moveTo>
                  <a:cubicBezTo>
                    <a:pt x="734724" y="212626"/>
                    <a:pt x="777698" y="481426"/>
                    <a:pt x="694720" y="739785"/>
                  </a:cubicBezTo>
                  <a:cubicBezTo>
                    <a:pt x="611646" y="998442"/>
                    <a:pt x="419963" y="1191548"/>
                    <a:pt x="186635" y="1285842"/>
                  </a:cubicBezTo>
                  <a:lnTo>
                    <a:pt x="14155" y="717100"/>
                  </a:lnTo>
                  <a:cubicBezTo>
                    <a:pt x="-25471" y="586494"/>
                    <a:pt x="19861" y="445349"/>
                    <a:pt x="128126" y="362243"/>
                  </a:cubicBezTo>
                  <a:lnTo>
                    <a:pt x="5996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BB788C-2413-CABE-F846-5E3247C3FA94}"/>
                </a:ext>
              </a:extLst>
            </p:cNvPr>
            <p:cNvSpPr/>
            <p:nvPr/>
          </p:nvSpPr>
          <p:spPr>
            <a:xfrm>
              <a:off x="-744036" y="2561836"/>
              <a:ext cx="425973" cy="740326"/>
            </a:xfrm>
            <a:custGeom>
              <a:avLst/>
              <a:gdLst>
                <a:gd name="connsiteX0" fmla="*/ 133827 w 738037"/>
                <a:gd name="connsiteY0" fmla="*/ 0 h 1282683"/>
                <a:gd name="connsiteX1" fmla="*/ 607943 w 738037"/>
                <a:gd name="connsiteY1" fmla="*/ 358372 h 1282683"/>
                <a:gd name="connsiteX2" fmla="*/ 724594 w 738037"/>
                <a:gd name="connsiteY2" fmla="*/ 712357 h 1282683"/>
                <a:gd name="connsiteX3" fmla="*/ 556516 w 738037"/>
                <a:gd name="connsiteY3" fmla="*/ 1282683 h 1282683"/>
                <a:gd name="connsiteX4" fmla="*/ 44318 w 738037"/>
                <a:gd name="connsiteY4" fmla="*/ 740484 h 1282683"/>
                <a:gd name="connsiteX5" fmla="*/ 133827 w 738037"/>
                <a:gd name="connsiteY5" fmla="*/ 0 h 128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8037" h="1282683">
                  <a:moveTo>
                    <a:pt x="133827" y="0"/>
                  </a:moveTo>
                  <a:lnTo>
                    <a:pt x="607943" y="358372"/>
                  </a:lnTo>
                  <a:cubicBezTo>
                    <a:pt x="716833" y="440658"/>
                    <a:pt x="763231" y="581456"/>
                    <a:pt x="724594" y="712357"/>
                  </a:cubicBezTo>
                  <a:lnTo>
                    <a:pt x="556516" y="1282683"/>
                  </a:lnTo>
                  <a:cubicBezTo>
                    <a:pt x="322160" y="1190262"/>
                    <a:pt x="129247" y="998208"/>
                    <a:pt x="44318" y="740484"/>
                  </a:cubicBezTo>
                  <a:cubicBezTo>
                    <a:pt x="-40709" y="482462"/>
                    <a:pt x="652" y="213536"/>
                    <a:pt x="1338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886017A-6C00-7E87-9A7A-FC96503A200B}"/>
                </a:ext>
              </a:extLst>
            </p:cNvPr>
            <p:cNvSpPr/>
            <p:nvPr/>
          </p:nvSpPr>
          <p:spPr>
            <a:xfrm>
              <a:off x="-1940551" y="3485984"/>
              <a:ext cx="641923" cy="461839"/>
            </a:xfrm>
            <a:custGeom>
              <a:avLst/>
              <a:gdLst>
                <a:gd name="connsiteX0" fmla="*/ 280477 w 1112191"/>
                <a:gd name="connsiteY0" fmla="*/ 1006 h 800179"/>
                <a:gd name="connsiteX1" fmla="*/ 735794 w 1112191"/>
                <a:gd name="connsiteY1" fmla="*/ 155049 h 800179"/>
                <a:gd name="connsiteX2" fmla="*/ 1112191 w 1112191"/>
                <a:gd name="connsiteY2" fmla="*/ 798984 h 800179"/>
                <a:gd name="connsiteX3" fmla="*/ 517872 w 1112191"/>
                <a:gd name="connsiteY3" fmla="*/ 800179 h 800179"/>
                <a:gd name="connsiteX4" fmla="*/ 210938 w 1112191"/>
                <a:gd name="connsiteY4" fmla="*/ 588746 h 800179"/>
                <a:gd name="connsiteX5" fmla="*/ 0 w 1112191"/>
                <a:gd name="connsiteY5" fmla="*/ 32843 h 800179"/>
                <a:gd name="connsiteX6" fmla="*/ 280477 w 1112191"/>
                <a:gd name="connsiteY6" fmla="*/ 1006 h 80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2191" h="800179">
                  <a:moveTo>
                    <a:pt x="280477" y="1006"/>
                  </a:moveTo>
                  <a:cubicBezTo>
                    <a:pt x="438370" y="8563"/>
                    <a:pt x="596127" y="58839"/>
                    <a:pt x="735794" y="155049"/>
                  </a:cubicBezTo>
                  <a:cubicBezTo>
                    <a:pt x="959519" y="309164"/>
                    <a:pt x="1089167" y="548379"/>
                    <a:pt x="1112191" y="798984"/>
                  </a:cubicBezTo>
                  <a:lnTo>
                    <a:pt x="517872" y="800179"/>
                  </a:lnTo>
                  <a:cubicBezTo>
                    <a:pt x="381388" y="800471"/>
                    <a:pt x="259304" y="716373"/>
                    <a:pt x="210938" y="588746"/>
                  </a:cubicBezTo>
                  <a:lnTo>
                    <a:pt x="0" y="32843"/>
                  </a:lnTo>
                  <a:cubicBezTo>
                    <a:pt x="90956" y="7315"/>
                    <a:pt x="185741" y="-3529"/>
                    <a:pt x="280477" y="10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3F60C3-9947-EA75-744D-5DADF96695FD}"/>
                </a:ext>
              </a:extLst>
            </p:cNvPr>
            <p:cNvSpPr/>
            <p:nvPr/>
          </p:nvSpPr>
          <p:spPr>
            <a:xfrm>
              <a:off x="-1134388" y="3486706"/>
              <a:ext cx="642755" cy="461384"/>
            </a:xfrm>
            <a:custGeom>
              <a:avLst/>
              <a:gdLst>
                <a:gd name="connsiteX0" fmla="*/ 833370 w 1113633"/>
                <a:gd name="connsiteY0" fmla="*/ 917 h 799391"/>
                <a:gd name="connsiteX1" fmla="*/ 1113633 w 1113633"/>
                <a:gd name="connsiteY1" fmla="*/ 33207 h 799391"/>
                <a:gd name="connsiteX2" fmla="*/ 901906 w 1113633"/>
                <a:gd name="connsiteY2" fmla="*/ 588534 h 799391"/>
                <a:gd name="connsiteX3" fmla="*/ 594574 w 1113633"/>
                <a:gd name="connsiteY3" fmla="*/ 799389 h 799391"/>
                <a:gd name="connsiteX4" fmla="*/ 0 w 1113633"/>
                <a:gd name="connsiteY4" fmla="*/ 797252 h 799391"/>
                <a:gd name="connsiteX5" fmla="*/ 377610 w 1113633"/>
                <a:gd name="connsiteY5" fmla="*/ 154027 h 799391"/>
                <a:gd name="connsiteX6" fmla="*/ 833370 w 1113633"/>
                <a:gd name="connsiteY6" fmla="*/ 917 h 79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3633" h="799391">
                  <a:moveTo>
                    <a:pt x="833370" y="917"/>
                  </a:moveTo>
                  <a:cubicBezTo>
                    <a:pt x="928088" y="-3409"/>
                    <a:pt x="1022798" y="7613"/>
                    <a:pt x="1113633" y="33207"/>
                  </a:cubicBezTo>
                  <a:lnTo>
                    <a:pt x="901906" y="588534"/>
                  </a:lnTo>
                  <a:cubicBezTo>
                    <a:pt x="853299" y="716070"/>
                    <a:pt x="731057" y="799938"/>
                    <a:pt x="594574" y="799389"/>
                  </a:cubicBezTo>
                  <a:lnTo>
                    <a:pt x="0" y="797252"/>
                  </a:lnTo>
                  <a:cubicBezTo>
                    <a:pt x="23305" y="546411"/>
                    <a:pt x="153852" y="307543"/>
                    <a:pt x="377610" y="154027"/>
                  </a:cubicBezTo>
                  <a:cubicBezTo>
                    <a:pt x="517620" y="57968"/>
                    <a:pt x="675506" y="8127"/>
                    <a:pt x="833370" y="91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8E757D4-151F-B5DC-709B-EDAEDA7FFF49}"/>
              </a:ext>
            </a:extLst>
          </p:cNvPr>
          <p:cNvSpPr txBox="1"/>
          <p:nvPr/>
        </p:nvSpPr>
        <p:spPr>
          <a:xfrm>
            <a:off x="311601" y="2762844"/>
            <a:ext cx="2077109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600" b="1" noProof="1">
                <a:solidFill>
                  <a:schemeClr val="accent5"/>
                </a:solidFill>
              </a:rPr>
              <a:t>Customer 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4E582E-85EC-5B55-2DD0-D4BA518F6873}"/>
              </a:ext>
            </a:extLst>
          </p:cNvPr>
          <p:cNvSpPr txBox="1"/>
          <p:nvPr/>
        </p:nvSpPr>
        <p:spPr>
          <a:xfrm>
            <a:off x="311601" y="3098889"/>
            <a:ext cx="2077109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/>
            <a:r>
              <a:rPr lang="en-US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Providing support and assistance before, during, and after purchase. Leads to repeat business and positive word-of-mouth.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B4CE96-3283-B9CB-5D8E-18849B6C8F03}"/>
              </a:ext>
            </a:extLst>
          </p:cNvPr>
          <p:cNvSpPr txBox="1"/>
          <p:nvPr/>
        </p:nvSpPr>
        <p:spPr>
          <a:xfrm>
            <a:off x="2260488" y="1522035"/>
            <a:ext cx="2409967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600" b="1" noProof="1">
                <a:solidFill>
                  <a:schemeClr val="accent2">
                    <a:lumMod val="75000"/>
                  </a:schemeClr>
                </a:solidFill>
              </a:rPr>
              <a:t>Product Quality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7D1A2-29E0-6430-280E-019D03AC78CB}"/>
              </a:ext>
            </a:extLst>
          </p:cNvPr>
          <p:cNvSpPr txBox="1"/>
          <p:nvPr/>
        </p:nvSpPr>
        <p:spPr>
          <a:xfrm>
            <a:off x="2260488" y="1858080"/>
            <a:ext cx="2409967" cy="55399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Meeting or exceeding customer expectations with durable, reliable, and well-performing products. Builds trust and customer loyalty.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DF2EEB-2E58-AE79-42A5-69DB67467085}"/>
              </a:ext>
            </a:extLst>
          </p:cNvPr>
          <p:cNvSpPr txBox="1"/>
          <p:nvPr/>
        </p:nvSpPr>
        <p:spPr>
          <a:xfrm>
            <a:off x="4542234" y="2762844"/>
            <a:ext cx="2077109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600" b="1" noProof="1">
                <a:solidFill>
                  <a:schemeClr val="accent3">
                    <a:lumMod val="75000"/>
                  </a:schemeClr>
                </a:solidFill>
              </a:rPr>
              <a:t>Innovation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C47BE5-734F-1C3E-00AA-E5035E2618F9}"/>
              </a:ext>
            </a:extLst>
          </p:cNvPr>
          <p:cNvSpPr txBox="1"/>
          <p:nvPr/>
        </p:nvSpPr>
        <p:spPr>
          <a:xfrm>
            <a:off x="4542234" y="3098889"/>
            <a:ext cx="2077109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Creating new ideas, products, or methods to stay ahead of competition. Drives market growth and improves efficiency.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5B8C29-E170-D90B-CE10-65B2EE2ED0C7}"/>
              </a:ext>
            </a:extLst>
          </p:cNvPr>
          <p:cNvSpPr txBox="1"/>
          <p:nvPr/>
        </p:nvSpPr>
        <p:spPr>
          <a:xfrm>
            <a:off x="1002776" y="4462212"/>
            <a:ext cx="2072952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600" b="1" noProof="1">
                <a:solidFill>
                  <a:schemeClr val="accent6">
                    <a:lumMod val="75000"/>
                  </a:schemeClr>
                </a:solidFill>
              </a:rPr>
              <a:t>Cost Efficiency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B734A1-C6C6-818F-8A5A-DDC148DFCF2B}"/>
              </a:ext>
            </a:extLst>
          </p:cNvPr>
          <p:cNvSpPr txBox="1"/>
          <p:nvPr/>
        </p:nvSpPr>
        <p:spPr>
          <a:xfrm>
            <a:off x="1002776" y="4798257"/>
            <a:ext cx="2072952" cy="55399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/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Minimizing expenses while maintaining quality. Offers competitive pricing and higher profitability.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26D2AA-B7AC-1B25-D190-23FB4EC2EF29}"/>
              </a:ext>
            </a:extLst>
          </p:cNvPr>
          <p:cNvSpPr txBox="1"/>
          <p:nvPr/>
        </p:nvSpPr>
        <p:spPr>
          <a:xfrm>
            <a:off x="3870225" y="4462212"/>
            <a:ext cx="2072952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600" b="1" noProof="1">
                <a:solidFill>
                  <a:schemeClr val="tx2"/>
                </a:solidFill>
              </a:rPr>
              <a:t>Brand Reputation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AF4E92-2335-DD7B-BFC4-E460639B1F9B}"/>
              </a:ext>
            </a:extLst>
          </p:cNvPr>
          <p:cNvSpPr txBox="1"/>
          <p:nvPr/>
        </p:nvSpPr>
        <p:spPr>
          <a:xfrm>
            <a:off x="3870225" y="4798257"/>
            <a:ext cx="2072952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Positive perception of a company's brand. Attracts and retains customers, enables premium pricing, and strengthens competitive advantage</a:t>
            </a:r>
            <a:endParaRPr lang="en-US" sz="10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8BDA22-41DA-0495-2FFC-EFA531741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369874"/>
              </p:ext>
            </p:extLst>
          </p:nvPr>
        </p:nvGraphicFramePr>
        <p:xfrm>
          <a:off x="6957687" y="1814106"/>
          <a:ext cx="4780280" cy="3766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Graphic 7" descr="Trophy with solid fill">
            <a:extLst>
              <a:ext uri="{FF2B5EF4-FFF2-40B4-BE49-F238E27FC236}">
                <a16:creationId xmlns:a16="http://schemas.microsoft.com/office/drawing/2014/main" id="{6C4DB6ED-C1A5-9AE5-FDBD-E7BA01CEE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2223" y="4178040"/>
            <a:ext cx="622726" cy="622726"/>
          </a:xfrm>
          <a:prstGeom prst="rect">
            <a:avLst/>
          </a:prstGeom>
        </p:spPr>
      </p:pic>
      <p:pic>
        <p:nvPicPr>
          <p:cNvPr id="12" name="Graphic 11" descr="Dollar with solid fill">
            <a:extLst>
              <a:ext uri="{FF2B5EF4-FFF2-40B4-BE49-F238E27FC236}">
                <a16:creationId xmlns:a16="http://schemas.microsoft.com/office/drawing/2014/main" id="{3AF57336-1940-E59F-D88B-041B8CEAD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9429" y="4178040"/>
            <a:ext cx="622726" cy="622726"/>
          </a:xfrm>
          <a:prstGeom prst="rect">
            <a:avLst/>
          </a:prstGeom>
        </p:spPr>
      </p:pic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13C0CB42-7305-0435-6288-C508DB1AB6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2943" y="2478672"/>
            <a:ext cx="622726" cy="622726"/>
          </a:xfrm>
          <a:prstGeom prst="rect">
            <a:avLst/>
          </a:prstGeom>
        </p:spPr>
      </p:pic>
      <p:pic>
        <p:nvPicPr>
          <p:cNvPr id="18" name="Graphic 17" descr="Call center with solid fill">
            <a:extLst>
              <a:ext uri="{FF2B5EF4-FFF2-40B4-BE49-F238E27FC236}">
                <a16:creationId xmlns:a16="http://schemas.microsoft.com/office/drawing/2014/main" id="{91553D64-B526-E7DF-A5C4-0513A3B6B6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9252" y="1237863"/>
            <a:ext cx="622726" cy="622726"/>
          </a:xfrm>
          <a:prstGeom prst="rect">
            <a:avLst/>
          </a:prstGeom>
        </p:spPr>
      </p:pic>
      <p:pic>
        <p:nvPicPr>
          <p:cNvPr id="20" name="Graphic 19" descr="Clipboard Badge with solid fill">
            <a:extLst>
              <a:ext uri="{FF2B5EF4-FFF2-40B4-BE49-F238E27FC236}">
                <a16:creationId xmlns:a16="http://schemas.microsoft.com/office/drawing/2014/main" id="{2246E465-8785-EAB1-F158-47EF46F9D1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7617" y="2476163"/>
            <a:ext cx="626820" cy="626820"/>
          </a:xfrm>
          <a:prstGeom prst="rect">
            <a:avLst/>
          </a:prstGeom>
        </p:spPr>
      </p:pic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C0EF11DA-45A1-D2DD-C058-F72F69368CCF}"/>
              </a:ext>
            </a:extLst>
          </p:cNvPr>
          <p:cNvSpPr/>
          <p:nvPr/>
        </p:nvSpPr>
        <p:spPr>
          <a:xfrm>
            <a:off x="8186399" y="1194812"/>
            <a:ext cx="519153" cy="495300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+15</a:t>
            </a:r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B4AF25FD-025A-CDE6-C204-E7D5B1C9C66E}"/>
              </a:ext>
            </a:extLst>
          </p:cNvPr>
          <p:cNvSpPr/>
          <p:nvPr/>
        </p:nvSpPr>
        <p:spPr>
          <a:xfrm>
            <a:off x="9987312" y="1194812"/>
            <a:ext cx="519153" cy="495300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+10</a:t>
            </a:r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DD98CB9C-2A6F-2168-5E0A-296182B44418}"/>
              </a:ext>
            </a:extLst>
          </p:cNvPr>
          <p:cNvSpPr/>
          <p:nvPr/>
        </p:nvSpPr>
        <p:spPr>
          <a:xfrm>
            <a:off x="10887126" y="1194812"/>
            <a:ext cx="519153" cy="495300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+45</a:t>
            </a: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A210490B-2089-05AA-EA43-B32A48758774}"/>
              </a:ext>
            </a:extLst>
          </p:cNvPr>
          <p:cNvSpPr/>
          <p:nvPr/>
        </p:nvSpPr>
        <p:spPr>
          <a:xfrm>
            <a:off x="7285300" y="1194812"/>
            <a:ext cx="520438" cy="493776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-10</a:t>
            </a:r>
          </a:p>
        </p:txBody>
      </p:sp>
      <p:sp>
        <p:nvSpPr>
          <p:cNvPr id="17" name="Callout: Down Arrow 16">
            <a:extLst>
              <a:ext uri="{FF2B5EF4-FFF2-40B4-BE49-F238E27FC236}">
                <a16:creationId xmlns:a16="http://schemas.microsoft.com/office/drawing/2014/main" id="{89CDDA15-45C0-B15B-0AD4-2383A2FFC9FE}"/>
              </a:ext>
            </a:extLst>
          </p:cNvPr>
          <p:cNvSpPr/>
          <p:nvPr/>
        </p:nvSpPr>
        <p:spPr>
          <a:xfrm>
            <a:off x="9086213" y="1194812"/>
            <a:ext cx="520438" cy="493776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-30</a:t>
            </a:r>
          </a:p>
        </p:txBody>
      </p:sp>
    </p:spTree>
    <p:extLst>
      <p:ext uri="{BB962C8B-B14F-4D97-AF65-F5344CB8AC3E}">
        <p14:creationId xmlns:p14="http://schemas.microsoft.com/office/powerpoint/2010/main" val="1764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 Card – Slide Template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A762EA-9469-8DE7-A44F-9C72D2621886}"/>
              </a:ext>
            </a:extLst>
          </p:cNvPr>
          <p:cNvGrpSpPr/>
          <p:nvPr/>
        </p:nvGrpSpPr>
        <p:grpSpPr>
          <a:xfrm>
            <a:off x="2568094" y="2564285"/>
            <a:ext cx="1797079" cy="1729429"/>
            <a:chOff x="-2115142" y="2218661"/>
            <a:chExt cx="1797079" cy="172942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2E9169-2D93-D538-682C-7313C98FB1C0}"/>
                </a:ext>
              </a:extLst>
            </p:cNvPr>
            <p:cNvSpPr/>
            <p:nvPr/>
          </p:nvSpPr>
          <p:spPr>
            <a:xfrm>
              <a:off x="-1607508" y="2218661"/>
              <a:ext cx="779488" cy="411609"/>
            </a:xfrm>
            <a:custGeom>
              <a:avLst/>
              <a:gdLst>
                <a:gd name="connsiteX0" fmla="*/ 675111 w 1350534"/>
                <a:gd name="connsiteY0" fmla="*/ 0 h 713151"/>
                <a:gd name="connsiteX1" fmla="*/ 861466 w 1350534"/>
                <a:gd name="connsiteY1" fmla="*/ 58249 h 713151"/>
                <a:gd name="connsiteX2" fmla="*/ 1350534 w 1350534"/>
                <a:gd name="connsiteY2" fmla="*/ 396384 h 713151"/>
                <a:gd name="connsiteX3" fmla="*/ 675267 w 1350534"/>
                <a:gd name="connsiteY3" fmla="*/ 713151 h 713151"/>
                <a:gd name="connsiteX4" fmla="*/ 0 w 1350534"/>
                <a:gd name="connsiteY4" fmla="*/ 396384 h 713151"/>
                <a:gd name="connsiteX5" fmla="*/ 488756 w 1350534"/>
                <a:gd name="connsiteY5" fmla="*/ 58249 h 713151"/>
                <a:gd name="connsiteX6" fmla="*/ 675111 w 1350534"/>
                <a:gd name="connsiteY6" fmla="*/ 0 h 71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0534" h="713151">
                  <a:moveTo>
                    <a:pt x="675111" y="0"/>
                  </a:moveTo>
                  <a:cubicBezTo>
                    <a:pt x="740231" y="0"/>
                    <a:pt x="805350" y="19417"/>
                    <a:pt x="861466" y="58249"/>
                  </a:cubicBezTo>
                  <a:lnTo>
                    <a:pt x="1350534" y="396384"/>
                  </a:lnTo>
                  <a:cubicBezTo>
                    <a:pt x="1189408" y="590039"/>
                    <a:pt x="946625" y="713151"/>
                    <a:pt x="675267" y="713151"/>
                  </a:cubicBezTo>
                  <a:cubicBezTo>
                    <a:pt x="403597" y="713151"/>
                    <a:pt x="161126" y="589700"/>
                    <a:pt x="0" y="396384"/>
                  </a:cubicBezTo>
                  <a:lnTo>
                    <a:pt x="488756" y="58249"/>
                  </a:lnTo>
                  <a:cubicBezTo>
                    <a:pt x="544872" y="19417"/>
                    <a:pt x="609992" y="0"/>
                    <a:pt x="675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A27773-6A3D-F56D-933B-88742C47E436}"/>
                </a:ext>
              </a:extLst>
            </p:cNvPr>
            <p:cNvSpPr/>
            <p:nvPr/>
          </p:nvSpPr>
          <p:spPr>
            <a:xfrm>
              <a:off x="-2115142" y="2561283"/>
              <a:ext cx="425383" cy="742149"/>
            </a:xfrm>
            <a:custGeom>
              <a:avLst/>
              <a:gdLst>
                <a:gd name="connsiteX0" fmla="*/ 599615 w 737016"/>
                <a:gd name="connsiteY0" fmla="*/ 0 h 1285842"/>
                <a:gd name="connsiteX1" fmla="*/ 694720 w 737016"/>
                <a:gd name="connsiteY1" fmla="*/ 739785 h 1285842"/>
                <a:gd name="connsiteX2" fmla="*/ 186635 w 737016"/>
                <a:gd name="connsiteY2" fmla="*/ 1285842 h 1285842"/>
                <a:gd name="connsiteX3" fmla="*/ 14155 w 737016"/>
                <a:gd name="connsiteY3" fmla="*/ 717100 h 1285842"/>
                <a:gd name="connsiteX4" fmla="*/ 128126 w 737016"/>
                <a:gd name="connsiteY4" fmla="*/ 362243 h 1285842"/>
                <a:gd name="connsiteX5" fmla="*/ 599615 w 737016"/>
                <a:gd name="connsiteY5" fmla="*/ 0 h 128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016" h="1285842">
                  <a:moveTo>
                    <a:pt x="599615" y="0"/>
                  </a:moveTo>
                  <a:cubicBezTo>
                    <a:pt x="734724" y="212626"/>
                    <a:pt x="777698" y="481426"/>
                    <a:pt x="694720" y="739785"/>
                  </a:cubicBezTo>
                  <a:cubicBezTo>
                    <a:pt x="611646" y="998442"/>
                    <a:pt x="419963" y="1191548"/>
                    <a:pt x="186635" y="1285842"/>
                  </a:cubicBezTo>
                  <a:lnTo>
                    <a:pt x="14155" y="717100"/>
                  </a:lnTo>
                  <a:cubicBezTo>
                    <a:pt x="-25471" y="586494"/>
                    <a:pt x="19861" y="445349"/>
                    <a:pt x="128126" y="362243"/>
                  </a:cubicBezTo>
                  <a:lnTo>
                    <a:pt x="5996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BB788C-2413-CABE-F846-5E3247C3FA94}"/>
                </a:ext>
              </a:extLst>
            </p:cNvPr>
            <p:cNvSpPr/>
            <p:nvPr/>
          </p:nvSpPr>
          <p:spPr>
            <a:xfrm>
              <a:off x="-744036" y="2561836"/>
              <a:ext cx="425973" cy="740326"/>
            </a:xfrm>
            <a:custGeom>
              <a:avLst/>
              <a:gdLst>
                <a:gd name="connsiteX0" fmla="*/ 133827 w 738037"/>
                <a:gd name="connsiteY0" fmla="*/ 0 h 1282683"/>
                <a:gd name="connsiteX1" fmla="*/ 607943 w 738037"/>
                <a:gd name="connsiteY1" fmla="*/ 358372 h 1282683"/>
                <a:gd name="connsiteX2" fmla="*/ 724594 w 738037"/>
                <a:gd name="connsiteY2" fmla="*/ 712357 h 1282683"/>
                <a:gd name="connsiteX3" fmla="*/ 556516 w 738037"/>
                <a:gd name="connsiteY3" fmla="*/ 1282683 h 1282683"/>
                <a:gd name="connsiteX4" fmla="*/ 44318 w 738037"/>
                <a:gd name="connsiteY4" fmla="*/ 740484 h 1282683"/>
                <a:gd name="connsiteX5" fmla="*/ 133827 w 738037"/>
                <a:gd name="connsiteY5" fmla="*/ 0 h 128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8037" h="1282683">
                  <a:moveTo>
                    <a:pt x="133827" y="0"/>
                  </a:moveTo>
                  <a:lnTo>
                    <a:pt x="607943" y="358372"/>
                  </a:lnTo>
                  <a:cubicBezTo>
                    <a:pt x="716833" y="440658"/>
                    <a:pt x="763231" y="581456"/>
                    <a:pt x="724594" y="712357"/>
                  </a:cubicBezTo>
                  <a:lnTo>
                    <a:pt x="556516" y="1282683"/>
                  </a:lnTo>
                  <a:cubicBezTo>
                    <a:pt x="322160" y="1190262"/>
                    <a:pt x="129247" y="998208"/>
                    <a:pt x="44318" y="740484"/>
                  </a:cubicBezTo>
                  <a:cubicBezTo>
                    <a:pt x="-40709" y="482462"/>
                    <a:pt x="652" y="213536"/>
                    <a:pt x="1338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886017A-6C00-7E87-9A7A-FC96503A200B}"/>
                </a:ext>
              </a:extLst>
            </p:cNvPr>
            <p:cNvSpPr/>
            <p:nvPr/>
          </p:nvSpPr>
          <p:spPr>
            <a:xfrm>
              <a:off x="-1940551" y="3485984"/>
              <a:ext cx="641923" cy="461839"/>
            </a:xfrm>
            <a:custGeom>
              <a:avLst/>
              <a:gdLst>
                <a:gd name="connsiteX0" fmla="*/ 280477 w 1112191"/>
                <a:gd name="connsiteY0" fmla="*/ 1006 h 800179"/>
                <a:gd name="connsiteX1" fmla="*/ 735794 w 1112191"/>
                <a:gd name="connsiteY1" fmla="*/ 155049 h 800179"/>
                <a:gd name="connsiteX2" fmla="*/ 1112191 w 1112191"/>
                <a:gd name="connsiteY2" fmla="*/ 798984 h 800179"/>
                <a:gd name="connsiteX3" fmla="*/ 517872 w 1112191"/>
                <a:gd name="connsiteY3" fmla="*/ 800179 h 800179"/>
                <a:gd name="connsiteX4" fmla="*/ 210938 w 1112191"/>
                <a:gd name="connsiteY4" fmla="*/ 588746 h 800179"/>
                <a:gd name="connsiteX5" fmla="*/ 0 w 1112191"/>
                <a:gd name="connsiteY5" fmla="*/ 32843 h 800179"/>
                <a:gd name="connsiteX6" fmla="*/ 280477 w 1112191"/>
                <a:gd name="connsiteY6" fmla="*/ 1006 h 80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2191" h="800179">
                  <a:moveTo>
                    <a:pt x="280477" y="1006"/>
                  </a:moveTo>
                  <a:cubicBezTo>
                    <a:pt x="438370" y="8563"/>
                    <a:pt x="596127" y="58839"/>
                    <a:pt x="735794" y="155049"/>
                  </a:cubicBezTo>
                  <a:cubicBezTo>
                    <a:pt x="959519" y="309164"/>
                    <a:pt x="1089167" y="548379"/>
                    <a:pt x="1112191" y="798984"/>
                  </a:cubicBezTo>
                  <a:lnTo>
                    <a:pt x="517872" y="800179"/>
                  </a:lnTo>
                  <a:cubicBezTo>
                    <a:pt x="381388" y="800471"/>
                    <a:pt x="259304" y="716373"/>
                    <a:pt x="210938" y="588746"/>
                  </a:cubicBezTo>
                  <a:lnTo>
                    <a:pt x="0" y="32843"/>
                  </a:lnTo>
                  <a:cubicBezTo>
                    <a:pt x="90956" y="7315"/>
                    <a:pt x="185741" y="-3529"/>
                    <a:pt x="280477" y="10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3F60C3-9947-EA75-744D-5DADF96695FD}"/>
                </a:ext>
              </a:extLst>
            </p:cNvPr>
            <p:cNvSpPr/>
            <p:nvPr/>
          </p:nvSpPr>
          <p:spPr>
            <a:xfrm>
              <a:off x="-1134388" y="3486706"/>
              <a:ext cx="642755" cy="461384"/>
            </a:xfrm>
            <a:custGeom>
              <a:avLst/>
              <a:gdLst>
                <a:gd name="connsiteX0" fmla="*/ 833370 w 1113633"/>
                <a:gd name="connsiteY0" fmla="*/ 917 h 799391"/>
                <a:gd name="connsiteX1" fmla="*/ 1113633 w 1113633"/>
                <a:gd name="connsiteY1" fmla="*/ 33207 h 799391"/>
                <a:gd name="connsiteX2" fmla="*/ 901906 w 1113633"/>
                <a:gd name="connsiteY2" fmla="*/ 588534 h 799391"/>
                <a:gd name="connsiteX3" fmla="*/ 594574 w 1113633"/>
                <a:gd name="connsiteY3" fmla="*/ 799389 h 799391"/>
                <a:gd name="connsiteX4" fmla="*/ 0 w 1113633"/>
                <a:gd name="connsiteY4" fmla="*/ 797252 h 799391"/>
                <a:gd name="connsiteX5" fmla="*/ 377610 w 1113633"/>
                <a:gd name="connsiteY5" fmla="*/ 154027 h 799391"/>
                <a:gd name="connsiteX6" fmla="*/ 833370 w 1113633"/>
                <a:gd name="connsiteY6" fmla="*/ 917 h 79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3633" h="799391">
                  <a:moveTo>
                    <a:pt x="833370" y="917"/>
                  </a:moveTo>
                  <a:cubicBezTo>
                    <a:pt x="928088" y="-3409"/>
                    <a:pt x="1022798" y="7613"/>
                    <a:pt x="1113633" y="33207"/>
                  </a:cubicBezTo>
                  <a:lnTo>
                    <a:pt x="901906" y="588534"/>
                  </a:lnTo>
                  <a:cubicBezTo>
                    <a:pt x="853299" y="716070"/>
                    <a:pt x="731057" y="799938"/>
                    <a:pt x="594574" y="799389"/>
                  </a:cubicBezTo>
                  <a:lnTo>
                    <a:pt x="0" y="797252"/>
                  </a:lnTo>
                  <a:cubicBezTo>
                    <a:pt x="23305" y="546411"/>
                    <a:pt x="153852" y="307543"/>
                    <a:pt x="377610" y="154027"/>
                  </a:cubicBezTo>
                  <a:cubicBezTo>
                    <a:pt x="517620" y="57968"/>
                    <a:pt x="675506" y="8127"/>
                    <a:pt x="833370" y="9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8E757D4-151F-B5DC-709B-EDAEDA7FFF49}"/>
              </a:ext>
            </a:extLst>
          </p:cNvPr>
          <p:cNvSpPr txBox="1"/>
          <p:nvPr/>
        </p:nvSpPr>
        <p:spPr>
          <a:xfrm>
            <a:off x="311601" y="2762844"/>
            <a:ext cx="2077109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600" b="1" noProof="1">
                <a:solidFill>
                  <a:schemeClr val="accent5">
                    <a:lumMod val="60000"/>
                    <a:lumOff val="40000"/>
                  </a:schemeClr>
                </a:solidFill>
              </a:rPr>
              <a:t>Customer 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4E582E-85EC-5B55-2DD0-D4BA518F6873}"/>
              </a:ext>
            </a:extLst>
          </p:cNvPr>
          <p:cNvSpPr txBox="1"/>
          <p:nvPr/>
        </p:nvSpPr>
        <p:spPr>
          <a:xfrm>
            <a:off x="311601" y="3098889"/>
            <a:ext cx="2077109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/>
            <a:r>
              <a:rPr lang="en-US" sz="1000" noProof="1">
                <a:solidFill>
                  <a:schemeClr val="bg1">
                    <a:lumMod val="75000"/>
                  </a:schemeClr>
                </a:solidFill>
              </a:rPr>
              <a:t>Providing support and assistance before, during, and after purchase. Leads to repeat business and positive word-of-mouth.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B4CE96-3283-B9CB-5D8E-18849B6C8F03}"/>
              </a:ext>
            </a:extLst>
          </p:cNvPr>
          <p:cNvSpPr txBox="1"/>
          <p:nvPr/>
        </p:nvSpPr>
        <p:spPr>
          <a:xfrm>
            <a:off x="2260488" y="1522035"/>
            <a:ext cx="2409967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600" b="1" noProof="1">
                <a:solidFill>
                  <a:schemeClr val="accent2">
                    <a:lumMod val="75000"/>
                  </a:schemeClr>
                </a:solidFill>
              </a:rPr>
              <a:t>Product Quality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7D1A2-29E0-6430-280E-019D03AC78CB}"/>
              </a:ext>
            </a:extLst>
          </p:cNvPr>
          <p:cNvSpPr txBox="1"/>
          <p:nvPr/>
        </p:nvSpPr>
        <p:spPr>
          <a:xfrm>
            <a:off x="2260488" y="1858080"/>
            <a:ext cx="2409967" cy="55399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Söhne"/>
              </a:rPr>
              <a:t>Meeting or exceeding customer expectations with durable, reliable, and well-performing products. Builds trust and customer loyalty.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DF2EEB-2E58-AE79-42A5-69DB67467085}"/>
              </a:ext>
            </a:extLst>
          </p:cNvPr>
          <p:cNvSpPr txBox="1"/>
          <p:nvPr/>
        </p:nvSpPr>
        <p:spPr>
          <a:xfrm>
            <a:off x="4542234" y="2762844"/>
            <a:ext cx="2077109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600" b="1" noProof="1">
                <a:solidFill>
                  <a:schemeClr val="accent3"/>
                </a:solidFill>
              </a:rPr>
              <a:t>Innovation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C47BE5-734F-1C3E-00AA-E5035E2618F9}"/>
              </a:ext>
            </a:extLst>
          </p:cNvPr>
          <p:cNvSpPr txBox="1"/>
          <p:nvPr/>
        </p:nvSpPr>
        <p:spPr>
          <a:xfrm>
            <a:off x="4542234" y="3098889"/>
            <a:ext cx="2077109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Söhne"/>
              </a:rPr>
              <a:t>Creating new ideas, products, or methods to stay ahead of competition. Drives market growth and improves efficiency.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5B8C29-E170-D90B-CE10-65B2EE2ED0C7}"/>
              </a:ext>
            </a:extLst>
          </p:cNvPr>
          <p:cNvSpPr txBox="1"/>
          <p:nvPr/>
        </p:nvSpPr>
        <p:spPr>
          <a:xfrm>
            <a:off x="1002776" y="4462212"/>
            <a:ext cx="2072952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600" b="1" noProof="1">
                <a:solidFill>
                  <a:schemeClr val="accent6"/>
                </a:solidFill>
              </a:rPr>
              <a:t>Cost Efficiency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B734A1-C6C6-818F-8A5A-DDC148DFCF2B}"/>
              </a:ext>
            </a:extLst>
          </p:cNvPr>
          <p:cNvSpPr txBox="1"/>
          <p:nvPr/>
        </p:nvSpPr>
        <p:spPr>
          <a:xfrm>
            <a:off x="1002776" y="4798257"/>
            <a:ext cx="2072952" cy="55399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/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Söhne"/>
              </a:rPr>
              <a:t>Minimizing expenses while maintaining quality. Offers competitive pricing and higher profitability.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26D2AA-B7AC-1B25-D190-23FB4EC2EF29}"/>
              </a:ext>
            </a:extLst>
          </p:cNvPr>
          <p:cNvSpPr txBox="1"/>
          <p:nvPr/>
        </p:nvSpPr>
        <p:spPr>
          <a:xfrm>
            <a:off x="3870225" y="4462212"/>
            <a:ext cx="2072952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600" b="1" noProof="1">
                <a:solidFill>
                  <a:schemeClr val="accent4"/>
                </a:solidFill>
              </a:rPr>
              <a:t>Brand Reputation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AF4E92-2335-DD7B-BFC4-E460639B1F9B}"/>
              </a:ext>
            </a:extLst>
          </p:cNvPr>
          <p:cNvSpPr txBox="1"/>
          <p:nvPr/>
        </p:nvSpPr>
        <p:spPr>
          <a:xfrm>
            <a:off x="3870225" y="4798257"/>
            <a:ext cx="2072952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Söhne"/>
              </a:rPr>
              <a:t>Positive perception of a company's brand. Attracts and retains customers, enables premium pricing, and strengthens competitive advantage</a:t>
            </a:r>
            <a:endParaRPr lang="en-US" sz="1000" noProof="1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8BDA22-41DA-0495-2FFC-EFA531741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49012"/>
              </p:ext>
            </p:extLst>
          </p:nvPr>
        </p:nvGraphicFramePr>
        <p:xfrm>
          <a:off x="6957687" y="1814106"/>
          <a:ext cx="4780280" cy="3766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Graphic 7" descr="Trophy with solid fill">
            <a:extLst>
              <a:ext uri="{FF2B5EF4-FFF2-40B4-BE49-F238E27FC236}">
                <a16:creationId xmlns:a16="http://schemas.microsoft.com/office/drawing/2014/main" id="{6C4DB6ED-C1A5-9AE5-FDBD-E7BA01CEE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2223" y="4178040"/>
            <a:ext cx="622726" cy="622726"/>
          </a:xfrm>
          <a:prstGeom prst="rect">
            <a:avLst/>
          </a:prstGeom>
        </p:spPr>
      </p:pic>
      <p:pic>
        <p:nvPicPr>
          <p:cNvPr id="12" name="Graphic 11" descr="Dollar with solid fill">
            <a:extLst>
              <a:ext uri="{FF2B5EF4-FFF2-40B4-BE49-F238E27FC236}">
                <a16:creationId xmlns:a16="http://schemas.microsoft.com/office/drawing/2014/main" id="{3AF57336-1940-E59F-D88B-041B8CEAD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9429" y="4178040"/>
            <a:ext cx="622726" cy="622726"/>
          </a:xfrm>
          <a:prstGeom prst="rect">
            <a:avLst/>
          </a:prstGeom>
        </p:spPr>
      </p:pic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13C0CB42-7305-0435-6288-C508DB1AB6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2943" y="2478672"/>
            <a:ext cx="622726" cy="622726"/>
          </a:xfrm>
          <a:prstGeom prst="rect">
            <a:avLst/>
          </a:prstGeom>
        </p:spPr>
      </p:pic>
      <p:pic>
        <p:nvPicPr>
          <p:cNvPr id="18" name="Graphic 17" descr="Call center with solid fill">
            <a:extLst>
              <a:ext uri="{FF2B5EF4-FFF2-40B4-BE49-F238E27FC236}">
                <a16:creationId xmlns:a16="http://schemas.microsoft.com/office/drawing/2014/main" id="{91553D64-B526-E7DF-A5C4-0513A3B6B6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9252" y="1237863"/>
            <a:ext cx="622726" cy="622726"/>
          </a:xfrm>
          <a:prstGeom prst="rect">
            <a:avLst/>
          </a:prstGeom>
        </p:spPr>
      </p:pic>
      <p:pic>
        <p:nvPicPr>
          <p:cNvPr id="20" name="Graphic 19" descr="Clipboard Badge with solid fill">
            <a:extLst>
              <a:ext uri="{FF2B5EF4-FFF2-40B4-BE49-F238E27FC236}">
                <a16:creationId xmlns:a16="http://schemas.microsoft.com/office/drawing/2014/main" id="{2246E465-8785-EAB1-F158-47EF46F9D1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7617" y="2476163"/>
            <a:ext cx="626820" cy="626820"/>
          </a:xfrm>
          <a:prstGeom prst="rect">
            <a:avLst/>
          </a:prstGeom>
        </p:spPr>
      </p:pic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C0EF11DA-45A1-D2DD-C058-F72F69368CCF}"/>
              </a:ext>
            </a:extLst>
          </p:cNvPr>
          <p:cNvSpPr/>
          <p:nvPr/>
        </p:nvSpPr>
        <p:spPr>
          <a:xfrm>
            <a:off x="8186399" y="1194812"/>
            <a:ext cx="519153" cy="495300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+15</a:t>
            </a:r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B4AF25FD-025A-CDE6-C204-E7D5B1C9C66E}"/>
              </a:ext>
            </a:extLst>
          </p:cNvPr>
          <p:cNvSpPr/>
          <p:nvPr/>
        </p:nvSpPr>
        <p:spPr>
          <a:xfrm>
            <a:off x="9987312" y="1194812"/>
            <a:ext cx="519153" cy="495300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+10</a:t>
            </a:r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DD98CB9C-2A6F-2168-5E0A-296182B44418}"/>
              </a:ext>
            </a:extLst>
          </p:cNvPr>
          <p:cNvSpPr/>
          <p:nvPr/>
        </p:nvSpPr>
        <p:spPr>
          <a:xfrm>
            <a:off x="10887126" y="1194812"/>
            <a:ext cx="519153" cy="495300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+45</a:t>
            </a: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A210490B-2089-05AA-EA43-B32A48758774}"/>
              </a:ext>
            </a:extLst>
          </p:cNvPr>
          <p:cNvSpPr/>
          <p:nvPr/>
        </p:nvSpPr>
        <p:spPr>
          <a:xfrm>
            <a:off x="7285300" y="1194812"/>
            <a:ext cx="520438" cy="493776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-10</a:t>
            </a:r>
          </a:p>
        </p:txBody>
      </p:sp>
      <p:sp>
        <p:nvSpPr>
          <p:cNvPr id="17" name="Callout: Down Arrow 16">
            <a:extLst>
              <a:ext uri="{FF2B5EF4-FFF2-40B4-BE49-F238E27FC236}">
                <a16:creationId xmlns:a16="http://schemas.microsoft.com/office/drawing/2014/main" id="{89CDDA15-45C0-B15B-0AD4-2383A2FFC9FE}"/>
              </a:ext>
            </a:extLst>
          </p:cNvPr>
          <p:cNvSpPr/>
          <p:nvPr/>
        </p:nvSpPr>
        <p:spPr>
          <a:xfrm>
            <a:off x="9086213" y="1194812"/>
            <a:ext cx="520438" cy="493776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-30</a:t>
            </a:r>
          </a:p>
        </p:txBody>
      </p:sp>
    </p:spTree>
    <p:extLst>
      <p:ext uri="{BB962C8B-B14F-4D97-AF65-F5344CB8AC3E}">
        <p14:creationId xmlns:p14="http://schemas.microsoft.com/office/powerpoint/2010/main" val="192471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8530</TotalTime>
  <Words>283</Words>
  <Application>Microsoft Office PowerPoint</Application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Open Sans</vt:lpstr>
      <vt:lpstr>Söhne</vt:lpstr>
      <vt:lpstr>Template PresentationGO</vt:lpstr>
      <vt:lpstr>Template PresentationGO Dark</vt:lpstr>
      <vt:lpstr>Custom Design</vt:lpstr>
      <vt:lpstr>Competitive Advantage Card – Slide Template</vt:lpstr>
      <vt:lpstr>Competitive Advantage Card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Advantage Card</dc:title>
  <dc:creator>PresentationGO.com</dc:creator>
  <dc:description>© Copyright PresentationGO.com - Do not distribute or sale without written permission.</dc:description>
  <cp:lastModifiedBy>Christophe Barroche</cp:lastModifiedBy>
  <cp:revision>19</cp:revision>
  <dcterms:created xsi:type="dcterms:W3CDTF">2014-11-26T05:14:11Z</dcterms:created>
  <dcterms:modified xsi:type="dcterms:W3CDTF">2023-05-16T16:57:20Z</dcterms:modified>
  <cp:category>Charts &amp; Diagrams</cp:category>
</cp:coreProperties>
</file>