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8" r:id="rId3"/>
    <p:sldId id="350" r:id="rId4"/>
    <p:sldId id="351" r:id="rId5"/>
    <p:sldId id="352" r:id="rId6"/>
    <p:sldId id="353" r:id="rId7"/>
    <p:sldId id="356" r:id="rId8"/>
    <p:sldId id="357" r:id="rId9"/>
    <p:sldId id="355" r:id="rId10"/>
    <p:sldId id="354" r:id="rId11"/>
    <p:sldId id="358" r:id="rId12"/>
    <p:sldId id="259" r:id="rId13"/>
  </p:sldIdLst>
  <p:sldSz cx="9144000" cy="5143500" type="screen16x9"/>
  <p:notesSz cx="9144000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36A7DA"/>
    <a:srgbClr val="005387"/>
    <a:srgbClr val="E3E3E6"/>
    <a:srgbClr val="006191"/>
    <a:srgbClr val="5C947E"/>
    <a:srgbClr val="0078BF"/>
    <a:srgbClr val="656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316" autoAdjust="0"/>
  </p:normalViewPr>
  <p:slideViewPr>
    <p:cSldViewPr>
      <p:cViewPr varScale="1">
        <p:scale>
          <a:sx n="103" d="100"/>
          <a:sy n="103" d="100"/>
        </p:scale>
        <p:origin x="80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-240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nuel Rodriguez Fortún" userId="fb4e2318-6dc4-4610-ba56-c876f74c3b65" providerId="ADAL" clId="{C22FF049-6DB4-43E0-A9F4-AC9326223B7F}"/>
    <pc:docChg chg="modSld">
      <pc:chgData name="Jose Manuel Rodriguez Fortún" userId="fb4e2318-6dc4-4610-ba56-c876f74c3b65" providerId="ADAL" clId="{C22FF049-6DB4-43E0-A9F4-AC9326223B7F}" dt="2021-11-16T18:47:04.440" v="329" actId="113"/>
      <pc:docMkLst>
        <pc:docMk/>
      </pc:docMkLst>
      <pc:sldChg chg="modSp mod">
        <pc:chgData name="Jose Manuel Rodriguez Fortún" userId="fb4e2318-6dc4-4610-ba56-c876f74c3b65" providerId="ADAL" clId="{C22FF049-6DB4-43E0-A9F4-AC9326223B7F}" dt="2021-11-16T18:42:38.709" v="120" actId="20577"/>
        <pc:sldMkLst>
          <pc:docMk/>
          <pc:sldMk cId="0" sldId="348"/>
        </pc:sldMkLst>
        <pc:spChg chg="mod">
          <ac:chgData name="Jose Manuel Rodriguez Fortún" userId="fb4e2318-6dc4-4610-ba56-c876f74c3b65" providerId="ADAL" clId="{C22FF049-6DB4-43E0-A9F4-AC9326223B7F}" dt="2021-11-16T18:42:38.709" v="120" actId="20577"/>
          <ac:spMkLst>
            <pc:docMk/>
            <pc:sldMk cId="0" sldId="348"/>
            <ac:spMk id="5" creationId="{00000000-0000-0000-0000-000000000000}"/>
          </ac:spMkLst>
        </pc:spChg>
        <pc:spChg chg="mod">
          <ac:chgData name="Jose Manuel Rodriguez Fortún" userId="fb4e2318-6dc4-4610-ba56-c876f74c3b65" providerId="ADAL" clId="{C22FF049-6DB4-43E0-A9F4-AC9326223B7F}" dt="2021-11-16T18:41:08.729" v="3" actId="20577"/>
          <ac:spMkLst>
            <pc:docMk/>
            <pc:sldMk cId="0" sldId="348"/>
            <ac:spMk id="12" creationId="{00000000-0000-0000-0000-000000000000}"/>
          </ac:spMkLst>
        </pc:spChg>
      </pc:sldChg>
      <pc:sldChg chg="modSp mod">
        <pc:chgData name="Jose Manuel Rodriguez Fortún" userId="fb4e2318-6dc4-4610-ba56-c876f74c3b65" providerId="ADAL" clId="{C22FF049-6DB4-43E0-A9F4-AC9326223B7F}" dt="2021-11-16T18:43:21.558" v="156" actId="20577"/>
        <pc:sldMkLst>
          <pc:docMk/>
          <pc:sldMk cId="0" sldId="350"/>
        </pc:sldMkLst>
        <pc:spChg chg="mod">
          <ac:chgData name="Jose Manuel Rodriguez Fortún" userId="fb4e2318-6dc4-4610-ba56-c876f74c3b65" providerId="ADAL" clId="{C22FF049-6DB4-43E0-A9F4-AC9326223B7F}" dt="2021-11-16T18:43:21.558" v="156" actId="20577"/>
          <ac:spMkLst>
            <pc:docMk/>
            <pc:sldMk cId="0" sldId="350"/>
            <ac:spMk id="12" creationId="{00000000-0000-0000-0000-000000000000}"/>
          </ac:spMkLst>
        </pc:spChg>
        <pc:spChg chg="mod">
          <ac:chgData name="Jose Manuel Rodriguez Fortún" userId="fb4e2318-6dc4-4610-ba56-c876f74c3b65" providerId="ADAL" clId="{C22FF049-6DB4-43E0-A9F4-AC9326223B7F}" dt="2021-11-16T18:43:03.326" v="125" actId="20577"/>
          <ac:spMkLst>
            <pc:docMk/>
            <pc:sldMk cId="0" sldId="350"/>
            <ac:spMk id="24578" creationId="{00000000-0000-0000-0000-000000000000}"/>
          </ac:spMkLst>
        </pc:spChg>
      </pc:sldChg>
      <pc:sldChg chg="modSp mod">
        <pc:chgData name="Jose Manuel Rodriguez Fortún" userId="fb4e2318-6dc4-4610-ba56-c876f74c3b65" providerId="ADAL" clId="{C22FF049-6DB4-43E0-A9F4-AC9326223B7F}" dt="2021-11-16T18:43:53.496" v="172" actId="20577"/>
        <pc:sldMkLst>
          <pc:docMk/>
          <pc:sldMk cId="0" sldId="351"/>
        </pc:sldMkLst>
        <pc:spChg chg="mod">
          <ac:chgData name="Jose Manuel Rodriguez Fortún" userId="fb4e2318-6dc4-4610-ba56-c876f74c3b65" providerId="ADAL" clId="{C22FF049-6DB4-43E0-A9F4-AC9326223B7F}" dt="2021-11-16T18:43:53.496" v="172" actId="20577"/>
          <ac:spMkLst>
            <pc:docMk/>
            <pc:sldMk cId="0" sldId="351"/>
            <ac:spMk id="12" creationId="{00000000-0000-0000-0000-000000000000}"/>
          </ac:spMkLst>
        </pc:spChg>
        <pc:spChg chg="mod">
          <ac:chgData name="Jose Manuel Rodriguez Fortún" userId="fb4e2318-6dc4-4610-ba56-c876f74c3b65" providerId="ADAL" clId="{C22FF049-6DB4-43E0-A9F4-AC9326223B7F}" dt="2021-11-16T18:43:41.324" v="170" actId="20577"/>
          <ac:spMkLst>
            <pc:docMk/>
            <pc:sldMk cId="0" sldId="351"/>
            <ac:spMk id="24578" creationId="{00000000-0000-0000-0000-000000000000}"/>
          </ac:spMkLst>
        </pc:spChg>
      </pc:sldChg>
      <pc:sldChg chg="modSp mod">
        <pc:chgData name="Jose Manuel Rodriguez Fortún" userId="fb4e2318-6dc4-4610-ba56-c876f74c3b65" providerId="ADAL" clId="{C22FF049-6DB4-43E0-A9F4-AC9326223B7F}" dt="2021-11-16T18:44:21.749" v="202" actId="20577"/>
        <pc:sldMkLst>
          <pc:docMk/>
          <pc:sldMk cId="0" sldId="352"/>
        </pc:sldMkLst>
        <pc:spChg chg="mod">
          <ac:chgData name="Jose Manuel Rodriguez Fortún" userId="fb4e2318-6dc4-4610-ba56-c876f74c3b65" providerId="ADAL" clId="{C22FF049-6DB4-43E0-A9F4-AC9326223B7F}" dt="2021-11-16T18:44:21.749" v="202" actId="20577"/>
          <ac:spMkLst>
            <pc:docMk/>
            <pc:sldMk cId="0" sldId="352"/>
            <ac:spMk id="12" creationId="{00000000-0000-0000-0000-000000000000}"/>
          </ac:spMkLst>
        </pc:spChg>
        <pc:spChg chg="mod">
          <ac:chgData name="Jose Manuel Rodriguez Fortún" userId="fb4e2318-6dc4-4610-ba56-c876f74c3b65" providerId="ADAL" clId="{C22FF049-6DB4-43E0-A9F4-AC9326223B7F}" dt="2021-11-16T18:44:03.248" v="176" actId="20577"/>
          <ac:spMkLst>
            <pc:docMk/>
            <pc:sldMk cId="0" sldId="352"/>
            <ac:spMk id="24578" creationId="{00000000-0000-0000-0000-000000000000}"/>
          </ac:spMkLst>
        </pc:spChg>
      </pc:sldChg>
      <pc:sldChg chg="modSp mod">
        <pc:chgData name="Jose Manuel Rodriguez Fortún" userId="fb4e2318-6dc4-4610-ba56-c876f74c3b65" providerId="ADAL" clId="{C22FF049-6DB4-43E0-A9F4-AC9326223B7F}" dt="2021-11-16T18:44:57.721" v="227" actId="20577"/>
        <pc:sldMkLst>
          <pc:docMk/>
          <pc:sldMk cId="0" sldId="353"/>
        </pc:sldMkLst>
        <pc:spChg chg="mod">
          <ac:chgData name="Jose Manuel Rodriguez Fortún" userId="fb4e2318-6dc4-4610-ba56-c876f74c3b65" providerId="ADAL" clId="{C22FF049-6DB4-43E0-A9F4-AC9326223B7F}" dt="2021-11-16T18:44:57.721" v="227" actId="20577"/>
          <ac:spMkLst>
            <pc:docMk/>
            <pc:sldMk cId="0" sldId="353"/>
            <ac:spMk id="12" creationId="{00000000-0000-0000-0000-000000000000}"/>
          </ac:spMkLst>
        </pc:spChg>
      </pc:sldChg>
      <pc:sldChg chg="modSp mod">
        <pc:chgData name="Jose Manuel Rodriguez Fortún" userId="fb4e2318-6dc4-4610-ba56-c876f74c3b65" providerId="ADAL" clId="{C22FF049-6DB4-43E0-A9F4-AC9326223B7F}" dt="2021-11-16T18:47:04.440" v="329" actId="113"/>
        <pc:sldMkLst>
          <pc:docMk/>
          <pc:sldMk cId="0" sldId="358"/>
        </pc:sldMkLst>
        <pc:spChg chg="mod">
          <ac:chgData name="Jose Manuel Rodriguez Fortún" userId="fb4e2318-6dc4-4610-ba56-c876f74c3b65" providerId="ADAL" clId="{C22FF049-6DB4-43E0-A9F4-AC9326223B7F}" dt="2021-11-16T18:47:04.440" v="329" actId="113"/>
          <ac:spMkLst>
            <pc:docMk/>
            <pc:sldMk cId="0" sldId="358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B7FCC8-F400-46E1-89B2-0DA515778C16}" type="datetimeFigureOut">
              <a:rPr lang="es-ES"/>
              <a:pPr>
                <a:defRPr/>
              </a:pPr>
              <a:t>16/11/2021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16D842-8D81-4B5A-AE88-AE62B280B5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AB6DAD-69B9-4231-BDC6-BF35906BB040}" type="datetimeFigureOut">
              <a:rPr lang="es-ES"/>
              <a:pPr>
                <a:defRPr/>
              </a:pPr>
              <a:t>16/11/2021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EAB7C2-3DA4-49AC-A97C-DBA2024F63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783263" y="1995488"/>
            <a:ext cx="2808287" cy="647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6227763" y="4443413"/>
            <a:ext cx="2520950" cy="3603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3 (2 columnas)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81683B-EB24-4F19-AB03-DD7967E2B0B1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6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3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Shape 28"/>
          <p:cNvSpPr txBox="1">
            <a:spLocks noGrp="1"/>
          </p:cNvSpPr>
          <p:nvPr>
            <p:ph type="body" idx="13"/>
          </p:nvPr>
        </p:nvSpPr>
        <p:spPr>
          <a:xfrm>
            <a:off x="4716016" y="834072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ección 04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219700" y="2284413"/>
            <a:ext cx="3924300" cy="7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10 Título"/>
          <p:cNvSpPr txBox="1">
            <a:spLocks/>
          </p:cNvSpPr>
          <p:nvPr userDrawn="1"/>
        </p:nvSpPr>
        <p:spPr>
          <a:xfrm>
            <a:off x="5219700" y="1492250"/>
            <a:ext cx="3565525" cy="79216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6000" dirty="0">
                <a:ea typeface="+mj-ea"/>
              </a:rPr>
              <a:t>04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39750" y="4568825"/>
            <a:ext cx="4248150" cy="30638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900" dirty="0">
                <a:solidFill>
                  <a:schemeClr val="bg1"/>
                </a:solidFill>
              </a:rPr>
              <a:t>INSTITUTO TECNOLÓGICO DE ARAGÓN (ITAINNOVA)</a:t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b="1" dirty="0">
                <a:solidFill>
                  <a:schemeClr val="bg1"/>
                </a:solidFill>
              </a:rPr>
              <a:t>SISTEMAS MECATRÓNICOS</a:t>
            </a:r>
          </a:p>
        </p:txBody>
      </p:sp>
      <p:pic>
        <p:nvPicPr>
          <p:cNvPr id="5" name="9 Imagen" descr="ITAINNOVA_H_Tint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339725"/>
            <a:ext cx="1925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0 Título"/>
          <p:cNvSpPr txBox="1">
            <a:spLocks/>
          </p:cNvSpPr>
          <p:nvPr userDrawn="1"/>
        </p:nvSpPr>
        <p:spPr>
          <a:xfrm>
            <a:off x="5219700" y="2425700"/>
            <a:ext cx="3563938" cy="194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PRINCIPALES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SECTORES A LOS QUE NOS DIRIGIMOS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4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0DF484E-6CAF-46CF-93DA-26313BAF5C7B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5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8784976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4 (2 columnas)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B27D6A-A43D-4DD5-8A01-BF2752F6EB8F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6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3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Shape 28"/>
          <p:cNvSpPr txBox="1">
            <a:spLocks noGrp="1"/>
          </p:cNvSpPr>
          <p:nvPr>
            <p:ph type="body" idx="13"/>
          </p:nvPr>
        </p:nvSpPr>
        <p:spPr>
          <a:xfrm>
            <a:off x="4716016" y="834072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ección 0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219700" y="2284413"/>
            <a:ext cx="3924300" cy="7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10 Título"/>
          <p:cNvSpPr txBox="1">
            <a:spLocks/>
          </p:cNvSpPr>
          <p:nvPr userDrawn="1"/>
        </p:nvSpPr>
        <p:spPr>
          <a:xfrm>
            <a:off x="5219700" y="1492250"/>
            <a:ext cx="3565525" cy="79216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6000" dirty="0">
                <a:ea typeface="+mj-ea"/>
              </a:rPr>
              <a:t>05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39750" y="4568825"/>
            <a:ext cx="4248150" cy="30638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900" dirty="0">
                <a:solidFill>
                  <a:schemeClr val="bg1"/>
                </a:solidFill>
              </a:rPr>
              <a:t>INSTITUTO TECNOLÓGICO DE ARAGÓN (ITAINNOVA)</a:t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b="1" dirty="0">
                <a:solidFill>
                  <a:schemeClr val="bg1"/>
                </a:solidFill>
              </a:rPr>
              <a:t>SISTEMAS MECATRÓNICOS</a:t>
            </a:r>
          </a:p>
        </p:txBody>
      </p:sp>
      <p:pic>
        <p:nvPicPr>
          <p:cNvPr id="5" name="9 Imagen" descr="ITAINNOVA_H_Tint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339725"/>
            <a:ext cx="1925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0 Título"/>
          <p:cNvSpPr txBox="1">
            <a:spLocks/>
          </p:cNvSpPr>
          <p:nvPr userDrawn="1"/>
        </p:nvSpPr>
        <p:spPr>
          <a:xfrm>
            <a:off x="5219700" y="2425700"/>
            <a:ext cx="3563938" cy="1584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NUESTROS FACTORES DIFERENCIALES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5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410F5F3-FF18-4C53-BB2D-52161358C710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5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8784976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5 (2 columnas)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27FB00-EEC7-4310-8DCC-ADD9C2722B2C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6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3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Shape 28"/>
          <p:cNvSpPr txBox="1">
            <a:spLocks noGrp="1"/>
          </p:cNvSpPr>
          <p:nvPr>
            <p:ph type="body" idx="13"/>
          </p:nvPr>
        </p:nvSpPr>
        <p:spPr>
          <a:xfrm>
            <a:off x="4716016" y="834072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(positiv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azul (negativo)">
    <p:bg>
      <p:bgPr>
        <a:solidFill>
          <a:srgbClr val="00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solidFill>
          <a:srgbClr val="00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 userDrawn="1"/>
        </p:nvGrpSpPr>
        <p:grpSpPr bwMode="auto">
          <a:xfrm>
            <a:off x="2951163" y="1708150"/>
            <a:ext cx="3241675" cy="1727200"/>
            <a:chOff x="2951820" y="1275606"/>
            <a:chExt cx="3240360" cy="1728192"/>
          </a:xfrm>
        </p:grpSpPr>
        <p:sp>
          <p:nvSpPr>
            <p:cNvPr id="3" name="2 Rectángulo"/>
            <p:cNvSpPr/>
            <p:nvPr userDrawn="1"/>
          </p:nvSpPr>
          <p:spPr>
            <a:xfrm>
              <a:off x="3227933" y="2068224"/>
              <a:ext cx="2688134" cy="71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" name="3 CuadroTexto"/>
            <p:cNvSpPr txBox="1"/>
            <p:nvPr userDrawn="1"/>
          </p:nvSpPr>
          <p:spPr>
            <a:xfrm>
              <a:off x="2951820" y="2319193"/>
              <a:ext cx="3240360" cy="486054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s-ES" sz="900" dirty="0">
                  <a:solidFill>
                    <a:schemeClr val="bg1"/>
                  </a:solidFill>
                </a:rPr>
                <a:t>T: +34 976 010 000 </a:t>
              </a:r>
              <a:br>
                <a:rPr lang="es-ES" sz="900" dirty="0">
                  <a:solidFill>
                    <a:schemeClr val="bg1"/>
                  </a:solidFill>
                </a:rPr>
              </a:br>
              <a:r>
                <a:rPr lang="es-ES" sz="900" dirty="0">
                  <a:solidFill>
                    <a:schemeClr val="bg1"/>
                  </a:solidFill>
                </a:rPr>
                <a:t>María de Luna 7-8, Campus Río Ebro</a:t>
              </a:r>
              <a:br>
                <a:rPr lang="es-ES" sz="900" dirty="0">
                  <a:solidFill>
                    <a:schemeClr val="bg1"/>
                  </a:solidFill>
                </a:rPr>
              </a:br>
              <a:r>
                <a:rPr lang="es-ES" sz="900" dirty="0">
                  <a:solidFill>
                    <a:schemeClr val="bg1"/>
                  </a:solidFill>
                </a:rPr>
                <a:t>50018 Zaragoza (España)</a:t>
              </a:r>
              <a:endParaRPr lang="es-ES" sz="90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5" name="4 CuadroTexto"/>
            <p:cNvSpPr txBox="1"/>
            <p:nvPr userDrawn="1"/>
          </p:nvSpPr>
          <p:spPr>
            <a:xfrm>
              <a:off x="2951820" y="2787774"/>
              <a:ext cx="3240360" cy="216024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s-ES" sz="900" dirty="0">
                  <a:solidFill>
                    <a:srgbClr val="36A7DA"/>
                  </a:solidFill>
                </a:rPr>
                <a:t>www.itainnova.es  |  info@itainnova.es</a:t>
              </a:r>
              <a:endParaRPr lang="es-ES" sz="900" dirty="0">
                <a:solidFill>
                  <a:srgbClr val="36A7DA"/>
                </a:solidFill>
                <a:ea typeface="+mj-ea"/>
              </a:endParaRPr>
            </a:p>
          </p:txBody>
        </p:sp>
        <p:pic>
          <p:nvPicPr>
            <p:cNvPr id="6" name="10 Imagen" descr="ITAINNOVA_G_Negativ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8224" y="1275606"/>
              <a:ext cx="2687552" cy="5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hape 313"/>
          <p:cNvSpPr>
            <a:spLocks noChangeArrowheads="1"/>
          </p:cNvSpPr>
          <p:nvPr userDrawn="1"/>
        </p:nvSpPr>
        <p:spPr bwMode="auto">
          <a:xfrm>
            <a:off x="5003800" y="4156075"/>
            <a:ext cx="38528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_tradnl" sz="900" dirty="0">
                <a:solidFill>
                  <a:schemeClr val="bg1"/>
                </a:solidFill>
                <a:sym typeface="Arial Bold" charset="0"/>
              </a:rPr>
              <a:t>Jesús Alfonso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s-ES" sz="900" dirty="0">
                <a:solidFill>
                  <a:srgbClr val="36A7DA"/>
                </a:solidFill>
              </a:rPr>
              <a:t>jalfonso@itainnova.es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_tradnl" sz="900" dirty="0">
                <a:solidFill>
                  <a:schemeClr val="bg1"/>
                </a:solidFill>
                <a:sym typeface="Arial Bold" charset="0"/>
              </a:rPr>
              <a:t>+34 650 878519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ección 0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219700" y="2284413"/>
            <a:ext cx="3924300" cy="7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10 Título"/>
          <p:cNvSpPr txBox="1">
            <a:spLocks/>
          </p:cNvSpPr>
          <p:nvPr userDrawn="1"/>
        </p:nvSpPr>
        <p:spPr>
          <a:xfrm>
            <a:off x="5219700" y="1492250"/>
            <a:ext cx="3565525" cy="79216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6000" dirty="0">
                <a:ea typeface="+mj-ea"/>
              </a:rPr>
              <a:t>01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39750" y="4568825"/>
            <a:ext cx="4248150" cy="30638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b="1" dirty="0">
                <a:solidFill>
                  <a:schemeClr val="bg1"/>
                </a:solidFill>
              </a:rPr>
              <a:t>MECHATRONIC SYSTEMS</a:t>
            </a:r>
          </a:p>
        </p:txBody>
      </p:sp>
      <p:pic>
        <p:nvPicPr>
          <p:cNvPr id="5" name="9 Imagen" descr="ITAINNOVA_H_Tint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339725"/>
            <a:ext cx="1925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0 Título"/>
          <p:cNvSpPr txBox="1">
            <a:spLocks/>
          </p:cNvSpPr>
          <p:nvPr userDrawn="1"/>
        </p:nvSpPr>
        <p:spPr>
          <a:xfrm>
            <a:off x="5219700" y="2425700"/>
            <a:ext cx="3563938" cy="1584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CONOCE A NUESTRO EQUIPO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1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54992A-B715-46C0-9CE1-99D8AC59F464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5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8784976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1 (2 columnas)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2083CA8-6EE1-4AC0-ABA8-65A5C88FF8E5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6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Shape 28"/>
          <p:cNvSpPr txBox="1">
            <a:spLocks noGrp="1"/>
          </p:cNvSpPr>
          <p:nvPr>
            <p:ph type="body" idx="13"/>
          </p:nvPr>
        </p:nvSpPr>
        <p:spPr>
          <a:xfrm>
            <a:off x="4716016" y="834072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ección 0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219700" y="2284413"/>
            <a:ext cx="3924300" cy="7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10 Título"/>
          <p:cNvSpPr txBox="1">
            <a:spLocks/>
          </p:cNvSpPr>
          <p:nvPr userDrawn="1"/>
        </p:nvSpPr>
        <p:spPr>
          <a:xfrm>
            <a:off x="5219700" y="1492250"/>
            <a:ext cx="3565525" cy="79216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6000" dirty="0">
                <a:ea typeface="+mj-ea"/>
              </a:rPr>
              <a:t>02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39750" y="4568825"/>
            <a:ext cx="4248150" cy="30638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900" dirty="0">
                <a:solidFill>
                  <a:schemeClr val="bg1"/>
                </a:solidFill>
              </a:rPr>
              <a:t>INSTITUTO TECNOLÓGICO DE ARAGÓN (ITAINNOVA)</a:t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b="1" dirty="0">
                <a:solidFill>
                  <a:schemeClr val="bg1"/>
                </a:solidFill>
              </a:rPr>
              <a:t>SISTEMAS MECATRÓNICOS</a:t>
            </a:r>
          </a:p>
        </p:txBody>
      </p:sp>
      <p:pic>
        <p:nvPicPr>
          <p:cNvPr id="5" name="9 Imagen" descr="ITAINNOVA_H_Tint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339725"/>
            <a:ext cx="1925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0 Título"/>
          <p:cNvSpPr txBox="1">
            <a:spLocks/>
          </p:cNvSpPr>
          <p:nvPr userDrawn="1"/>
        </p:nvSpPr>
        <p:spPr>
          <a:xfrm>
            <a:off x="5219700" y="2425700"/>
            <a:ext cx="3563938" cy="1584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TECNOLOGÍAS CLAVE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2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85FC1C2-3CEC-45B9-B68E-2DA93CC87A5F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5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8784976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2 (2 columnas)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7DC4D69-2757-4558-BC06-0BC77E19FE02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6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3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Shape 28"/>
          <p:cNvSpPr txBox="1">
            <a:spLocks noGrp="1"/>
          </p:cNvSpPr>
          <p:nvPr>
            <p:ph type="body" idx="13"/>
          </p:nvPr>
        </p:nvSpPr>
        <p:spPr>
          <a:xfrm>
            <a:off x="4716016" y="834072"/>
            <a:ext cx="4248472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sección 0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5219700" y="2284413"/>
            <a:ext cx="3924300" cy="7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10 Título"/>
          <p:cNvSpPr txBox="1">
            <a:spLocks/>
          </p:cNvSpPr>
          <p:nvPr userDrawn="1"/>
        </p:nvSpPr>
        <p:spPr>
          <a:xfrm>
            <a:off x="5219700" y="1492250"/>
            <a:ext cx="3565525" cy="79216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6000" dirty="0">
                <a:ea typeface="+mj-ea"/>
              </a:rPr>
              <a:t>03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39750" y="4568825"/>
            <a:ext cx="4248150" cy="306388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900" dirty="0">
                <a:solidFill>
                  <a:schemeClr val="bg1"/>
                </a:solidFill>
              </a:rPr>
              <a:t>INSTITUTO TECNOLÓGICO DE ARAGÓN (ITAINNOVA)</a:t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b="1" dirty="0">
                <a:solidFill>
                  <a:schemeClr val="bg1"/>
                </a:solidFill>
              </a:rPr>
              <a:t>SISTEMAS MECATRÓNICOS</a:t>
            </a:r>
          </a:p>
        </p:txBody>
      </p:sp>
      <p:pic>
        <p:nvPicPr>
          <p:cNvPr id="5" name="9 Imagen" descr="ITAINNOVA_H_Tinta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339725"/>
            <a:ext cx="1925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0 Título"/>
          <p:cNvSpPr txBox="1">
            <a:spLocks/>
          </p:cNvSpPr>
          <p:nvPr userDrawn="1"/>
        </p:nvSpPr>
        <p:spPr>
          <a:xfrm>
            <a:off x="5219700" y="2425700"/>
            <a:ext cx="3563938" cy="20177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dirty="0">
                <a:ea typeface="+mj-ea"/>
              </a:rPr>
              <a:t>PRINCIPALES SOLUCIONES TECNOLÓGICAS DESARROLLADAS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ección 03">
    <p:bg>
      <p:bgPr>
        <a:gradFill rotWithShape="0">
          <a:gsLst>
            <a:gs pos="0">
              <a:srgbClr val="E3E3E6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 txBox="1">
            <a:spLocks/>
          </p:cNvSpPr>
          <p:nvPr userDrawn="1"/>
        </p:nvSpPr>
        <p:spPr>
          <a:xfrm>
            <a:off x="8459788" y="4732338"/>
            <a:ext cx="477837" cy="27305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5CAD0F4-4E70-445B-85F5-B67BFCF33185}" type="slidenum">
              <a:rPr lang="es-ES" sz="800" b="1" smtClean="0">
                <a:solidFill>
                  <a:srgbClr val="36A7DA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800" b="1" dirty="0">
              <a:solidFill>
                <a:srgbClr val="36A7DA"/>
              </a:solidFill>
            </a:endParaRPr>
          </a:p>
        </p:txBody>
      </p:sp>
      <p:pic>
        <p:nvPicPr>
          <p:cNvPr id="5" name="7 Imagen" descr="ITAINNOVA_G_Panto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732338"/>
            <a:ext cx="1392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 userDrawn="1"/>
        </p:nvSpPr>
        <p:spPr>
          <a:xfrm>
            <a:off x="3581400" y="0"/>
            <a:ext cx="1981200" cy="123825"/>
          </a:xfrm>
          <a:prstGeom prst="rect">
            <a:avLst/>
          </a:prstGeom>
          <a:solidFill>
            <a:srgbClr val="0053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388" y="4587875"/>
            <a:ext cx="8785225" cy="0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1763713" y="4679950"/>
            <a:ext cx="0" cy="360363"/>
          </a:xfrm>
          <a:prstGeom prst="line">
            <a:avLst/>
          </a:prstGeom>
          <a:ln w="3175">
            <a:solidFill>
              <a:srgbClr val="0053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784976" cy="432048"/>
          </a:xfrm>
        </p:spPr>
        <p:txBody>
          <a:bodyPr lIns="0" tIns="0" rIns="0" bIns="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2400" b="1" kern="1200" dirty="0">
                <a:solidFill>
                  <a:srgbClr val="00538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1" name="Shape 28"/>
          <p:cNvSpPr txBox="1">
            <a:spLocks noGrp="1"/>
          </p:cNvSpPr>
          <p:nvPr>
            <p:ph type="body" idx="12"/>
          </p:nvPr>
        </p:nvSpPr>
        <p:spPr>
          <a:xfrm>
            <a:off x="179512" y="843558"/>
            <a:ext cx="8784976" cy="3581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78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DA95A7-DE7B-4092-A437-65B458F750DF}" type="datetimeFigureOut">
              <a:rPr lang="es-ES"/>
              <a:pPr>
                <a:defRPr/>
              </a:pPr>
              <a:t>16/11/2021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5D19EE-5E74-4599-AF92-B02DA04095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CuadroTexto"/>
          <p:cNvSpPr txBox="1">
            <a:spLocks noChangeArrowheads="1"/>
          </p:cNvSpPr>
          <p:nvPr/>
        </p:nvSpPr>
        <p:spPr bwMode="auto">
          <a:xfrm>
            <a:off x="4500563" y="1927225"/>
            <a:ext cx="4175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>
                <a:solidFill>
                  <a:schemeClr val="bg1"/>
                </a:solidFill>
                <a:latin typeface="Arial Black" pitchFamily="34" charset="0"/>
              </a:rPr>
              <a:t>MECHATRONIC SYSTEMS &amp; ROBOTICS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FMU compilation and composition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8313" y="842963"/>
            <a:ext cx="82804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This SIMULINK models are compiled for Linux64 target. The FMU can be composed to generate different scenarios.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75806"/>
            <a:ext cx="5976664" cy="14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39552" y="3075806"/>
            <a:ext cx="82804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Delay compensation.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2067694"/>
            <a:ext cx="82804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Simulation without delay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347614"/>
            <a:ext cx="2160240" cy="13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Execution issue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8313" y="842963"/>
            <a:ext cx="8280400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The FMUs have been tested and compared with the FMU equivalent simulation:</a:t>
            </a:r>
          </a:p>
          <a:p>
            <a:pPr>
              <a:defRPr/>
            </a:pPr>
            <a:r>
              <a:rPr lang="en-GB" sz="1050" dirty="0"/>
              <a:t>- The execution of a simulation with two Simulink blocks of </a:t>
            </a:r>
            <a:r>
              <a:rPr lang="en-GB" sz="1050" dirty="0" err="1"/>
              <a:t>QuarterCar</a:t>
            </a:r>
            <a:r>
              <a:rPr lang="en-GB" sz="1050" dirty="0"/>
              <a:t> and Damper runs smoothly. </a:t>
            </a:r>
          </a:p>
          <a:p>
            <a:pPr>
              <a:defRPr/>
            </a:pPr>
            <a:r>
              <a:rPr lang="en-GB" sz="1050" dirty="0"/>
              <a:t>- The execution of the co-simulation with two FMUs simulation stops with a warning of algebraic loop. </a:t>
            </a:r>
            <a:r>
              <a:rPr lang="en-GB" sz="1050" b="1" dirty="0"/>
              <a:t>A memory is necessary to stabilize the simulation.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51670"/>
            <a:ext cx="7340427" cy="26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7300304" y="2859782"/>
            <a:ext cx="728080" cy="4320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0" name="9 Llamada con línea 1"/>
          <p:cNvSpPr/>
          <p:nvPr/>
        </p:nvSpPr>
        <p:spPr>
          <a:xfrm flipH="1">
            <a:off x="6444208" y="1779662"/>
            <a:ext cx="1224137" cy="216023"/>
          </a:xfrm>
          <a:prstGeom prst="borderCallout1">
            <a:avLst>
              <a:gd name="adj1" fmla="val 39297"/>
              <a:gd name="adj2" fmla="val 370"/>
              <a:gd name="adj3" fmla="val 479340"/>
              <a:gd name="adj4" fmla="val -14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err="1"/>
              <a:t>Digitbrain</a:t>
            </a:r>
            <a:r>
              <a:rPr lang="en-GB" dirty="0"/>
              <a:t> experiment.  </a:t>
            </a:r>
            <a:br>
              <a:rPr lang="en-GB" dirty="0"/>
            </a:br>
            <a:r>
              <a:rPr lang="en-GB" dirty="0"/>
              <a:t>FMUs, Maestro and delay compensators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5288" y="2355850"/>
            <a:ext cx="84251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/>
              <a:t>Three cases are considered:</a:t>
            </a:r>
          </a:p>
          <a:p>
            <a:pPr>
              <a:defRPr/>
            </a:pPr>
            <a:r>
              <a:rPr lang="en-GB" sz="1050" dirty="0"/>
              <a:t>- Ideal case: it represents a co-simulation using two FMU, or a simulator connected to a </a:t>
            </a:r>
            <a:r>
              <a:rPr lang="en-GB" sz="1050" dirty="0" err="1"/>
              <a:t>testrig</a:t>
            </a:r>
            <a:r>
              <a:rPr lang="en-GB" sz="1050" dirty="0"/>
              <a:t> testing a prototype of suspension.</a:t>
            </a:r>
          </a:p>
          <a:p>
            <a:pPr>
              <a:defRPr/>
            </a:pPr>
            <a:r>
              <a:rPr lang="en-GB" sz="1050" dirty="0"/>
              <a:t>- Delayed case: the second model represents same co-simulation, but there is a delay between the simulator and the </a:t>
            </a:r>
            <a:r>
              <a:rPr lang="en-GB" sz="1050" dirty="0" err="1"/>
              <a:t>testrig</a:t>
            </a:r>
            <a:r>
              <a:rPr lang="en-GB" sz="1050" dirty="0"/>
              <a:t>.</a:t>
            </a:r>
          </a:p>
          <a:p>
            <a:pPr>
              <a:defRPr/>
            </a:pPr>
            <a:r>
              <a:rPr lang="en-GB" sz="1050" dirty="0"/>
              <a:t>- Simulation with delay and compensation: it includes a predictor and an interpolator to compensate the messages loses or delayed from the quarter car model to the damper test rig.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381125"/>
            <a:ext cx="108108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68313" y="842963"/>
            <a:ext cx="82804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Some simulations that implement delay and compensation of  delay in the transmission of data between the model of quarter car and a </a:t>
            </a:r>
            <a:r>
              <a:rPr lang="en-GB" sz="1050" dirty="0" err="1"/>
              <a:t>testrig</a:t>
            </a:r>
            <a:r>
              <a:rPr lang="en-GB" sz="1050" dirty="0"/>
              <a:t> testing a suspension are model defined.</a:t>
            </a:r>
          </a:p>
        </p:txBody>
      </p:sp>
      <p:pic>
        <p:nvPicPr>
          <p:cNvPr id="389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381125"/>
            <a:ext cx="15811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1381125"/>
            <a:ext cx="29130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611188" y="2030413"/>
            <a:ext cx="12239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Ideal case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627313" y="1957388"/>
            <a:ext cx="12239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Delayed case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003800" y="2030413"/>
            <a:ext cx="31686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Simulation with delay and compensator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Ideal case.  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381125"/>
            <a:ext cx="108108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68313" y="842963"/>
            <a:ext cx="828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This SIMULINK simulation works in the ideal case. A model of the external inputs to the car “</a:t>
            </a:r>
            <a:r>
              <a:rPr lang="en-GB" sz="1050" dirty="0" err="1"/>
              <a:t>RoadBody</a:t>
            </a:r>
            <a:r>
              <a:rPr lang="en-GB" sz="1050" dirty="0"/>
              <a:t>” , a quarter car model and the model of the active damper. The </a:t>
            </a:r>
            <a:r>
              <a:rPr lang="en-GB" sz="1050" dirty="0" err="1"/>
              <a:t>Simulink</a:t>
            </a:r>
            <a:r>
              <a:rPr lang="en-GB" sz="1050" dirty="0"/>
              <a:t> model is initiated pushing double click the button “INITIALIZE QUARTER CAR”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11188" y="2030413"/>
            <a:ext cx="12239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Ideal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11710"/>
            <a:ext cx="5597252" cy="188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2627784" y="4227934"/>
            <a:ext cx="36004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/>
              <a:t>File: CompleteSimulationBaseCase.xls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763688" y="2211710"/>
            <a:ext cx="3600400" cy="1872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5724128" y="2643758"/>
            <a:ext cx="1431776" cy="14485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21" name="20 Llamada con línea 1"/>
          <p:cNvSpPr/>
          <p:nvPr/>
        </p:nvSpPr>
        <p:spPr>
          <a:xfrm>
            <a:off x="467544" y="3075806"/>
            <a:ext cx="1080120" cy="216024"/>
          </a:xfrm>
          <a:prstGeom prst="borderCallout1">
            <a:avLst>
              <a:gd name="adj1" fmla="val -5908"/>
              <a:gd name="adj2" fmla="val 99000"/>
              <a:gd name="adj3" fmla="val -62157"/>
              <a:gd name="adj4" fmla="val 11787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¼ car</a:t>
            </a:r>
          </a:p>
        </p:txBody>
      </p:sp>
      <p:sp>
        <p:nvSpPr>
          <p:cNvPr id="22" name="21 Llamada con línea 1"/>
          <p:cNvSpPr/>
          <p:nvPr/>
        </p:nvSpPr>
        <p:spPr>
          <a:xfrm>
            <a:off x="7452320" y="3795886"/>
            <a:ext cx="1080120" cy="216024"/>
          </a:xfrm>
          <a:prstGeom prst="borderCallout1">
            <a:avLst>
              <a:gd name="adj1" fmla="val 39297"/>
              <a:gd name="adj2" fmla="val 370"/>
              <a:gd name="adj3" fmla="val -70375"/>
              <a:gd name="adj4" fmla="val -2677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Damper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Delayed case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8313" y="842963"/>
            <a:ext cx="828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This SIMULINK model shows the behaviour of the model with transmission delay between the simulation and the </a:t>
            </a:r>
            <a:r>
              <a:rPr lang="en-GB" sz="1050" dirty="0" err="1"/>
              <a:t>testrig</a:t>
            </a:r>
            <a:r>
              <a:rPr lang="en-GB" sz="1050" dirty="0"/>
              <a:t>.</a:t>
            </a:r>
          </a:p>
          <a:p>
            <a:pPr>
              <a:defRPr/>
            </a:pPr>
            <a:r>
              <a:rPr lang="en-GB" sz="1050" dirty="0"/>
              <a:t>In order to reduce the complexity of the example, only the delay from the simulator to the test rig is defined.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831" y="2067694"/>
            <a:ext cx="6006345" cy="199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7614"/>
            <a:ext cx="15811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8411" y="1923877"/>
            <a:ext cx="12239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Delayed case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203848" y="4083918"/>
            <a:ext cx="36004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/>
              <a:t>File: CompleteSimulationBaseCaseDelayed.xls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724128" y="2355726"/>
            <a:ext cx="648072" cy="16561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Llamada con línea 1"/>
          <p:cNvSpPr/>
          <p:nvPr/>
        </p:nvSpPr>
        <p:spPr>
          <a:xfrm>
            <a:off x="6228184" y="1491630"/>
            <a:ext cx="1800200" cy="360040"/>
          </a:xfrm>
          <a:prstGeom prst="borderCallout1">
            <a:avLst>
              <a:gd name="adj1" fmla="val 39297"/>
              <a:gd name="adj2" fmla="val 370"/>
              <a:gd name="adj3" fmla="val 225514"/>
              <a:gd name="adj4" fmla="val -1346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Delay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Delay and compensation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8313" y="842963"/>
            <a:ext cx="828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This SIMULINK model shows the behaviour of the model with transmission delay between the simulation and the test rig. It also includes the delay compensation..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771800" y="4731990"/>
            <a:ext cx="39604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/>
              <a:t>File: CompleteSimulationBaseCaseDelayedCompensated.xls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03598"/>
            <a:ext cx="29130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38981" y="1852886"/>
            <a:ext cx="31686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Simulation with delay and compensator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39702"/>
            <a:ext cx="6553697" cy="2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Rectángulo"/>
          <p:cNvSpPr/>
          <p:nvPr/>
        </p:nvSpPr>
        <p:spPr>
          <a:xfrm>
            <a:off x="2987824" y="3795886"/>
            <a:ext cx="1512168" cy="7200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Llamada con línea 1"/>
          <p:cNvSpPr/>
          <p:nvPr/>
        </p:nvSpPr>
        <p:spPr>
          <a:xfrm>
            <a:off x="1403648" y="4011910"/>
            <a:ext cx="1280142" cy="216024"/>
          </a:xfrm>
          <a:prstGeom prst="borderCallout1">
            <a:avLst>
              <a:gd name="adj1" fmla="val 53189"/>
              <a:gd name="adj2" fmla="val 100494"/>
              <a:gd name="adj3" fmla="val 191487"/>
              <a:gd name="adj4" fmla="val 12366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Predictor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572000" y="2283718"/>
            <a:ext cx="576064" cy="22322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580112" y="2139702"/>
            <a:ext cx="1368152" cy="2376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8" name="17 Llamada con línea 1"/>
          <p:cNvSpPr/>
          <p:nvPr/>
        </p:nvSpPr>
        <p:spPr>
          <a:xfrm>
            <a:off x="6660232" y="1563638"/>
            <a:ext cx="1800200" cy="216024"/>
          </a:xfrm>
          <a:prstGeom prst="borderCallout1">
            <a:avLst>
              <a:gd name="adj1" fmla="val 47025"/>
              <a:gd name="adj2" fmla="val -837"/>
              <a:gd name="adj3" fmla="val 264432"/>
              <a:gd name="adj4" fmla="val -2008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Collector-Interpolator</a:t>
            </a:r>
            <a:endParaRPr lang="es-ES" sz="1400" dirty="0"/>
          </a:p>
        </p:txBody>
      </p:sp>
      <p:sp>
        <p:nvSpPr>
          <p:cNvPr id="19" name="18 Llamada con línea 1"/>
          <p:cNvSpPr/>
          <p:nvPr/>
        </p:nvSpPr>
        <p:spPr>
          <a:xfrm>
            <a:off x="3779912" y="1707654"/>
            <a:ext cx="992110" cy="216024"/>
          </a:xfrm>
          <a:prstGeom prst="borderCallout1">
            <a:avLst>
              <a:gd name="adj1" fmla="val 53189"/>
              <a:gd name="adj2" fmla="val 100494"/>
              <a:gd name="adj3" fmla="val 261350"/>
              <a:gd name="adj4" fmla="val 11326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Sender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FMUs generated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7544" y="699542"/>
            <a:ext cx="8280400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/>
              <a:t>In order to previous compositions using FMU, five FMUs are generated.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050" dirty="0" err="1"/>
              <a:t>FMU_QuarterCar</a:t>
            </a:r>
            <a:endParaRPr lang="en-GB" sz="105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050" dirty="0" err="1"/>
              <a:t>FMU_Sender</a:t>
            </a:r>
            <a:endParaRPr lang="en-GB" sz="105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050" dirty="0" err="1"/>
              <a:t>FMU_Delay</a:t>
            </a:r>
            <a:endParaRPr lang="en-GB" sz="105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050" dirty="0" err="1"/>
              <a:t>FMU_Receiver</a:t>
            </a:r>
            <a:endParaRPr lang="en-GB" sz="105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sz="1050" dirty="0" err="1"/>
              <a:t>FMU_Damper</a:t>
            </a:r>
            <a:endParaRPr lang="en-GB" sz="105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4731990"/>
            <a:ext cx="39604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 dirty="0"/>
              <a:t>File: CompleteSimulationBaseCaseDelayedCompensated.xls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9702"/>
            <a:ext cx="6553697" cy="2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971601" y="2139702"/>
            <a:ext cx="2448272" cy="16560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563888" y="1995686"/>
            <a:ext cx="1584176" cy="2664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580112" y="1995686"/>
            <a:ext cx="1368152" cy="2664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7092280" y="2643758"/>
            <a:ext cx="792088" cy="10081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9" name="18 Llamada con línea 1"/>
          <p:cNvSpPr/>
          <p:nvPr/>
        </p:nvSpPr>
        <p:spPr>
          <a:xfrm>
            <a:off x="251520" y="4083918"/>
            <a:ext cx="1280142" cy="216024"/>
          </a:xfrm>
          <a:prstGeom prst="borderCallout1">
            <a:avLst>
              <a:gd name="adj1" fmla="val 53189"/>
              <a:gd name="adj2" fmla="val 100494"/>
              <a:gd name="adj3" fmla="val -133170"/>
              <a:gd name="adj4" fmla="val 11326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FMU_QuarterCar</a:t>
            </a:r>
            <a:endParaRPr lang="es-ES" sz="1100" dirty="0"/>
          </a:p>
        </p:txBody>
      </p:sp>
      <p:sp>
        <p:nvSpPr>
          <p:cNvPr id="20" name="19 Llamada con línea 1"/>
          <p:cNvSpPr/>
          <p:nvPr/>
        </p:nvSpPr>
        <p:spPr>
          <a:xfrm>
            <a:off x="2843808" y="1491630"/>
            <a:ext cx="1280142" cy="216024"/>
          </a:xfrm>
          <a:prstGeom prst="borderCallout1">
            <a:avLst>
              <a:gd name="adj1" fmla="val 53189"/>
              <a:gd name="adj2" fmla="val 100494"/>
              <a:gd name="adj3" fmla="val 232583"/>
              <a:gd name="adj4" fmla="val 11326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FMU_Sender</a:t>
            </a:r>
            <a:endParaRPr lang="es-ES" sz="1100" dirty="0"/>
          </a:p>
        </p:txBody>
      </p:sp>
      <p:sp>
        <p:nvSpPr>
          <p:cNvPr id="21" name="20 Rectángulo"/>
          <p:cNvSpPr/>
          <p:nvPr/>
        </p:nvSpPr>
        <p:spPr>
          <a:xfrm>
            <a:off x="5220072" y="2139702"/>
            <a:ext cx="288032" cy="2376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22" name="21 Llamada con línea 1"/>
          <p:cNvSpPr/>
          <p:nvPr/>
        </p:nvSpPr>
        <p:spPr>
          <a:xfrm>
            <a:off x="3995936" y="1203598"/>
            <a:ext cx="1280142" cy="216024"/>
          </a:xfrm>
          <a:prstGeom prst="borderCallout1">
            <a:avLst>
              <a:gd name="adj1" fmla="val 53189"/>
              <a:gd name="adj2" fmla="val 100494"/>
              <a:gd name="adj3" fmla="val 409295"/>
              <a:gd name="adj4" fmla="val 10771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FMU_Delay</a:t>
            </a:r>
            <a:endParaRPr lang="es-ES" sz="1100" dirty="0"/>
          </a:p>
        </p:txBody>
      </p:sp>
      <p:sp>
        <p:nvSpPr>
          <p:cNvPr id="23" name="22 Llamada con línea 1"/>
          <p:cNvSpPr/>
          <p:nvPr/>
        </p:nvSpPr>
        <p:spPr>
          <a:xfrm>
            <a:off x="5436096" y="1131590"/>
            <a:ext cx="1280142" cy="216024"/>
          </a:xfrm>
          <a:prstGeom prst="borderCallout1">
            <a:avLst>
              <a:gd name="adj1" fmla="val 53189"/>
              <a:gd name="adj2" fmla="val 100494"/>
              <a:gd name="adj3" fmla="val 409295"/>
              <a:gd name="adj4" fmla="val 10771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FMU_Receiver</a:t>
            </a:r>
            <a:endParaRPr lang="es-ES" sz="1100" dirty="0"/>
          </a:p>
        </p:txBody>
      </p:sp>
      <p:sp>
        <p:nvSpPr>
          <p:cNvPr id="24" name="23 Llamada con línea 1"/>
          <p:cNvSpPr/>
          <p:nvPr/>
        </p:nvSpPr>
        <p:spPr>
          <a:xfrm>
            <a:off x="7596336" y="1707654"/>
            <a:ext cx="1280142" cy="216024"/>
          </a:xfrm>
          <a:prstGeom prst="borderCallout1">
            <a:avLst>
              <a:gd name="adj1" fmla="val 98394"/>
              <a:gd name="adj2" fmla="val 7566"/>
              <a:gd name="adj3" fmla="val 406450"/>
              <a:gd name="adj4" fmla="val -2115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FMU_Damper</a:t>
            </a:r>
            <a:endParaRPr lang="es-E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FMU_QuarterCar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15566"/>
            <a:ext cx="4270425" cy="327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FMU_Sender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843558"/>
            <a:ext cx="4264893" cy="34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250825" y="123825"/>
            <a:ext cx="8713788" cy="5037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FMU Delay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852488"/>
            <a:ext cx="46291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ntilla_ITAINNOVA_16-9-COVID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Plantilla_ITAINNOVA_16-9-COVID19</Template>
  <TotalTime>6801</TotalTime>
  <Words>442</Words>
  <Application>Microsoft Office PowerPoint</Application>
  <PresentationFormat>Presentación en pantalla (16:9)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Plantilla_ITAINNOVA_16-9-COVID19</vt:lpstr>
      <vt:lpstr>Presentación de PowerPoint</vt:lpstr>
      <vt:lpstr>Digitbrain experiment.   FMUs, Maestro and delay compensators</vt:lpstr>
      <vt:lpstr>Ideal case.  </vt:lpstr>
      <vt:lpstr>Delayed case</vt:lpstr>
      <vt:lpstr>Delay and compensation</vt:lpstr>
      <vt:lpstr>FMUs generated</vt:lpstr>
      <vt:lpstr>FMU_QuarterCar</vt:lpstr>
      <vt:lpstr>FMU_Sender</vt:lpstr>
      <vt:lpstr>FMU Delay</vt:lpstr>
      <vt:lpstr>FMU compilation and composition</vt:lpstr>
      <vt:lpstr>Execution issue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GENERAL</dc:title>
  <dc:creator>Usuario de Windows</dc:creator>
  <cp:lastModifiedBy>Jose Manuel Rodriguez Fortún</cp:lastModifiedBy>
  <cp:revision>146</cp:revision>
  <dcterms:created xsi:type="dcterms:W3CDTF">2020-03-29T16:27:26Z</dcterms:created>
  <dcterms:modified xsi:type="dcterms:W3CDTF">2021-11-16T18:47:05Z</dcterms:modified>
</cp:coreProperties>
</file>