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6" r:id="rId2"/>
    <p:sldId id="886" r:id="rId3"/>
    <p:sldId id="338" r:id="rId4"/>
    <p:sldId id="887" r:id="rId5"/>
    <p:sldId id="888" r:id="rId6"/>
    <p:sldId id="891" r:id="rId7"/>
    <p:sldId id="890" r:id="rId8"/>
    <p:sldId id="893" r:id="rId9"/>
    <p:sldId id="892" r:id="rId10"/>
    <p:sldId id="896" r:id="rId11"/>
    <p:sldId id="899" r:id="rId12"/>
    <p:sldId id="897" r:id="rId13"/>
    <p:sldId id="901" r:id="rId14"/>
    <p:sldId id="900" r:id="rId15"/>
    <p:sldId id="894" r:id="rId16"/>
    <p:sldId id="898" r:id="rId17"/>
    <p:sldId id="895" r:id="rId18"/>
    <p:sldId id="902" r:id="rId19"/>
    <p:sldId id="889" r:id="rId20"/>
    <p:sldId id="873" r:id="rId21"/>
  </p:sldIdLst>
  <p:sldSz cx="12188825" cy="6858000"/>
  <p:notesSz cx="6858000" cy="9144000"/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9" autoAdjust="0"/>
    <p:restoredTop sz="96399" autoAdjust="0"/>
  </p:normalViewPr>
  <p:slideViewPr>
    <p:cSldViewPr snapToObjects="1" showGuides="1">
      <p:cViewPr varScale="1">
        <p:scale>
          <a:sx n="153" d="100"/>
          <a:sy n="153" d="100"/>
        </p:scale>
        <p:origin x="192" y="3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4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24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0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7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5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10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september 2018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DIGIT centre </a:t>
            </a: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leader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Peter Gorm Larsen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65247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66909870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66" y="2342470"/>
            <a:ext cx="8673602" cy="1285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Text Placeholder 61"/>
          <p:cNvSpPr>
            <a:spLocks noGrp="1"/>
          </p:cNvSpPr>
          <p:nvPr>
            <p:ph type="body" sz="quarter" idx="1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57200" indent="-457200" algn="ctr">
              <a:lnSpc>
                <a:spcPct val="107000"/>
              </a:lnSpc>
              <a:buFont typeface="Arial" panose="020B0604020202020204" pitchFamily="34" charset="0"/>
              <a:buChar char="​"/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grafik"/>
          <p:cNvSpPr>
            <a:spLocks noGrp="1"/>
          </p:cNvSpPr>
          <p:nvPr>
            <p:ph type="body" sz="quarter" idx="12"/>
          </p:nvPr>
        </p:nvSpPr>
        <p:spPr>
          <a:xfrm>
            <a:off x="977886" y="1484784"/>
            <a:ext cx="324000" cy="5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0" indent="0" algn="ctr">
              <a:lnSpc>
                <a:spcPct val="107000"/>
              </a:lnSpc>
              <a:buFont typeface="Arial" panose="020B0604020202020204" pitchFamily="34" charset="0"/>
              <a:buChar char="​"/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grafik"/>
          <p:cNvSpPr>
            <a:spLocks noGrp="1"/>
          </p:cNvSpPr>
          <p:nvPr>
            <p:ph type="body" sz="quarter" idx="12"/>
          </p:nvPr>
        </p:nvSpPr>
        <p:spPr>
          <a:xfrm>
            <a:off x="2494012" y="1897782"/>
            <a:ext cx="324000" cy="5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3" name="Rectangle 6" hidden="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984000"/>
            <a:ext cx="0" cy="1072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‹#›</a:t>
            </a:fld>
            <a:r>
              <a:rPr lang="da-DK" dirty="0"/>
              <a:t>0</a:t>
            </a:r>
            <a:endParaRPr lang="da-DK"/>
          </a:p>
          <a:p>
            <a:pPr>
              <a:defRPr/>
            </a:pPr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97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1318341" y="1412777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5332" baseline="0" smtClean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1363073" y="3357000"/>
            <a:ext cx="983744" cy="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6397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45903" y="3717032"/>
            <a:ext cx="7161212" cy="174608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696385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</a:p>
        </p:txBody>
      </p:sp>
      <p:sp>
        <p:nvSpPr>
          <p:cNvPr id="35" name="SD_USR_Title"/>
          <p:cNvSpPr txBox="1">
            <a:spLocks noChangeArrowheads="1"/>
          </p:cNvSpPr>
          <p:nvPr userDrawn="1"/>
        </p:nvSpPr>
        <p:spPr bwMode="auto">
          <a:xfrm>
            <a:off x="6329625" y="5995201"/>
            <a:ext cx="2982416" cy="446549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87925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1066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6" name="SD_USR_Name"/>
          <p:cNvSpPr txBox="1">
            <a:spLocks noChangeArrowheads="1"/>
          </p:cNvSpPr>
          <p:nvPr userDrawn="1"/>
        </p:nvSpPr>
        <p:spPr bwMode="auto">
          <a:xfrm>
            <a:off x="6329625" y="5995201"/>
            <a:ext cx="2982416" cy="27695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119969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1066" b="1" cap="all" baseline="0" dirty="0">
              <a:solidFill>
                <a:schemeClr val="bg1"/>
              </a:solidFill>
            </a:endParaRPr>
          </a:p>
        </p:txBody>
      </p:sp>
      <p:sp>
        <p:nvSpPr>
          <p:cNvPr id="37" name="SD_ART_SecondaryLogo"/>
          <p:cNvSpPr>
            <a:spLocks noChangeArrowheads="1"/>
          </p:cNvSpPr>
          <p:nvPr userDrawn="1"/>
        </p:nvSpPr>
        <p:spPr bwMode="auto">
          <a:xfrm>
            <a:off x="3791013" y="6110400"/>
            <a:ext cx="2010676" cy="4224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GB" sz="6397" dirty="0"/>
          </a:p>
        </p:txBody>
      </p:sp>
      <p:sp>
        <p:nvSpPr>
          <p:cNvPr id="38" name="SD_LAN_AUWBreak"/>
          <p:cNvSpPr txBox="1">
            <a:spLocks noChangeArrowheads="1"/>
          </p:cNvSpPr>
          <p:nvPr userDrawn="1"/>
        </p:nvSpPr>
        <p:spPr bwMode="auto">
          <a:xfrm>
            <a:off x="1295660" y="5995201"/>
            <a:ext cx="934551" cy="44180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86378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GB" sz="1280" cap="all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AARHUS</a:t>
            </a:r>
          </a:p>
          <a:p>
            <a:pPr algn="l">
              <a:lnSpc>
                <a:spcPct val="90000"/>
              </a:lnSpc>
              <a:defRPr/>
            </a:pPr>
            <a:r>
              <a:rPr lang="en-GB" sz="1280" cap="all" baseline="0" dirty="0">
                <a:solidFill>
                  <a:schemeClr val="bg1"/>
                </a:solidFill>
                <a:latin typeface="AU Passata" panose="020B0503030502030804" pitchFamily="34" charset="0"/>
              </a:rPr>
              <a:t>UNIVERSITET</a:t>
            </a:r>
          </a:p>
        </p:txBody>
      </p:sp>
      <p:sp>
        <p:nvSpPr>
          <p:cNvPr id="39" name="SD_OFF_Niveau1And2"/>
          <p:cNvSpPr txBox="1">
            <a:spLocks noChangeArrowheads="1"/>
          </p:cNvSpPr>
          <p:nvPr userDrawn="1"/>
        </p:nvSpPr>
        <p:spPr bwMode="auto">
          <a:xfrm>
            <a:off x="1300461" y="5995201"/>
            <a:ext cx="2399375" cy="56759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46284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800" cap="all" spc="53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0" name="Pladsholder til tekst 2"/>
          <p:cNvSpPr txBox="1">
            <a:spLocks/>
          </p:cNvSpPr>
          <p:nvPr userDrawn="1"/>
        </p:nvSpPr>
        <p:spPr>
          <a:xfrm>
            <a:off x="407894" y="5995200"/>
            <a:ext cx="714939" cy="436365"/>
          </a:xfrm>
          <a:prstGeom prst="rect">
            <a:avLst/>
          </a:prstGeom>
        </p:spPr>
        <p:txBody>
          <a:bodyPr wrap="none" lIns="0" tIns="0" rIns="0" bIns="28793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GB" sz="2786" kern="0" dirty="0">
                <a:solidFill>
                  <a:schemeClr val="bg1"/>
                </a:solidFill>
              </a:rPr>
              <a:t>AU</a:t>
            </a:r>
          </a:p>
        </p:txBody>
      </p:sp>
      <p:pic>
        <p:nvPicPr>
          <p:cNvPr id="17" name="Billed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1" y="5865586"/>
            <a:ext cx="4174372" cy="6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2" name="Slide Number Placeholder 21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21" name="Slide Number Placeholder 20" hidden="1"/>
          <p:cNvSpPr>
            <a:spLocks noGrp="1"/>
          </p:cNvSpPr>
          <p:nvPr>
            <p:ph type="sldNum" sz="quarter" idx="12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21" name="Slide Number Placeholder 20" hidden="1"/>
          <p:cNvSpPr>
            <a:spLocks noGrp="1"/>
          </p:cNvSpPr>
          <p:nvPr>
            <p:ph type="sldNum" sz="quarter" idx="12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21" name="Slide Number Placeholder 20" hidden="1"/>
          <p:cNvSpPr>
            <a:spLocks noGrp="1"/>
          </p:cNvSpPr>
          <p:nvPr>
            <p:ph type="sldNum" sz="quarter" idx="12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3" name="Slide Number Placeholder 2" hidden="1"/>
          <p:cNvSpPr>
            <a:spLocks noGrp="1"/>
          </p:cNvSpPr>
          <p:nvPr>
            <p:ph type="sldNum" sz="quarter" idx="10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2" name="Slide Number Placeholder 1" hidden="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a-DK"/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65247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 hidden="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984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00" spc="40" baseline="0">
                <a:noFill/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121" y="6146554"/>
            <a:ext cx="3025931" cy="469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66" r:id="rId3"/>
    <p:sldLayoutId id="2147483662" r:id="rId4"/>
    <p:sldLayoutId id="2147483649" r:id="rId5"/>
    <p:sldLayoutId id="2147483669" r:id="rId6"/>
    <p:sldLayoutId id="2147483661" r:id="rId7"/>
    <p:sldLayoutId id="2147483668" r:id="rId8"/>
    <p:sldLayoutId id="2147483663" r:id="rId9"/>
    <p:sldLayoutId id="2147483670" r:id="rId10"/>
    <p:sldLayoutId id="2147483654" r:id="rId11"/>
    <p:sldLayoutId id="2147483664" r:id="rId12"/>
    <p:sldLayoutId id="2147483671" r:id="rId13"/>
    <p:sldLayoutId id="2147483650" r:id="rId14"/>
    <p:sldLayoutId id="2147483655" r:id="rId15"/>
    <p:sldLayoutId id="2147483651" r:id="rId16"/>
    <p:sldLayoutId id="2147483672" r:id="rId17"/>
    <p:sldLayoutId id="2147483658" r:id="rId18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8341" y="1412777"/>
            <a:ext cx="10392695" cy="1779553"/>
          </a:xfrm>
        </p:spPr>
        <p:txBody>
          <a:bodyPr/>
          <a:lstStyle/>
          <a:p>
            <a:r>
              <a:rPr lang="en-US" dirty="0"/>
              <a:t>Verification</a:t>
            </a:r>
            <a:r>
              <a:rPr lang="da-DK" dirty="0"/>
              <a:t> of Maestro 2 and </a:t>
            </a:r>
            <a:r>
              <a:rPr lang="da-DK" dirty="0" err="1"/>
              <a:t>co</a:t>
            </a:r>
            <a:r>
              <a:rPr lang="da-DK" dirty="0"/>
              <a:t>-simulation </a:t>
            </a:r>
            <a:r>
              <a:rPr lang="en-DK" dirty="0"/>
              <a:t>Algorithms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Simon Thrane Hansen</a:t>
            </a:r>
          </a:p>
        </p:txBody>
      </p:sp>
    </p:spTree>
    <p:extLst>
      <p:ext uri="{BB962C8B-B14F-4D97-AF65-F5344CB8AC3E}">
        <p14:creationId xmlns:p14="http://schemas.microsoft.com/office/powerpoint/2010/main" val="2540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1BC6BA-26AC-1D4D-8723-997B59BE961E}"/>
              </a:ext>
            </a:extLst>
          </p:cNvPr>
          <p:cNvSpPr txBox="1"/>
          <p:nvPr/>
        </p:nvSpPr>
        <p:spPr>
          <a:xfrm>
            <a:off x="765820" y="1986001"/>
            <a:ext cx="10513168" cy="5379934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800" dirty="0"/>
              <a:t>Extrapolation (Reactive inputs):</a:t>
            </a:r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r>
              <a:rPr lang="en-GB" sz="2800" dirty="0"/>
              <a:t>An FMU calculates its future state based on values from the current time.</a:t>
            </a:r>
            <a:endParaRPr lang="en-GB" sz="1600" dirty="0"/>
          </a:p>
          <a:p>
            <a:pPr>
              <a:lnSpc>
                <a:spcPct val="95000"/>
              </a:lnSpc>
            </a:pPr>
            <a:endParaRPr lang="en-GB" sz="1600" dirty="0"/>
          </a:p>
          <a:p>
            <a:pPr>
              <a:lnSpc>
                <a:spcPct val="95000"/>
              </a:lnSpc>
            </a:pPr>
            <a:endParaRPr lang="en-GB" sz="1600" dirty="0"/>
          </a:p>
          <a:p>
            <a:pPr>
              <a:lnSpc>
                <a:spcPct val="95000"/>
              </a:lnSpc>
            </a:pPr>
            <a:endParaRPr lang="en-GB" sz="2800" dirty="0"/>
          </a:p>
          <a:p>
            <a:pPr>
              <a:lnSpc>
                <a:spcPct val="95000"/>
              </a:lnSpc>
            </a:pPr>
            <a:endParaRPr lang="en-GB" sz="2800" dirty="0"/>
          </a:p>
          <a:p>
            <a:pPr>
              <a:lnSpc>
                <a:spcPct val="95000"/>
              </a:lnSpc>
            </a:pPr>
            <a:endParaRPr lang="en-GB" sz="2800" dirty="0"/>
          </a:p>
          <a:p>
            <a:pPr>
              <a:lnSpc>
                <a:spcPct val="95000"/>
              </a:lnSpc>
            </a:pPr>
            <a:r>
              <a:rPr lang="en-GB" sz="2800" dirty="0"/>
              <a:t>Interpolation (Delayed inputs):</a:t>
            </a:r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endParaRPr lang="en-GB" sz="3200" dirty="0"/>
          </a:p>
          <a:p>
            <a:pPr>
              <a:lnSpc>
                <a:spcPct val="95000"/>
              </a:lnSpc>
            </a:pPr>
            <a:r>
              <a:rPr lang="en-GB" sz="2800" dirty="0"/>
              <a:t>An FMU calculates its future state based on future input values.</a:t>
            </a:r>
          </a:p>
          <a:p>
            <a:pPr>
              <a:lnSpc>
                <a:spcPct val="95000"/>
              </a:lnSpc>
            </a:pPr>
            <a:br>
              <a:rPr lang="en-GB" sz="3200" dirty="0"/>
            </a:br>
            <a:endParaRPr lang="en-DK" sz="105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4329-E1F2-7549-8170-C91C533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Extrapolation vs. Interpolation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747F7-05E8-444C-A2D7-B5E6E2CD4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727011"/>
            <a:ext cx="3213100" cy="1562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6E746-9754-1845-BFDB-90738074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2815911"/>
            <a:ext cx="3213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9EA5-7184-714E-B39A-BDEAEA92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Criteria of a sound Master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7BC-1927-9242-A031-86668600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The order of the function calls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DK" dirty="0"/>
              <a:t>A value should be retrived before it can be set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GB" dirty="0"/>
              <a:t>Delayed inputs at time t – values set should be a time </a:t>
            </a:r>
            <a:r>
              <a:rPr lang="en-GB" i="1" dirty="0"/>
              <a:t>t</a:t>
            </a:r>
            <a:r>
              <a:rPr lang="en-GB" dirty="0"/>
              <a:t> (Extrapolation)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GB" dirty="0"/>
              <a:t>Reactive inputs at time t – values set should be a time</a:t>
            </a:r>
            <a:r>
              <a:rPr lang="en-GB" i="1" dirty="0"/>
              <a:t> </a:t>
            </a:r>
            <a:r>
              <a:rPr lang="en-GB" i="1" dirty="0" err="1"/>
              <a:t>t+H</a:t>
            </a:r>
            <a:r>
              <a:rPr lang="en-GB" i="1" dirty="0"/>
              <a:t> </a:t>
            </a:r>
            <a:r>
              <a:rPr lang="en-GB" dirty="0"/>
              <a:t>(Interpolation)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GB" dirty="0"/>
              <a:t>Feedthrough – Input should be set before output can be retrieved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Time-progression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Algebraic Loop – a fixed-point should be obtained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After a co-simulation step all FMUs should be a the same time.</a:t>
            </a:r>
          </a:p>
          <a:p>
            <a:pPr>
              <a:buNone/>
            </a:pPr>
            <a:r>
              <a:rPr lang="en-GB" dirty="0"/>
              <a:t>A sound Master Algorithm satisfies these Criteria (contracts) - Unfortunately it is too naive to handle non-trivial scenarios!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807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F7D5-1136-A845-8160-B3F88C83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Why is it too na</a:t>
            </a:r>
            <a:r>
              <a:rPr lang="en-GB" dirty="0"/>
              <a:t>i</a:t>
            </a:r>
            <a:r>
              <a:rPr lang="en-DK" dirty="0"/>
              <a:t>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8F1C-0A8F-6843-9488-15D285FA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Non-trivial co-simulation scenarios require a search for the correct configurations of the master algorithm.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An algebraic loop requires a fixed-point to be obtained on the output ports!</a:t>
            </a:r>
          </a:p>
          <a:p>
            <a:r>
              <a:rPr lang="en-DK" dirty="0"/>
              <a:t>Until a fixed-point has not been obtained the contracts is violated!</a:t>
            </a:r>
          </a:p>
          <a:p>
            <a:r>
              <a:rPr lang="en-DK" dirty="0"/>
              <a:t>This violation is unavoidable!</a:t>
            </a:r>
          </a:p>
          <a:p>
            <a:endParaRPr lang="en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8E79-4597-2B43-A978-E3320E31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54" y="2564904"/>
            <a:ext cx="5373316" cy="19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AAC-0479-1647-A301-C7456995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How to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FFBA-C108-4440-B3E9-501BE757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8"/>
            <a:ext cx="5108573" cy="3989201"/>
          </a:xfrm>
        </p:spPr>
        <p:txBody>
          <a:bodyPr/>
          <a:lstStyle/>
          <a:p>
            <a:pPr>
              <a:buNone/>
            </a:pPr>
            <a:r>
              <a:rPr lang="en-DK" dirty="0"/>
              <a:t>Tolerate the violation while we iteratively search for a fixed-point.</a:t>
            </a:r>
          </a:p>
          <a:p>
            <a:pPr>
              <a:buNone/>
            </a:pPr>
            <a:r>
              <a:rPr lang="en-DK" dirty="0"/>
              <a:t>Restoration of state is required after each iteration.</a:t>
            </a:r>
          </a:p>
          <a:p>
            <a:pPr>
              <a:buNone/>
            </a:pPr>
            <a:endParaRPr lang="en-DK" dirty="0"/>
          </a:p>
          <a:p>
            <a:pPr>
              <a:buNone/>
            </a:pPr>
            <a:r>
              <a:rPr lang="en-DK" b="1" dirty="0"/>
              <a:t>Insight: </a:t>
            </a:r>
            <a:r>
              <a:rPr lang="en-DK" dirty="0"/>
              <a:t>Once a fixed-point is obtained all FMU-contracts is satisfied!</a:t>
            </a:r>
          </a:p>
          <a:p>
            <a:pPr>
              <a:buNone/>
            </a:pPr>
            <a:endParaRPr lang="en-DK" dirty="0"/>
          </a:p>
          <a:p>
            <a:pPr>
              <a:buNone/>
            </a:pPr>
            <a:endParaRPr lang="en-DK" dirty="0"/>
          </a:p>
          <a:p>
            <a:pPr>
              <a:buNone/>
            </a:pPr>
            <a:endParaRPr lang="en-DK" dirty="0"/>
          </a:p>
          <a:p>
            <a:pPr>
              <a:buNone/>
            </a:pPr>
            <a:r>
              <a:rPr lang="en-DK" dirty="0"/>
              <a:t>NB. A fixed-point is not guaranteed to exists.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E9559-16DF-0942-A91E-96946560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60079"/>
            <a:ext cx="5373316" cy="19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F3DF-8C90-C141-846D-48646A5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Reformulating the Soundness Criteria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6EC9-9EE8-CE44-9DE4-4366197F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960079"/>
            <a:ext cx="10220325" cy="3937484"/>
          </a:xfrm>
        </p:spPr>
        <p:txBody>
          <a:bodyPr/>
          <a:lstStyle/>
          <a:p>
            <a:pPr>
              <a:buNone/>
            </a:pPr>
            <a:r>
              <a:rPr lang="en-GB" sz="3200" dirty="0"/>
              <a:t>Our original formulation of soundness for MA needs to be reformulated!	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GB" sz="3200" dirty="0"/>
              <a:t>Trivial Scenarios</a:t>
            </a:r>
          </a:p>
          <a:p>
            <a:pPr marL="889200" lvl="1" indent="-457200">
              <a:buFont typeface="Wingdings" pitchFamily="2" charset="2"/>
              <a:buChar char="v"/>
            </a:pPr>
            <a:r>
              <a:rPr lang="en-GB" dirty="0"/>
              <a:t>A sound Master Algorithm will for trivial scenarios never break an FMU-contract and will eventually terminate.</a:t>
            </a:r>
            <a:endParaRPr lang="en-GB" sz="3200" dirty="0"/>
          </a:p>
          <a:p>
            <a:pPr marL="457200" indent="-457200">
              <a:buFont typeface="Wingdings" pitchFamily="2" charset="2"/>
              <a:buChar char="v"/>
            </a:pPr>
            <a:r>
              <a:rPr lang="en-GB" sz="3200" dirty="0"/>
              <a:t>Non-Trivial Scenarios</a:t>
            </a:r>
          </a:p>
          <a:p>
            <a:pPr marL="889200" lvl="1" indent="-457200">
              <a:buFont typeface="Wingdings" pitchFamily="2" charset="2"/>
              <a:buChar char="v"/>
            </a:pPr>
            <a:r>
              <a:rPr lang="en-GB" dirty="0"/>
              <a:t>A sound Master Algorithm will for non-trivial scenarios eventually find a configuration that does not break the FMU-contracts (if one exist) and will eventually terminate.</a:t>
            </a:r>
          </a:p>
          <a:p>
            <a:br>
              <a:rPr lang="en-GB" dirty="0"/>
            </a:br>
            <a:endParaRPr lang="en-GB" dirty="0"/>
          </a:p>
          <a:p>
            <a:pPr marL="889200" lvl="1" indent="-457200">
              <a:buFont typeface="Wingdings" pitchFamily="2" charset="2"/>
              <a:buChar char="v"/>
            </a:pPr>
            <a:endParaRPr lang="en-GB" sz="3200" dirty="0"/>
          </a:p>
          <a:p>
            <a:pP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5776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B00-479D-4046-8D27-CDE7521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Uppaal Encoding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B3CD0C-F58C-7E4B-8D18-C83D8CF3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58443"/>
            <a:ext cx="4356596" cy="391301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0D434-DE49-A246-A10F-30992D0BFD90}"/>
              </a:ext>
            </a:extLst>
          </p:cNvPr>
          <p:cNvSpPr txBox="1"/>
          <p:nvPr/>
        </p:nvSpPr>
        <p:spPr>
          <a:xfrm>
            <a:off x="477788" y="1772816"/>
            <a:ext cx="7056784" cy="421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An Automata encapsulating the rules of a valid co-simulation algortihm.</a:t>
            </a:r>
          </a:p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Interpreter:</a:t>
            </a:r>
          </a:p>
          <a:p>
            <a:pPr marL="457200" indent="-457200">
              <a:lnSpc>
                <a:spcPct val="95000"/>
              </a:lnSpc>
              <a:buFont typeface="Wingdings" pitchFamily="2" charset="2"/>
              <a:buChar char="Ø"/>
            </a:pPr>
            <a:r>
              <a:rPr lang="en-DK" sz="2400" dirty="0">
                <a:latin typeface="+mn-lt"/>
              </a:rPr>
              <a:t>Simulates the MA</a:t>
            </a:r>
          </a:p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StepFinder:</a:t>
            </a:r>
          </a:p>
          <a:p>
            <a:pPr marL="342900" indent="-342900">
              <a:lnSpc>
                <a:spcPct val="95000"/>
              </a:lnSpc>
              <a:buFont typeface="Wingdings" pitchFamily="2" charset="2"/>
              <a:buChar char="Ø"/>
            </a:pPr>
            <a:r>
              <a:rPr lang="en-DK" sz="2400" dirty="0">
                <a:latin typeface="+mn-lt"/>
              </a:rPr>
              <a:t>Validates t</a:t>
            </a:r>
            <a:r>
              <a:rPr lang="en-GB" sz="2400" dirty="0">
                <a:latin typeface="+mn-lt"/>
              </a:rPr>
              <a:t>h</a:t>
            </a:r>
            <a:r>
              <a:rPr lang="en-DK" sz="2400" dirty="0">
                <a:latin typeface="+mn-lt"/>
              </a:rPr>
              <a:t>e procedure for finding a common step</a:t>
            </a:r>
          </a:p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LoopSolver:</a:t>
            </a:r>
          </a:p>
          <a:p>
            <a:pPr marL="342900" indent="-342900">
              <a:lnSpc>
                <a:spcPct val="95000"/>
              </a:lnSpc>
              <a:buFont typeface="Wingdings" pitchFamily="2" charset="2"/>
              <a:buChar char="Ø"/>
            </a:pPr>
            <a:r>
              <a:rPr lang="en-DK" sz="2400" dirty="0">
                <a:latin typeface="+mn-lt"/>
              </a:rPr>
              <a:t>Solving Algebraic Loops</a:t>
            </a:r>
          </a:p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FMU:</a:t>
            </a:r>
          </a:p>
          <a:p>
            <a:pPr marL="457200" indent="-457200">
              <a:lnSpc>
                <a:spcPct val="95000"/>
              </a:lnSpc>
              <a:buFont typeface="Wingdings" pitchFamily="2" charset="2"/>
              <a:buChar char="Ø"/>
            </a:pPr>
            <a:r>
              <a:rPr lang="en-DK" sz="2400" dirty="0">
                <a:latin typeface="+mn-lt"/>
              </a:rPr>
              <a:t>Interface of a FMU</a:t>
            </a:r>
          </a:p>
          <a:p>
            <a:pPr marL="457200" indent="-457200">
              <a:lnSpc>
                <a:spcPct val="95000"/>
              </a:lnSpc>
              <a:buFont typeface="Wingdings" pitchFamily="2" charset="2"/>
              <a:buChar char="Ø"/>
            </a:pPr>
            <a:r>
              <a:rPr lang="en-DK" sz="2400" dirty="0">
                <a:latin typeface="+mn-lt"/>
              </a:rPr>
              <a:t>The constraints are encoded as preconditions</a:t>
            </a:r>
          </a:p>
          <a:p>
            <a:pPr>
              <a:lnSpc>
                <a:spcPct val="95000"/>
              </a:lnSpc>
            </a:pPr>
            <a:r>
              <a:rPr lang="en-DK" sz="2400" dirty="0">
                <a:latin typeface="+mn-lt"/>
              </a:rPr>
              <a:t>This work is targeting FormaliSE 2021</a:t>
            </a:r>
          </a:p>
        </p:txBody>
      </p:sp>
    </p:spTree>
    <p:extLst>
      <p:ext uri="{BB962C8B-B14F-4D97-AF65-F5344CB8AC3E}">
        <p14:creationId xmlns:p14="http://schemas.microsoft.com/office/powerpoint/2010/main" val="155321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2B66-C852-2B49-9D28-8687F5E8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Generation of Co-Simulation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9581B-FD26-3642-B27D-279A623B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4" y="2526203"/>
            <a:ext cx="10453116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187-88F9-DD4B-A34B-DC3C1983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Synthezesing Algorithms -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31BBCF-3136-574F-AFA2-2903BCEE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8"/>
            <a:ext cx="10220325" cy="420522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DK" dirty="0"/>
              <a:t>Constraints solving using Z3 using the constraints outlined in this presentation.</a:t>
            </a:r>
          </a:p>
          <a:p>
            <a:pPr>
              <a:buNone/>
            </a:pPr>
            <a:endParaRPr lang="en-DK" dirty="0"/>
          </a:p>
          <a:p>
            <a:pPr marL="457200" indent="-457200">
              <a:buFont typeface="Wingdings" pitchFamily="2" charset="2"/>
              <a:buChar char="Ø"/>
            </a:pPr>
            <a:r>
              <a:rPr lang="en-DK" dirty="0"/>
              <a:t>Trivial scenarios:</a:t>
            </a:r>
          </a:p>
          <a:p>
            <a:pPr marL="889200" lvl="1" indent="-457200">
              <a:buFont typeface="Wingdings" pitchFamily="2" charset="2"/>
              <a:buChar char="Ø"/>
            </a:pPr>
            <a:r>
              <a:rPr lang="en-GB" dirty="0"/>
              <a:t>Fast and straightforward to compute</a:t>
            </a:r>
            <a:endParaRPr lang="en-DK" dirty="0"/>
          </a:p>
          <a:p>
            <a:pPr marL="889200" lvl="1" indent="-457200">
              <a:buFont typeface="Wingdings" pitchFamily="2" charset="2"/>
              <a:buChar char="Ø"/>
            </a:pPr>
            <a:r>
              <a:rPr lang="en-DK" dirty="0"/>
              <a:t>Still working on some optimizations</a:t>
            </a:r>
          </a:p>
          <a:p>
            <a:pPr marL="889200" lvl="1" indent="-457200">
              <a:buFont typeface="Wingdings" pitchFamily="2" charset="2"/>
              <a:buChar char="Ø"/>
            </a:pPr>
            <a:r>
              <a:rPr lang="en-DK" dirty="0"/>
              <a:t>The actions c</a:t>
            </a:r>
            <a:r>
              <a:rPr lang="en-GB" dirty="0"/>
              <a:t>an</a:t>
            </a:r>
            <a:r>
              <a:rPr lang="en-DK" dirty="0"/>
              <a:t> easily be calulated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DK" dirty="0"/>
              <a:t>Non-trivial scenarios:</a:t>
            </a:r>
          </a:p>
          <a:p>
            <a:pPr marL="889200" lvl="1" indent="-457200">
              <a:buFont typeface="Wingdings" pitchFamily="2" charset="2"/>
              <a:buChar char="Ø"/>
            </a:pPr>
            <a:r>
              <a:rPr lang="en-DK" dirty="0"/>
              <a:t>Algebraic loops – unsatisfiable problem</a:t>
            </a:r>
          </a:p>
          <a:p>
            <a:pPr marL="1213200" lvl="2" indent="-457200">
              <a:buFont typeface="Wingdings" pitchFamily="2" charset="2"/>
              <a:buChar char="Ø"/>
            </a:pPr>
            <a:r>
              <a:rPr lang="en-DK" dirty="0"/>
              <a:t>Constraints need to be relaxed – But which?</a:t>
            </a:r>
          </a:p>
          <a:p>
            <a:pPr marL="1609200" lvl="3" indent="-457200">
              <a:buFont typeface="Wingdings" pitchFamily="2" charset="2"/>
              <a:buChar char="Ø"/>
            </a:pPr>
            <a:r>
              <a:rPr lang="en-DK" dirty="0"/>
              <a:t>Perhaps the unsatisfiable constraints could provide some kind of guidance</a:t>
            </a:r>
          </a:p>
          <a:p>
            <a:pPr marL="889200" lvl="1" indent="-457200">
              <a:buFont typeface="Wingdings" pitchFamily="2" charset="2"/>
              <a:buChar char="Ø"/>
            </a:pPr>
            <a:endParaRPr lang="en-DK" dirty="0"/>
          </a:p>
          <a:p>
            <a:pPr lvl="1" indent="0">
              <a:buNone/>
            </a:pPr>
            <a:endParaRPr lang="en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4A023-F679-874F-8750-89450DD0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51" y="2636912"/>
            <a:ext cx="5373316" cy="19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81A4-B4FE-284E-9683-DFCA3B74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Possible Output From Synthesizer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CC18-FBBD-A449-929E-49777796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1916832"/>
            <a:ext cx="4534099" cy="432048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cosim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-step =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{save-state: msd1}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{save-state: msd2}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loop: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until-converged: [msd1.x1, msd1.v1, msd2.fk]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iterate: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{set: msd2.x1}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{set: msd2.v1}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{step: msd2}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{get-tentative: msd2.fk}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{set-tentative: msd1.fk}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{step: msd1}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{get-tentative: msd1.x1}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{get-tentative: msd1.v1}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if-retry-needed: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{restore-state: msd1}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{restore-state: msd2}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{get: msd1.z}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{set: msd2.z}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1A1BFCA-DE8A-DC48-A235-DB537F39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780928"/>
            <a:ext cx="4855343" cy="1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7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F566-60D5-8C43-8225-271F1326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Looking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1127-8731-4748-9D80-0764FBA1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DK" sz="3600" dirty="0"/>
              <a:t>Generation of Co-simulation Algortihm using SAT/SMT-solver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sz="3600" dirty="0"/>
              <a:t>Program transformations and their useability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sz="3600" dirty="0"/>
              <a:t>MaBL-expansion plugin for Synthesezier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sz="3600" dirty="0"/>
              <a:t>MaBL – what can we show about a MaBL specification?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sz="3600" dirty="0"/>
              <a:t>How can Slang be used to verify composition MaBL</a:t>
            </a:r>
          </a:p>
          <a:p>
            <a:pPr>
              <a:buNone/>
            </a:pPr>
            <a:endParaRPr lang="en-DK" sz="3600" dirty="0"/>
          </a:p>
          <a:p>
            <a:pPr marL="342900" indent="-342900">
              <a:buFont typeface="Wingdings" pitchFamily="2" charset="2"/>
              <a:buChar char="Ø"/>
            </a:pP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216528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418" y="-112870"/>
            <a:ext cx="9874636" cy="1308987"/>
          </a:xfrm>
        </p:spPr>
        <p:txBody>
          <a:bodyPr/>
          <a:lstStyle/>
          <a:p>
            <a:r>
              <a:rPr lang="en-GB" sz="4799" dirty="0"/>
              <a:t>Who am </a:t>
            </a:r>
            <a:r>
              <a:rPr lang="en-GB" sz="4799" dirty="0" err="1"/>
              <a:t>i</a:t>
            </a:r>
            <a:r>
              <a:rPr lang="en-GB" sz="4799" dirty="0"/>
              <a:t>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4257" y="1269322"/>
            <a:ext cx="11967252" cy="49240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GB" sz="2399" b="1" dirty="0"/>
              <a:t>Simon </a:t>
            </a:r>
            <a:r>
              <a:rPr lang="en-GB" sz="2399" b="1" dirty="0" err="1"/>
              <a:t>Thrane</a:t>
            </a:r>
            <a:r>
              <a:rPr lang="en-GB" sz="2399" b="1" dirty="0"/>
              <a:t> Hansen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GB" sz="2399" b="1" dirty="0"/>
              <a:t>PhD student at AU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GB" sz="2399" dirty="0"/>
              <a:t>Supervised by Stefan </a:t>
            </a:r>
            <a:r>
              <a:rPr lang="en-GB" sz="2399" dirty="0" err="1"/>
              <a:t>Hallerstede</a:t>
            </a:r>
            <a:r>
              <a:rPr lang="en-GB" sz="2399" dirty="0"/>
              <a:t>, Jaco van de Pol and John </a:t>
            </a:r>
            <a:r>
              <a:rPr lang="en-GB" sz="2399" dirty="0" err="1"/>
              <a:t>Hatcliff</a:t>
            </a:r>
            <a:r>
              <a:rPr lang="en-GB" sz="2399" dirty="0"/>
              <a:t> (Kansas State)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endParaRPr lang="en-GB" sz="2399" dirty="0"/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sz="2399" b="1" dirty="0"/>
              <a:t>Research Interest: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lang="en-GB" sz="2399" dirty="0"/>
              <a:t>Theorem Proving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lang="en-GB" sz="2399" dirty="0"/>
              <a:t>Problem solving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lang="en-GB" sz="2399" dirty="0"/>
              <a:t>Logic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</a:pPr>
            <a:endParaRPr lang="en-GB" sz="2399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174401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13CC-A3DC-7A43-85EC-32941BF7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5999-4FC9-C64D-83B0-0428E9B2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3200" dirty="0"/>
              <a:t>Verification of Co-Simulation Algorithms</a:t>
            </a:r>
          </a:p>
          <a:p>
            <a:pPr marL="457200" indent="-457200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3200" dirty="0"/>
              <a:t>Future Perspective on Verification of Maestro 2</a:t>
            </a:r>
          </a:p>
          <a:p>
            <a:pPr marL="457200" indent="-457200">
              <a:buClr>
                <a:srgbClr val="0070C0"/>
              </a:buClr>
              <a:buFont typeface="Wingdings" pitchFamily="2" charset="2"/>
              <a:buChar char="Ø"/>
            </a:pPr>
            <a:r>
              <a:rPr lang="en-GB"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167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A87F-1357-7F4D-8EA5-40F323EB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K" dirty="0"/>
              <a:t>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E7BD-BDB8-4F43-8395-CF2EA370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Co-simulation Algortihm Verifier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DK" dirty="0"/>
              <a:t>Model-checking: Uppaal</a:t>
            </a:r>
          </a:p>
          <a:p>
            <a:pPr marL="774900" lvl="1" indent="-342900">
              <a:buFont typeface="Wingdings" pitchFamily="2" charset="2"/>
              <a:buChar char="Ø"/>
            </a:pP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Program Transformations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DK" dirty="0"/>
              <a:t>Theorem Proving: Isabelle</a:t>
            </a:r>
          </a:p>
          <a:p>
            <a:pPr>
              <a:buNone/>
            </a:pP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Synthezesing Co-simulation Algortihms</a:t>
            </a:r>
          </a:p>
          <a:p>
            <a:pPr marL="774900" lvl="1" indent="-342900">
              <a:buFont typeface="Wingdings" pitchFamily="2" charset="2"/>
              <a:buChar char="Ø"/>
            </a:pPr>
            <a:r>
              <a:rPr lang="en-DK" dirty="0"/>
              <a:t>Constraints solving: Z3</a:t>
            </a:r>
          </a:p>
          <a:p>
            <a:pPr marL="342900" indent="-342900">
              <a:buFont typeface="Wingdings" pitchFamily="2" charset="2"/>
              <a:buChar char="Ø"/>
            </a:pP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4E67-837C-CC4C-9EC0-B6F56FB63D45}"/>
              </a:ext>
            </a:extLst>
          </p:cNvPr>
          <p:cNvSpPr txBox="1"/>
          <p:nvPr/>
        </p:nvSpPr>
        <p:spPr>
          <a:xfrm>
            <a:off x="3771900" y="2147207"/>
            <a:ext cx="65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endParaRPr lang="en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4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45B6-C3A7-BF42-B3BF-AD155E0C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K" dirty="0"/>
              <a:t>o-simulation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8FB5-FE38-4B4A-AEB6-3425B5AC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Obtaining a trustworthy co-simulation result is dependent on a correct Master Algorithm.</a:t>
            </a: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Composing simulation units to simulate their combined behaviour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The couplings between the simulation units denote a dependency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DK" dirty="0"/>
              <a:t>Co-simulation runs for days - an incorrect algrotihm can be costly!</a:t>
            </a:r>
          </a:p>
          <a:p>
            <a:pPr marL="342900" indent="-342900">
              <a:buFont typeface="Wingdings" pitchFamily="2" charset="2"/>
              <a:buChar char="Ø"/>
            </a:pPr>
            <a:endParaRPr lang="en-DK" dirty="0"/>
          </a:p>
          <a:p>
            <a:pPr>
              <a:buNone/>
            </a:pP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endParaRPr lang="en-DK" dirty="0"/>
          </a:p>
          <a:p>
            <a:pPr>
              <a:buNone/>
            </a:pPr>
            <a:endParaRPr lang="en-DK" dirty="0"/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The Master Algorithm dictates how the different simulation units interact.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BBE91-4006-EA49-B329-7D9425D47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429000"/>
            <a:ext cx="4100686" cy="18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C546-EA46-B043-A60D-A685C512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How to Construct such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D307-8A38-8C4E-9264-1EFB6910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Master Algorithm (MA) is an ordered sequence of function calls (</a:t>
            </a:r>
            <a:r>
              <a:rPr lang="en-GB" i="1" dirty="0"/>
              <a:t>Get, Set, </a:t>
            </a:r>
            <a:r>
              <a:rPr lang="en-GB" i="1" dirty="0" err="1"/>
              <a:t>DoStep</a:t>
            </a:r>
            <a:r>
              <a:rPr lang="en-GB" i="1" dirty="0"/>
              <a:t>, Restore, Save</a:t>
            </a:r>
            <a:r>
              <a:rPr lang="en-GB" dirty="0"/>
              <a:t>) to be performed on the simulation units. </a:t>
            </a:r>
          </a:p>
          <a:p>
            <a:r>
              <a:rPr lang="en-GB" dirty="0"/>
              <a:t>It contains both the Initialization procedure and Co-Simulation Step procedure.</a:t>
            </a:r>
          </a:p>
          <a:p>
            <a:pPr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E1DA2-AD78-2148-80BB-2E269986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573016"/>
            <a:ext cx="4068711" cy="2448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698D6-0DF8-6C45-B409-52B3CAD3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1" y="2976367"/>
            <a:ext cx="4391671" cy="30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AC8-D972-5845-BEC6-C4BA36B8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Generation of algoritms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38B7-94FD-9141-98D3-7EA81EC3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8"/>
            <a:ext cx="10220325" cy="4205225"/>
          </a:xfrm>
        </p:spPr>
        <p:txBody>
          <a:bodyPr/>
          <a:lstStyle/>
          <a:p>
            <a:pPr>
              <a:buNone/>
            </a:pPr>
            <a:r>
              <a:rPr lang="en-GB" dirty="0"/>
              <a:t>Generation of Co-Simulation Algorithms is difficult because: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dirty="0"/>
              <a:t>Each Co-Simulation Scenario is different</a:t>
            </a:r>
          </a:p>
          <a:p>
            <a:pPr marL="889200" lvl="1" indent="-457200">
              <a:buFont typeface="Wingdings" pitchFamily="2" charset="2"/>
              <a:buChar char="§"/>
            </a:pPr>
            <a:r>
              <a:rPr lang="en-GB" dirty="0"/>
              <a:t>Trivial scenarios</a:t>
            </a:r>
          </a:p>
          <a:p>
            <a:pPr marL="889200" lvl="1" indent="-457200">
              <a:buFont typeface="Wingdings" pitchFamily="2" charset="2"/>
              <a:buChar char="§"/>
            </a:pPr>
            <a:r>
              <a:rPr lang="en-GB" dirty="0"/>
              <a:t>Non-trivial scenarios</a:t>
            </a:r>
          </a:p>
          <a:p>
            <a:pPr marL="1213200" lvl="2" indent="-457200">
              <a:buFont typeface="Wingdings" pitchFamily="2" charset="2"/>
              <a:buChar char="§"/>
            </a:pPr>
            <a:r>
              <a:rPr lang="en-GB" dirty="0"/>
              <a:t>Handling of Algebraic Loops</a:t>
            </a:r>
          </a:p>
          <a:p>
            <a:pPr marL="1213200" lvl="2" indent="-457200">
              <a:buFont typeface="Wingdings" pitchFamily="2" charset="2"/>
              <a:buChar char="§"/>
            </a:pPr>
            <a:r>
              <a:rPr lang="en-GB" dirty="0"/>
              <a:t>Finding a common step size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dirty="0"/>
              <a:t>The Implementation of an FMU affects the MA</a:t>
            </a:r>
          </a:p>
          <a:p>
            <a:pPr marL="889200" lvl="1" indent="-457200">
              <a:buFont typeface="Wingdings" pitchFamily="2" charset="2"/>
              <a:buChar char="§"/>
            </a:pPr>
            <a:r>
              <a:rPr lang="en-GB" dirty="0"/>
              <a:t>Interpolation</a:t>
            </a:r>
          </a:p>
          <a:p>
            <a:pPr marL="889200" lvl="1" indent="-457200">
              <a:buFont typeface="Wingdings" pitchFamily="2" charset="2"/>
              <a:buChar char="§"/>
            </a:pPr>
            <a:r>
              <a:rPr lang="en-GB" dirty="0"/>
              <a:t>Extrapolation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GB" dirty="0"/>
              <a:t>The order of the function calls</a:t>
            </a:r>
          </a:p>
          <a:p>
            <a:pPr>
              <a:buNone/>
            </a:pPr>
            <a:r>
              <a:rPr lang="en-GB" dirty="0"/>
              <a:t>How do we ensure the correctness of such an Algorithm?</a:t>
            </a:r>
          </a:p>
          <a:p>
            <a:pPr marL="457200" indent="-457200">
              <a:buFont typeface="Wingdings" pitchFamily="2" charset="2"/>
              <a:buChar char="§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8398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001C-ECF2-7D47-BEB8-4A6A8A8C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Verification of an Algorithm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42D5-6B2C-0E43-AE70-4464CAA6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build a tool that given a master algorithm and a co-simulation scenario can formally verify the correctness of the Master Algorithm.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EB5EF-BFB5-7D45-9596-143CCF58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54" y="2852936"/>
            <a:ext cx="835151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A56B-74BA-3C48-ACAB-173CCD7D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Co-Simulation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2AE0-28AF-F242-8765-6DF9B70C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2492895"/>
            <a:ext cx="10220325" cy="3404667"/>
          </a:xfrm>
        </p:spPr>
        <p:txBody>
          <a:bodyPr numCol="2"/>
          <a:lstStyle/>
          <a:p>
            <a:pPr>
              <a:buNone/>
            </a:pPr>
            <a:r>
              <a:rPr lang="en-GB" dirty="0"/>
              <a:t>Trivial scenarios: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dirty="0"/>
              <a:t>No Algebraic Loops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dirty="0"/>
              <a:t>Fixed-Step Co-Simulation Algorithm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b="1" dirty="0"/>
              <a:t>Rollback not needed</a:t>
            </a:r>
          </a:p>
          <a:p>
            <a:pPr marL="457200" indent="-457200">
              <a:buFont typeface="Wingdings" pitchFamily="2" charset="2"/>
              <a:buChar char="Ø"/>
            </a:pPr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Non-trivial scenarios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Algebraic Loops - a port depends on itself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Not capable of running a Fixed-Step Algorithm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b="1" dirty="0"/>
              <a:t>Rollback needed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/>
          </a:p>
          <a:p>
            <a:pPr marL="342900" indent="-342900">
              <a:buFont typeface="Wingdings" pitchFamily="2" charset="2"/>
              <a:buChar char="Ø"/>
            </a:pPr>
            <a:endParaRPr lang="en-DK" dirty="0"/>
          </a:p>
          <a:p>
            <a:endParaRPr lang="en-DK" dirty="0"/>
          </a:p>
          <a:p>
            <a:pPr>
              <a:buNone/>
            </a:pP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2369A-A31A-FD4C-B562-7AE5F230E848}"/>
              </a:ext>
            </a:extLst>
          </p:cNvPr>
          <p:cNvSpPr txBox="1"/>
          <p:nvPr/>
        </p:nvSpPr>
        <p:spPr>
          <a:xfrm>
            <a:off x="837828" y="1844824"/>
            <a:ext cx="9865096" cy="5628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800" dirty="0"/>
              <a:t>Different scenarios </a:t>
            </a:r>
            <a:r>
              <a:rPr lang="en-GB" sz="2800" dirty="0">
                <a:sym typeface="Wingdings" pitchFamily="2" charset="2"/>
              </a:rPr>
              <a:t></a:t>
            </a:r>
            <a:r>
              <a:rPr lang="en-GB" sz="2800" dirty="0"/>
              <a:t> Different Configurations of Master Algorithms</a:t>
            </a:r>
          </a:p>
          <a:p>
            <a:pPr>
              <a:lnSpc>
                <a:spcPct val="95000"/>
              </a:lnSpc>
            </a:pPr>
            <a:endParaRPr lang="en-DK" sz="10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1515B-0DA9-D942-B8D1-B5839C2EF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26" y="4383571"/>
            <a:ext cx="4486098" cy="1512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FC87F-6431-7E46-BD6B-95B8B8E7E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4383571"/>
            <a:ext cx="4938082" cy="9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7800"/>
      </p:ext>
    </p:extLst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09 AU Pink">
      <a:dk1>
        <a:srgbClr val="000000"/>
      </a:dk1>
      <a:lt1>
        <a:srgbClr val="FFFFFF"/>
      </a:lt1>
      <a:dk2>
        <a:srgbClr val="5F0030"/>
      </a:dk2>
      <a:lt2>
        <a:srgbClr val="5F0030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TwinOpening" id="{4ACED29F-4493-424E-96F2-EC46F7B1375C}" vid="{FD287F68-D283-CD43-AE6F-32EF69CB0B8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 16:9</Template>
  <TotalTime>1523</TotalTime>
  <Words>940</Words>
  <Application>Microsoft Macintosh PowerPoint</Application>
  <PresentationFormat>Custom</PresentationFormat>
  <Paragraphs>187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AU Passata</vt:lpstr>
      <vt:lpstr>AU Passata Light</vt:lpstr>
      <vt:lpstr>AU Peto</vt:lpstr>
      <vt:lpstr>Calibri</vt:lpstr>
      <vt:lpstr>Consolas</vt:lpstr>
      <vt:lpstr>Georgia</vt:lpstr>
      <vt:lpstr>Wingdings</vt:lpstr>
      <vt:lpstr>Wingdings 3</vt:lpstr>
      <vt:lpstr>AU 16:9</vt:lpstr>
      <vt:lpstr>Verification of Maestro 2 and co-simulation Algorithms</vt:lpstr>
      <vt:lpstr>Who am i?</vt:lpstr>
      <vt:lpstr>Agenda</vt:lpstr>
      <vt:lpstr>Current work</vt:lpstr>
      <vt:lpstr>Co-simulation Algorithms</vt:lpstr>
      <vt:lpstr>How to Construct such an Algorithm</vt:lpstr>
      <vt:lpstr>Generation of algoritms</vt:lpstr>
      <vt:lpstr>Verification of an Algorithm</vt:lpstr>
      <vt:lpstr>Co-Simulation scenarios</vt:lpstr>
      <vt:lpstr>Extrapolation vs. Interpolation</vt:lpstr>
      <vt:lpstr>Criteria of a sound Master algorithm</vt:lpstr>
      <vt:lpstr>Why is it too naive?</vt:lpstr>
      <vt:lpstr>How to solve this?</vt:lpstr>
      <vt:lpstr>Reformulating the Soundness Criteria</vt:lpstr>
      <vt:lpstr>Uppaal Encoding</vt:lpstr>
      <vt:lpstr>Generation of Co-Simulation algorithms</vt:lpstr>
      <vt:lpstr>Synthezesing Algorithms - Status</vt:lpstr>
      <vt:lpstr>Possible Output From Synthesizer</vt:lpstr>
      <vt:lpstr>Looking into the 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Maestro 2 and co-simulation</dc:title>
  <dc:creator>Simon Thrane Hansen</dc:creator>
  <cp:lastModifiedBy>Simon Thrane Hansen</cp:lastModifiedBy>
  <cp:revision>55</cp:revision>
  <dcterms:created xsi:type="dcterms:W3CDTF">2020-11-27T12:56:56Z</dcterms:created>
  <dcterms:modified xsi:type="dcterms:W3CDTF">2020-12-01T12:34:29Z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TemplateId">
    <vt:lpwstr>636196524199658508</vt:lpwstr>
  </property>
  <property fmtid="{D5CDD505-2E9C-101B-9397-08002B2CF9AE}" pid="4" name="UserProfileId">
    <vt:lpwstr>636298280897337409</vt:lpwstr>
  </property>
  <property fmtid="{D5CDD505-2E9C-101B-9397-08002B2CF9AE}" pid="5" name="TemplafyTimeStamp">
    <vt:lpwstr>2017-02-24T14:35:30.3621506Z</vt:lpwstr>
  </property>
  <property fmtid="{D5CDD505-2E9C-101B-9397-08002B2CF9AE}" pid="6" name="OfficeID">
    <vt:lpwstr>1247</vt:lpwstr>
  </property>
  <property fmtid="{D5CDD505-2E9C-101B-9397-08002B2CF9AE}" pid="7" name="colorthemechange">
    <vt:lpwstr>True</vt:lpwstr>
  </property>
  <property fmtid="{D5CDD505-2E9C-101B-9397-08002B2CF9AE}" pid="8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9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10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1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12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13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14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15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6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7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8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9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20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21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22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23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24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25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6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7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3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3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3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3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3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3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8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9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40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41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42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43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44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45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6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7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8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9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50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51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52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53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54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55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6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7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8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9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60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61" name="PluginDependencies_53">
    <vt:lpwstr>taSource","dependencyId":":","dependencyVersion":null},{"dependencyType":"DataSource","dependencyId":":","dependencyVersion":null},{"dependencyType":"DataSource","dependencyId":":","dependencyVersion":null},{"dependencyType":"DataSource","dependencyId":":</vt:lpwstr>
  </property>
  <property fmtid="{D5CDD505-2E9C-101B-9397-08002B2CF9AE}" pid="62" name="PluginDependencies_54">
    <vt:lpwstr>","dependencyVersion":null},{"dependencyType":"DataSource","dependencyId":":","dependencyVersion":null},{"dependencyType":"DataSource","dependencyId":":","dependencyVersion":null}],"635926855539746206:636045261152541359":[],"635926855539746206:63604526115</vt:lpwstr>
  </property>
  <property fmtid="{D5CDD505-2E9C-101B-9397-08002B2CF9AE}" pid="63" name="PluginDependencies_55">
    <vt:lpwstr>2541360":[],"635926855539746206:636045261152541361":[],"635926855539746206:636045261152541362":[],"635926855539746206:636201755725570107":[],"635926855539746206:636202472501229023":[],"636198984014436113:636201083184391135":[],"636198984014436113:63620242</vt:lpwstr>
  </property>
  <property fmtid="{D5CDD505-2E9C-101B-9397-08002B2CF9AE}" pid="64" name="PluginDependencies_56">
    <vt:lpwstr>7959546802":[],"636196757971227492:636196758752615800":[],"636196757971227492:636204959842030361":[],"635690283596553901:635756574568773657":[]}</vt:lpwstr>
  </property>
</Properties>
</file>