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handoutMasterIdLst>
    <p:handoutMasterId r:id="rId32"/>
  </p:handoutMasterIdLst>
  <p:sldIdLst>
    <p:sldId id="280" r:id="rId4"/>
    <p:sldId id="256" r:id="rId5"/>
    <p:sldId id="259" r:id="rId6"/>
    <p:sldId id="269" r:id="rId7"/>
    <p:sldId id="315" r:id="rId8"/>
    <p:sldId id="310" r:id="rId9"/>
    <p:sldId id="316" r:id="rId10"/>
    <p:sldId id="317" r:id="rId11"/>
    <p:sldId id="306" r:id="rId12"/>
    <p:sldId id="308" r:id="rId13"/>
    <p:sldId id="311" r:id="rId14"/>
    <p:sldId id="307" r:id="rId15"/>
    <p:sldId id="304" r:id="rId16"/>
    <p:sldId id="305" r:id="rId17"/>
    <p:sldId id="318" r:id="rId18"/>
    <p:sldId id="321" r:id="rId19"/>
    <p:sldId id="260" r:id="rId20"/>
    <p:sldId id="322" r:id="rId21"/>
    <p:sldId id="319" r:id="rId22"/>
    <p:sldId id="262" r:id="rId23"/>
    <p:sldId id="320" r:id="rId24"/>
    <p:sldId id="263" r:id="rId25"/>
    <p:sldId id="264" r:id="rId26"/>
    <p:sldId id="266" r:id="rId27"/>
    <p:sldId id="287" r:id="rId28"/>
    <p:sldId id="288" r:id="rId29"/>
    <p:sldId id="297" r:id="rId30"/>
    <p:sldId id="279" r:id="rId31"/>
  </p:sldIdLst>
  <p:sldSz cx="9144000" cy="5143500" type="screen16x9"/>
  <p:notesSz cx="6858000" cy="9144000"/>
  <p:embeddedFontLst>
    <p:embeddedFont>
      <p:font typeface="Segoe UI" pitchFamily="34" charset="0"/>
      <p:regular r:id="rId33"/>
      <p:bold r:id="rId34"/>
      <p:italic r:id="rId35"/>
      <p:boldItalic r:id="rId36"/>
    </p:embeddedFont>
    <p:embeddedFont>
      <p:font typeface="Segoe UI Symbol" pitchFamily="34" charset="0"/>
      <p:regular r:id="rId37"/>
    </p:embeddedFont>
    <p:embeddedFont>
      <p:font typeface="Segoe UI Light" pitchFamily="34" charset="0"/>
      <p:regular r:id="rId38"/>
    </p:embeddedFont>
    <p:embeddedFont>
      <p:font typeface="Consolas" pitchFamily="49" charset="0"/>
      <p:regular r:id="rId39"/>
      <p:bold r:id="rId40"/>
      <p:italic r:id="rId41"/>
      <p:boldItalic r:id="rId42"/>
    </p:embeddedFont>
    <p:embeddedFont>
      <p:font typeface="Calibri" pitchFamily="34" charset="0"/>
      <p:regular r:id="rId43"/>
      <p:bold r:id="rId44"/>
      <p:italic r:id="rId45"/>
      <p:boldItalic r:id="rId46"/>
    </p:embeddedFont>
    <p:embeddedFont>
      <p:font typeface="Segoe UI Semibold" pitchFamily="34" charset="0"/>
      <p:bold r:id="rId47"/>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B2B2B2"/>
    <a:srgbClr val="000000"/>
    <a:srgbClr val="00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90" y="-461"/>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56"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23.05.2012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41436" y="1221570"/>
            <a:ext cx="6660888" cy="170992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userDrawn="1"/>
        </p:nvSpPr>
        <p:spPr>
          <a:xfrm>
            <a:off x="431448" y="1221570"/>
            <a:ext cx="6570876"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userDrawn="1"/>
        </p:nvSpPr>
        <p:spPr>
          <a:xfrm>
            <a:off x="7092336" y="2121390"/>
            <a:ext cx="1710258" cy="8101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5850780"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4" name="Text Placeholder 23"/>
          <p:cNvSpPr>
            <a:spLocks noGrp="1"/>
          </p:cNvSpPr>
          <p:nvPr userDrawn="1">
            <p:ph type="body" sz="quarter" idx="10" hasCustomPrompt="1"/>
          </p:nvPr>
        </p:nvSpPr>
        <p:spPr>
          <a:xfrm>
            <a:off x="791496" y="4371990"/>
            <a:ext cx="5850780"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tx1">
                    <a:lumMod val="65000"/>
                    <a:lumOff val="35000"/>
                  </a:schemeClr>
                </a:solidFill>
              </a:defRPr>
            </a:lvl1pPr>
          </a:lstStyle>
          <a:p>
            <a:pPr lvl="0"/>
            <a:r>
              <a:rPr lang="en-US" dirty="0" smtClean="0"/>
              <a:t>@twitter | mail@example.com | blog.example.com</a:t>
            </a:r>
            <a:endParaRPr lang="ru-RU" dirty="0" smtClean="0"/>
          </a:p>
          <a:p>
            <a:pPr lvl="0"/>
            <a:endParaRPr lang="ru-RU" dirty="0"/>
          </a:p>
        </p:txBody>
      </p:sp>
      <p:sp>
        <p:nvSpPr>
          <p:cNvPr id="32" name="TextBox 31"/>
          <p:cNvSpPr txBox="1"/>
          <p:nvPr userDrawn="1"/>
        </p:nvSpPr>
        <p:spPr>
          <a:xfrm>
            <a:off x="7093186" y="2592944"/>
            <a:ext cx="1710228" cy="338554"/>
          </a:xfrm>
          <a:prstGeom prst="rect">
            <a:avLst/>
          </a:prstGeom>
          <a:noFill/>
        </p:spPr>
        <p:txBody>
          <a:bodyPr wrap="square" rtlCol="0" anchor="b">
            <a:spAutoFit/>
          </a:bodyPr>
          <a:lstStyle/>
          <a:p>
            <a:pPr algn="l"/>
            <a:r>
              <a:rPr lang="en-US" sz="1600" dirty="0" smtClean="0">
                <a:solidFill>
                  <a:schemeClr val="bg1"/>
                </a:solidFill>
                <a:latin typeface="+mj-lt"/>
                <a:ea typeface="Segoe UI" pitchFamily="34" charset="0"/>
                <a:cs typeface="Segoe UI" pitchFamily="34" charset="0"/>
              </a:rPr>
              <a:t>//</a:t>
            </a:r>
            <a:r>
              <a:rPr lang="en-US" sz="1600" baseline="0" dirty="0" smtClean="0">
                <a:solidFill>
                  <a:schemeClr val="bg1"/>
                </a:solidFill>
                <a:latin typeface="+mj-lt"/>
                <a:ea typeface="Segoe UI" pitchFamily="34" charset="0"/>
                <a:cs typeface="Segoe UI" pitchFamily="34" charset="0"/>
              </a:rPr>
              <a:t> </a:t>
            </a:r>
            <a:r>
              <a:rPr lang="en-US" sz="1600" dirty="0" smtClean="0">
                <a:solidFill>
                  <a:schemeClr val="bg1"/>
                </a:solidFill>
                <a:latin typeface="Segoe UI Semibold" pitchFamily="34" charset="0"/>
                <a:ea typeface="Segoe UI" pitchFamily="34" charset="0"/>
                <a:cs typeface="Segoe UI" pitchFamily="34" charset="0"/>
              </a:rPr>
              <a:t>DevCon•12</a:t>
            </a:r>
            <a:endParaRPr lang="en-US" sz="1600" dirty="0">
              <a:solidFill>
                <a:schemeClr val="bg1"/>
              </a:solidFill>
              <a:latin typeface="Segoe UI Semibold" pitchFamily="34" charset="0"/>
              <a:ea typeface="Segoe UI" pitchFamily="34" charset="0"/>
              <a:cs typeface="Segoe UI" pitchFamily="34" charset="0"/>
            </a:endParaRPr>
          </a:p>
        </p:txBody>
      </p:sp>
      <p:sp>
        <p:nvSpPr>
          <p:cNvPr id="34" name="Rectangle 33"/>
          <p:cNvSpPr/>
          <p:nvPr userDrawn="1"/>
        </p:nvSpPr>
        <p:spPr>
          <a:xfrm>
            <a:off x="7092336" y="1221570"/>
            <a:ext cx="810108" cy="810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userDrawn="1"/>
        </p:nvSpPr>
        <p:spPr>
          <a:xfrm>
            <a:off x="7992486" y="1221570"/>
            <a:ext cx="810108" cy="810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23-24</a:t>
            </a:r>
            <a:r>
              <a:rPr lang="ru-RU" dirty="0" smtClean="0"/>
              <a:t> мая</a:t>
            </a:r>
            <a:r>
              <a:rPr lang="en-US" dirty="0" smtClean="0"/>
              <a:t>, </a:t>
            </a:r>
            <a:r>
              <a:rPr lang="ru-RU" dirty="0" smtClean="0"/>
              <a:t>2012 г.</a:t>
            </a:r>
            <a:endParaRPr lang="en-US" dirty="0"/>
          </a:p>
          <a:p>
            <a:r>
              <a:rPr lang="en-US" dirty="0" smtClean="0"/>
              <a:t>Microsoft</a:t>
            </a:r>
            <a:endParaRPr lang="en-US" dirty="0">
              <a:latin typeface="Segoe UI Semibold" pitchFamily="34" charset="0"/>
            </a:endParaRPr>
          </a:p>
        </p:txBody>
      </p:sp>
    </p:spTree>
    <p:extLst>
      <p:ext uri="{BB962C8B-B14F-4D97-AF65-F5344CB8AC3E}">
        <p14:creationId xmlns:p14="http://schemas.microsoft.com/office/powerpoint/2010/main" val="12629305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3</a:t>
            </a:r>
            <a:endParaRPr lang="ru-RU" dirty="0"/>
          </a:p>
        </p:txBody>
      </p:sp>
      <p:sp>
        <p:nvSpPr>
          <p:cNvPr id="3" name="Content Placeholder 2"/>
          <p:cNvSpPr>
            <a:spLocks noGrp="1"/>
          </p:cNvSpPr>
          <p:nvPr>
            <p:ph idx="1"/>
          </p:nvPr>
        </p:nvSpPr>
        <p:spPr>
          <a:xfrm>
            <a:off x="0" y="1221570"/>
            <a:ext cx="9144000" cy="3510469"/>
          </a:xfrm>
          <a:solidFill>
            <a:schemeClr val="accent1"/>
          </a:solidFill>
        </p:spPr>
        <p:txBody>
          <a:bodyPr/>
          <a:lstStyle/>
          <a:p>
            <a:pPr marL="804863"/>
            <a:r>
              <a:rPr lang="ru-RU" dirty="0" smtClean="0">
                <a:solidFill>
                  <a:schemeClr val="bg1"/>
                </a:solidFill>
              </a:rPr>
              <a:t>Исходный код</a:t>
            </a:r>
            <a:r>
              <a:rPr lang="en-US" dirty="0" smtClean="0">
                <a:solidFill>
                  <a:schemeClr val="bg1"/>
                </a:solidFill>
              </a:rPr>
              <a:t>:</a:t>
            </a:r>
          </a:p>
          <a:p>
            <a:pPr marL="804863" lvl="1"/>
            <a:r>
              <a:rPr lang="en-US" dirty="0">
                <a:solidFill>
                  <a:schemeClr val="bg1"/>
                </a:solidFill>
              </a:rPr>
              <a:t>http://aspnet.codeplex.com</a:t>
            </a:r>
            <a:r>
              <a:rPr lang="en-US" dirty="0" smtClean="0">
                <a:solidFill>
                  <a:schemeClr val="bg1"/>
                </a:solidFill>
              </a:rPr>
              <a:t>/</a:t>
            </a:r>
          </a:p>
          <a:p>
            <a:pPr marL="804863" lvl="1"/>
            <a:endParaRPr lang="ru-RU" dirty="0" smtClean="0">
              <a:solidFill>
                <a:schemeClr val="bg1"/>
              </a:solidFill>
            </a:endParaRPr>
          </a:p>
          <a:p>
            <a:pPr marL="804863" lvl="1"/>
            <a:endParaRPr lang="ru-RU" dirty="0">
              <a:solidFill>
                <a:schemeClr val="bg1"/>
              </a:solidFill>
            </a:endParaRPr>
          </a:p>
        </p:txBody>
      </p:sp>
    </p:spTree>
    <p:extLst>
      <p:ext uri="{BB962C8B-B14F-4D97-AF65-F5344CB8AC3E}">
        <p14:creationId xmlns:p14="http://schemas.microsoft.com/office/powerpoint/2010/main" val="20064857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В </a:t>
            </a:r>
            <a:r>
              <a:rPr lang="en-US" dirty="0" smtClean="0"/>
              <a:t>MVC3 </a:t>
            </a:r>
            <a:r>
              <a:rPr lang="ru-RU" dirty="0" smtClean="0"/>
              <a:t>Используется </a:t>
            </a:r>
            <a:r>
              <a:rPr lang="en-US" dirty="0" smtClean="0"/>
              <a:t>EAP</a:t>
            </a:r>
            <a:endParaRPr lang="ru-RU" dirty="0"/>
          </a:p>
        </p:txBody>
      </p:sp>
      <p:sp>
        <p:nvSpPr>
          <p:cNvPr id="6" name="Content Placeholder 5"/>
          <p:cNvSpPr>
            <a:spLocks noGrp="1"/>
          </p:cNvSpPr>
          <p:nvPr>
            <p:ph idx="1"/>
          </p:nvPr>
        </p:nvSpPr>
        <p:spPr/>
        <p:txBody>
          <a:bodyPr/>
          <a:lstStyle/>
          <a:p>
            <a:r>
              <a:rPr lang="ru-RU" dirty="0" smtClean="0"/>
              <a:t>Действие разбивается на два метода</a:t>
            </a:r>
          </a:p>
          <a:p>
            <a:pPr lvl="1"/>
            <a:r>
              <a:rPr lang="en-US" dirty="0" smtClean="0"/>
              <a:t>void </a:t>
            </a:r>
            <a:r>
              <a:rPr lang="en-US" dirty="0" err="1" smtClean="0"/>
              <a:t>ActionAsync</a:t>
            </a:r>
            <a:endParaRPr lang="en-US" dirty="0" smtClean="0"/>
          </a:p>
          <a:p>
            <a:pPr lvl="1"/>
            <a:r>
              <a:rPr lang="en-US" dirty="0" err="1" smtClean="0"/>
              <a:t>ActionResult</a:t>
            </a:r>
            <a:r>
              <a:rPr lang="en-US" dirty="0" smtClean="0"/>
              <a:t> </a:t>
            </a:r>
            <a:r>
              <a:rPr lang="en-US" dirty="0" err="1" smtClean="0"/>
              <a:t>ActionCompleted</a:t>
            </a:r>
            <a:r>
              <a:rPr lang="en-US" dirty="0" smtClean="0"/>
              <a:t>()</a:t>
            </a:r>
          </a:p>
          <a:p>
            <a:pPr lvl="1"/>
            <a:r>
              <a:rPr lang="en-US" dirty="0" err="1" smtClean="0"/>
              <a:t>AsyncManager</a:t>
            </a:r>
            <a:endParaRPr lang="en-US" dirty="0"/>
          </a:p>
        </p:txBody>
      </p:sp>
    </p:spTree>
    <p:extLst>
      <p:ext uri="{BB962C8B-B14F-4D97-AF65-F5344CB8AC3E}">
        <p14:creationId xmlns:p14="http://schemas.microsoft.com/office/powerpoint/2010/main" val="2797113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en-US" sz="2000" dirty="0" smtClean="0">
                <a:latin typeface="Segoe UI Light" pitchFamily="34" charset="0"/>
                <a:cs typeface="Segoe UI Light" pitchFamily="34" charset="0"/>
              </a:rPr>
              <a:t>Task</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smtClean="0"/>
              <a:t>Асинхронное программирование в </a:t>
            </a:r>
            <a:r>
              <a:rPr lang="en-US" dirty="0" smtClean="0"/>
              <a:t>ASP.NET MVC 4</a:t>
            </a:r>
            <a:endParaRPr lang="ru-RU" dirty="0"/>
          </a:p>
        </p:txBody>
      </p:sp>
    </p:spTree>
    <p:extLst>
      <p:ext uri="{BB962C8B-B14F-4D97-AF65-F5344CB8AC3E}">
        <p14:creationId xmlns:p14="http://schemas.microsoft.com/office/powerpoint/2010/main" val="35110754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4 </a:t>
            </a:r>
            <a:r>
              <a:rPr lang="ru-RU" dirty="0" smtClean="0"/>
              <a:t>и</a:t>
            </a:r>
            <a:r>
              <a:rPr lang="en-US" dirty="0" smtClean="0"/>
              <a:t> Web API</a:t>
            </a:r>
            <a:endParaRPr lang="ru-RU" dirty="0"/>
          </a:p>
        </p:txBody>
      </p:sp>
      <p:sp>
        <p:nvSpPr>
          <p:cNvPr id="3" name="Content Placeholder 2"/>
          <p:cNvSpPr>
            <a:spLocks noGrp="1"/>
          </p:cNvSpPr>
          <p:nvPr>
            <p:ph idx="1"/>
          </p:nvPr>
        </p:nvSpPr>
        <p:spPr>
          <a:xfrm>
            <a:off x="0" y="1221570"/>
            <a:ext cx="9144000" cy="3510469"/>
          </a:xfrm>
          <a:solidFill>
            <a:schemeClr val="accent1"/>
          </a:solidFill>
        </p:spPr>
        <p:txBody>
          <a:bodyPr/>
          <a:lstStyle/>
          <a:p>
            <a:pPr marL="804863"/>
            <a:r>
              <a:rPr lang="ru-RU" dirty="0" smtClean="0">
                <a:solidFill>
                  <a:schemeClr val="bg1"/>
                </a:solidFill>
              </a:rPr>
              <a:t>Исходный код новой веб-платформы </a:t>
            </a:r>
            <a:r>
              <a:rPr lang="en-US" dirty="0" smtClean="0">
                <a:solidFill>
                  <a:schemeClr val="bg1"/>
                </a:solidFill>
              </a:rPr>
              <a:t>MS:</a:t>
            </a:r>
          </a:p>
          <a:p>
            <a:pPr marL="804863" lvl="1"/>
            <a:r>
              <a:rPr lang="en-US" dirty="0">
                <a:solidFill>
                  <a:schemeClr val="bg1"/>
                </a:solidFill>
              </a:rPr>
              <a:t>http://aspnetwebstack.codeplex.com/</a:t>
            </a:r>
            <a:endParaRPr lang="ru-RU" dirty="0" smtClean="0">
              <a:solidFill>
                <a:schemeClr val="bg1"/>
              </a:solidFill>
            </a:endParaRPr>
          </a:p>
          <a:p>
            <a:pPr marL="804863" lvl="1"/>
            <a:endParaRPr lang="ru-RU" dirty="0" smtClean="0">
              <a:solidFill>
                <a:schemeClr val="bg1"/>
              </a:solidFill>
            </a:endParaRPr>
          </a:p>
          <a:p>
            <a:pPr marL="804863"/>
            <a:r>
              <a:rPr lang="ru-RU" smtClean="0">
                <a:solidFill>
                  <a:schemeClr val="bg1"/>
                </a:solidFill>
              </a:rPr>
              <a:t>Доступно через</a:t>
            </a:r>
            <a:endParaRPr lang="en-US" dirty="0" smtClean="0">
              <a:solidFill>
                <a:schemeClr val="bg1"/>
              </a:solidFill>
            </a:endParaRPr>
          </a:p>
          <a:p>
            <a:pPr marL="804863" lvl="1"/>
            <a:r>
              <a:rPr lang="en-US" dirty="0">
                <a:solidFill>
                  <a:schemeClr val="bg1"/>
                </a:solidFill>
              </a:rPr>
              <a:t>Install-Package </a:t>
            </a:r>
            <a:r>
              <a:rPr lang="en-US" dirty="0" err="1" smtClean="0">
                <a:solidFill>
                  <a:schemeClr val="bg1"/>
                </a:solidFill>
              </a:rPr>
              <a:t>AspNetMvc</a:t>
            </a:r>
            <a:r>
              <a:rPr lang="en-US" dirty="0">
                <a:solidFill>
                  <a:schemeClr val="bg1"/>
                </a:solidFill>
              </a:rPr>
              <a:t/>
            </a:r>
            <a:br>
              <a:rPr lang="en-US" dirty="0">
                <a:solidFill>
                  <a:schemeClr val="bg1"/>
                </a:solidFill>
              </a:rPr>
            </a:br>
            <a:r>
              <a:rPr lang="en-US" dirty="0">
                <a:solidFill>
                  <a:schemeClr val="bg1"/>
                </a:solidFill>
              </a:rPr>
              <a:t>Install-Package </a:t>
            </a:r>
            <a:r>
              <a:rPr lang="en-US" dirty="0" err="1">
                <a:solidFill>
                  <a:schemeClr val="bg1"/>
                </a:solidFill>
              </a:rPr>
              <a:t>AspNetWebApi</a:t>
            </a:r>
            <a:endParaRPr lang="en-US" dirty="0" smtClean="0">
              <a:solidFill>
                <a:schemeClr val="bg1"/>
              </a:solidFill>
            </a:endParaRPr>
          </a:p>
          <a:p>
            <a:pPr marL="804863" lvl="1"/>
            <a:endParaRPr lang="ru-RU" dirty="0">
              <a:solidFill>
                <a:schemeClr val="bg1"/>
              </a:solidFill>
            </a:endParaRPr>
          </a:p>
        </p:txBody>
      </p:sp>
    </p:spTree>
    <p:extLst>
      <p:ext uri="{BB962C8B-B14F-4D97-AF65-F5344CB8AC3E}">
        <p14:creationId xmlns:p14="http://schemas.microsoft.com/office/powerpoint/2010/main" val="33280594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AsyncController</a:t>
            </a:r>
            <a:r>
              <a:rPr lang="en-US" dirty="0" smtClean="0"/>
              <a:t> </a:t>
            </a:r>
            <a:r>
              <a:rPr lang="ru-RU" dirty="0" smtClean="0"/>
              <a:t>в </a:t>
            </a:r>
            <a:r>
              <a:rPr lang="en-US" dirty="0" smtClean="0"/>
              <a:t>MVC4</a:t>
            </a:r>
            <a:endParaRPr lang="ru-RU" dirty="0"/>
          </a:p>
        </p:txBody>
      </p:sp>
      <p:sp>
        <p:nvSpPr>
          <p:cNvPr id="5" name="Content Placeholder 4"/>
          <p:cNvSpPr>
            <a:spLocks noGrp="1"/>
          </p:cNvSpPr>
          <p:nvPr>
            <p:ph idx="1"/>
          </p:nvPr>
        </p:nvSpPr>
        <p:spPr/>
        <p:txBody>
          <a:bodyPr/>
          <a:lstStyle/>
          <a:p>
            <a:r>
              <a:rPr lang="en-US" sz="1800" dirty="0">
                <a:solidFill>
                  <a:schemeClr val="accent3"/>
                </a:solidFill>
              </a:rPr>
              <a:t>// Controller now supports asynchronous operations.</a:t>
            </a:r>
          </a:p>
          <a:p>
            <a:r>
              <a:rPr lang="en-US" sz="1800" dirty="0" smtClean="0">
                <a:solidFill>
                  <a:schemeClr val="accent3"/>
                </a:solidFill>
              </a:rPr>
              <a:t>// </a:t>
            </a:r>
            <a:r>
              <a:rPr lang="en-US" sz="1800" dirty="0">
                <a:solidFill>
                  <a:schemeClr val="accent3"/>
                </a:solidFill>
              </a:rPr>
              <a:t>This class only exists </a:t>
            </a:r>
          </a:p>
          <a:p>
            <a:r>
              <a:rPr lang="en-US" sz="1800" dirty="0" smtClean="0">
                <a:solidFill>
                  <a:schemeClr val="accent3"/>
                </a:solidFill>
              </a:rPr>
              <a:t>// </a:t>
            </a:r>
            <a:r>
              <a:rPr lang="en-US" sz="1800" dirty="0">
                <a:solidFill>
                  <a:schemeClr val="accent3"/>
                </a:solidFill>
              </a:rPr>
              <a:t>a) for backwards </a:t>
            </a:r>
            <a:r>
              <a:rPr lang="en-US" sz="1800" dirty="0" err="1">
                <a:solidFill>
                  <a:schemeClr val="accent3"/>
                </a:solidFill>
              </a:rPr>
              <a:t>compat</a:t>
            </a:r>
            <a:r>
              <a:rPr lang="en-US" sz="1800" dirty="0">
                <a:solidFill>
                  <a:schemeClr val="accent3"/>
                </a:solidFill>
              </a:rPr>
              <a:t> for callers that derive from it,</a:t>
            </a:r>
          </a:p>
          <a:p>
            <a:r>
              <a:rPr lang="en-US" sz="1800" dirty="0" smtClean="0">
                <a:solidFill>
                  <a:schemeClr val="accent3"/>
                </a:solidFill>
              </a:rPr>
              <a:t>// </a:t>
            </a:r>
            <a:r>
              <a:rPr lang="en-US" sz="1800" dirty="0">
                <a:solidFill>
                  <a:schemeClr val="accent3"/>
                </a:solidFill>
              </a:rPr>
              <a:t>b) </a:t>
            </a:r>
            <a:r>
              <a:rPr lang="en-US" sz="1800" dirty="0" err="1">
                <a:solidFill>
                  <a:schemeClr val="accent3"/>
                </a:solidFill>
              </a:rPr>
              <a:t>ActionMethodSelector</a:t>
            </a:r>
            <a:r>
              <a:rPr lang="en-US" sz="1800" dirty="0">
                <a:solidFill>
                  <a:schemeClr val="accent3"/>
                </a:solidFill>
              </a:rPr>
              <a:t> can detect it to bind to </a:t>
            </a:r>
            <a:r>
              <a:rPr lang="en-US" sz="1800" dirty="0" smtClean="0">
                <a:solidFill>
                  <a:schemeClr val="accent3"/>
                </a:solidFill>
              </a:rPr>
              <a:t>        //    </a:t>
            </a:r>
            <a:r>
              <a:rPr lang="en-US" sz="1800" dirty="0" err="1" smtClean="0">
                <a:solidFill>
                  <a:schemeClr val="accent3"/>
                </a:solidFill>
              </a:rPr>
              <a:t>ActionAsync</a:t>
            </a:r>
            <a:r>
              <a:rPr lang="en-US" sz="1800" dirty="0" smtClean="0">
                <a:solidFill>
                  <a:schemeClr val="accent3"/>
                </a:solidFill>
              </a:rPr>
              <a:t>/</a:t>
            </a:r>
            <a:r>
              <a:rPr lang="en-US" sz="1800" dirty="0" err="1" smtClean="0">
                <a:solidFill>
                  <a:schemeClr val="accent3"/>
                </a:solidFill>
              </a:rPr>
              <a:t>ActionCompleted</a:t>
            </a:r>
            <a:r>
              <a:rPr lang="en-US" sz="1800" dirty="0" smtClean="0">
                <a:solidFill>
                  <a:schemeClr val="accent3"/>
                </a:solidFill>
              </a:rPr>
              <a:t> </a:t>
            </a:r>
            <a:r>
              <a:rPr lang="en-US" sz="1800" dirty="0">
                <a:solidFill>
                  <a:schemeClr val="accent3"/>
                </a:solidFill>
              </a:rPr>
              <a:t>patterns.</a:t>
            </a:r>
          </a:p>
          <a:p>
            <a:r>
              <a:rPr lang="en-US" dirty="0">
                <a:solidFill>
                  <a:schemeClr val="accent1"/>
                </a:solidFill>
              </a:rPr>
              <a:t>p</a:t>
            </a:r>
            <a:r>
              <a:rPr lang="en-US" dirty="0" smtClean="0">
                <a:solidFill>
                  <a:schemeClr val="accent1"/>
                </a:solidFill>
              </a:rPr>
              <a:t>ublic abstract class</a:t>
            </a:r>
            <a:r>
              <a:rPr lang="en-US" dirty="0" smtClean="0"/>
              <a:t> </a:t>
            </a:r>
            <a:r>
              <a:rPr lang="en-US" dirty="0" err="1" smtClean="0"/>
              <a:t>AsyncController</a:t>
            </a:r>
            <a:r>
              <a:rPr lang="en-US" dirty="0" smtClean="0"/>
              <a:t> : Controller</a:t>
            </a:r>
          </a:p>
          <a:p>
            <a:r>
              <a:rPr lang="en-US" dirty="0" smtClean="0"/>
              <a:t>{</a:t>
            </a:r>
          </a:p>
          <a:p>
            <a:r>
              <a:rPr lang="en-US" dirty="0" smtClean="0"/>
              <a:t>}</a:t>
            </a:r>
          </a:p>
        </p:txBody>
      </p:sp>
    </p:spTree>
    <p:extLst>
      <p:ext uri="{BB962C8B-B14F-4D97-AF65-F5344CB8AC3E}">
        <p14:creationId xmlns:p14="http://schemas.microsoft.com/office/powerpoint/2010/main" val="33131593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Task</a:t>
            </a:r>
            <a:r>
              <a:rPr lang="en-US" dirty="0" smtClean="0"/>
              <a:t>’</a:t>
            </a:r>
            <a:r>
              <a:rPr lang="ru-RU" dirty="0" smtClean="0"/>
              <a:t>и тоже бывают неправильные!</a:t>
            </a:r>
            <a:endParaRPr lang="ru-RU" dirty="0"/>
          </a:p>
        </p:txBody>
      </p:sp>
      <p:sp>
        <p:nvSpPr>
          <p:cNvPr id="6" name="Content Placeholder 5"/>
          <p:cNvSpPr>
            <a:spLocks noGrp="1"/>
          </p:cNvSpPr>
          <p:nvPr>
            <p:ph idx="1"/>
          </p:nvPr>
        </p:nvSpPr>
        <p:spPr/>
        <p:txBody>
          <a:bodyPr/>
          <a:lstStyle/>
          <a:p>
            <a:r>
              <a:rPr lang="en-US" dirty="0" smtClean="0"/>
              <a:t>Task.Factory.StartNew( ()=&gt; </a:t>
            </a:r>
            <a:r>
              <a:rPr lang="en-US" dirty="0" err="1" smtClean="0"/>
              <a:t>DoWork</a:t>
            </a:r>
            <a:r>
              <a:rPr lang="en-US" dirty="0" smtClean="0"/>
              <a:t>() );</a:t>
            </a:r>
            <a:endParaRPr lang="ru-RU" dirty="0" smtClean="0"/>
          </a:p>
          <a:p>
            <a:pPr lvl="1"/>
            <a:r>
              <a:rPr lang="ru-RU" dirty="0" smtClean="0"/>
              <a:t>Возвращает текущий </a:t>
            </a:r>
            <a:r>
              <a:rPr lang="en-US" dirty="0" smtClean="0"/>
              <a:t>worker thread </a:t>
            </a:r>
            <a:r>
              <a:rPr lang="ru-RU" dirty="0" smtClean="0"/>
              <a:t>в </a:t>
            </a:r>
            <a:r>
              <a:rPr lang="en-US" dirty="0" smtClean="0"/>
              <a:t>thread pool, </a:t>
            </a:r>
            <a:r>
              <a:rPr lang="ru-RU" dirty="0" smtClean="0"/>
              <a:t>и забирает еще один</a:t>
            </a:r>
          </a:p>
          <a:p>
            <a:pPr lvl="1"/>
            <a:r>
              <a:rPr lang="ru-RU" dirty="0" smtClean="0"/>
              <a:t>Имеет смысл иногда для параллельного выполнения задач, но зависит от конкретики</a:t>
            </a:r>
            <a:endParaRPr lang="en-US" dirty="0" smtClean="0"/>
          </a:p>
          <a:p>
            <a:r>
              <a:rPr lang="ru-RU" dirty="0" smtClean="0"/>
              <a:t>Нужно использовать </a:t>
            </a:r>
            <a:r>
              <a:rPr lang="en-US" dirty="0" smtClean="0"/>
              <a:t>IO-bound tasks, </a:t>
            </a:r>
            <a:r>
              <a:rPr lang="ru-RU" dirty="0" smtClean="0"/>
              <a:t>в этом нам поможет </a:t>
            </a:r>
            <a:r>
              <a:rPr lang="en-US" dirty="0" smtClean="0"/>
              <a:t>API </a:t>
            </a:r>
            <a:r>
              <a:rPr lang="ru-RU" dirty="0" smtClean="0"/>
              <a:t>библиотеки классов</a:t>
            </a:r>
            <a:endParaRPr lang="ru-RU" dirty="0"/>
          </a:p>
        </p:txBody>
      </p:sp>
    </p:spTree>
    <p:extLst>
      <p:ext uri="{BB962C8B-B14F-4D97-AF65-F5344CB8AC3E}">
        <p14:creationId xmlns:p14="http://schemas.microsoft.com/office/powerpoint/2010/main" val="51782692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Что же делать?</a:t>
            </a:r>
            <a:endParaRPr lang="ru-RU" dirty="0"/>
          </a:p>
        </p:txBody>
      </p:sp>
      <p:sp>
        <p:nvSpPr>
          <p:cNvPr id="6" name="Content Placeholder 5"/>
          <p:cNvSpPr>
            <a:spLocks noGrp="1"/>
          </p:cNvSpPr>
          <p:nvPr>
            <p:ph idx="1"/>
          </p:nvPr>
        </p:nvSpPr>
        <p:spPr/>
        <p:txBody>
          <a:bodyPr/>
          <a:lstStyle/>
          <a:p>
            <a:r>
              <a:rPr lang="ru-RU" dirty="0" smtClean="0"/>
              <a:t>Поддержать </a:t>
            </a:r>
            <a:r>
              <a:rPr lang="ru-RU" dirty="0" smtClean="0"/>
              <a:t>работу с </a:t>
            </a:r>
            <a:r>
              <a:rPr lang="en-US" dirty="0" smtClean="0"/>
              <a:t>Task </a:t>
            </a:r>
            <a:r>
              <a:rPr lang="ru-RU" dirty="0" smtClean="0"/>
              <a:t>в </a:t>
            </a:r>
            <a:r>
              <a:rPr lang="en-US" dirty="0" smtClean="0"/>
              <a:t>MVC3 </a:t>
            </a:r>
            <a:r>
              <a:rPr lang="ru-RU" dirty="0" smtClean="0"/>
              <a:t>самим</a:t>
            </a:r>
            <a:endParaRPr lang="ru-RU" dirty="0" smtClean="0"/>
          </a:p>
          <a:p>
            <a:pPr lvl="1"/>
            <a:r>
              <a:rPr lang="en-US" dirty="0" err="1" smtClean="0"/>
              <a:t>ActionInvoker</a:t>
            </a:r>
            <a:endParaRPr lang="en-US" dirty="0" smtClean="0"/>
          </a:p>
          <a:p>
            <a:pPr lvl="1"/>
            <a:r>
              <a:rPr lang="en-US" dirty="0" err="1" smtClean="0"/>
              <a:t>ControllerDescriptor</a:t>
            </a:r>
            <a:endParaRPr lang="en-US" dirty="0" smtClean="0"/>
          </a:p>
          <a:p>
            <a:pPr lvl="1"/>
            <a:r>
              <a:rPr lang="en-US" dirty="0" err="1" smtClean="0"/>
              <a:t>ActionDescriptor</a:t>
            </a:r>
            <a:endParaRPr lang="ru-RU" dirty="0" smtClean="0"/>
          </a:p>
          <a:p>
            <a:pPr lvl="1"/>
            <a:r>
              <a:rPr lang="ru-RU" dirty="0" smtClean="0"/>
              <a:t>В сумме 4 файла, из которых только один требует усилий</a:t>
            </a:r>
            <a:endParaRPr lang="en-US" dirty="0"/>
          </a:p>
        </p:txBody>
      </p:sp>
    </p:spTree>
    <p:extLst>
      <p:ext uri="{BB962C8B-B14F-4D97-AF65-F5344CB8AC3E}">
        <p14:creationId xmlns:p14="http://schemas.microsoft.com/office/powerpoint/2010/main" val="3908499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ru-RU" dirty="0" smtClean="0"/>
              <a:t>Реально экспериментальное решение. Может падать и вываливаться с ошибками.</a:t>
            </a:r>
            <a:endParaRPr lang="ru-RU" dirty="0"/>
          </a:p>
        </p:txBody>
      </p:sp>
      <p:sp>
        <p:nvSpPr>
          <p:cNvPr id="5" name="Content Placeholder 4"/>
          <p:cNvSpPr>
            <a:spLocks noGrp="1"/>
          </p:cNvSpPr>
          <p:nvPr>
            <p:ph sz="quarter" idx="10"/>
          </p:nvPr>
        </p:nvSpPr>
        <p:spPr/>
        <p:txBody>
          <a:bodyPr/>
          <a:lstStyle/>
          <a:p>
            <a:r>
              <a:rPr lang="ru-RU" dirty="0" smtClean="0"/>
              <a:t>Давайте немного похимичим!</a:t>
            </a:r>
            <a:endParaRPr lang="ru-RU" dirty="0"/>
          </a:p>
        </p:txBody>
      </p:sp>
      <p:sp>
        <p:nvSpPr>
          <p:cNvPr id="2" name="Text Placeholder 1"/>
          <p:cNvSpPr>
            <a:spLocks noGrp="1"/>
          </p:cNvSpPr>
          <p:nvPr>
            <p:ph type="body" sz="quarter" idx="12"/>
          </p:nvPr>
        </p:nvSpPr>
        <p:spPr/>
        <p:txBody>
          <a:bodyPr/>
          <a:lstStyle/>
          <a:p>
            <a:r>
              <a:rPr lang="ru-RU" dirty="0" smtClean="0"/>
              <a:t>Эксперимент</a:t>
            </a:r>
            <a:endParaRPr lang="ru-RU" dirty="0"/>
          </a:p>
        </p:txBody>
      </p:sp>
    </p:spTree>
    <p:extLst>
      <p:ext uri="{BB962C8B-B14F-4D97-AF65-F5344CB8AC3E}">
        <p14:creationId xmlns:p14="http://schemas.microsoft.com/office/powerpoint/2010/main" val="430674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Неудобно</a:t>
            </a:r>
            <a:endParaRPr lang="ru-RU" dirty="0"/>
          </a:p>
        </p:txBody>
      </p:sp>
      <p:sp>
        <p:nvSpPr>
          <p:cNvPr id="6" name="Content Placeholder 5"/>
          <p:cNvSpPr>
            <a:spLocks noGrp="1"/>
          </p:cNvSpPr>
          <p:nvPr>
            <p:ph idx="1"/>
          </p:nvPr>
        </p:nvSpPr>
        <p:spPr/>
        <p:txBody>
          <a:bodyPr/>
          <a:lstStyle/>
          <a:p>
            <a:r>
              <a:rPr lang="ru-RU" dirty="0" smtClean="0"/>
              <a:t>Как перейти от </a:t>
            </a:r>
            <a:r>
              <a:rPr lang="en-US" dirty="0" smtClean="0"/>
              <a:t>Task&lt;Model&gt; </a:t>
            </a:r>
            <a:r>
              <a:rPr lang="ru-RU" dirty="0" smtClean="0"/>
              <a:t>к </a:t>
            </a:r>
            <a:r>
              <a:rPr lang="en-US" dirty="0" smtClean="0"/>
              <a:t>Task&lt;</a:t>
            </a:r>
            <a:r>
              <a:rPr lang="en-US" dirty="0" err="1" smtClean="0"/>
              <a:t>ViewResult</a:t>
            </a:r>
            <a:r>
              <a:rPr lang="en-US" dirty="0" smtClean="0"/>
              <a:t>&gt;?</a:t>
            </a:r>
            <a:endParaRPr lang="ru-RU" dirty="0" smtClean="0"/>
          </a:p>
          <a:p>
            <a:pPr lvl="1"/>
            <a:r>
              <a:rPr lang="en-US" dirty="0" err="1" smtClean="0"/>
              <a:t>TaskCompletionSource</a:t>
            </a:r>
            <a:endParaRPr lang="en-US" dirty="0" smtClean="0"/>
          </a:p>
          <a:p>
            <a:pPr lvl="1"/>
            <a:r>
              <a:rPr lang="ru-RU" dirty="0" smtClean="0"/>
              <a:t>Помогает перейти от одного </a:t>
            </a:r>
            <a:r>
              <a:rPr lang="en-US" dirty="0" smtClean="0"/>
              <a:t>Task</a:t>
            </a:r>
            <a:r>
              <a:rPr lang="en-US" dirty="0" smtClean="0"/>
              <a:t>’</a:t>
            </a:r>
            <a:r>
              <a:rPr lang="ru-RU" dirty="0" smtClean="0"/>
              <a:t>а к другому</a:t>
            </a:r>
            <a:endParaRPr lang="en-US" dirty="0" smtClean="0"/>
          </a:p>
        </p:txBody>
      </p:sp>
    </p:spTree>
    <p:extLst>
      <p:ext uri="{BB962C8B-B14F-4D97-AF65-F5344CB8AC3E}">
        <p14:creationId xmlns:p14="http://schemas.microsoft.com/office/powerpoint/2010/main" val="5900986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Счастья все равно нет </a:t>
            </a:r>
            <a:r>
              <a:rPr lang="ru-RU" dirty="0" smtClean="0">
                <a:sym typeface="Wingdings" pitchFamily="2" charset="2"/>
              </a:rPr>
              <a:t></a:t>
            </a:r>
            <a:endParaRPr lang="ru-RU" dirty="0"/>
          </a:p>
        </p:txBody>
      </p:sp>
      <p:sp>
        <p:nvSpPr>
          <p:cNvPr id="6" name="Content Placeholder 5"/>
          <p:cNvSpPr>
            <a:spLocks noGrp="1"/>
          </p:cNvSpPr>
          <p:nvPr>
            <p:ph idx="1"/>
          </p:nvPr>
        </p:nvSpPr>
        <p:spPr/>
        <p:txBody>
          <a:bodyPr/>
          <a:lstStyle/>
          <a:p>
            <a:r>
              <a:rPr lang="ru-RU" dirty="0" smtClean="0"/>
              <a:t>Нет есть!</a:t>
            </a:r>
            <a:r>
              <a:rPr lang="en-US" dirty="0" smtClean="0"/>
              <a:t> </a:t>
            </a:r>
            <a:r>
              <a:rPr lang="ru-RU" dirty="0" smtClean="0">
                <a:sym typeface="Wingdings" pitchFamily="2" charset="2"/>
              </a:rPr>
              <a:t></a:t>
            </a:r>
            <a:r>
              <a:rPr lang="ru-RU" dirty="0" smtClean="0"/>
              <a:t> </a:t>
            </a:r>
            <a:r>
              <a:rPr lang="en-US" dirty="0" smtClean="0"/>
              <a:t>LINQ </a:t>
            </a:r>
            <a:r>
              <a:rPr lang="ru-RU" dirty="0" smtClean="0"/>
              <a:t>провайдер для </a:t>
            </a:r>
            <a:r>
              <a:rPr lang="en-US" dirty="0" smtClean="0"/>
              <a:t>Task</a:t>
            </a:r>
            <a:endParaRPr lang="ru-RU" dirty="0" smtClean="0"/>
          </a:p>
          <a:p>
            <a:pPr lvl="1"/>
            <a:r>
              <a:rPr lang="en-US" dirty="0" err="1" smtClean="0"/>
              <a:t>ParallelExtensions</a:t>
            </a:r>
            <a:r>
              <a:rPr lang="en-US" dirty="0" smtClean="0"/>
              <a:t> </a:t>
            </a:r>
            <a:r>
              <a:rPr lang="ru-RU" dirty="0" smtClean="0"/>
              <a:t>от </a:t>
            </a:r>
            <a:r>
              <a:rPr lang="en-US" dirty="0" err="1" smtClean="0"/>
              <a:t>pfx</a:t>
            </a:r>
            <a:r>
              <a:rPr lang="en-US" dirty="0" smtClean="0"/>
              <a:t> team</a:t>
            </a:r>
            <a:endParaRPr lang="en-US" dirty="0" smtClean="0"/>
          </a:p>
          <a:p>
            <a:pPr lvl="1"/>
            <a:r>
              <a:rPr lang="en-US" dirty="0"/>
              <a:t>http://blogs.msdn.com/b/pfxteam/archive/2010/04/04/9990342.aspx </a:t>
            </a:r>
            <a:endParaRPr lang="en-US" dirty="0" smtClean="0"/>
          </a:p>
          <a:p>
            <a:pPr lvl="1"/>
            <a:r>
              <a:rPr lang="en-US" dirty="0" err="1" smtClean="0"/>
              <a:t>LinqToTasks</a:t>
            </a:r>
            <a:endParaRPr lang="en-US" dirty="0" smtClean="0"/>
          </a:p>
          <a:p>
            <a:pPr lvl="1"/>
            <a:r>
              <a:rPr lang="en-US" dirty="0" smtClean="0"/>
              <a:t>3 </a:t>
            </a:r>
            <a:r>
              <a:rPr lang="ru-RU" dirty="0" smtClean="0"/>
              <a:t>файла</a:t>
            </a:r>
            <a:endParaRPr lang="en-US" dirty="0"/>
          </a:p>
        </p:txBody>
      </p:sp>
    </p:spTree>
    <p:extLst>
      <p:ext uri="{BB962C8B-B14F-4D97-AF65-F5344CB8AC3E}">
        <p14:creationId xmlns:p14="http://schemas.microsoft.com/office/powerpoint/2010/main" val="40462455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dirty="0"/>
              <a:t>Асинхронная магия в ASP.NET MVC</a:t>
            </a:r>
          </a:p>
        </p:txBody>
      </p:sp>
      <p:sp>
        <p:nvSpPr>
          <p:cNvPr id="5" name="Subtitle 4"/>
          <p:cNvSpPr>
            <a:spLocks noGrp="1"/>
          </p:cNvSpPr>
          <p:nvPr>
            <p:ph type="subTitle" idx="1"/>
          </p:nvPr>
        </p:nvSpPr>
        <p:spPr/>
        <p:txBody>
          <a:bodyPr/>
          <a:lstStyle/>
          <a:p>
            <a:r>
              <a:rPr lang="ru-RU" dirty="0" smtClean="0"/>
              <a:t>ЕВГЕНИЙ АГАФОНОВ</a:t>
            </a:r>
            <a:endParaRPr lang="en-US" dirty="0"/>
          </a:p>
        </p:txBody>
      </p:sp>
      <p:sp>
        <p:nvSpPr>
          <p:cNvPr id="6" name="Text Placeholder 5"/>
          <p:cNvSpPr>
            <a:spLocks noGrp="1"/>
          </p:cNvSpPr>
          <p:nvPr>
            <p:ph type="body" sz="quarter" idx="10"/>
          </p:nvPr>
        </p:nvSpPr>
        <p:spPr/>
        <p:txBody>
          <a:bodyPr/>
          <a:lstStyle/>
          <a:p>
            <a:r>
              <a:rPr lang="en-US" dirty="0" smtClean="0"/>
              <a:t>@</a:t>
            </a:r>
            <a:r>
              <a:rPr lang="en-US" dirty="0" err="1" smtClean="0"/>
              <a:t>eugene_agafonov</a:t>
            </a:r>
            <a:r>
              <a:rPr lang="en-US" dirty="0" smtClean="0"/>
              <a:t> | eugeneagafonov.com</a:t>
            </a:r>
            <a:endParaRPr lang="ru-RU" dirty="0"/>
          </a:p>
        </p:txBody>
      </p:sp>
      <p:sp>
        <p:nvSpPr>
          <p:cNvPr id="2" name="Content Placeholder 1"/>
          <p:cNvSpPr>
            <a:spLocks noGrp="1"/>
          </p:cNvSpPr>
          <p:nvPr>
            <p:ph sz="quarter" idx="11"/>
          </p:nvPr>
        </p:nvSpPr>
        <p:spPr/>
        <p:txBody>
          <a:bodyPr/>
          <a:lstStyle/>
          <a:p>
            <a:r>
              <a:rPr lang="ru-RU" dirty="0" smtClean="0"/>
              <a:t>Руководитель группы веб-разработки </a:t>
            </a:r>
            <a:r>
              <a:rPr lang="en-US" dirty="0" err="1" smtClean="0"/>
              <a:t>Lingvo</a:t>
            </a:r>
            <a:endParaRPr lang="en-US" dirty="0" smtClean="0"/>
          </a:p>
          <a:p>
            <a:r>
              <a:rPr lang="en-US" dirty="0" smtClean="0"/>
              <a:t>ABBYY</a:t>
            </a:r>
            <a:endParaRPr lang="ru-RU" dirty="0"/>
          </a:p>
        </p:txBody>
      </p:sp>
      <p:sp>
        <p:nvSpPr>
          <p:cNvPr id="17" name="Freeform 15"/>
          <p:cNvSpPr>
            <a:spLocks noEditPoints="1"/>
          </p:cNvSpPr>
          <p:nvPr/>
        </p:nvSpPr>
        <p:spPr bwMode="black">
          <a:xfrm>
            <a:off x="8129948" y="1415704"/>
            <a:ext cx="544748" cy="49676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20" name="Picture 9" descr="C:\Users\konkich\Desktop\VS_h_bL_r[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343"/>
          <a:stretch/>
        </p:blipFill>
        <p:spPr bwMode="auto">
          <a:xfrm>
            <a:off x="7113602" y="1443546"/>
            <a:ext cx="772599" cy="38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8799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ru-RU" dirty="0" smtClean="0"/>
              <a:t>Все любят волшебство и фокусы.</a:t>
            </a:r>
            <a:endParaRPr lang="ru-RU" dirty="0"/>
          </a:p>
        </p:txBody>
      </p:sp>
      <p:sp>
        <p:nvSpPr>
          <p:cNvPr id="5" name="Content Placeholder 4"/>
          <p:cNvSpPr>
            <a:spLocks noGrp="1"/>
          </p:cNvSpPr>
          <p:nvPr>
            <p:ph sz="quarter" idx="10"/>
          </p:nvPr>
        </p:nvSpPr>
        <p:spPr/>
        <p:txBody>
          <a:bodyPr/>
          <a:lstStyle/>
          <a:p>
            <a:r>
              <a:rPr lang="ru-RU" dirty="0" smtClean="0"/>
              <a:t>Время фокусов!</a:t>
            </a:r>
            <a:endParaRPr lang="ru-RU" dirty="0"/>
          </a:p>
        </p:txBody>
      </p:sp>
      <p:sp>
        <p:nvSpPr>
          <p:cNvPr id="3" name="Text Placeholder 2"/>
          <p:cNvSpPr>
            <a:spLocks noGrp="1"/>
          </p:cNvSpPr>
          <p:nvPr>
            <p:ph type="body" sz="quarter" idx="12"/>
          </p:nvPr>
        </p:nvSpPr>
        <p:spPr/>
        <p:txBody>
          <a:bodyPr/>
          <a:lstStyle/>
          <a:p>
            <a:r>
              <a:rPr lang="ru-RU" dirty="0" smtClean="0"/>
              <a:t>Фокус</a:t>
            </a:r>
            <a:endParaRPr lang="ru-RU" dirty="0"/>
          </a:p>
        </p:txBody>
      </p:sp>
    </p:spTree>
    <p:extLst>
      <p:ext uri="{BB962C8B-B14F-4D97-AF65-F5344CB8AC3E}">
        <p14:creationId xmlns:p14="http://schemas.microsoft.com/office/powerpoint/2010/main" val="22706710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А что же дальше?</a:t>
            </a:r>
            <a:endParaRPr lang="ru-RU" dirty="0"/>
          </a:p>
        </p:txBody>
      </p:sp>
      <p:sp>
        <p:nvSpPr>
          <p:cNvPr id="6" name="Content Placeholder 5"/>
          <p:cNvSpPr>
            <a:spLocks noGrp="1"/>
          </p:cNvSpPr>
          <p:nvPr>
            <p:ph idx="1"/>
          </p:nvPr>
        </p:nvSpPr>
        <p:spPr/>
        <p:txBody>
          <a:bodyPr/>
          <a:lstStyle/>
          <a:p>
            <a:r>
              <a:rPr lang="ru-RU" dirty="0" smtClean="0"/>
              <a:t>С</a:t>
            </a:r>
            <a:r>
              <a:rPr lang="en-US" dirty="0" smtClean="0"/>
              <a:t># 5.0</a:t>
            </a:r>
            <a:endParaRPr lang="ru-RU" dirty="0" smtClean="0"/>
          </a:p>
          <a:p>
            <a:pPr lvl="1"/>
            <a:r>
              <a:rPr lang="ru-RU" dirty="0" smtClean="0"/>
              <a:t>Можно написать быстро, но не совсем правильно</a:t>
            </a:r>
            <a:endParaRPr lang="en-US" dirty="0" smtClean="0"/>
          </a:p>
          <a:p>
            <a:pPr lvl="1"/>
            <a:r>
              <a:rPr lang="ru-RU" dirty="0" smtClean="0"/>
              <a:t>Все равно сложности нас подстерегают </a:t>
            </a:r>
            <a:r>
              <a:rPr lang="ru-RU" dirty="0" smtClean="0">
                <a:sym typeface="Wingdings" pitchFamily="2" charset="2"/>
              </a:rPr>
              <a:t></a:t>
            </a:r>
            <a:r>
              <a:rPr lang="en-US" dirty="0" smtClean="0"/>
              <a:t> </a:t>
            </a:r>
          </a:p>
        </p:txBody>
      </p:sp>
    </p:spTree>
    <p:extLst>
      <p:ext uri="{BB962C8B-B14F-4D97-AF65-F5344CB8AC3E}">
        <p14:creationId xmlns:p14="http://schemas.microsoft.com/office/powerpoint/2010/main" val="189951614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ru-RU" dirty="0" smtClean="0"/>
              <a:t>Немного софтверной магии!</a:t>
            </a:r>
            <a:endParaRPr lang="ru-RU" dirty="0"/>
          </a:p>
        </p:txBody>
      </p:sp>
      <p:sp>
        <p:nvSpPr>
          <p:cNvPr id="5" name="Content Placeholder 4"/>
          <p:cNvSpPr>
            <a:spLocks noGrp="1"/>
          </p:cNvSpPr>
          <p:nvPr>
            <p:ph sz="quarter" idx="10"/>
          </p:nvPr>
        </p:nvSpPr>
        <p:spPr/>
        <p:txBody>
          <a:bodyPr/>
          <a:lstStyle/>
          <a:p>
            <a:r>
              <a:rPr lang="ru-RU" dirty="0" smtClean="0"/>
              <a:t>Демонстрация решения</a:t>
            </a:r>
            <a:endParaRPr lang="ru-RU" dirty="0"/>
          </a:p>
        </p:txBody>
      </p:sp>
      <p:sp>
        <p:nvSpPr>
          <p:cNvPr id="2" name="Text Placeholder 1"/>
          <p:cNvSpPr>
            <a:spLocks noGrp="1"/>
          </p:cNvSpPr>
          <p:nvPr>
            <p:ph type="body" sz="quarter" idx="12"/>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41196499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endParaRPr lang="ru-RU" dirty="0"/>
          </a:p>
        </p:txBody>
      </p:sp>
      <p:sp>
        <p:nvSpPr>
          <p:cNvPr id="3" name="Subtitle 2"/>
          <p:cNvSpPr>
            <a:spLocks noGrp="1"/>
          </p:cNvSpPr>
          <p:nvPr>
            <p:ph type="subTitle" idx="1"/>
          </p:nvPr>
        </p:nvSpPr>
        <p:spPr/>
        <p:txBody>
          <a:bodyPr/>
          <a:lstStyle/>
          <a:p>
            <a:r>
              <a:rPr lang="ru-RU" dirty="0" smtClean="0"/>
              <a:t>ЕВГЕНИЙ АГАФОНОВ</a:t>
            </a:r>
            <a:endParaRPr lang="en-US" dirty="0"/>
          </a:p>
        </p:txBody>
      </p:sp>
      <p:sp>
        <p:nvSpPr>
          <p:cNvPr id="6" name="Text Placeholder 5"/>
          <p:cNvSpPr>
            <a:spLocks noGrp="1"/>
          </p:cNvSpPr>
          <p:nvPr>
            <p:ph type="body" sz="quarter" idx="10"/>
          </p:nvPr>
        </p:nvSpPr>
        <p:spPr>
          <a:prstGeom prst="rect">
            <a:avLst/>
          </a:prstGeom>
        </p:spPr>
        <p:txBody>
          <a:bodyPr/>
          <a:lstStyle/>
          <a:p>
            <a:r>
              <a:rPr lang="en-US" dirty="0" smtClean="0"/>
              <a:t>@</a:t>
            </a:r>
            <a:r>
              <a:rPr lang="en-US" dirty="0" err="1" smtClean="0"/>
              <a:t>eugene_agafonov</a:t>
            </a:r>
            <a:r>
              <a:rPr lang="en-US" dirty="0" smtClean="0"/>
              <a:t> | eugeneagafonov.com</a:t>
            </a:r>
            <a:endParaRPr lang="ru-RU" dirty="0"/>
          </a:p>
        </p:txBody>
      </p:sp>
      <p:sp>
        <p:nvSpPr>
          <p:cNvPr id="4" name="Content Placeholder 3"/>
          <p:cNvSpPr>
            <a:spLocks noGrp="1"/>
          </p:cNvSpPr>
          <p:nvPr>
            <p:ph sz="quarter" idx="11"/>
          </p:nvPr>
        </p:nvSpPr>
        <p:spPr>
          <a:prstGeom prst="rect">
            <a:avLst/>
          </a:prstGeom>
        </p:spPr>
        <p:txBody>
          <a:bodyPr/>
          <a:lstStyle/>
          <a:p>
            <a:r>
              <a:rPr lang="ru-RU" dirty="0" smtClean="0"/>
              <a:t>Руководитель группы веб-разработки </a:t>
            </a:r>
            <a:r>
              <a:rPr lang="en-US" dirty="0" err="1" smtClean="0"/>
              <a:t>Lingvo</a:t>
            </a:r>
            <a:endParaRPr lang="en-US" dirty="0"/>
          </a:p>
          <a:p>
            <a:r>
              <a:rPr lang="en-US" dirty="0" smtClean="0"/>
              <a:t>ABBYY</a:t>
            </a:r>
            <a:endParaRPr lang="ru-RU" dirty="0"/>
          </a:p>
        </p:txBody>
      </p:sp>
      <p:pic>
        <p:nvPicPr>
          <p:cNvPr id="8" name="Picture Placeholder 7"/>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2591" b="12591"/>
          <a:stretch>
            <a:fillRect/>
          </a:stretch>
        </p:blipFill>
        <p:spPr/>
      </p:pic>
    </p:spTree>
    <p:extLst>
      <p:ext uri="{BB962C8B-B14F-4D97-AF65-F5344CB8AC3E}">
        <p14:creationId xmlns:p14="http://schemas.microsoft.com/office/powerpoint/2010/main" val="13319210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ru-RU" dirty="0" smtClean="0"/>
              <a:t>Доступна сегодня на: </a:t>
            </a:r>
            <a:r>
              <a:rPr lang="en-US" dirty="0" smtClean="0">
                <a:solidFill>
                  <a:schemeClr val="bg1"/>
                </a:solidFill>
              </a:rPr>
              <a:t>http://vs11.ru </a:t>
            </a:r>
            <a:endParaRPr lang="ru-RU" dirty="0">
              <a:solidFill>
                <a:schemeClr val="bg1"/>
              </a:solidFill>
            </a:endParaRPr>
          </a:p>
        </p:txBody>
      </p:sp>
      <p:sp>
        <p:nvSpPr>
          <p:cNvPr id="7" name="Content Placeholder 6"/>
          <p:cNvSpPr>
            <a:spLocks noGrp="1"/>
          </p:cNvSpPr>
          <p:nvPr>
            <p:ph sz="quarter" idx="10"/>
          </p:nvPr>
        </p:nvSpPr>
        <p:spPr/>
        <p:txBody>
          <a:bodyPr/>
          <a:lstStyle/>
          <a:p>
            <a:r>
              <a:rPr lang="ru-RU" dirty="0" smtClean="0"/>
              <a:t>Новая версия </a:t>
            </a:r>
            <a:r>
              <a:rPr lang="en-US" dirty="0" smtClean="0"/>
              <a:t>Visual Studio!</a:t>
            </a:r>
            <a:endParaRPr lang="ru-RU" dirty="0"/>
          </a:p>
        </p:txBody>
      </p:sp>
    </p:spTree>
    <p:extLst>
      <p:ext uri="{BB962C8B-B14F-4D97-AF65-F5344CB8AC3E}">
        <p14:creationId xmlns:p14="http://schemas.microsoft.com/office/powerpoint/2010/main" val="94597250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Полезные материалы</a:t>
            </a:r>
            <a:endParaRPr lang="ru-RU" dirty="0"/>
          </a:p>
        </p:txBody>
      </p:sp>
      <p:sp>
        <p:nvSpPr>
          <p:cNvPr id="5" name="Content Placeholder 4"/>
          <p:cNvSpPr>
            <a:spLocks noGrp="1"/>
          </p:cNvSpPr>
          <p:nvPr>
            <p:ph idx="1"/>
          </p:nvPr>
        </p:nvSpPr>
        <p:spPr/>
        <p:txBody>
          <a:bodyPr/>
          <a:lstStyle/>
          <a:p>
            <a:r>
              <a:rPr lang="en-US" dirty="0"/>
              <a:t>http://</a:t>
            </a:r>
            <a:r>
              <a:rPr lang="en-US" dirty="0" smtClean="0"/>
              <a:t>bradwilson.typepad.com/blog/</a:t>
            </a:r>
          </a:p>
          <a:p>
            <a:r>
              <a:rPr lang="en-US" dirty="0"/>
              <a:t>http://blogs.msdn.com/b/pfxteam/</a:t>
            </a:r>
            <a:br>
              <a:rPr lang="en-US" dirty="0"/>
            </a:br>
            <a:r>
              <a:rPr lang="en-US" dirty="0"/>
              <a:t>http://</a:t>
            </a:r>
            <a:r>
              <a:rPr lang="en-US" dirty="0" smtClean="0"/>
              <a:t>blogs.msdn.com/b/pfxteam/archive/2010/04/04/9990342.aspx</a:t>
            </a:r>
            <a:br>
              <a:rPr lang="en-US" dirty="0" smtClean="0"/>
            </a:br>
            <a:endParaRPr lang="ru-RU" dirty="0"/>
          </a:p>
        </p:txBody>
      </p:sp>
    </p:spTree>
    <p:extLst>
      <p:ext uri="{BB962C8B-B14F-4D97-AF65-F5344CB8AC3E}">
        <p14:creationId xmlns:p14="http://schemas.microsoft.com/office/powerpoint/2010/main" val="285457678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Связанные сессии</a:t>
            </a:r>
            <a:endParaRPr lang="ru-RU" dirty="0"/>
          </a:p>
        </p:txBody>
      </p:sp>
      <p:sp>
        <p:nvSpPr>
          <p:cNvPr id="5" name="Content Placeholder 4"/>
          <p:cNvSpPr>
            <a:spLocks noGrp="1"/>
          </p:cNvSpPr>
          <p:nvPr>
            <p:ph idx="1"/>
          </p:nvPr>
        </p:nvSpPr>
        <p:spPr/>
        <p:txBody>
          <a:bodyPr/>
          <a:lstStyle/>
          <a:p>
            <a:r>
              <a:rPr lang="en-US" dirty="0"/>
              <a:t>WEB305</a:t>
            </a:r>
            <a:endParaRPr lang="ru-RU" dirty="0"/>
          </a:p>
          <a:p>
            <a:r>
              <a:rPr lang="ru-RU" sz="2800" dirty="0">
                <a:latin typeface="Segoe UI Light" pitchFamily="34" charset="0"/>
              </a:rPr>
              <a:t>Повышение производительности </a:t>
            </a:r>
            <a:r>
              <a:rPr lang="ru-RU" sz="2800" dirty="0" smtClean="0">
                <a:latin typeface="Segoe UI Light" pitchFamily="34" charset="0"/>
              </a:rPr>
              <a:t>веб-решений</a:t>
            </a:r>
            <a:r>
              <a:rPr lang="en-US" dirty="0" smtClean="0"/>
              <a:t/>
            </a:r>
            <a:br>
              <a:rPr lang="en-US" dirty="0" smtClean="0"/>
            </a:br>
            <a:r>
              <a:rPr lang="en-US" dirty="0" smtClean="0"/>
              <a:t>WEB306</a:t>
            </a:r>
            <a:endParaRPr lang="ru-RU" dirty="0"/>
          </a:p>
          <a:p>
            <a:pPr lvl="1"/>
            <a:r>
              <a:rPr lang="ru-RU" sz="2800" dirty="0"/>
              <a:t>Библиотека </a:t>
            </a:r>
            <a:r>
              <a:rPr lang="en-US" sz="2800" dirty="0"/>
              <a:t>SignalR</a:t>
            </a:r>
            <a:endParaRPr lang="en-US" sz="2800" dirty="0" smtClean="0"/>
          </a:p>
          <a:p>
            <a:r>
              <a:rPr lang="en-US" dirty="0" smtClean="0"/>
              <a:t>WEB207 </a:t>
            </a:r>
          </a:p>
          <a:p>
            <a:pPr lvl="1"/>
            <a:r>
              <a:rPr lang="ru-RU" sz="2800" dirty="0"/>
              <a:t>Новые возможности ASP.NET MVC </a:t>
            </a:r>
            <a:r>
              <a:rPr lang="ru-RU" sz="2800" dirty="0" smtClean="0"/>
              <a:t>4</a:t>
            </a:r>
            <a:endParaRPr lang="en-US" sz="2800" dirty="0" smtClean="0"/>
          </a:p>
          <a:p>
            <a:r>
              <a:rPr lang="en-US" dirty="0" smtClean="0"/>
              <a:t/>
            </a:r>
            <a:br>
              <a:rPr lang="en-US" dirty="0" smtClean="0"/>
            </a:br>
            <a:endParaRPr lang="ru-RU" dirty="0" smtClean="0"/>
          </a:p>
          <a:p>
            <a:endParaRPr lang="ru-RU" dirty="0"/>
          </a:p>
          <a:p>
            <a:endParaRPr lang="ru-RU" dirty="0"/>
          </a:p>
        </p:txBody>
      </p:sp>
    </p:spTree>
    <p:extLst>
      <p:ext uri="{BB962C8B-B14F-4D97-AF65-F5344CB8AC3E}">
        <p14:creationId xmlns:p14="http://schemas.microsoft.com/office/powerpoint/2010/main" val="31897674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Пожалуйста</a:t>
            </a:r>
            <a:endParaRPr lang="ru-RU" dirty="0"/>
          </a:p>
        </p:txBody>
      </p:sp>
      <p:sp>
        <p:nvSpPr>
          <p:cNvPr id="5" name="Content Placeholder 4"/>
          <p:cNvSpPr>
            <a:spLocks noGrp="1"/>
          </p:cNvSpPr>
          <p:nvPr>
            <p:ph idx="1"/>
          </p:nvPr>
        </p:nvSpPr>
        <p:spPr/>
        <p:txBody>
          <a:bodyPr/>
          <a:lstStyle/>
          <a:p>
            <a:r>
              <a:rPr lang="ru-RU" dirty="0" smtClean="0"/>
              <a:t>Оцените доклад и мастерство докладчика.</a:t>
            </a:r>
          </a:p>
          <a:p>
            <a:pPr lvl="1"/>
            <a:r>
              <a:rPr lang="ru-RU" dirty="0" smtClean="0"/>
              <a:t>Форма для оценки находится в вашем инфопакете.</a:t>
            </a:r>
            <a:endParaRPr lang="ru-RU" dirty="0"/>
          </a:p>
        </p:txBody>
      </p:sp>
    </p:spTree>
    <p:extLst>
      <p:ext uri="{BB962C8B-B14F-4D97-AF65-F5344CB8AC3E}">
        <p14:creationId xmlns:p14="http://schemas.microsoft.com/office/powerpoint/2010/main" val="11209851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618786"/>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ru-RU" sz="2000" dirty="0" smtClean="0">
                <a:latin typeface="Segoe UI Light" pitchFamily="34" charset="0"/>
                <a:cs typeface="Segoe UI Light" pitchFamily="34" charset="0"/>
              </a:rPr>
              <a:t>Обзор</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smtClean="0"/>
              <a:t>Асинхронное программирование в </a:t>
            </a:r>
            <a:r>
              <a:rPr lang="en-US" dirty="0" smtClean="0"/>
              <a:t>.NET</a:t>
            </a:r>
            <a:endParaRPr lang="ru-RU" dirty="0"/>
          </a:p>
        </p:txBody>
      </p:sp>
    </p:spTree>
    <p:extLst>
      <p:ext uri="{BB962C8B-B14F-4D97-AF65-F5344CB8AC3E}">
        <p14:creationId xmlns:p14="http://schemas.microsoft.com/office/powerpoint/2010/main" val="303073776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Эволюция </a:t>
            </a:r>
            <a:r>
              <a:rPr lang="en-US" dirty="0" smtClean="0"/>
              <a:t>.NET</a:t>
            </a:r>
            <a:endParaRPr lang="ru-RU" dirty="0"/>
          </a:p>
        </p:txBody>
      </p:sp>
      <p:sp>
        <p:nvSpPr>
          <p:cNvPr id="5" name="Content Placeholder 4"/>
          <p:cNvSpPr>
            <a:spLocks noGrp="1"/>
          </p:cNvSpPr>
          <p:nvPr>
            <p:ph idx="1"/>
          </p:nvPr>
        </p:nvSpPr>
        <p:spPr/>
        <p:txBody>
          <a:bodyPr/>
          <a:lstStyle/>
          <a:p>
            <a:r>
              <a:rPr lang="en-US" dirty="0" smtClean="0"/>
              <a:t>C# 1.0</a:t>
            </a:r>
            <a:endParaRPr lang="en-US" dirty="0"/>
          </a:p>
          <a:p>
            <a:pPr lvl="1"/>
            <a:r>
              <a:rPr lang="ru-RU" dirty="0" smtClean="0"/>
              <a:t>Управляемый код</a:t>
            </a:r>
            <a:endParaRPr lang="en-US" dirty="0" smtClean="0"/>
          </a:p>
          <a:p>
            <a:pPr lvl="1"/>
            <a:endParaRPr lang="en-US" dirty="0"/>
          </a:p>
          <a:p>
            <a:r>
              <a:rPr lang="ru-RU" dirty="0" smtClean="0"/>
              <a:t>С</a:t>
            </a:r>
            <a:r>
              <a:rPr lang="en-US" dirty="0" smtClean="0"/>
              <a:t># 2.0</a:t>
            </a:r>
            <a:endParaRPr lang="en-US" dirty="0"/>
          </a:p>
          <a:p>
            <a:pPr lvl="1"/>
            <a:r>
              <a:rPr lang="en-US" dirty="0" smtClean="0"/>
              <a:t>Generics</a:t>
            </a:r>
          </a:p>
          <a:p>
            <a:pPr lvl="1"/>
            <a:endParaRPr lang="en-US" dirty="0"/>
          </a:p>
          <a:p>
            <a:r>
              <a:rPr lang="ru-RU" dirty="0" smtClean="0"/>
              <a:t>С</a:t>
            </a:r>
            <a:r>
              <a:rPr lang="en-US" dirty="0"/>
              <a:t># </a:t>
            </a:r>
            <a:r>
              <a:rPr lang="en-US" dirty="0" smtClean="0"/>
              <a:t>3.0</a:t>
            </a:r>
            <a:endParaRPr lang="en-US" dirty="0"/>
          </a:p>
          <a:p>
            <a:pPr lvl="1"/>
            <a:r>
              <a:rPr lang="en-US" dirty="0" smtClean="0"/>
              <a:t>LINQ</a:t>
            </a:r>
            <a:endParaRPr lang="en-US" dirty="0"/>
          </a:p>
          <a:p>
            <a:endParaRPr lang="ru-RU" dirty="0"/>
          </a:p>
        </p:txBody>
      </p:sp>
      <p:sp>
        <p:nvSpPr>
          <p:cNvPr id="6" name="Content Placeholder 5"/>
          <p:cNvSpPr>
            <a:spLocks noGrp="1"/>
          </p:cNvSpPr>
          <p:nvPr>
            <p:ph idx="10"/>
          </p:nvPr>
        </p:nvSpPr>
        <p:spPr/>
        <p:txBody>
          <a:bodyPr/>
          <a:lstStyle/>
          <a:p>
            <a:r>
              <a:rPr lang="en-US" dirty="0" smtClean="0"/>
              <a:t>C# 4.0</a:t>
            </a:r>
            <a:endParaRPr lang="en-US" dirty="0"/>
          </a:p>
          <a:p>
            <a:pPr lvl="1"/>
            <a:r>
              <a:rPr lang="ru-RU" dirty="0" smtClean="0"/>
              <a:t>Динамическое программирование</a:t>
            </a:r>
            <a:endParaRPr lang="en-US" dirty="0"/>
          </a:p>
          <a:p>
            <a:endParaRPr lang="ru-RU" dirty="0" smtClean="0"/>
          </a:p>
          <a:p>
            <a:r>
              <a:rPr lang="en-US" dirty="0" smtClean="0"/>
              <a:t>C</a:t>
            </a:r>
            <a:r>
              <a:rPr lang="en-US" dirty="0"/>
              <a:t># </a:t>
            </a:r>
            <a:r>
              <a:rPr lang="ru-RU" dirty="0" smtClean="0"/>
              <a:t>5</a:t>
            </a:r>
            <a:r>
              <a:rPr lang="en-US" dirty="0" smtClean="0"/>
              <a:t>.0</a:t>
            </a:r>
            <a:endParaRPr lang="en-US" dirty="0"/>
          </a:p>
          <a:p>
            <a:pPr lvl="1"/>
            <a:r>
              <a:rPr lang="en-US" dirty="0" err="1" smtClean="0"/>
              <a:t>async</a:t>
            </a:r>
            <a:r>
              <a:rPr lang="en-US" dirty="0" smtClean="0"/>
              <a:t> </a:t>
            </a:r>
            <a:r>
              <a:rPr lang="ru-RU" dirty="0" smtClean="0"/>
              <a:t>и </a:t>
            </a:r>
            <a:r>
              <a:rPr lang="en-US" dirty="0" smtClean="0"/>
              <a:t>await</a:t>
            </a:r>
          </a:p>
          <a:p>
            <a:pPr lvl="1"/>
            <a:r>
              <a:rPr lang="ru-RU" dirty="0" smtClean="0"/>
              <a:t>Асинхронное программирование</a:t>
            </a:r>
            <a:endParaRPr lang="en-US" dirty="0"/>
          </a:p>
          <a:p>
            <a:endParaRPr lang="ru-RU" dirty="0"/>
          </a:p>
        </p:txBody>
      </p:sp>
    </p:spTree>
    <p:extLst>
      <p:ext uri="{BB962C8B-B14F-4D97-AF65-F5344CB8AC3E}">
        <p14:creationId xmlns:p14="http://schemas.microsoft.com/office/powerpoint/2010/main" val="248318776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Зачем оно нужно?</a:t>
            </a:r>
            <a:endParaRPr lang="ru-RU" dirty="0"/>
          </a:p>
        </p:txBody>
      </p:sp>
      <p:sp>
        <p:nvSpPr>
          <p:cNvPr id="6" name="Content Placeholder 5"/>
          <p:cNvSpPr>
            <a:spLocks noGrp="1"/>
          </p:cNvSpPr>
          <p:nvPr>
            <p:ph idx="1"/>
          </p:nvPr>
        </p:nvSpPr>
        <p:spPr/>
        <p:txBody>
          <a:bodyPr/>
          <a:lstStyle/>
          <a:p>
            <a:r>
              <a:rPr lang="ru-RU" dirty="0" smtClean="0"/>
              <a:t>Масштабирование</a:t>
            </a:r>
            <a:endParaRPr lang="en-US" dirty="0" smtClean="0"/>
          </a:p>
          <a:p>
            <a:r>
              <a:rPr lang="ru-RU" dirty="0" smtClean="0"/>
              <a:t>Производительность</a:t>
            </a:r>
            <a:endParaRPr lang="en-US" dirty="0"/>
          </a:p>
          <a:p>
            <a:r>
              <a:rPr lang="ru-RU" dirty="0" smtClean="0"/>
              <a:t>«Быстрый» интерфейс</a:t>
            </a:r>
            <a:endParaRPr lang="en-US" dirty="0"/>
          </a:p>
        </p:txBody>
      </p:sp>
    </p:spTree>
    <p:extLst>
      <p:ext uri="{BB962C8B-B14F-4D97-AF65-F5344CB8AC3E}">
        <p14:creationId xmlns:p14="http://schemas.microsoft.com/office/powerpoint/2010/main" val="3352472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Асинхронное программирование</a:t>
            </a:r>
            <a:endParaRPr lang="ru-RU" dirty="0"/>
          </a:p>
        </p:txBody>
      </p:sp>
      <p:sp>
        <p:nvSpPr>
          <p:cNvPr id="6" name="Content Placeholder 5"/>
          <p:cNvSpPr>
            <a:spLocks noGrp="1"/>
          </p:cNvSpPr>
          <p:nvPr>
            <p:ph idx="1"/>
          </p:nvPr>
        </p:nvSpPr>
        <p:spPr/>
        <p:txBody>
          <a:bodyPr/>
          <a:lstStyle/>
          <a:p>
            <a:r>
              <a:rPr lang="en-US" dirty="0" smtClean="0"/>
              <a:t>APM</a:t>
            </a:r>
          </a:p>
          <a:p>
            <a:pPr lvl="1"/>
            <a:r>
              <a:rPr lang="en-US" dirty="0" err="1" smtClean="0"/>
              <a:t>BeginXXX</a:t>
            </a:r>
            <a:r>
              <a:rPr lang="en-US" dirty="0" smtClean="0"/>
              <a:t>, </a:t>
            </a:r>
            <a:r>
              <a:rPr lang="en-US" dirty="0" err="1" smtClean="0"/>
              <a:t>EndXXX</a:t>
            </a:r>
            <a:r>
              <a:rPr lang="en-US" dirty="0" smtClean="0"/>
              <a:t>, </a:t>
            </a:r>
            <a:r>
              <a:rPr lang="en-US" dirty="0" err="1" smtClean="0"/>
              <a:t>IAsyncResult</a:t>
            </a:r>
            <a:endParaRPr lang="en-US" dirty="0" smtClean="0"/>
          </a:p>
          <a:p>
            <a:r>
              <a:rPr lang="en-US" dirty="0" smtClean="0"/>
              <a:t>EAP</a:t>
            </a:r>
            <a:endParaRPr lang="en-US" dirty="0"/>
          </a:p>
          <a:p>
            <a:pPr lvl="1"/>
            <a:r>
              <a:rPr lang="en-US" dirty="0" err="1" smtClean="0"/>
              <a:t>XxxAsync</a:t>
            </a:r>
            <a:r>
              <a:rPr lang="en-US" dirty="0" smtClean="0"/>
              <a:t>, </a:t>
            </a:r>
            <a:r>
              <a:rPr lang="ru-RU" dirty="0" smtClean="0"/>
              <a:t>событие </a:t>
            </a:r>
            <a:r>
              <a:rPr lang="en-US" dirty="0" err="1" smtClean="0"/>
              <a:t>OnXxxCompleted</a:t>
            </a:r>
            <a:endParaRPr lang="en-US" dirty="0"/>
          </a:p>
          <a:p>
            <a:r>
              <a:rPr lang="en-US" dirty="0" smtClean="0"/>
              <a:t>TPL</a:t>
            </a:r>
            <a:endParaRPr lang="en-US" dirty="0"/>
          </a:p>
          <a:p>
            <a:pPr lvl="1"/>
            <a:r>
              <a:rPr lang="en-US" dirty="0" smtClean="0"/>
              <a:t>Task&lt;T&gt;</a:t>
            </a:r>
            <a:endParaRPr lang="en-US" dirty="0"/>
          </a:p>
        </p:txBody>
      </p:sp>
    </p:spTree>
    <p:extLst>
      <p:ext uri="{BB962C8B-B14F-4D97-AF65-F5344CB8AC3E}">
        <p14:creationId xmlns:p14="http://schemas.microsoft.com/office/powerpoint/2010/main" val="256043922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a:t>
            </a:r>
            <a:endParaRPr lang="ru-RU" dirty="0"/>
          </a:p>
        </p:txBody>
      </p:sp>
      <p:sp>
        <p:nvSpPr>
          <p:cNvPr id="6" name="Content Placeholder 5"/>
          <p:cNvSpPr>
            <a:spLocks noGrp="1"/>
          </p:cNvSpPr>
          <p:nvPr>
            <p:ph idx="1"/>
          </p:nvPr>
        </p:nvSpPr>
        <p:spPr/>
        <p:txBody>
          <a:bodyPr/>
          <a:lstStyle/>
          <a:p>
            <a:r>
              <a:rPr lang="en-US" dirty="0" err="1" smtClean="0"/>
              <a:t>Thread.Start</a:t>
            </a:r>
            <a:r>
              <a:rPr lang="en-US" dirty="0" smtClean="0"/>
              <a:t>()</a:t>
            </a:r>
          </a:p>
          <a:p>
            <a:pPr lvl="1"/>
            <a:r>
              <a:rPr lang="ru-RU" dirty="0" smtClean="0"/>
              <a:t>Очень дорогой объект</a:t>
            </a:r>
            <a:endParaRPr lang="en-US" dirty="0" smtClean="0"/>
          </a:p>
          <a:p>
            <a:r>
              <a:rPr lang="en-US" dirty="0" err="1" smtClean="0"/>
              <a:t>ThreadPoo</a:t>
            </a:r>
            <a:r>
              <a:rPr lang="en-US" dirty="0" err="1" smtClean="0"/>
              <a:t>l.EnqueueUserItem</a:t>
            </a:r>
            <a:r>
              <a:rPr lang="en-US" dirty="0" smtClean="0"/>
              <a:t>()</a:t>
            </a:r>
            <a:endParaRPr lang="ru-RU" dirty="0" smtClean="0"/>
          </a:p>
          <a:p>
            <a:pPr lvl="1"/>
            <a:r>
              <a:rPr lang="en-US" dirty="0" smtClean="0"/>
              <a:t>Worker Thread</a:t>
            </a:r>
          </a:p>
          <a:p>
            <a:pPr lvl="1"/>
            <a:r>
              <a:rPr lang="en-US" dirty="0" smtClean="0"/>
              <a:t>IO Thread</a:t>
            </a:r>
            <a:r>
              <a:rPr lang="ru-RU" dirty="0" smtClean="0"/>
              <a:t> (</a:t>
            </a:r>
            <a:r>
              <a:rPr lang="en-US" dirty="0" smtClean="0"/>
              <a:t>IOCP)</a:t>
            </a:r>
            <a:endParaRPr lang="en-US" dirty="0"/>
          </a:p>
        </p:txBody>
      </p:sp>
    </p:spTree>
    <p:extLst>
      <p:ext uri="{BB962C8B-B14F-4D97-AF65-F5344CB8AC3E}">
        <p14:creationId xmlns:p14="http://schemas.microsoft.com/office/powerpoint/2010/main" val="34300160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ASP.NET</a:t>
            </a:r>
            <a:endParaRPr lang="ru-RU" dirty="0"/>
          </a:p>
        </p:txBody>
      </p:sp>
      <p:sp>
        <p:nvSpPr>
          <p:cNvPr id="6" name="Content Placeholder 5"/>
          <p:cNvSpPr>
            <a:spLocks noGrp="1"/>
          </p:cNvSpPr>
          <p:nvPr>
            <p:ph idx="1"/>
          </p:nvPr>
        </p:nvSpPr>
        <p:spPr/>
        <p:txBody>
          <a:bodyPr/>
          <a:lstStyle/>
          <a:p>
            <a:r>
              <a:rPr lang="en-US" dirty="0" smtClean="0"/>
              <a:t>IIS</a:t>
            </a:r>
          </a:p>
          <a:p>
            <a:pPr lvl="1"/>
            <a:r>
              <a:rPr lang="ru-RU" dirty="0" smtClean="0"/>
              <a:t>Свой </a:t>
            </a:r>
            <a:r>
              <a:rPr lang="en-US" dirty="0" err="1" smtClean="0"/>
              <a:t>ThreadPool</a:t>
            </a:r>
            <a:endParaRPr lang="en-US" dirty="0" smtClean="0"/>
          </a:p>
          <a:p>
            <a:pPr lvl="1"/>
            <a:r>
              <a:rPr lang="en-US" dirty="0" smtClean="0"/>
              <a:t>IO Thread </a:t>
            </a:r>
            <a:r>
              <a:rPr lang="ru-RU" dirty="0" smtClean="0"/>
              <a:t>передает управление </a:t>
            </a:r>
            <a:r>
              <a:rPr lang="en-US" dirty="0" smtClean="0"/>
              <a:t>ASP.NET worker thread</a:t>
            </a:r>
          </a:p>
          <a:p>
            <a:r>
              <a:rPr lang="en-US" dirty="0" smtClean="0"/>
              <a:t>Thread starvation</a:t>
            </a:r>
          </a:p>
          <a:p>
            <a:pPr lvl="1"/>
            <a:r>
              <a:rPr lang="ru-RU" dirty="0" smtClean="0"/>
              <a:t>Если потоки будут долго работать, то пул потоков может кончиться</a:t>
            </a:r>
            <a:endParaRPr lang="en-US" dirty="0" smtClean="0"/>
          </a:p>
        </p:txBody>
      </p:sp>
    </p:spTree>
    <p:extLst>
      <p:ext uri="{BB962C8B-B14F-4D97-AF65-F5344CB8AC3E}">
        <p14:creationId xmlns:p14="http://schemas.microsoft.com/office/powerpoint/2010/main" val="8216391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en-US" sz="2000" dirty="0" err="1" smtClean="0">
                <a:latin typeface="Segoe UI Light" pitchFamily="34" charset="0"/>
                <a:cs typeface="Segoe UI Light" pitchFamily="34" charset="0"/>
              </a:rPr>
              <a:t>AsyncController</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smtClean="0"/>
              <a:t>Асинхронное программирование в </a:t>
            </a:r>
            <a:r>
              <a:rPr lang="en-US" dirty="0" smtClean="0"/>
              <a:t>ASP.NET MVC 3</a:t>
            </a:r>
            <a:endParaRPr lang="ru-RU" dirty="0"/>
          </a:p>
        </p:txBody>
      </p:sp>
    </p:spTree>
    <p:extLst>
      <p:ext uri="{BB962C8B-B14F-4D97-AF65-F5344CB8AC3E}">
        <p14:creationId xmlns:p14="http://schemas.microsoft.com/office/powerpoint/2010/main" val="34675847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2449</TotalTime>
  <Words>456</Words>
  <Application>Microsoft Office PowerPoint</Application>
  <PresentationFormat>On-screen Show (16:9)</PresentationFormat>
  <Paragraphs>126</Paragraphs>
  <Slides>28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Segoe UI</vt:lpstr>
      <vt:lpstr>Segoe UI Symbol</vt:lpstr>
      <vt:lpstr>Segoe UI Light</vt:lpstr>
      <vt:lpstr>Consolas</vt:lpstr>
      <vt:lpstr>Segoe Light</vt:lpstr>
      <vt:lpstr>Wingdings</vt:lpstr>
      <vt:lpstr>Calibri</vt:lpstr>
      <vt:lpstr>Segoe UI Semibold</vt:lpstr>
      <vt:lpstr>Office Theme</vt:lpstr>
      <vt:lpstr>1_Office Theme</vt:lpstr>
      <vt:lpstr>PowerPoint Presentation</vt:lpstr>
      <vt:lpstr>Асинхронная магия в ASP.NET MVC</vt:lpstr>
      <vt:lpstr>PowerPoint Presentation</vt:lpstr>
      <vt:lpstr>Эволюция .NET</vt:lpstr>
      <vt:lpstr>Зачем оно нужно?</vt:lpstr>
      <vt:lpstr>Асинхронное программирование</vt:lpstr>
      <vt:lpstr>.NET</vt:lpstr>
      <vt:lpstr>ASP.NET</vt:lpstr>
      <vt:lpstr>PowerPoint Presentation</vt:lpstr>
      <vt:lpstr>ASP.NET MVC 3</vt:lpstr>
      <vt:lpstr>В MVC3 Используется EAP</vt:lpstr>
      <vt:lpstr>PowerPoint Presentation</vt:lpstr>
      <vt:lpstr>ASP.NET MVC 4 и Web API</vt:lpstr>
      <vt:lpstr>AsyncController в MVC4</vt:lpstr>
      <vt:lpstr>Task’и тоже бывают неправильные!</vt:lpstr>
      <vt:lpstr>Что же делать?</vt:lpstr>
      <vt:lpstr>PowerPoint Presentation</vt:lpstr>
      <vt:lpstr>Неудобно</vt:lpstr>
      <vt:lpstr>Счастья все равно нет </vt:lpstr>
      <vt:lpstr>PowerPoint Presentation</vt:lpstr>
      <vt:lpstr>А что же дальше?</vt:lpstr>
      <vt:lpstr>PowerPoint Presentation</vt:lpstr>
      <vt:lpstr>PowerPoint Presentation</vt:lpstr>
      <vt:lpstr>PowerPoint Presentation</vt:lpstr>
      <vt:lpstr>Полезные материалы</vt:lpstr>
      <vt:lpstr>Связанные сессии</vt:lpstr>
      <vt:lpstr>Пожалуйста</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Eugene Agafonov</cp:lastModifiedBy>
  <cp:revision>140</cp:revision>
  <dcterms:created xsi:type="dcterms:W3CDTF">2012-03-27T06:37:55Z</dcterms:created>
  <dcterms:modified xsi:type="dcterms:W3CDTF">2012-05-23T08:54:02Z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