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0" r:id="rId5"/>
    <p:sldId id="262" r:id="rId6"/>
    <p:sldId id="265" r:id="rId7"/>
    <p:sldId id="267" r:id="rId8"/>
    <p:sldId id="271" r:id="rId9"/>
    <p:sldId id="268" r:id="rId10"/>
    <p:sldId id="269"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A1603-C84D-4698-8F4E-98CA54F9FE18}" v="21" dt="2023-11-07T03:46:40.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40" d="100"/>
          <a:sy n="140" d="100"/>
        </p:scale>
        <p:origin x="102"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Keshner" userId="4c48b1ca5a3eb54d" providerId="LiveId" clId="{DFD28951-8441-4DFF-91E3-88626E917DBB}"/>
    <pc:docChg chg="modSld">
      <pc:chgData name="Aaron Keshner" userId="4c48b1ca5a3eb54d" providerId="LiveId" clId="{DFD28951-8441-4DFF-91E3-88626E917DBB}" dt="2023-11-06T01:16:05.272" v="6" actId="20577"/>
      <pc:docMkLst>
        <pc:docMk/>
      </pc:docMkLst>
      <pc:sldChg chg="modSp mod">
        <pc:chgData name="Aaron Keshner" userId="4c48b1ca5a3eb54d" providerId="LiveId" clId="{DFD28951-8441-4DFF-91E3-88626E917DBB}" dt="2023-11-06T01:16:05.272" v="6" actId="20577"/>
        <pc:sldMkLst>
          <pc:docMk/>
          <pc:sldMk cId="3365667219" sldId="256"/>
        </pc:sldMkLst>
        <pc:spChg chg="mod">
          <ac:chgData name="Aaron Keshner" userId="4c48b1ca5a3eb54d" providerId="LiveId" clId="{DFD28951-8441-4DFF-91E3-88626E917DBB}" dt="2023-11-06T01:16:05.272" v="6" actId="20577"/>
          <ac:spMkLst>
            <pc:docMk/>
            <pc:sldMk cId="3365667219" sldId="256"/>
            <ac:spMk id="3" creationId="{A5C2E8DB-C0BE-E1B4-D3FA-6798B2A6FCBB}"/>
          </ac:spMkLst>
        </pc:spChg>
      </pc:sldChg>
    </pc:docChg>
  </pc:docChgLst>
  <pc:docChgLst>
    <pc:chgData name="aditya saini" userId="c6c3647e6132ea19" providerId="LiveId" clId="{837A1603-C84D-4698-8F4E-98CA54F9FE18}"/>
    <pc:docChg chg="undo custSel addSld modSld">
      <pc:chgData name="aditya saini" userId="c6c3647e6132ea19" providerId="LiveId" clId="{837A1603-C84D-4698-8F4E-98CA54F9FE18}" dt="2023-11-07T03:46:57.552" v="76" actId="14100"/>
      <pc:docMkLst>
        <pc:docMk/>
      </pc:docMkLst>
      <pc:sldChg chg="addSp delSp modSp mod">
        <pc:chgData name="aditya saini" userId="c6c3647e6132ea19" providerId="LiveId" clId="{837A1603-C84D-4698-8F4E-98CA54F9FE18}" dt="2023-11-07T03:45:31.948" v="60" actId="14100"/>
        <pc:sldMkLst>
          <pc:docMk/>
          <pc:sldMk cId="3365667219" sldId="256"/>
        </pc:sldMkLst>
        <pc:graphicFrameChg chg="add del mod modGraphic">
          <ac:chgData name="aditya saini" userId="c6c3647e6132ea19" providerId="LiveId" clId="{837A1603-C84D-4698-8F4E-98CA54F9FE18}" dt="2023-11-07T03:45:23.186" v="56"/>
          <ac:graphicFrameMkLst>
            <pc:docMk/>
            <pc:sldMk cId="3365667219" sldId="256"/>
            <ac:graphicFrameMk id="5" creationId="{5F1E65B5-E0E5-E393-8BCF-79781D6DB974}"/>
          </ac:graphicFrameMkLst>
        </pc:graphicFrameChg>
        <pc:graphicFrameChg chg="add mod modGraphic">
          <ac:chgData name="aditya saini" userId="c6c3647e6132ea19" providerId="LiveId" clId="{837A1603-C84D-4698-8F4E-98CA54F9FE18}" dt="2023-11-07T03:45:31.948" v="60" actId="14100"/>
          <ac:graphicFrameMkLst>
            <pc:docMk/>
            <pc:sldMk cId="3365667219" sldId="256"/>
            <ac:graphicFrameMk id="6" creationId="{ADAF21BE-A16D-048A-31FD-570870E46D39}"/>
          </ac:graphicFrameMkLst>
        </pc:graphicFrameChg>
        <pc:picChg chg="mod">
          <ac:chgData name="aditya saini" userId="c6c3647e6132ea19" providerId="LiveId" clId="{837A1603-C84D-4698-8F4E-98CA54F9FE18}" dt="2023-11-07T03:45:03.220" v="48" actId="14100"/>
          <ac:picMkLst>
            <pc:docMk/>
            <pc:sldMk cId="3365667219" sldId="256"/>
            <ac:picMk id="1026" creationId="{C9E58D3A-1613-AE89-48C5-9F3303F7A6D5}"/>
          </ac:picMkLst>
        </pc:picChg>
      </pc:sldChg>
      <pc:sldChg chg="modSp mod">
        <pc:chgData name="aditya saini" userId="c6c3647e6132ea19" providerId="LiveId" clId="{837A1603-C84D-4698-8F4E-98CA54F9FE18}" dt="2023-11-07T02:31:13.030" v="21" actId="20577"/>
        <pc:sldMkLst>
          <pc:docMk/>
          <pc:sldMk cId="836091656" sldId="265"/>
        </pc:sldMkLst>
        <pc:spChg chg="mod">
          <ac:chgData name="aditya saini" userId="c6c3647e6132ea19" providerId="LiveId" clId="{837A1603-C84D-4698-8F4E-98CA54F9FE18}" dt="2023-11-07T02:31:13.030" v="21" actId="20577"/>
          <ac:spMkLst>
            <pc:docMk/>
            <pc:sldMk cId="836091656" sldId="265"/>
            <ac:spMk id="3" creationId="{8FCAF919-F5F0-0A33-3F49-CDA73708D572}"/>
          </ac:spMkLst>
        </pc:spChg>
      </pc:sldChg>
      <pc:sldChg chg="modSp mod">
        <pc:chgData name="aditya saini" userId="c6c3647e6132ea19" providerId="LiveId" clId="{837A1603-C84D-4698-8F4E-98CA54F9FE18}" dt="2023-11-07T02:34:37.470" v="47" actId="122"/>
        <pc:sldMkLst>
          <pc:docMk/>
          <pc:sldMk cId="72472290" sldId="269"/>
        </pc:sldMkLst>
        <pc:spChg chg="mod">
          <ac:chgData name="aditya saini" userId="c6c3647e6132ea19" providerId="LiveId" clId="{837A1603-C84D-4698-8F4E-98CA54F9FE18}" dt="2023-11-07T02:34:37.470" v="47" actId="122"/>
          <ac:spMkLst>
            <pc:docMk/>
            <pc:sldMk cId="72472290" sldId="269"/>
            <ac:spMk id="3" creationId="{121B0C63-7524-EC04-BAB2-6031BFF33438}"/>
          </ac:spMkLst>
        </pc:spChg>
      </pc:sldChg>
      <pc:sldChg chg="addSp modSp mod setBg">
        <pc:chgData name="aditya saini" userId="c6c3647e6132ea19" providerId="LiveId" clId="{837A1603-C84D-4698-8F4E-98CA54F9FE18}" dt="2023-11-07T00:26:03.576" v="18" actId="14100"/>
        <pc:sldMkLst>
          <pc:docMk/>
          <pc:sldMk cId="3789538108" sldId="271"/>
        </pc:sldMkLst>
        <pc:spChg chg="mod">
          <ac:chgData name="aditya saini" userId="c6c3647e6132ea19" providerId="LiveId" clId="{837A1603-C84D-4698-8F4E-98CA54F9FE18}" dt="2023-11-07T00:16:16.912" v="11" actId="26606"/>
          <ac:spMkLst>
            <pc:docMk/>
            <pc:sldMk cId="3789538108" sldId="271"/>
            <ac:spMk id="2" creationId="{CAB7A4D6-1185-1A26-2027-A924251E520A}"/>
          </ac:spMkLst>
        </pc:spChg>
        <pc:spChg chg="mod ord">
          <ac:chgData name="aditya saini" userId="c6c3647e6132ea19" providerId="LiveId" clId="{837A1603-C84D-4698-8F4E-98CA54F9FE18}" dt="2023-11-07T00:16:16.912" v="11" actId="26606"/>
          <ac:spMkLst>
            <pc:docMk/>
            <pc:sldMk cId="3789538108" sldId="271"/>
            <ac:spMk id="7" creationId="{80D66CA3-100C-D857-35A0-F4240BF561AE}"/>
          </ac:spMkLst>
        </pc:spChg>
        <pc:spChg chg="add">
          <ac:chgData name="aditya saini" userId="c6c3647e6132ea19" providerId="LiveId" clId="{837A1603-C84D-4698-8F4E-98CA54F9FE18}" dt="2023-11-07T00:16:16.912" v="11" actId="26606"/>
          <ac:spMkLst>
            <pc:docMk/>
            <pc:sldMk cId="3789538108" sldId="271"/>
            <ac:spMk id="1031" creationId="{EEA869E1-F851-4A52-92F5-77E592B76A5B}"/>
          </ac:spMkLst>
        </pc:spChg>
        <pc:spChg chg="add">
          <ac:chgData name="aditya saini" userId="c6c3647e6132ea19" providerId="LiveId" clId="{837A1603-C84D-4698-8F4E-98CA54F9FE18}" dt="2023-11-07T00:16:16.912" v="11" actId="26606"/>
          <ac:spMkLst>
            <pc:docMk/>
            <pc:sldMk cId="3789538108" sldId="271"/>
            <ac:spMk id="1039" creationId="{EED2B910-B28F-4A54-B17C-8B7E5893AABB}"/>
          </ac:spMkLst>
        </pc:spChg>
        <pc:spChg chg="add">
          <ac:chgData name="aditya saini" userId="c6c3647e6132ea19" providerId="LiveId" clId="{837A1603-C84D-4698-8F4E-98CA54F9FE18}" dt="2023-11-07T00:16:16.912" v="11" actId="26606"/>
          <ac:spMkLst>
            <pc:docMk/>
            <pc:sldMk cId="3789538108" sldId="271"/>
            <ac:spMk id="1043" creationId="{7CAB7D27-148D-4082-B160-72FAD580D663}"/>
          </ac:spMkLst>
        </pc:spChg>
        <pc:picChg chg="mod">
          <ac:chgData name="aditya saini" userId="c6c3647e6132ea19" providerId="LiveId" clId="{837A1603-C84D-4698-8F4E-98CA54F9FE18}" dt="2023-11-07T00:26:03.576" v="18" actId="14100"/>
          <ac:picMkLst>
            <pc:docMk/>
            <pc:sldMk cId="3789538108" sldId="271"/>
            <ac:picMk id="9" creationId="{5BEA4EE8-5845-658C-51B5-440CDBAD0322}"/>
          </ac:picMkLst>
        </pc:picChg>
        <pc:picChg chg="add mod">
          <ac:chgData name="aditya saini" userId="c6c3647e6132ea19" providerId="LiveId" clId="{837A1603-C84D-4698-8F4E-98CA54F9FE18}" dt="2023-11-07T00:16:32.180" v="17" actId="14100"/>
          <ac:picMkLst>
            <pc:docMk/>
            <pc:sldMk cId="3789538108" sldId="271"/>
            <ac:picMk id="1026" creationId="{D3B62152-5C94-7546-E134-A9548119131B}"/>
          </ac:picMkLst>
        </pc:picChg>
        <pc:picChg chg="add">
          <ac:chgData name="aditya saini" userId="c6c3647e6132ea19" providerId="LiveId" clId="{837A1603-C84D-4698-8F4E-98CA54F9FE18}" dt="2023-11-07T00:16:16.912" v="11" actId="26606"/>
          <ac:picMkLst>
            <pc:docMk/>
            <pc:sldMk cId="3789538108" sldId="271"/>
            <ac:picMk id="1033" creationId="{B083AD55-8296-44BD-8E14-DD2DDBC351B0}"/>
          </ac:picMkLst>
        </pc:picChg>
        <pc:picChg chg="add">
          <ac:chgData name="aditya saini" userId="c6c3647e6132ea19" providerId="LiveId" clId="{837A1603-C84D-4698-8F4E-98CA54F9FE18}" dt="2023-11-07T00:16:16.912" v="11" actId="26606"/>
          <ac:picMkLst>
            <pc:docMk/>
            <pc:sldMk cId="3789538108" sldId="271"/>
            <ac:picMk id="1045" creationId="{CD88FC76-F691-462A-BCF9-0BA4F5DE6D71}"/>
          </ac:picMkLst>
        </pc:picChg>
        <pc:cxnChg chg="add">
          <ac:chgData name="aditya saini" userId="c6c3647e6132ea19" providerId="LiveId" clId="{837A1603-C84D-4698-8F4E-98CA54F9FE18}" dt="2023-11-07T00:16:16.912" v="11" actId="26606"/>
          <ac:cxnSpMkLst>
            <pc:docMk/>
            <pc:sldMk cId="3789538108" sldId="271"/>
            <ac:cxnSpMk id="1035" creationId="{2BF46B26-15FC-4C5A-94FA-AE9ED64B5C20}"/>
          </ac:cxnSpMkLst>
        </pc:cxnChg>
        <pc:cxnChg chg="add">
          <ac:chgData name="aditya saini" userId="c6c3647e6132ea19" providerId="LiveId" clId="{837A1603-C84D-4698-8F4E-98CA54F9FE18}" dt="2023-11-07T00:16:16.912" v="11" actId="26606"/>
          <ac:cxnSpMkLst>
            <pc:docMk/>
            <pc:sldMk cId="3789538108" sldId="271"/>
            <ac:cxnSpMk id="1037" creationId="{BADF1045-FC61-45F9-B214-2286C9675985}"/>
          </ac:cxnSpMkLst>
        </pc:cxnChg>
        <pc:cxnChg chg="add">
          <ac:chgData name="aditya saini" userId="c6c3647e6132ea19" providerId="LiveId" clId="{837A1603-C84D-4698-8F4E-98CA54F9FE18}" dt="2023-11-07T00:16:16.912" v="11" actId="26606"/>
          <ac:cxnSpMkLst>
            <pc:docMk/>
            <pc:sldMk cId="3789538108" sldId="271"/>
            <ac:cxnSpMk id="1041" creationId="{C545F118-1DF8-46A9-8A77-B3D9422CEA4A}"/>
          </ac:cxnSpMkLst>
        </pc:cxnChg>
        <pc:cxnChg chg="add">
          <ac:chgData name="aditya saini" userId="c6c3647e6132ea19" providerId="LiveId" clId="{837A1603-C84D-4698-8F4E-98CA54F9FE18}" dt="2023-11-07T00:16:16.912" v="11" actId="26606"/>
          <ac:cxnSpMkLst>
            <pc:docMk/>
            <pc:sldMk cId="3789538108" sldId="271"/>
            <ac:cxnSpMk id="1047" creationId="{33204A7E-B7E9-42D0-9DC4-B82FDC8C4BCC}"/>
          </ac:cxnSpMkLst>
        </pc:cxnChg>
      </pc:sldChg>
      <pc:sldChg chg="addSp delSp modSp new mod">
        <pc:chgData name="aditya saini" userId="c6c3647e6132ea19" providerId="LiveId" clId="{837A1603-C84D-4698-8F4E-98CA54F9FE18}" dt="2023-11-07T03:46:57.552" v="76" actId="14100"/>
        <pc:sldMkLst>
          <pc:docMk/>
          <pc:sldMk cId="3978750831" sldId="272"/>
        </pc:sldMkLst>
        <pc:spChg chg="add del">
          <ac:chgData name="aditya saini" userId="c6c3647e6132ea19" providerId="LiveId" clId="{837A1603-C84D-4698-8F4E-98CA54F9FE18}" dt="2023-11-07T03:46:40.145" v="69"/>
          <ac:spMkLst>
            <pc:docMk/>
            <pc:sldMk cId="3978750831" sldId="272"/>
            <ac:spMk id="3" creationId="{51A053B2-90F9-EA32-D4F8-6C22A96ACE37}"/>
          </ac:spMkLst>
        </pc:spChg>
        <pc:graphicFrameChg chg="add del mod modGraphic">
          <ac:chgData name="aditya saini" userId="c6c3647e6132ea19" providerId="LiveId" clId="{837A1603-C84D-4698-8F4E-98CA54F9FE18}" dt="2023-11-07T03:46:13.752" v="68"/>
          <ac:graphicFrameMkLst>
            <pc:docMk/>
            <pc:sldMk cId="3978750831" sldId="272"/>
            <ac:graphicFrameMk id="5" creationId="{6A71C6BC-5B96-FF22-AAE6-0638AA58ACF0}"/>
          </ac:graphicFrameMkLst>
        </pc:graphicFrameChg>
        <pc:graphicFrameChg chg="add mod modGraphic">
          <ac:chgData name="aditya saini" userId="c6c3647e6132ea19" providerId="LiveId" clId="{837A1603-C84D-4698-8F4E-98CA54F9FE18}" dt="2023-11-07T03:46:57.552" v="76" actId="14100"/>
          <ac:graphicFrameMkLst>
            <pc:docMk/>
            <pc:sldMk cId="3978750831" sldId="272"/>
            <ac:graphicFrameMk id="6" creationId="{42E274C6-412B-83E0-31DA-03A5911B98C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B69EA80-FBA9-44BD-869A-D4DBD4D4D8F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97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5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69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54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E7322-788D-4E79-9F07-4D9378A9035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9EA80-FBA9-44BD-869A-D4DBD4D4D8F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965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9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E7322-788D-4E79-9F07-4D9378A9035A}"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9EA80-FBA9-44BD-869A-D4DBD4D4D8F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35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3E7322-788D-4E79-9F07-4D9378A9035A}"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9EA80-FBA9-44BD-869A-D4DBD4D4D8F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0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E7322-788D-4E79-9F07-4D9378A9035A}"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9EA80-FBA9-44BD-869A-D4DBD4D4D8F0}" type="slidenum">
              <a:rPr lang="en-US" smtClean="0"/>
              <a:t>‹#›</a:t>
            </a:fld>
            <a:endParaRPr lang="en-US"/>
          </a:p>
        </p:txBody>
      </p:sp>
    </p:spTree>
    <p:extLst>
      <p:ext uri="{BB962C8B-B14F-4D97-AF65-F5344CB8AC3E}">
        <p14:creationId xmlns:p14="http://schemas.microsoft.com/office/powerpoint/2010/main" val="406837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65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13E7322-788D-4E79-9F07-4D9378A9035A}" type="datetimeFigureOut">
              <a:rPr lang="en-US" smtClean="0"/>
              <a:t>11/6/2023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69EA80-FBA9-44BD-869A-D4DBD4D4D8F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22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13E7322-788D-4E79-9F07-4D9378A9035A}" type="datetimeFigureOut">
              <a:rPr lang="en-US" smtClean="0"/>
              <a:t>11/6/2023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69EA80-FBA9-44BD-869A-D4DBD4D4D8F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68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hyperlink" Target="https://cawp.rutgers.edu/facts/voters/gender-differences-voter-turnout#GG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95" name="Rectangle 109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96" name="Picture 109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7" name="Straight Connector 109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99" name="Rectangle 1098">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0" name="Straight Connector 109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4883C82-B6F8-12FB-F7F4-D4B3419AC352}"/>
              </a:ext>
            </a:extLst>
          </p:cNvPr>
          <p:cNvSpPr>
            <a:spLocks noGrp="1"/>
          </p:cNvSpPr>
          <p:nvPr>
            <p:ph type="ctrTitle"/>
          </p:nvPr>
        </p:nvSpPr>
        <p:spPr>
          <a:xfrm>
            <a:off x="7151877" y="786423"/>
            <a:ext cx="3520367" cy="1049235"/>
          </a:xfrm>
        </p:spPr>
        <p:txBody>
          <a:bodyPr vert="horz" lIns="91440" tIns="45720" rIns="91440" bIns="45720" numCol="1" rtlCol="0" anchor="t">
            <a:normAutofit/>
          </a:bodyPr>
          <a:lstStyle/>
          <a:p>
            <a:pPr algn="ctr"/>
            <a:r>
              <a:rPr lang="en-US" sz="3200" dirty="0" err="1"/>
              <a:t>PRESiDENTIAL</a:t>
            </a:r>
            <a:r>
              <a:rPr lang="en-US" sz="3200" dirty="0"/>
              <a:t> ELECTION’S  Vote</a:t>
            </a:r>
          </a:p>
        </p:txBody>
      </p:sp>
      <p:sp>
        <p:nvSpPr>
          <p:cNvPr id="1101" name="Rectangle 1100">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02" name="Group 1101">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1071" name="Rectangle 1070">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Trump vs. Obama: a new theory of why Republicans and Democrats fight - Vox">
            <a:extLst>
              <a:ext uri="{FF2B5EF4-FFF2-40B4-BE49-F238E27FC236}">
                <a16:creationId xmlns:a16="http://schemas.microsoft.com/office/drawing/2014/main" id="{C9E58D3A-1613-AE89-48C5-9F3303F7A6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52" r="541"/>
          <a:stretch/>
        </p:blipFill>
        <p:spPr bwMode="auto">
          <a:xfrm>
            <a:off x="1271223" y="3866565"/>
            <a:ext cx="4825148" cy="111595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5C2E8DB-C0BE-E1B4-D3FA-6798B2A6FCBB}"/>
              </a:ext>
            </a:extLst>
          </p:cNvPr>
          <p:cNvSpPr>
            <a:spLocks noGrp="1"/>
          </p:cNvSpPr>
          <p:nvPr>
            <p:ph type="subTitle" idx="1"/>
          </p:nvPr>
        </p:nvSpPr>
        <p:spPr>
          <a:xfrm>
            <a:off x="6970143" y="2015732"/>
            <a:ext cx="5072332" cy="3746713"/>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sz="2000" b="1" dirty="0"/>
              <a:t>The historical accumulation of Republican and Democratic Presidential votes (popular votes) in US History 1856 – 2020</a:t>
            </a:r>
          </a:p>
          <a:p>
            <a:pPr>
              <a:lnSpc>
                <a:spcPct val="110000"/>
              </a:lnSpc>
            </a:pPr>
            <a:endParaRPr lang="en-US" sz="1400" dirty="0"/>
          </a:p>
          <a:p>
            <a:pPr>
              <a:lnSpc>
                <a:spcPct val="110000"/>
              </a:lnSpc>
            </a:pPr>
            <a:endParaRPr lang="en-US" sz="1400" dirty="0"/>
          </a:p>
          <a:p>
            <a:pPr>
              <a:lnSpc>
                <a:spcPct val="110000"/>
              </a:lnSpc>
            </a:pPr>
            <a:r>
              <a:rPr lang="en-US" sz="1400" dirty="0"/>
              <a:t>By: </a:t>
            </a:r>
          </a:p>
          <a:p>
            <a:pPr indent="-228600">
              <a:lnSpc>
                <a:spcPct val="110000"/>
              </a:lnSpc>
              <a:buFont typeface="Arial" panose="020B0604020202020204" pitchFamily="34" charset="0"/>
              <a:buChar char="•"/>
            </a:pPr>
            <a:r>
              <a:rPr lang="en-US" sz="1400" dirty="0"/>
              <a:t>Aditya Saini</a:t>
            </a:r>
          </a:p>
          <a:p>
            <a:pPr indent="-228600">
              <a:lnSpc>
                <a:spcPct val="110000"/>
              </a:lnSpc>
              <a:buFont typeface="Arial" panose="020B0604020202020204" pitchFamily="34" charset="0"/>
              <a:buChar char="•"/>
            </a:pPr>
            <a:r>
              <a:rPr lang="en-US" sz="1400" dirty="0"/>
              <a:t>Gonzalo Ambriz</a:t>
            </a:r>
          </a:p>
          <a:p>
            <a:pPr indent="-228600">
              <a:lnSpc>
                <a:spcPct val="110000"/>
              </a:lnSpc>
              <a:buFont typeface="Arial" panose="020B0604020202020204" pitchFamily="34" charset="0"/>
              <a:buChar char="•"/>
            </a:pPr>
            <a:r>
              <a:rPr lang="en-US" sz="1400" dirty="0"/>
              <a:t>Adina </a:t>
            </a:r>
            <a:r>
              <a:rPr lang="en-US" sz="1400"/>
              <a:t>KesHner</a:t>
            </a:r>
            <a:endParaRPr lang="en-US" sz="1400" dirty="0"/>
          </a:p>
          <a:p>
            <a:pPr indent="-228600">
              <a:lnSpc>
                <a:spcPct val="110000"/>
              </a:lnSpc>
              <a:buFont typeface="Arial" panose="020B0604020202020204" pitchFamily="34" charset="0"/>
              <a:buChar char="•"/>
            </a:pPr>
            <a:endParaRPr lang="en-US" sz="1400" dirty="0"/>
          </a:p>
        </p:txBody>
      </p:sp>
      <p:pic>
        <p:nvPicPr>
          <p:cNvPr id="1104" name="Picture 1103">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05" name="Straight Connector 1104">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ADAF21BE-A16D-048A-31FD-570870E46D39}"/>
              </a:ext>
            </a:extLst>
          </p:cNvPr>
          <p:cNvGraphicFramePr>
            <a:graphicFrameLocks noGrp="1"/>
          </p:cNvGraphicFramePr>
          <p:nvPr>
            <p:extLst>
              <p:ext uri="{D42A27DB-BD31-4B8C-83A1-F6EECF244321}">
                <p14:modId xmlns:p14="http://schemas.microsoft.com/office/powerpoint/2010/main" val="2817657111"/>
              </p:ext>
            </p:extLst>
          </p:nvPr>
        </p:nvGraphicFramePr>
        <p:xfrm>
          <a:off x="1699404" y="664234"/>
          <a:ext cx="7168551" cy="4801509"/>
        </p:xfrm>
        <a:graphic>
          <a:graphicData uri="http://schemas.openxmlformats.org/drawingml/2006/table">
            <a:tbl>
              <a:tblPr/>
              <a:tblGrid>
                <a:gridCol w="1788873">
                  <a:extLst>
                    <a:ext uri="{9D8B030D-6E8A-4147-A177-3AD203B41FA5}">
                      <a16:colId xmlns:a16="http://schemas.microsoft.com/office/drawing/2014/main" val="959694351"/>
                    </a:ext>
                  </a:extLst>
                </a:gridCol>
                <a:gridCol w="1814988">
                  <a:extLst>
                    <a:ext uri="{9D8B030D-6E8A-4147-A177-3AD203B41FA5}">
                      <a16:colId xmlns:a16="http://schemas.microsoft.com/office/drawing/2014/main" val="2163462358"/>
                    </a:ext>
                  </a:extLst>
                </a:gridCol>
                <a:gridCol w="1775817">
                  <a:extLst>
                    <a:ext uri="{9D8B030D-6E8A-4147-A177-3AD203B41FA5}">
                      <a16:colId xmlns:a16="http://schemas.microsoft.com/office/drawing/2014/main" val="2200804179"/>
                    </a:ext>
                  </a:extLst>
                </a:gridCol>
                <a:gridCol w="1788873">
                  <a:extLst>
                    <a:ext uri="{9D8B030D-6E8A-4147-A177-3AD203B41FA5}">
                      <a16:colId xmlns:a16="http://schemas.microsoft.com/office/drawing/2014/main" val="2894115701"/>
                    </a:ext>
                  </a:extLst>
                </a:gridCol>
              </a:tblGrid>
              <a:tr h="111663">
                <a:tc>
                  <a:txBody>
                    <a:bodyPr/>
                    <a:lstStyle/>
                    <a:p>
                      <a:pPr algn="ctr" fontAlgn="ctr"/>
                      <a:r>
                        <a:rPr lang="en-US" sz="200" b="1" i="0" u="none" strike="noStrike">
                          <a:solidFill>
                            <a:srgbClr val="000000"/>
                          </a:solidFill>
                          <a:effectLst/>
                          <a:latin typeface="Arial" panose="020B0604020202020204" pitchFamily="34" charset="0"/>
                        </a:rPr>
                        <a:t>Election Year </a:t>
                      </a:r>
                    </a:p>
                  </a:txBody>
                  <a:tcPr marL="917" marR="917" marT="917" marB="0" anchor="ctr">
                    <a:lnL>
                      <a:noFill/>
                    </a:lnL>
                    <a:lnR>
                      <a:noFill/>
                    </a:lnR>
                    <a:lnT>
                      <a:noFill/>
                    </a:lnT>
                    <a:lnB>
                      <a:noFill/>
                    </a:lnB>
                    <a:solidFill>
                      <a:srgbClr val="F8F8F8"/>
                    </a:solidFill>
                  </a:tcPr>
                </a:tc>
                <a:tc>
                  <a:txBody>
                    <a:bodyPr/>
                    <a:lstStyle/>
                    <a:p>
                      <a:pPr algn="ctr" fontAlgn="ctr"/>
                      <a:r>
                        <a:rPr lang="en-US" sz="200" b="1" i="0" u="none" strike="noStrike">
                          <a:solidFill>
                            <a:srgbClr val="000000"/>
                          </a:solidFill>
                          <a:effectLst/>
                          <a:latin typeface="Arial" panose="020B0604020202020204" pitchFamily="34" charset="0"/>
                        </a:rPr>
                        <a:t>Democratic Votes</a:t>
                      </a:r>
                    </a:p>
                  </a:txBody>
                  <a:tcPr marL="917" marR="917" marT="917"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Republican Votes</a:t>
                      </a:r>
                    </a:p>
                  </a:txBody>
                  <a:tcPr marL="917" marR="917" marT="917"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WINNER</a:t>
                      </a:r>
                    </a:p>
                  </a:txBody>
                  <a:tcPr marL="917" marR="917" marT="917" marB="0" anchor="ctr">
                    <a:lnL>
                      <a:noFill/>
                    </a:lnL>
                    <a:lnR>
                      <a:noFill/>
                    </a:lnR>
                    <a:lnT>
                      <a:noFill/>
                    </a:lnT>
                    <a:lnB>
                      <a:noFill/>
                    </a:lnB>
                  </a:tcPr>
                </a:tc>
                <a:extLst>
                  <a:ext uri="{0D108BD9-81ED-4DB2-BD59-A6C34878D82A}">
                    <a16:rowId xmlns:a16="http://schemas.microsoft.com/office/drawing/2014/main" val="2717675393"/>
                  </a:ext>
                </a:extLst>
              </a:tr>
              <a:tr h="111663">
                <a:tc>
                  <a:txBody>
                    <a:bodyPr/>
                    <a:lstStyle/>
                    <a:p>
                      <a:pPr algn="ctr" fontAlgn="ctr"/>
                      <a:r>
                        <a:rPr lang="en-US" sz="200" b="1" i="0" u="none" strike="noStrike">
                          <a:solidFill>
                            <a:srgbClr val="000000"/>
                          </a:solidFill>
                          <a:effectLst/>
                          <a:latin typeface="Arial" panose="020B0604020202020204" pitchFamily="34" charset="0"/>
                        </a:rPr>
                        <a:t>1856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Arial" panose="020B0604020202020204" pitchFamily="34" charset="0"/>
                        </a:rPr>
                        <a:t>1,836,072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Arial" panose="020B0604020202020204" pitchFamily="34" charset="0"/>
                        </a:rPr>
                        <a:t>1,342,345</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2228756035"/>
                  </a:ext>
                </a:extLst>
              </a:tr>
              <a:tr h="111663">
                <a:tc>
                  <a:txBody>
                    <a:bodyPr/>
                    <a:lstStyle/>
                    <a:p>
                      <a:pPr algn="ctr" fontAlgn="ctr"/>
                      <a:r>
                        <a:rPr lang="en-US" sz="200" b="1" i="0" u="none" strike="noStrike">
                          <a:solidFill>
                            <a:srgbClr val="000000"/>
                          </a:solidFill>
                          <a:effectLst/>
                          <a:latin typeface="Arial" panose="020B0604020202020204" pitchFamily="34" charset="0"/>
                        </a:rPr>
                        <a:t>1860</a:t>
                      </a:r>
                    </a:p>
                  </a:txBody>
                  <a:tcPr marL="917" marR="917" marT="917"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1,375,157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1,866,452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1623866929"/>
                  </a:ext>
                </a:extLst>
              </a:tr>
              <a:tr h="111663">
                <a:tc>
                  <a:txBody>
                    <a:bodyPr/>
                    <a:lstStyle/>
                    <a:p>
                      <a:pPr algn="ctr" fontAlgn="ctr"/>
                      <a:r>
                        <a:rPr lang="en-US" sz="200" b="1" i="0" u="none" strike="noStrike">
                          <a:solidFill>
                            <a:srgbClr val="000000"/>
                          </a:solidFill>
                          <a:effectLst/>
                          <a:latin typeface="Arial" panose="020B0604020202020204" pitchFamily="34" charset="0"/>
                        </a:rPr>
                        <a:t>1864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1,805,237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2,218,388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615286721"/>
                  </a:ext>
                </a:extLst>
              </a:tr>
              <a:tr h="111663">
                <a:tc>
                  <a:txBody>
                    <a:bodyPr/>
                    <a:lstStyle/>
                    <a:p>
                      <a:pPr algn="ctr" fontAlgn="ctr"/>
                      <a:r>
                        <a:rPr lang="en-US" sz="200" b="1" i="0" u="none" strike="noStrike">
                          <a:solidFill>
                            <a:srgbClr val="000000"/>
                          </a:solidFill>
                          <a:effectLst/>
                          <a:latin typeface="Arial" panose="020B0604020202020204" pitchFamily="34" charset="0"/>
                        </a:rPr>
                        <a:t>1868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2,703,249</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3,013,791</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3280236169"/>
                  </a:ext>
                </a:extLst>
              </a:tr>
              <a:tr h="111663">
                <a:tc>
                  <a:txBody>
                    <a:bodyPr/>
                    <a:lstStyle/>
                    <a:p>
                      <a:pPr algn="ctr" fontAlgn="ctr"/>
                      <a:r>
                        <a:rPr lang="en-US" sz="200" b="1" i="0" u="none" strike="noStrike">
                          <a:solidFill>
                            <a:srgbClr val="000000"/>
                          </a:solidFill>
                          <a:effectLst/>
                          <a:latin typeface="Arial" panose="020B0604020202020204" pitchFamily="34" charset="0"/>
                        </a:rPr>
                        <a:t>1872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2,834,761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3,598,235</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25201963"/>
                  </a:ext>
                </a:extLst>
              </a:tr>
              <a:tr h="111663">
                <a:tc>
                  <a:txBody>
                    <a:bodyPr/>
                    <a:lstStyle/>
                    <a:p>
                      <a:pPr algn="ctr" fontAlgn="ctr"/>
                      <a:r>
                        <a:rPr lang="en-US" sz="200" b="1" i="0" u="none" strike="noStrike">
                          <a:solidFill>
                            <a:srgbClr val="000000"/>
                          </a:solidFill>
                          <a:effectLst/>
                          <a:latin typeface="Arial" panose="020B0604020202020204" pitchFamily="34" charset="0"/>
                        </a:rPr>
                        <a:t>1876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4,284,020</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4,036,572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4096247104"/>
                  </a:ext>
                </a:extLst>
              </a:tr>
              <a:tr h="111663">
                <a:tc>
                  <a:txBody>
                    <a:bodyPr/>
                    <a:lstStyle/>
                    <a:p>
                      <a:pPr algn="ctr" fontAlgn="ctr"/>
                      <a:r>
                        <a:rPr lang="en-US" sz="200" b="1" i="0" u="none" strike="noStrike">
                          <a:solidFill>
                            <a:srgbClr val="000000"/>
                          </a:solidFill>
                          <a:effectLst/>
                          <a:latin typeface="Arial" panose="020B0604020202020204" pitchFamily="34" charset="0"/>
                        </a:rPr>
                        <a:t>1880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4,442,035</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4,454,416</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654092566"/>
                  </a:ext>
                </a:extLst>
              </a:tr>
              <a:tr h="111663">
                <a:tc>
                  <a:txBody>
                    <a:bodyPr/>
                    <a:lstStyle/>
                    <a:p>
                      <a:pPr algn="ctr" fontAlgn="ctr"/>
                      <a:r>
                        <a:rPr lang="en-US" sz="200" b="1" i="0" u="none" strike="noStrike">
                          <a:solidFill>
                            <a:srgbClr val="000000"/>
                          </a:solidFill>
                          <a:effectLst/>
                          <a:latin typeface="Arial" panose="020B0604020202020204" pitchFamily="34" charset="0"/>
                        </a:rPr>
                        <a:t>1884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4,914,482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4,856,903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2548908488"/>
                  </a:ext>
                </a:extLst>
              </a:tr>
              <a:tr h="111663">
                <a:tc>
                  <a:txBody>
                    <a:bodyPr/>
                    <a:lstStyle/>
                    <a:p>
                      <a:pPr algn="ctr" fontAlgn="ctr"/>
                      <a:r>
                        <a:rPr lang="en-US" sz="200" b="1" i="0" u="none" strike="noStrike">
                          <a:solidFill>
                            <a:srgbClr val="000000"/>
                          </a:solidFill>
                          <a:effectLst/>
                          <a:latin typeface="Arial" panose="020B0604020202020204" pitchFamily="34" charset="0"/>
                        </a:rPr>
                        <a:t>1888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5,534,488</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5,443,892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859505297"/>
                  </a:ext>
                </a:extLst>
              </a:tr>
              <a:tr h="111663">
                <a:tc>
                  <a:txBody>
                    <a:bodyPr/>
                    <a:lstStyle/>
                    <a:p>
                      <a:pPr algn="ctr" fontAlgn="ctr"/>
                      <a:r>
                        <a:rPr lang="en-US" sz="200" b="1" i="0" u="none" strike="noStrike">
                          <a:solidFill>
                            <a:srgbClr val="000000"/>
                          </a:solidFill>
                          <a:effectLst/>
                          <a:latin typeface="Arial" panose="020B0604020202020204" pitchFamily="34" charset="0"/>
                        </a:rPr>
                        <a:t>1892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5,556,918</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5,176,108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1824946607"/>
                  </a:ext>
                </a:extLst>
              </a:tr>
              <a:tr h="111663">
                <a:tc>
                  <a:txBody>
                    <a:bodyPr/>
                    <a:lstStyle/>
                    <a:p>
                      <a:pPr algn="ctr" fontAlgn="ctr"/>
                      <a:r>
                        <a:rPr lang="en-US" sz="200" b="1" i="0" u="none" strike="noStrike">
                          <a:solidFill>
                            <a:srgbClr val="000000"/>
                          </a:solidFill>
                          <a:effectLst/>
                          <a:latin typeface="Arial" panose="020B0604020202020204" pitchFamily="34" charset="0"/>
                        </a:rPr>
                        <a:t>1896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6,509,052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7,104,779</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751747344"/>
                  </a:ext>
                </a:extLst>
              </a:tr>
              <a:tr h="111663">
                <a:tc>
                  <a:txBody>
                    <a:bodyPr/>
                    <a:lstStyle/>
                    <a:p>
                      <a:pPr algn="ctr" fontAlgn="ctr"/>
                      <a:r>
                        <a:rPr lang="en-US" sz="200" b="1" i="0" u="none" strike="noStrike">
                          <a:solidFill>
                            <a:srgbClr val="000000"/>
                          </a:solidFill>
                          <a:effectLst/>
                          <a:latin typeface="Arial" panose="020B0604020202020204" pitchFamily="34" charset="0"/>
                        </a:rPr>
                        <a:t>1900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6,358,071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7,207,923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821945617"/>
                  </a:ext>
                </a:extLst>
              </a:tr>
              <a:tr h="111663">
                <a:tc>
                  <a:txBody>
                    <a:bodyPr/>
                    <a:lstStyle/>
                    <a:p>
                      <a:pPr algn="ctr" fontAlgn="ctr"/>
                      <a:r>
                        <a:rPr lang="en-US" sz="200" b="1" i="0" u="none" strike="noStrike">
                          <a:solidFill>
                            <a:srgbClr val="000000"/>
                          </a:solidFill>
                          <a:effectLst/>
                          <a:latin typeface="Arial" panose="020B0604020202020204" pitchFamily="34" charset="0"/>
                        </a:rPr>
                        <a:t>1904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5,083,880</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7,630,457</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1314232091"/>
                  </a:ext>
                </a:extLst>
              </a:tr>
              <a:tr h="111663">
                <a:tc>
                  <a:txBody>
                    <a:bodyPr/>
                    <a:lstStyle/>
                    <a:p>
                      <a:pPr algn="ctr" fontAlgn="ctr"/>
                      <a:r>
                        <a:rPr lang="en-US" sz="200" b="1" i="0" u="none" strike="noStrike">
                          <a:solidFill>
                            <a:srgbClr val="000000"/>
                          </a:solidFill>
                          <a:effectLst/>
                          <a:latin typeface="Arial" panose="020B0604020202020204" pitchFamily="34" charset="0"/>
                        </a:rPr>
                        <a:t>1908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5,079,428</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dirty="0">
                          <a:solidFill>
                            <a:srgbClr val="374151"/>
                          </a:solidFill>
                          <a:effectLst/>
                          <a:latin typeface="&quot;Segoe UI&quot;"/>
                        </a:rPr>
                        <a:t>7,678,908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876280157"/>
                  </a:ext>
                </a:extLst>
              </a:tr>
              <a:tr h="111663">
                <a:tc>
                  <a:txBody>
                    <a:bodyPr/>
                    <a:lstStyle/>
                    <a:p>
                      <a:pPr algn="ctr" fontAlgn="ctr"/>
                      <a:r>
                        <a:rPr lang="en-US" sz="200" b="1" i="0" u="none" strike="noStrike">
                          <a:solidFill>
                            <a:srgbClr val="000000"/>
                          </a:solidFill>
                          <a:effectLst/>
                          <a:latin typeface="Arial" panose="020B0604020202020204" pitchFamily="34" charset="0"/>
                        </a:rPr>
                        <a:t>1912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6,293,454</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3,483,922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4232440861"/>
                  </a:ext>
                </a:extLst>
              </a:tr>
              <a:tr h="111663">
                <a:tc>
                  <a:txBody>
                    <a:bodyPr/>
                    <a:lstStyle/>
                    <a:p>
                      <a:pPr algn="ctr" fontAlgn="ctr"/>
                      <a:r>
                        <a:rPr lang="en-US" sz="200" b="1" i="0" u="none" strike="noStrike">
                          <a:solidFill>
                            <a:srgbClr val="000000"/>
                          </a:solidFill>
                          <a:effectLst/>
                          <a:latin typeface="Arial" panose="020B0604020202020204" pitchFamily="34" charset="0"/>
                        </a:rPr>
                        <a:t>1916</a:t>
                      </a:r>
                    </a:p>
                  </a:txBody>
                  <a:tcPr marL="917" marR="917" marT="917" marB="0" anchor="ctr">
                    <a:lnL>
                      <a:noFill/>
                    </a:lnL>
                    <a:lnR>
                      <a:noFill/>
                    </a:lnR>
                    <a:lnT>
                      <a:noFill/>
                    </a:lnT>
                    <a:lnB>
                      <a:noFill/>
                    </a:lnB>
                  </a:tcPr>
                </a:tc>
                <a:tc>
                  <a:txBody>
                    <a:bodyPr/>
                    <a:lstStyle/>
                    <a:p>
                      <a:pPr algn="ctr" fontAlgn="ctr"/>
                      <a:r>
                        <a:rPr lang="en-US" sz="200" b="1" i="0" u="none" strike="noStrike" dirty="0">
                          <a:solidFill>
                            <a:srgbClr val="374151"/>
                          </a:solidFill>
                          <a:effectLst/>
                          <a:latin typeface="&quot;Segoe UI&quot;"/>
                        </a:rPr>
                        <a:t>9,129,606</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8,547,523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895777509"/>
                  </a:ext>
                </a:extLst>
              </a:tr>
              <a:tr h="111663">
                <a:tc>
                  <a:txBody>
                    <a:bodyPr/>
                    <a:lstStyle/>
                    <a:p>
                      <a:pPr algn="ctr" fontAlgn="ctr"/>
                      <a:r>
                        <a:rPr lang="en-US" sz="200" b="1" i="0" u="none" strike="noStrike">
                          <a:solidFill>
                            <a:srgbClr val="000000"/>
                          </a:solidFill>
                          <a:effectLst/>
                          <a:latin typeface="Arial" panose="020B0604020202020204" pitchFamily="34" charset="0"/>
                        </a:rPr>
                        <a:t>1920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9,139,661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16,144,093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991716593"/>
                  </a:ext>
                </a:extLst>
              </a:tr>
              <a:tr h="111663">
                <a:tc>
                  <a:txBody>
                    <a:bodyPr/>
                    <a:lstStyle/>
                    <a:p>
                      <a:pPr algn="ctr" fontAlgn="ctr"/>
                      <a:r>
                        <a:rPr lang="en-US" sz="200" b="1" i="0" u="none" strike="noStrike">
                          <a:solidFill>
                            <a:srgbClr val="000000"/>
                          </a:solidFill>
                          <a:effectLst/>
                          <a:latin typeface="Arial" panose="020B0604020202020204" pitchFamily="34" charset="0"/>
                        </a:rPr>
                        <a:t>1924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8,386,242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15,725,016</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417933718"/>
                  </a:ext>
                </a:extLst>
              </a:tr>
              <a:tr h="111663">
                <a:tc>
                  <a:txBody>
                    <a:bodyPr/>
                    <a:lstStyle/>
                    <a:p>
                      <a:pPr algn="ctr" fontAlgn="ctr"/>
                      <a:r>
                        <a:rPr lang="en-US" sz="200" b="1" i="0" u="none" strike="noStrike">
                          <a:solidFill>
                            <a:srgbClr val="000000"/>
                          </a:solidFill>
                          <a:effectLst/>
                          <a:latin typeface="Arial" panose="020B0604020202020204" pitchFamily="34" charset="0"/>
                        </a:rPr>
                        <a:t>1928</a:t>
                      </a:r>
                    </a:p>
                  </a:txBody>
                  <a:tcPr marL="917" marR="917" marT="917" marB="0" anchor="ctr">
                    <a:lnL>
                      <a:noFill/>
                    </a:lnL>
                    <a:lnR>
                      <a:noFill/>
                    </a:lnR>
                    <a:lnT>
                      <a:noFill/>
                    </a:lnT>
                    <a:lnB>
                      <a:noFill/>
                    </a:lnB>
                  </a:tcPr>
                </a:tc>
                <a:tc>
                  <a:txBody>
                    <a:bodyPr/>
                    <a:lstStyle/>
                    <a:p>
                      <a:pPr algn="ctr" fontAlgn="ctr"/>
                      <a:r>
                        <a:rPr lang="en-US" sz="200" b="1" i="0" u="none" strike="noStrike" dirty="0">
                          <a:solidFill>
                            <a:srgbClr val="374151"/>
                          </a:solidFill>
                          <a:effectLst/>
                          <a:latin typeface="&quot;Segoe UI&quot;"/>
                        </a:rPr>
                        <a:t>15,016,443</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21,427,123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3293595919"/>
                  </a:ext>
                </a:extLst>
              </a:tr>
              <a:tr h="111663">
                <a:tc>
                  <a:txBody>
                    <a:bodyPr/>
                    <a:lstStyle/>
                    <a:p>
                      <a:pPr algn="ctr" fontAlgn="ctr"/>
                      <a:r>
                        <a:rPr lang="en-US" sz="200" b="1" i="0" u="none" strike="noStrike">
                          <a:solidFill>
                            <a:srgbClr val="000000"/>
                          </a:solidFill>
                          <a:effectLst/>
                          <a:latin typeface="Arial" panose="020B0604020202020204" pitchFamily="34" charset="0"/>
                        </a:rPr>
                        <a:t>1932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22,821,857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15,761,254</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3560618477"/>
                  </a:ext>
                </a:extLst>
              </a:tr>
              <a:tr h="111663">
                <a:tc>
                  <a:txBody>
                    <a:bodyPr/>
                    <a:lstStyle/>
                    <a:p>
                      <a:pPr algn="ctr" fontAlgn="ctr"/>
                      <a:r>
                        <a:rPr lang="en-US" sz="200" b="1" i="0" u="none" strike="noStrike">
                          <a:solidFill>
                            <a:srgbClr val="000000"/>
                          </a:solidFill>
                          <a:effectLst/>
                          <a:latin typeface="Arial" panose="020B0604020202020204" pitchFamily="34" charset="0"/>
                        </a:rPr>
                        <a:t>1936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Arial" panose="020B0604020202020204" pitchFamily="34" charset="0"/>
                        </a:rPr>
                        <a:t>27,751,597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16,679,543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1385278423"/>
                  </a:ext>
                </a:extLst>
              </a:tr>
              <a:tr h="111663">
                <a:tc>
                  <a:txBody>
                    <a:bodyPr/>
                    <a:lstStyle/>
                    <a:p>
                      <a:pPr algn="ctr" fontAlgn="ctr"/>
                      <a:r>
                        <a:rPr lang="en-US" sz="200" b="1" i="0" u="none" strike="noStrike">
                          <a:solidFill>
                            <a:srgbClr val="000000"/>
                          </a:solidFill>
                          <a:effectLst/>
                          <a:latin typeface="Arial" panose="020B0604020202020204" pitchFamily="34" charset="0"/>
                        </a:rPr>
                        <a:t>1940</a:t>
                      </a:r>
                    </a:p>
                  </a:txBody>
                  <a:tcPr marL="917" marR="917" marT="917" marB="0" anchor="ctr">
                    <a:lnL>
                      <a:noFill/>
                    </a:lnL>
                    <a:lnR>
                      <a:noFill/>
                    </a:lnR>
                    <a:lnT>
                      <a:noFill/>
                    </a:lnT>
                    <a:lnB>
                      <a:noFill/>
                    </a:lnB>
                  </a:tcPr>
                </a:tc>
                <a:tc>
                  <a:txBody>
                    <a:bodyPr/>
                    <a:lstStyle/>
                    <a:p>
                      <a:pPr algn="ctr" fontAlgn="ctr"/>
                      <a:r>
                        <a:rPr lang="en-US" sz="200" b="1" i="0" u="none" strike="noStrike" dirty="0">
                          <a:solidFill>
                            <a:srgbClr val="374151"/>
                          </a:solidFill>
                          <a:effectLst/>
                          <a:latin typeface="&quot;Segoe UI&quot;"/>
                        </a:rPr>
                        <a:t>27,313,945</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22,347,744</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2963735829"/>
                  </a:ext>
                </a:extLst>
              </a:tr>
              <a:tr h="111663">
                <a:tc>
                  <a:txBody>
                    <a:bodyPr/>
                    <a:lstStyle/>
                    <a:p>
                      <a:pPr algn="ctr" fontAlgn="ctr"/>
                      <a:r>
                        <a:rPr lang="en-US" sz="200" b="1" i="0" u="none" strike="noStrike">
                          <a:solidFill>
                            <a:srgbClr val="000000"/>
                          </a:solidFill>
                          <a:effectLst/>
                          <a:latin typeface="Arial" panose="020B0604020202020204" pitchFamily="34" charset="0"/>
                        </a:rPr>
                        <a:t>1944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25,612,916</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22,017,929</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3263981312"/>
                  </a:ext>
                </a:extLst>
              </a:tr>
              <a:tr h="111663">
                <a:tc>
                  <a:txBody>
                    <a:bodyPr/>
                    <a:lstStyle/>
                    <a:p>
                      <a:pPr algn="ctr" fontAlgn="ctr"/>
                      <a:r>
                        <a:rPr lang="en-US" sz="200" b="1" i="0" u="none" strike="noStrike">
                          <a:solidFill>
                            <a:srgbClr val="000000"/>
                          </a:solidFill>
                          <a:effectLst/>
                          <a:latin typeface="Arial" panose="020B0604020202020204" pitchFamily="34" charset="0"/>
                        </a:rPr>
                        <a:t>1948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24,179,347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21,991,292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467272021"/>
                  </a:ext>
                </a:extLst>
              </a:tr>
              <a:tr h="111663">
                <a:tc>
                  <a:txBody>
                    <a:bodyPr/>
                    <a:lstStyle/>
                    <a:p>
                      <a:pPr algn="ctr" fontAlgn="ctr"/>
                      <a:r>
                        <a:rPr lang="en-US" sz="200" b="1" i="0" u="none" strike="noStrike">
                          <a:solidFill>
                            <a:srgbClr val="000000"/>
                          </a:solidFill>
                          <a:effectLst/>
                          <a:latin typeface="Arial" panose="020B0604020202020204" pitchFamily="34" charset="0"/>
                        </a:rPr>
                        <a:t>1952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27,375,090</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34,075,529</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513597458"/>
                  </a:ext>
                </a:extLst>
              </a:tr>
              <a:tr h="111663">
                <a:tc>
                  <a:txBody>
                    <a:bodyPr/>
                    <a:lstStyle/>
                    <a:p>
                      <a:pPr algn="ctr" fontAlgn="ctr"/>
                      <a:r>
                        <a:rPr lang="en-US" sz="200" b="1" i="0" u="none" strike="noStrike">
                          <a:solidFill>
                            <a:srgbClr val="000000"/>
                          </a:solidFill>
                          <a:effectLst/>
                          <a:latin typeface="Arial" panose="020B0604020202020204" pitchFamily="34" charset="0"/>
                        </a:rPr>
                        <a:t>1956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26,021,440</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35,579,180</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1312197669"/>
                  </a:ext>
                </a:extLst>
              </a:tr>
              <a:tr h="111663">
                <a:tc>
                  <a:txBody>
                    <a:bodyPr/>
                    <a:lstStyle/>
                    <a:p>
                      <a:pPr algn="ctr" fontAlgn="ctr"/>
                      <a:r>
                        <a:rPr lang="en-US" sz="200" b="1" i="0" u="none" strike="noStrike">
                          <a:solidFill>
                            <a:srgbClr val="000000"/>
                          </a:solidFill>
                          <a:effectLst/>
                          <a:latin typeface="Arial" panose="020B0604020202020204" pitchFamily="34" charset="0"/>
                        </a:rPr>
                        <a:t>1960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34,220,984</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34,108,157</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340372503"/>
                  </a:ext>
                </a:extLst>
              </a:tr>
              <a:tr h="111663">
                <a:tc>
                  <a:txBody>
                    <a:bodyPr/>
                    <a:lstStyle/>
                    <a:p>
                      <a:pPr algn="ctr" fontAlgn="ctr"/>
                      <a:r>
                        <a:rPr lang="en-US" sz="200" b="1" i="0" u="none" strike="noStrike">
                          <a:solidFill>
                            <a:srgbClr val="000000"/>
                          </a:solidFill>
                          <a:effectLst/>
                          <a:latin typeface="Arial" panose="020B0604020202020204" pitchFamily="34" charset="0"/>
                        </a:rPr>
                        <a:t>1964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43,127,041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27,178,188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407198753"/>
                  </a:ext>
                </a:extLst>
              </a:tr>
              <a:tr h="111663">
                <a:tc>
                  <a:txBody>
                    <a:bodyPr/>
                    <a:lstStyle/>
                    <a:p>
                      <a:pPr algn="ctr" fontAlgn="ctr"/>
                      <a:r>
                        <a:rPr lang="en-US" sz="200" b="1" i="0" u="none" strike="noStrike">
                          <a:solidFill>
                            <a:srgbClr val="000000"/>
                          </a:solidFill>
                          <a:effectLst/>
                          <a:latin typeface="Arial" panose="020B0604020202020204" pitchFamily="34" charset="0"/>
                        </a:rPr>
                        <a:t>1968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31,271,839</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31,785,480</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902464405"/>
                  </a:ext>
                </a:extLst>
              </a:tr>
              <a:tr h="111663">
                <a:tc>
                  <a:txBody>
                    <a:bodyPr/>
                    <a:lstStyle/>
                    <a:p>
                      <a:pPr algn="ctr" fontAlgn="ctr"/>
                      <a:r>
                        <a:rPr lang="en-US" sz="200" b="1" i="0" u="none" strike="noStrike">
                          <a:solidFill>
                            <a:srgbClr val="000000"/>
                          </a:solidFill>
                          <a:effectLst/>
                          <a:latin typeface="Arial" panose="020B0604020202020204" pitchFamily="34" charset="0"/>
                        </a:rPr>
                        <a:t>1972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29,173,222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47,168,710</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550122636"/>
                  </a:ext>
                </a:extLst>
              </a:tr>
              <a:tr h="111663">
                <a:tc>
                  <a:txBody>
                    <a:bodyPr/>
                    <a:lstStyle/>
                    <a:p>
                      <a:pPr algn="ctr" fontAlgn="ctr"/>
                      <a:r>
                        <a:rPr lang="en-US" sz="200" b="1" i="0" u="none" strike="noStrike">
                          <a:solidFill>
                            <a:srgbClr val="000000"/>
                          </a:solidFill>
                          <a:effectLst/>
                          <a:latin typeface="Arial" panose="020B0604020202020204" pitchFamily="34" charset="0"/>
                        </a:rPr>
                        <a:t>1976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40,831,881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39,147,793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4048494356"/>
                  </a:ext>
                </a:extLst>
              </a:tr>
              <a:tr h="111663">
                <a:tc>
                  <a:txBody>
                    <a:bodyPr/>
                    <a:lstStyle/>
                    <a:p>
                      <a:pPr algn="ctr" fontAlgn="ctr"/>
                      <a:r>
                        <a:rPr lang="en-US" sz="200" b="1" i="0" u="none" strike="noStrike">
                          <a:solidFill>
                            <a:srgbClr val="000000"/>
                          </a:solidFill>
                          <a:effectLst/>
                          <a:latin typeface="Arial" panose="020B0604020202020204" pitchFamily="34" charset="0"/>
                        </a:rPr>
                        <a:t>1980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35,480,115</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43,903,230</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075106626"/>
                  </a:ext>
                </a:extLst>
              </a:tr>
              <a:tr h="111663">
                <a:tc>
                  <a:txBody>
                    <a:bodyPr/>
                    <a:lstStyle/>
                    <a:p>
                      <a:pPr algn="ctr" fontAlgn="ctr"/>
                      <a:r>
                        <a:rPr lang="en-US" sz="200" b="1" i="0" u="none" strike="noStrike">
                          <a:solidFill>
                            <a:srgbClr val="000000"/>
                          </a:solidFill>
                          <a:effectLst/>
                          <a:latin typeface="Arial" panose="020B0604020202020204" pitchFamily="34" charset="0"/>
                        </a:rPr>
                        <a:t>1984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37,577,352</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54,455,472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376270866"/>
                  </a:ext>
                </a:extLst>
              </a:tr>
              <a:tr h="111663">
                <a:tc>
                  <a:txBody>
                    <a:bodyPr/>
                    <a:lstStyle/>
                    <a:p>
                      <a:pPr algn="ctr" fontAlgn="ctr"/>
                      <a:r>
                        <a:rPr lang="en-US" sz="200" b="1" i="0" u="none" strike="noStrike">
                          <a:solidFill>
                            <a:srgbClr val="000000"/>
                          </a:solidFill>
                          <a:effectLst/>
                          <a:latin typeface="Arial" panose="020B0604020202020204" pitchFamily="34" charset="0"/>
                        </a:rPr>
                        <a:t>1988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41,809,074</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48,886,097</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17846648"/>
                  </a:ext>
                </a:extLst>
              </a:tr>
              <a:tr h="111663">
                <a:tc>
                  <a:txBody>
                    <a:bodyPr/>
                    <a:lstStyle/>
                    <a:p>
                      <a:pPr algn="ctr" fontAlgn="ctr"/>
                      <a:r>
                        <a:rPr lang="en-US" sz="200" b="1" i="0" u="none" strike="noStrike">
                          <a:solidFill>
                            <a:srgbClr val="000000"/>
                          </a:solidFill>
                          <a:effectLst/>
                          <a:latin typeface="Arial" panose="020B0604020202020204" pitchFamily="34" charset="0"/>
                        </a:rPr>
                        <a:t>1992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44,909,806</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39,104,545</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847916793"/>
                  </a:ext>
                </a:extLst>
              </a:tr>
              <a:tr h="111663">
                <a:tc>
                  <a:txBody>
                    <a:bodyPr/>
                    <a:lstStyle/>
                    <a:p>
                      <a:pPr algn="ctr" fontAlgn="ctr"/>
                      <a:r>
                        <a:rPr lang="en-US" sz="200" b="1" i="0" u="none" strike="noStrike">
                          <a:solidFill>
                            <a:srgbClr val="000000"/>
                          </a:solidFill>
                          <a:effectLst/>
                          <a:latin typeface="Arial" panose="020B0604020202020204" pitchFamily="34" charset="0"/>
                        </a:rPr>
                        <a:t>1996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47,401,185</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39,198,755</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2648362408"/>
                  </a:ext>
                </a:extLst>
              </a:tr>
              <a:tr h="111663">
                <a:tc>
                  <a:txBody>
                    <a:bodyPr/>
                    <a:lstStyle/>
                    <a:p>
                      <a:pPr algn="ctr" fontAlgn="ctr"/>
                      <a:r>
                        <a:rPr lang="en-US" sz="200" b="1" i="0" u="none" strike="noStrike">
                          <a:solidFill>
                            <a:srgbClr val="000000"/>
                          </a:solidFill>
                          <a:effectLst/>
                          <a:latin typeface="Arial" panose="020B0604020202020204" pitchFamily="34" charset="0"/>
                        </a:rPr>
                        <a:t>2000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50,999,897</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50,456,002</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2377846666"/>
                  </a:ext>
                </a:extLst>
              </a:tr>
              <a:tr h="111663">
                <a:tc>
                  <a:txBody>
                    <a:bodyPr/>
                    <a:lstStyle/>
                    <a:p>
                      <a:pPr algn="ctr" fontAlgn="ctr"/>
                      <a:r>
                        <a:rPr lang="en-US" sz="200" b="1" i="0" u="none" strike="noStrike">
                          <a:solidFill>
                            <a:srgbClr val="000000"/>
                          </a:solidFill>
                          <a:effectLst/>
                          <a:latin typeface="Arial" panose="020B0604020202020204" pitchFamily="34" charset="0"/>
                        </a:rPr>
                        <a:t>2004</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59,028,444</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62,040,610</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1627107039"/>
                  </a:ext>
                </a:extLst>
              </a:tr>
              <a:tr h="111663">
                <a:tc>
                  <a:txBody>
                    <a:bodyPr/>
                    <a:lstStyle/>
                    <a:p>
                      <a:pPr algn="ctr" fontAlgn="ctr"/>
                      <a:r>
                        <a:rPr lang="en-US" sz="200" b="1" i="0" u="none" strike="noStrike">
                          <a:solidFill>
                            <a:srgbClr val="000000"/>
                          </a:solidFill>
                          <a:effectLst/>
                          <a:latin typeface="Arial" panose="020B0604020202020204" pitchFamily="34" charset="0"/>
                        </a:rPr>
                        <a:t>2008</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69,498,516</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59,948,323</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224309933"/>
                  </a:ext>
                </a:extLst>
              </a:tr>
              <a:tr h="111663">
                <a:tc>
                  <a:txBody>
                    <a:bodyPr/>
                    <a:lstStyle/>
                    <a:p>
                      <a:pPr algn="ctr" fontAlgn="ctr"/>
                      <a:r>
                        <a:rPr lang="en-US" sz="200" b="1" i="0" u="none" strike="noStrike">
                          <a:solidFill>
                            <a:srgbClr val="000000"/>
                          </a:solidFill>
                          <a:effectLst/>
                          <a:latin typeface="Arial" panose="020B0604020202020204" pitchFamily="34" charset="0"/>
                        </a:rPr>
                        <a:t>2012</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65,915,795</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60,933,504</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584186674"/>
                  </a:ext>
                </a:extLst>
              </a:tr>
              <a:tr h="111663">
                <a:tc>
                  <a:txBody>
                    <a:bodyPr/>
                    <a:lstStyle/>
                    <a:p>
                      <a:pPr algn="ctr" fontAlgn="ctr"/>
                      <a:r>
                        <a:rPr lang="en-US" sz="200" b="1" i="0" u="none" strike="noStrike">
                          <a:solidFill>
                            <a:srgbClr val="000000"/>
                          </a:solidFill>
                          <a:effectLst/>
                          <a:latin typeface="Arial" panose="020B0604020202020204" pitchFamily="34" charset="0"/>
                        </a:rPr>
                        <a:t>2016</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65,853,514</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62,984,828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7" marR="917" marT="917" marB="0" anchor="ctr">
                    <a:lnL>
                      <a:noFill/>
                    </a:lnL>
                    <a:lnR>
                      <a:noFill/>
                    </a:lnR>
                    <a:lnT>
                      <a:noFill/>
                    </a:lnT>
                    <a:lnB>
                      <a:noFill/>
                    </a:lnB>
                    <a:solidFill>
                      <a:srgbClr val="FF0000"/>
                    </a:solidFill>
                  </a:tcPr>
                </a:tc>
                <a:extLst>
                  <a:ext uri="{0D108BD9-81ED-4DB2-BD59-A6C34878D82A}">
                    <a16:rowId xmlns:a16="http://schemas.microsoft.com/office/drawing/2014/main" val="622312883"/>
                  </a:ext>
                </a:extLst>
              </a:tr>
              <a:tr h="111663">
                <a:tc>
                  <a:txBody>
                    <a:bodyPr/>
                    <a:lstStyle/>
                    <a:p>
                      <a:pPr algn="ctr" fontAlgn="ctr"/>
                      <a:r>
                        <a:rPr lang="en-US" sz="200" b="1" i="0" u="none" strike="noStrike">
                          <a:solidFill>
                            <a:srgbClr val="000000"/>
                          </a:solidFill>
                          <a:effectLst/>
                          <a:latin typeface="Arial" panose="020B0604020202020204" pitchFamily="34" charset="0"/>
                        </a:rPr>
                        <a:t>2020</a:t>
                      </a:r>
                    </a:p>
                  </a:txBody>
                  <a:tcPr marL="917" marR="917" marT="917"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81,283,501</a:t>
                      </a:r>
                    </a:p>
                  </a:txBody>
                  <a:tcPr marL="917" marR="917" marT="917"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74,223,958</a:t>
                      </a:r>
                    </a:p>
                  </a:txBody>
                  <a:tcPr marL="917" marR="917" marT="917" marB="0" anchor="ctr">
                    <a:lnL>
                      <a:noFill/>
                    </a:lnL>
                    <a:lnR>
                      <a:noFill/>
                    </a:lnR>
                    <a:lnT>
                      <a:noFill/>
                    </a:lnT>
                    <a:lnB>
                      <a:noFill/>
                    </a:lnB>
                    <a:solidFill>
                      <a:srgbClr val="FF0000"/>
                    </a:solidFill>
                  </a:tcPr>
                </a:tc>
                <a:tc>
                  <a:txBody>
                    <a:bodyPr/>
                    <a:lstStyle/>
                    <a:p>
                      <a:pPr algn="ctr" fontAlgn="ctr"/>
                      <a:r>
                        <a:rPr lang="en-US" sz="200" b="1" i="0" u="none" strike="noStrike" dirty="0">
                          <a:solidFill>
                            <a:srgbClr val="000000"/>
                          </a:solidFill>
                          <a:effectLst/>
                          <a:latin typeface="Arial" panose="020B0604020202020204" pitchFamily="34" charset="0"/>
                        </a:rPr>
                        <a:t>Democratic </a:t>
                      </a:r>
                    </a:p>
                  </a:txBody>
                  <a:tcPr marL="917" marR="917" marT="917" marB="0" anchor="ctr">
                    <a:lnL>
                      <a:noFill/>
                    </a:lnL>
                    <a:lnR>
                      <a:noFill/>
                    </a:lnR>
                    <a:lnT>
                      <a:noFill/>
                    </a:lnT>
                    <a:lnB>
                      <a:noFill/>
                    </a:lnB>
                    <a:solidFill>
                      <a:srgbClr val="4A86E8"/>
                    </a:solidFill>
                  </a:tcPr>
                </a:tc>
                <a:extLst>
                  <a:ext uri="{0D108BD9-81ED-4DB2-BD59-A6C34878D82A}">
                    <a16:rowId xmlns:a16="http://schemas.microsoft.com/office/drawing/2014/main" val="1509679179"/>
                  </a:ext>
                </a:extLst>
              </a:tr>
            </a:tbl>
          </a:graphicData>
        </a:graphic>
      </p:graphicFrame>
    </p:spTree>
    <p:extLst>
      <p:ext uri="{BB962C8B-B14F-4D97-AF65-F5344CB8AC3E}">
        <p14:creationId xmlns:p14="http://schemas.microsoft.com/office/powerpoint/2010/main" val="336566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D857-62C0-AFA2-1CD1-B4B3345831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1B0C63-7524-EC04-BAB2-6031BFF33438}"/>
              </a:ext>
            </a:extLst>
          </p:cNvPr>
          <p:cNvSpPr>
            <a:spLocks noGrp="1"/>
          </p:cNvSpPr>
          <p:nvPr>
            <p:ph sz="half" idx="1"/>
          </p:nvPr>
        </p:nvSpPr>
        <p:spPr>
          <a:xfrm>
            <a:off x="356151" y="4328175"/>
            <a:ext cx="11625939" cy="1724936"/>
          </a:xfrm>
        </p:spPr>
        <p:txBody>
          <a:bodyPr>
            <a:noAutofit/>
          </a:bodyPr>
          <a:lstStyle/>
          <a:p>
            <a:pPr marL="0" indent="0" algn="ctr">
              <a:buNone/>
            </a:pPr>
            <a:r>
              <a:rPr lang="en-US" sz="1400" b="0" i="0" dirty="0">
                <a:effectLst/>
                <a:latin typeface="Helvetica Neue"/>
              </a:rPr>
              <a:t>Since the late 1800’s-long before 19th Amendment-American presidential elections have followed a very consistent cycle with neither party able to hold on to dominance for very long. The winner cycles appear to be unaffected by </a:t>
            </a:r>
            <a:r>
              <a:rPr lang="en-US" sz="1400" dirty="0">
                <a:latin typeface="Helvetica Neue"/>
              </a:rPr>
              <a:t>both </a:t>
            </a:r>
            <a:r>
              <a:rPr lang="en-US" sz="1400" b="0" i="0" dirty="0">
                <a:effectLst/>
                <a:latin typeface="Helvetica Neue"/>
              </a:rPr>
              <a:t>the entrance of women voters into the electorate, and by their shift into the majority of the electorate. However, it is interesting that Republicans accomplished their historically best performances right after the passage of the 19th Amendment, which also coincides with the end of World War I. It is also interesting that election races have become notably tighter after 1980. Understanding whether this new pattern is due to gender demographic shifts vs. other factors would require more research.</a:t>
            </a:r>
            <a:endParaRPr lang="en-US" sz="1400" dirty="0">
              <a:latin typeface="Helvetica Neue"/>
            </a:endParaRPr>
          </a:p>
        </p:txBody>
      </p:sp>
      <p:pic>
        <p:nvPicPr>
          <p:cNvPr id="1026" name="Picture 2">
            <a:extLst>
              <a:ext uri="{FF2B5EF4-FFF2-40B4-BE49-F238E27FC236}">
                <a16:creationId xmlns:a16="http://schemas.microsoft.com/office/drawing/2014/main" id="{D452B21F-0DB3-8852-1456-CDEAB2980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02" y="124555"/>
            <a:ext cx="10464868" cy="420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229C-C5B5-0E8B-7B8A-A2553A43E617}"/>
              </a:ext>
            </a:extLst>
          </p:cNvPr>
          <p:cNvSpPr>
            <a:spLocks noGrp="1"/>
          </p:cNvSpPr>
          <p:nvPr>
            <p:ph type="title"/>
          </p:nvPr>
        </p:nvSpPr>
        <p:spPr/>
        <p:txBody>
          <a:bodyPr/>
          <a:lstStyle/>
          <a:p>
            <a:endParaRPr lang="en-US" dirty="0"/>
          </a:p>
        </p:txBody>
      </p:sp>
      <p:graphicFrame>
        <p:nvGraphicFramePr>
          <p:cNvPr id="6" name="Content Placeholder 5">
            <a:extLst>
              <a:ext uri="{FF2B5EF4-FFF2-40B4-BE49-F238E27FC236}">
                <a16:creationId xmlns:a16="http://schemas.microsoft.com/office/drawing/2014/main" id="{42E274C6-412B-83E0-31DA-03A5911B98CC}"/>
              </a:ext>
            </a:extLst>
          </p:cNvPr>
          <p:cNvGraphicFramePr>
            <a:graphicFrameLocks noGrp="1"/>
          </p:cNvGraphicFramePr>
          <p:nvPr>
            <p:ph sz="half" idx="1"/>
            <p:extLst>
              <p:ext uri="{D42A27DB-BD31-4B8C-83A1-F6EECF244321}">
                <p14:modId xmlns:p14="http://schemas.microsoft.com/office/powerpoint/2010/main" val="4289065897"/>
              </p:ext>
            </p:extLst>
          </p:nvPr>
        </p:nvGraphicFramePr>
        <p:xfrm>
          <a:off x="532261" y="353684"/>
          <a:ext cx="11216915" cy="5699435"/>
        </p:xfrm>
        <a:graphic>
          <a:graphicData uri="http://schemas.openxmlformats.org/drawingml/2006/table">
            <a:tbl>
              <a:tblPr/>
              <a:tblGrid>
                <a:gridCol w="2799120">
                  <a:extLst>
                    <a:ext uri="{9D8B030D-6E8A-4147-A177-3AD203B41FA5}">
                      <a16:colId xmlns:a16="http://schemas.microsoft.com/office/drawing/2014/main" val="987552424"/>
                    </a:ext>
                  </a:extLst>
                </a:gridCol>
                <a:gridCol w="2839984">
                  <a:extLst>
                    <a:ext uri="{9D8B030D-6E8A-4147-A177-3AD203B41FA5}">
                      <a16:colId xmlns:a16="http://schemas.microsoft.com/office/drawing/2014/main" val="2497948222"/>
                    </a:ext>
                  </a:extLst>
                </a:gridCol>
                <a:gridCol w="2778691">
                  <a:extLst>
                    <a:ext uri="{9D8B030D-6E8A-4147-A177-3AD203B41FA5}">
                      <a16:colId xmlns:a16="http://schemas.microsoft.com/office/drawing/2014/main" val="608244019"/>
                    </a:ext>
                  </a:extLst>
                </a:gridCol>
                <a:gridCol w="2799120">
                  <a:extLst>
                    <a:ext uri="{9D8B030D-6E8A-4147-A177-3AD203B41FA5}">
                      <a16:colId xmlns:a16="http://schemas.microsoft.com/office/drawing/2014/main" val="3039340683"/>
                    </a:ext>
                  </a:extLst>
                </a:gridCol>
              </a:tblGrid>
              <a:tr h="132545">
                <a:tc>
                  <a:txBody>
                    <a:bodyPr/>
                    <a:lstStyle/>
                    <a:p>
                      <a:pPr algn="ctr" fontAlgn="ctr"/>
                      <a:r>
                        <a:rPr lang="en-US" sz="200" b="1" i="0" u="none" strike="noStrike">
                          <a:solidFill>
                            <a:srgbClr val="000000"/>
                          </a:solidFill>
                          <a:effectLst/>
                          <a:latin typeface="Arial" panose="020B0604020202020204" pitchFamily="34" charset="0"/>
                        </a:rPr>
                        <a:t>Election Year </a:t>
                      </a:r>
                    </a:p>
                  </a:txBody>
                  <a:tcPr marL="916" marR="916" marT="916" marB="0" anchor="ctr">
                    <a:lnL>
                      <a:noFill/>
                    </a:lnL>
                    <a:lnR>
                      <a:noFill/>
                    </a:lnR>
                    <a:lnT>
                      <a:noFill/>
                    </a:lnT>
                    <a:lnB>
                      <a:noFill/>
                    </a:lnB>
                    <a:solidFill>
                      <a:srgbClr val="F8F8F8"/>
                    </a:solidFill>
                  </a:tcPr>
                </a:tc>
                <a:tc>
                  <a:txBody>
                    <a:bodyPr/>
                    <a:lstStyle/>
                    <a:p>
                      <a:pPr algn="ctr" fontAlgn="ctr"/>
                      <a:r>
                        <a:rPr lang="en-US" sz="200" b="1" i="0" u="none" strike="noStrike">
                          <a:solidFill>
                            <a:srgbClr val="000000"/>
                          </a:solidFill>
                          <a:effectLst/>
                          <a:latin typeface="Arial" panose="020B0604020202020204" pitchFamily="34" charset="0"/>
                        </a:rPr>
                        <a:t>Democratic Votes</a:t>
                      </a:r>
                    </a:p>
                  </a:txBody>
                  <a:tcPr marL="916" marR="916" marT="916"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Republican Votes</a:t>
                      </a:r>
                    </a:p>
                  </a:txBody>
                  <a:tcPr marL="916" marR="916" marT="916"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WINNER</a:t>
                      </a:r>
                    </a:p>
                  </a:txBody>
                  <a:tcPr marL="916" marR="916" marT="916" marB="0" anchor="ctr">
                    <a:lnL>
                      <a:noFill/>
                    </a:lnL>
                    <a:lnR>
                      <a:noFill/>
                    </a:lnR>
                    <a:lnT>
                      <a:noFill/>
                    </a:lnT>
                    <a:lnB>
                      <a:noFill/>
                    </a:lnB>
                  </a:tcPr>
                </a:tc>
                <a:extLst>
                  <a:ext uri="{0D108BD9-81ED-4DB2-BD59-A6C34878D82A}">
                    <a16:rowId xmlns:a16="http://schemas.microsoft.com/office/drawing/2014/main" val="460428516"/>
                  </a:ext>
                </a:extLst>
              </a:tr>
              <a:tr h="132545">
                <a:tc>
                  <a:txBody>
                    <a:bodyPr/>
                    <a:lstStyle/>
                    <a:p>
                      <a:pPr algn="ctr" fontAlgn="ctr"/>
                      <a:r>
                        <a:rPr lang="en-US" sz="200" b="1" i="0" u="none" strike="noStrike">
                          <a:solidFill>
                            <a:srgbClr val="000000"/>
                          </a:solidFill>
                          <a:effectLst/>
                          <a:latin typeface="Arial" panose="020B0604020202020204" pitchFamily="34" charset="0"/>
                        </a:rPr>
                        <a:t>1856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Arial" panose="020B0604020202020204" pitchFamily="34" charset="0"/>
                        </a:rPr>
                        <a:t>1,836,072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Arial" panose="020B0604020202020204" pitchFamily="34" charset="0"/>
                        </a:rPr>
                        <a:t>1,342,345</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2489344652"/>
                  </a:ext>
                </a:extLst>
              </a:tr>
              <a:tr h="132545">
                <a:tc>
                  <a:txBody>
                    <a:bodyPr/>
                    <a:lstStyle/>
                    <a:p>
                      <a:pPr algn="ctr" fontAlgn="ctr"/>
                      <a:r>
                        <a:rPr lang="en-US" sz="200" b="1" i="0" u="none" strike="noStrike">
                          <a:solidFill>
                            <a:srgbClr val="000000"/>
                          </a:solidFill>
                          <a:effectLst/>
                          <a:latin typeface="Arial" panose="020B0604020202020204" pitchFamily="34" charset="0"/>
                        </a:rPr>
                        <a:t>1860</a:t>
                      </a:r>
                    </a:p>
                  </a:txBody>
                  <a:tcPr marL="916" marR="916" marT="916" marB="0" anchor="ctr">
                    <a:lnL>
                      <a:noFill/>
                    </a:lnL>
                    <a:lnR>
                      <a:noFill/>
                    </a:lnR>
                    <a:lnT>
                      <a:noFill/>
                    </a:lnT>
                    <a:lnB>
                      <a:noFill/>
                    </a:lnB>
                  </a:tcPr>
                </a:tc>
                <a:tc>
                  <a:txBody>
                    <a:bodyPr/>
                    <a:lstStyle/>
                    <a:p>
                      <a:pPr algn="ctr" fontAlgn="ctr"/>
                      <a:r>
                        <a:rPr lang="en-US" sz="200" b="1" i="0" u="none" strike="noStrike">
                          <a:solidFill>
                            <a:srgbClr val="000000"/>
                          </a:solidFill>
                          <a:effectLst/>
                          <a:latin typeface="Arial" panose="020B0604020202020204" pitchFamily="34" charset="0"/>
                        </a:rPr>
                        <a:t>1,375,157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1,866,452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769080264"/>
                  </a:ext>
                </a:extLst>
              </a:tr>
              <a:tr h="132545">
                <a:tc>
                  <a:txBody>
                    <a:bodyPr/>
                    <a:lstStyle/>
                    <a:p>
                      <a:pPr algn="ctr" fontAlgn="ctr"/>
                      <a:r>
                        <a:rPr lang="en-US" sz="200" b="1" i="0" u="none" strike="noStrike">
                          <a:solidFill>
                            <a:srgbClr val="000000"/>
                          </a:solidFill>
                          <a:effectLst/>
                          <a:latin typeface="Arial" panose="020B0604020202020204" pitchFamily="34" charset="0"/>
                        </a:rPr>
                        <a:t>1864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1,805,237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2,218,388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310740940"/>
                  </a:ext>
                </a:extLst>
              </a:tr>
              <a:tr h="132545">
                <a:tc>
                  <a:txBody>
                    <a:bodyPr/>
                    <a:lstStyle/>
                    <a:p>
                      <a:pPr algn="ctr" fontAlgn="ctr"/>
                      <a:r>
                        <a:rPr lang="en-US" sz="200" b="1" i="0" u="none" strike="noStrike">
                          <a:solidFill>
                            <a:srgbClr val="000000"/>
                          </a:solidFill>
                          <a:effectLst/>
                          <a:latin typeface="Arial" panose="020B0604020202020204" pitchFamily="34" charset="0"/>
                        </a:rPr>
                        <a:t>1868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2,703,249</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3,013,791</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82462477"/>
                  </a:ext>
                </a:extLst>
              </a:tr>
              <a:tr h="132545">
                <a:tc>
                  <a:txBody>
                    <a:bodyPr/>
                    <a:lstStyle/>
                    <a:p>
                      <a:pPr algn="ctr" fontAlgn="ctr"/>
                      <a:r>
                        <a:rPr lang="en-US" sz="200" b="1" i="0" u="none" strike="noStrike">
                          <a:solidFill>
                            <a:srgbClr val="000000"/>
                          </a:solidFill>
                          <a:effectLst/>
                          <a:latin typeface="Arial" panose="020B0604020202020204" pitchFamily="34" charset="0"/>
                        </a:rPr>
                        <a:t>1872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2,834,761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3,598,235</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3913003"/>
                  </a:ext>
                </a:extLst>
              </a:tr>
              <a:tr h="132545">
                <a:tc>
                  <a:txBody>
                    <a:bodyPr/>
                    <a:lstStyle/>
                    <a:p>
                      <a:pPr algn="ctr" fontAlgn="ctr"/>
                      <a:r>
                        <a:rPr lang="en-US" sz="200" b="1" i="0" u="none" strike="noStrike">
                          <a:solidFill>
                            <a:srgbClr val="000000"/>
                          </a:solidFill>
                          <a:effectLst/>
                          <a:latin typeface="Arial" panose="020B0604020202020204" pitchFamily="34" charset="0"/>
                        </a:rPr>
                        <a:t>1876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4,284,020</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4,036,572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728321602"/>
                  </a:ext>
                </a:extLst>
              </a:tr>
              <a:tr h="132545">
                <a:tc>
                  <a:txBody>
                    <a:bodyPr/>
                    <a:lstStyle/>
                    <a:p>
                      <a:pPr algn="ctr" fontAlgn="ctr"/>
                      <a:r>
                        <a:rPr lang="en-US" sz="200" b="1" i="0" u="none" strike="noStrike">
                          <a:solidFill>
                            <a:srgbClr val="000000"/>
                          </a:solidFill>
                          <a:effectLst/>
                          <a:latin typeface="Arial" panose="020B0604020202020204" pitchFamily="34" charset="0"/>
                        </a:rPr>
                        <a:t>1880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4,442,035</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4,454,416</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401890181"/>
                  </a:ext>
                </a:extLst>
              </a:tr>
              <a:tr h="132545">
                <a:tc>
                  <a:txBody>
                    <a:bodyPr/>
                    <a:lstStyle/>
                    <a:p>
                      <a:pPr algn="ctr" fontAlgn="ctr"/>
                      <a:r>
                        <a:rPr lang="en-US" sz="200" b="1" i="0" u="none" strike="noStrike">
                          <a:solidFill>
                            <a:srgbClr val="000000"/>
                          </a:solidFill>
                          <a:effectLst/>
                          <a:latin typeface="Arial" panose="020B0604020202020204" pitchFamily="34" charset="0"/>
                        </a:rPr>
                        <a:t>1884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4,914,482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4,856,903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405070446"/>
                  </a:ext>
                </a:extLst>
              </a:tr>
              <a:tr h="132545">
                <a:tc>
                  <a:txBody>
                    <a:bodyPr/>
                    <a:lstStyle/>
                    <a:p>
                      <a:pPr algn="ctr" fontAlgn="ctr"/>
                      <a:r>
                        <a:rPr lang="en-US" sz="200" b="1" i="0" u="none" strike="noStrike">
                          <a:solidFill>
                            <a:srgbClr val="000000"/>
                          </a:solidFill>
                          <a:effectLst/>
                          <a:latin typeface="Arial" panose="020B0604020202020204" pitchFamily="34" charset="0"/>
                        </a:rPr>
                        <a:t>1888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5,534,488</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5,443,892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14653072"/>
                  </a:ext>
                </a:extLst>
              </a:tr>
              <a:tr h="132545">
                <a:tc>
                  <a:txBody>
                    <a:bodyPr/>
                    <a:lstStyle/>
                    <a:p>
                      <a:pPr algn="ctr" fontAlgn="ctr"/>
                      <a:r>
                        <a:rPr lang="en-US" sz="200" b="1" i="0" u="none" strike="noStrike">
                          <a:solidFill>
                            <a:srgbClr val="000000"/>
                          </a:solidFill>
                          <a:effectLst/>
                          <a:latin typeface="Arial" panose="020B0604020202020204" pitchFamily="34" charset="0"/>
                        </a:rPr>
                        <a:t>1892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5,556,918</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5,176,108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283815221"/>
                  </a:ext>
                </a:extLst>
              </a:tr>
              <a:tr h="132545">
                <a:tc>
                  <a:txBody>
                    <a:bodyPr/>
                    <a:lstStyle/>
                    <a:p>
                      <a:pPr algn="ctr" fontAlgn="ctr"/>
                      <a:r>
                        <a:rPr lang="en-US" sz="200" b="1" i="0" u="none" strike="noStrike">
                          <a:solidFill>
                            <a:srgbClr val="000000"/>
                          </a:solidFill>
                          <a:effectLst/>
                          <a:latin typeface="Arial" panose="020B0604020202020204" pitchFamily="34" charset="0"/>
                        </a:rPr>
                        <a:t>1896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6,509,052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7,104,779</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4021056523"/>
                  </a:ext>
                </a:extLst>
              </a:tr>
              <a:tr h="132545">
                <a:tc>
                  <a:txBody>
                    <a:bodyPr/>
                    <a:lstStyle/>
                    <a:p>
                      <a:pPr algn="ctr" fontAlgn="ctr"/>
                      <a:r>
                        <a:rPr lang="en-US" sz="200" b="1" i="0" u="none" strike="noStrike">
                          <a:solidFill>
                            <a:srgbClr val="000000"/>
                          </a:solidFill>
                          <a:effectLst/>
                          <a:latin typeface="Arial" panose="020B0604020202020204" pitchFamily="34" charset="0"/>
                        </a:rPr>
                        <a:t>1900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6,358,071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7,207,923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041775290"/>
                  </a:ext>
                </a:extLst>
              </a:tr>
              <a:tr h="132545">
                <a:tc>
                  <a:txBody>
                    <a:bodyPr/>
                    <a:lstStyle/>
                    <a:p>
                      <a:pPr algn="ctr" fontAlgn="ctr"/>
                      <a:r>
                        <a:rPr lang="en-US" sz="200" b="1" i="0" u="none" strike="noStrike">
                          <a:solidFill>
                            <a:srgbClr val="000000"/>
                          </a:solidFill>
                          <a:effectLst/>
                          <a:latin typeface="Arial" panose="020B0604020202020204" pitchFamily="34" charset="0"/>
                        </a:rPr>
                        <a:t>1904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5,083,880</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7,630,457</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772721967"/>
                  </a:ext>
                </a:extLst>
              </a:tr>
              <a:tr h="132545">
                <a:tc>
                  <a:txBody>
                    <a:bodyPr/>
                    <a:lstStyle/>
                    <a:p>
                      <a:pPr algn="ctr" fontAlgn="ctr"/>
                      <a:r>
                        <a:rPr lang="en-US" sz="200" b="1" i="0" u="none" strike="noStrike">
                          <a:solidFill>
                            <a:srgbClr val="000000"/>
                          </a:solidFill>
                          <a:effectLst/>
                          <a:latin typeface="Arial" panose="020B0604020202020204" pitchFamily="34" charset="0"/>
                        </a:rPr>
                        <a:t>1908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5,079,428</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7,678,908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657782402"/>
                  </a:ext>
                </a:extLst>
              </a:tr>
              <a:tr h="132545">
                <a:tc>
                  <a:txBody>
                    <a:bodyPr/>
                    <a:lstStyle/>
                    <a:p>
                      <a:pPr algn="ctr" fontAlgn="ctr"/>
                      <a:r>
                        <a:rPr lang="en-US" sz="200" b="1" i="0" u="none" strike="noStrike">
                          <a:solidFill>
                            <a:srgbClr val="000000"/>
                          </a:solidFill>
                          <a:effectLst/>
                          <a:latin typeface="Arial" panose="020B0604020202020204" pitchFamily="34" charset="0"/>
                        </a:rPr>
                        <a:t>1912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6,293,454</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3,483,922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601677316"/>
                  </a:ext>
                </a:extLst>
              </a:tr>
              <a:tr h="132545">
                <a:tc>
                  <a:txBody>
                    <a:bodyPr/>
                    <a:lstStyle/>
                    <a:p>
                      <a:pPr algn="ctr" fontAlgn="ctr"/>
                      <a:r>
                        <a:rPr lang="en-US" sz="200" b="1" i="0" u="none" strike="noStrike">
                          <a:solidFill>
                            <a:srgbClr val="000000"/>
                          </a:solidFill>
                          <a:effectLst/>
                          <a:latin typeface="Arial" panose="020B0604020202020204" pitchFamily="34" charset="0"/>
                        </a:rPr>
                        <a:t>1916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9,129,606</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8,547,523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112513678"/>
                  </a:ext>
                </a:extLst>
              </a:tr>
              <a:tr h="132545">
                <a:tc>
                  <a:txBody>
                    <a:bodyPr/>
                    <a:lstStyle/>
                    <a:p>
                      <a:pPr algn="ctr" fontAlgn="ctr"/>
                      <a:r>
                        <a:rPr lang="en-US" sz="200" b="1" i="0" u="none" strike="noStrike">
                          <a:solidFill>
                            <a:srgbClr val="000000"/>
                          </a:solidFill>
                          <a:effectLst/>
                          <a:latin typeface="Arial" panose="020B0604020202020204" pitchFamily="34" charset="0"/>
                        </a:rPr>
                        <a:t>1920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9,139,661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16,144,093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880170217"/>
                  </a:ext>
                </a:extLst>
              </a:tr>
              <a:tr h="132545">
                <a:tc>
                  <a:txBody>
                    <a:bodyPr/>
                    <a:lstStyle/>
                    <a:p>
                      <a:pPr algn="ctr" fontAlgn="ctr"/>
                      <a:r>
                        <a:rPr lang="en-US" sz="200" b="1" i="0" u="none" strike="noStrike">
                          <a:solidFill>
                            <a:srgbClr val="000000"/>
                          </a:solidFill>
                          <a:effectLst/>
                          <a:latin typeface="Arial" panose="020B0604020202020204" pitchFamily="34" charset="0"/>
                        </a:rPr>
                        <a:t>1924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8,386,242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15,725,016</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449712730"/>
                  </a:ext>
                </a:extLst>
              </a:tr>
              <a:tr h="132545">
                <a:tc>
                  <a:txBody>
                    <a:bodyPr/>
                    <a:lstStyle/>
                    <a:p>
                      <a:pPr algn="ctr" fontAlgn="ctr"/>
                      <a:r>
                        <a:rPr lang="en-US" sz="200" b="1" i="0" u="none" strike="noStrike">
                          <a:solidFill>
                            <a:srgbClr val="000000"/>
                          </a:solidFill>
                          <a:effectLst/>
                          <a:latin typeface="Arial" panose="020B0604020202020204" pitchFamily="34" charset="0"/>
                        </a:rPr>
                        <a:t>1928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15,016,443</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21,427,123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062127234"/>
                  </a:ext>
                </a:extLst>
              </a:tr>
              <a:tr h="132545">
                <a:tc>
                  <a:txBody>
                    <a:bodyPr/>
                    <a:lstStyle/>
                    <a:p>
                      <a:pPr algn="ctr" fontAlgn="ctr"/>
                      <a:r>
                        <a:rPr lang="en-US" sz="200" b="1" i="0" u="none" strike="noStrike">
                          <a:solidFill>
                            <a:srgbClr val="000000"/>
                          </a:solidFill>
                          <a:effectLst/>
                          <a:latin typeface="Arial" panose="020B0604020202020204" pitchFamily="34" charset="0"/>
                        </a:rPr>
                        <a:t>1932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22,821,857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15,761,254</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841566186"/>
                  </a:ext>
                </a:extLst>
              </a:tr>
              <a:tr h="132545">
                <a:tc>
                  <a:txBody>
                    <a:bodyPr/>
                    <a:lstStyle/>
                    <a:p>
                      <a:pPr algn="ctr" fontAlgn="ctr"/>
                      <a:r>
                        <a:rPr lang="en-US" sz="200" b="1" i="0" u="none" strike="noStrike">
                          <a:solidFill>
                            <a:srgbClr val="000000"/>
                          </a:solidFill>
                          <a:effectLst/>
                          <a:latin typeface="Arial" panose="020B0604020202020204" pitchFamily="34" charset="0"/>
                        </a:rPr>
                        <a:t>1936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Arial" panose="020B0604020202020204" pitchFamily="34" charset="0"/>
                        </a:rPr>
                        <a:t>27,751,597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16,679,543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45536335"/>
                  </a:ext>
                </a:extLst>
              </a:tr>
              <a:tr h="132545">
                <a:tc>
                  <a:txBody>
                    <a:bodyPr/>
                    <a:lstStyle/>
                    <a:p>
                      <a:pPr algn="ctr" fontAlgn="ctr"/>
                      <a:r>
                        <a:rPr lang="en-US" sz="200" b="1" i="0" u="none" strike="noStrike">
                          <a:solidFill>
                            <a:srgbClr val="000000"/>
                          </a:solidFill>
                          <a:effectLst/>
                          <a:latin typeface="Arial" panose="020B0604020202020204" pitchFamily="34" charset="0"/>
                        </a:rPr>
                        <a:t>1940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27,313,945</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22,347,744</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1276021180"/>
                  </a:ext>
                </a:extLst>
              </a:tr>
              <a:tr h="132545">
                <a:tc>
                  <a:txBody>
                    <a:bodyPr/>
                    <a:lstStyle/>
                    <a:p>
                      <a:pPr algn="ctr" fontAlgn="ctr"/>
                      <a:r>
                        <a:rPr lang="en-US" sz="200" b="1" i="0" u="none" strike="noStrike">
                          <a:solidFill>
                            <a:srgbClr val="000000"/>
                          </a:solidFill>
                          <a:effectLst/>
                          <a:latin typeface="Arial" panose="020B0604020202020204" pitchFamily="34" charset="0"/>
                        </a:rPr>
                        <a:t>1944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25,612,916</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22,017,929</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015320997"/>
                  </a:ext>
                </a:extLst>
              </a:tr>
              <a:tr h="132545">
                <a:tc>
                  <a:txBody>
                    <a:bodyPr/>
                    <a:lstStyle/>
                    <a:p>
                      <a:pPr algn="ctr" fontAlgn="ctr"/>
                      <a:r>
                        <a:rPr lang="en-US" sz="200" b="1" i="0" u="none" strike="noStrike">
                          <a:solidFill>
                            <a:srgbClr val="000000"/>
                          </a:solidFill>
                          <a:effectLst/>
                          <a:latin typeface="Arial" panose="020B0604020202020204" pitchFamily="34" charset="0"/>
                        </a:rPr>
                        <a:t>1948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24,179,347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21,991,292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1767714706"/>
                  </a:ext>
                </a:extLst>
              </a:tr>
              <a:tr h="132545">
                <a:tc>
                  <a:txBody>
                    <a:bodyPr/>
                    <a:lstStyle/>
                    <a:p>
                      <a:pPr algn="ctr" fontAlgn="ctr"/>
                      <a:r>
                        <a:rPr lang="en-US" sz="200" b="1" i="0" u="none" strike="noStrike">
                          <a:solidFill>
                            <a:srgbClr val="000000"/>
                          </a:solidFill>
                          <a:effectLst/>
                          <a:latin typeface="Arial" panose="020B0604020202020204" pitchFamily="34" charset="0"/>
                        </a:rPr>
                        <a:t>1952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27,375,090</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34,075,529</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3725657463"/>
                  </a:ext>
                </a:extLst>
              </a:tr>
              <a:tr h="132545">
                <a:tc>
                  <a:txBody>
                    <a:bodyPr/>
                    <a:lstStyle/>
                    <a:p>
                      <a:pPr algn="ctr" fontAlgn="ctr"/>
                      <a:r>
                        <a:rPr lang="en-US" sz="200" b="1" i="0" u="none" strike="noStrike">
                          <a:solidFill>
                            <a:srgbClr val="000000"/>
                          </a:solidFill>
                          <a:effectLst/>
                          <a:latin typeface="Arial" panose="020B0604020202020204" pitchFamily="34" charset="0"/>
                        </a:rPr>
                        <a:t>1956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26,021,440</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35,579,180</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2074733721"/>
                  </a:ext>
                </a:extLst>
              </a:tr>
              <a:tr h="132545">
                <a:tc>
                  <a:txBody>
                    <a:bodyPr/>
                    <a:lstStyle/>
                    <a:p>
                      <a:pPr algn="ctr" fontAlgn="ctr"/>
                      <a:r>
                        <a:rPr lang="en-US" sz="200" b="1" i="0" u="none" strike="noStrike">
                          <a:solidFill>
                            <a:srgbClr val="000000"/>
                          </a:solidFill>
                          <a:effectLst/>
                          <a:latin typeface="Arial" panose="020B0604020202020204" pitchFamily="34" charset="0"/>
                        </a:rPr>
                        <a:t>1960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34,220,984</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34,108,157</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4019779190"/>
                  </a:ext>
                </a:extLst>
              </a:tr>
              <a:tr h="132545">
                <a:tc>
                  <a:txBody>
                    <a:bodyPr/>
                    <a:lstStyle/>
                    <a:p>
                      <a:pPr algn="ctr" fontAlgn="ctr"/>
                      <a:r>
                        <a:rPr lang="en-US" sz="200" b="1" i="0" u="none" strike="noStrike">
                          <a:solidFill>
                            <a:srgbClr val="000000"/>
                          </a:solidFill>
                          <a:effectLst/>
                          <a:latin typeface="Arial" panose="020B0604020202020204" pitchFamily="34" charset="0"/>
                        </a:rPr>
                        <a:t>1964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43,127,041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27,178,188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2770729978"/>
                  </a:ext>
                </a:extLst>
              </a:tr>
              <a:tr h="132545">
                <a:tc>
                  <a:txBody>
                    <a:bodyPr/>
                    <a:lstStyle/>
                    <a:p>
                      <a:pPr algn="ctr" fontAlgn="ctr"/>
                      <a:r>
                        <a:rPr lang="en-US" sz="200" b="1" i="0" u="none" strike="noStrike">
                          <a:solidFill>
                            <a:srgbClr val="000000"/>
                          </a:solidFill>
                          <a:effectLst/>
                          <a:latin typeface="Arial" panose="020B0604020202020204" pitchFamily="34" charset="0"/>
                        </a:rPr>
                        <a:t>1968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31,271,839</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31,785,480</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294905367"/>
                  </a:ext>
                </a:extLst>
              </a:tr>
              <a:tr h="132545">
                <a:tc>
                  <a:txBody>
                    <a:bodyPr/>
                    <a:lstStyle/>
                    <a:p>
                      <a:pPr algn="ctr" fontAlgn="ctr"/>
                      <a:r>
                        <a:rPr lang="en-US" sz="200" b="1" i="0" u="none" strike="noStrike">
                          <a:solidFill>
                            <a:srgbClr val="000000"/>
                          </a:solidFill>
                          <a:effectLst/>
                          <a:latin typeface="Arial" panose="020B0604020202020204" pitchFamily="34" charset="0"/>
                        </a:rPr>
                        <a:t>1972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29,173,222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47,168,710</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580479014"/>
                  </a:ext>
                </a:extLst>
              </a:tr>
              <a:tr h="132545">
                <a:tc>
                  <a:txBody>
                    <a:bodyPr/>
                    <a:lstStyle/>
                    <a:p>
                      <a:pPr algn="ctr" fontAlgn="ctr"/>
                      <a:r>
                        <a:rPr lang="en-US" sz="200" b="1" i="0" u="none" strike="noStrike">
                          <a:solidFill>
                            <a:srgbClr val="000000"/>
                          </a:solidFill>
                          <a:effectLst/>
                          <a:latin typeface="Arial" panose="020B0604020202020204" pitchFamily="34" charset="0"/>
                        </a:rPr>
                        <a:t>1976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40,831,881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39,147,793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952867903"/>
                  </a:ext>
                </a:extLst>
              </a:tr>
              <a:tr h="132545">
                <a:tc>
                  <a:txBody>
                    <a:bodyPr/>
                    <a:lstStyle/>
                    <a:p>
                      <a:pPr algn="ctr" fontAlgn="ctr"/>
                      <a:r>
                        <a:rPr lang="en-US" sz="200" b="1" i="0" u="none" strike="noStrike">
                          <a:solidFill>
                            <a:srgbClr val="000000"/>
                          </a:solidFill>
                          <a:effectLst/>
                          <a:latin typeface="Arial" panose="020B0604020202020204" pitchFamily="34" charset="0"/>
                        </a:rPr>
                        <a:t>1980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35,480,115</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43,903,230</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4076130418"/>
                  </a:ext>
                </a:extLst>
              </a:tr>
              <a:tr h="132545">
                <a:tc>
                  <a:txBody>
                    <a:bodyPr/>
                    <a:lstStyle/>
                    <a:p>
                      <a:pPr algn="ctr" fontAlgn="ctr"/>
                      <a:r>
                        <a:rPr lang="en-US" sz="200" b="1" i="0" u="none" strike="noStrike">
                          <a:solidFill>
                            <a:srgbClr val="000000"/>
                          </a:solidFill>
                          <a:effectLst/>
                          <a:latin typeface="Arial" panose="020B0604020202020204" pitchFamily="34" charset="0"/>
                        </a:rPr>
                        <a:t>1984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37,577,352</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54,455,472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1722372855"/>
                  </a:ext>
                </a:extLst>
              </a:tr>
              <a:tr h="132545">
                <a:tc>
                  <a:txBody>
                    <a:bodyPr/>
                    <a:lstStyle/>
                    <a:p>
                      <a:pPr algn="ctr" fontAlgn="ctr"/>
                      <a:r>
                        <a:rPr lang="en-US" sz="200" b="1" i="0" u="none" strike="noStrike">
                          <a:solidFill>
                            <a:srgbClr val="000000"/>
                          </a:solidFill>
                          <a:effectLst/>
                          <a:latin typeface="Arial" panose="020B0604020202020204" pitchFamily="34" charset="0"/>
                        </a:rPr>
                        <a:t>1988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41,809,074</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48,886,097</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3430202255"/>
                  </a:ext>
                </a:extLst>
              </a:tr>
              <a:tr h="132545">
                <a:tc>
                  <a:txBody>
                    <a:bodyPr/>
                    <a:lstStyle/>
                    <a:p>
                      <a:pPr algn="ctr" fontAlgn="ctr"/>
                      <a:r>
                        <a:rPr lang="en-US" sz="200" b="1" i="0" u="none" strike="noStrike">
                          <a:solidFill>
                            <a:srgbClr val="000000"/>
                          </a:solidFill>
                          <a:effectLst/>
                          <a:latin typeface="Arial" panose="020B0604020202020204" pitchFamily="34" charset="0"/>
                        </a:rPr>
                        <a:t>1992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44,909,806</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39,104,545</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1413525218"/>
                  </a:ext>
                </a:extLst>
              </a:tr>
              <a:tr h="132545">
                <a:tc>
                  <a:txBody>
                    <a:bodyPr/>
                    <a:lstStyle/>
                    <a:p>
                      <a:pPr algn="ctr" fontAlgn="ctr"/>
                      <a:r>
                        <a:rPr lang="en-US" sz="200" b="1" i="0" u="none" strike="noStrike">
                          <a:solidFill>
                            <a:srgbClr val="000000"/>
                          </a:solidFill>
                          <a:effectLst/>
                          <a:latin typeface="Arial" panose="020B0604020202020204" pitchFamily="34" charset="0"/>
                        </a:rPr>
                        <a:t>1996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47,401,185</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39,198,755</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1469441648"/>
                  </a:ext>
                </a:extLst>
              </a:tr>
              <a:tr h="132545">
                <a:tc>
                  <a:txBody>
                    <a:bodyPr/>
                    <a:lstStyle/>
                    <a:p>
                      <a:pPr algn="ctr" fontAlgn="ctr"/>
                      <a:r>
                        <a:rPr lang="en-US" sz="200" b="1" i="0" u="none" strike="noStrike">
                          <a:solidFill>
                            <a:srgbClr val="000000"/>
                          </a:solidFill>
                          <a:effectLst/>
                          <a:latin typeface="Arial" panose="020B0604020202020204" pitchFamily="34" charset="0"/>
                        </a:rPr>
                        <a:t>2000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50,999,897</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50,456,002</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3580129598"/>
                  </a:ext>
                </a:extLst>
              </a:tr>
              <a:tr h="132545">
                <a:tc>
                  <a:txBody>
                    <a:bodyPr/>
                    <a:lstStyle/>
                    <a:p>
                      <a:pPr algn="ctr" fontAlgn="ctr"/>
                      <a:r>
                        <a:rPr lang="en-US" sz="200" b="1" i="0" u="none" strike="noStrike">
                          <a:solidFill>
                            <a:srgbClr val="000000"/>
                          </a:solidFill>
                          <a:effectLst/>
                          <a:latin typeface="Arial" panose="020B0604020202020204" pitchFamily="34" charset="0"/>
                        </a:rPr>
                        <a:t>2004</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59,028,444</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62,040,610</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494130437"/>
                  </a:ext>
                </a:extLst>
              </a:tr>
              <a:tr h="132545">
                <a:tc>
                  <a:txBody>
                    <a:bodyPr/>
                    <a:lstStyle/>
                    <a:p>
                      <a:pPr algn="ctr" fontAlgn="ctr"/>
                      <a:r>
                        <a:rPr lang="en-US" sz="200" b="1" i="0" u="none" strike="noStrike">
                          <a:solidFill>
                            <a:srgbClr val="000000"/>
                          </a:solidFill>
                          <a:effectLst/>
                          <a:latin typeface="Arial" panose="020B0604020202020204" pitchFamily="34" charset="0"/>
                        </a:rPr>
                        <a:t>2008</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69,498,516</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59,948,323</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3945659942"/>
                  </a:ext>
                </a:extLst>
              </a:tr>
              <a:tr h="132545">
                <a:tc>
                  <a:txBody>
                    <a:bodyPr/>
                    <a:lstStyle/>
                    <a:p>
                      <a:pPr algn="ctr" fontAlgn="ctr"/>
                      <a:r>
                        <a:rPr lang="en-US" sz="200" b="1" i="0" u="none" strike="noStrike">
                          <a:solidFill>
                            <a:srgbClr val="000000"/>
                          </a:solidFill>
                          <a:effectLst/>
                          <a:latin typeface="Arial" panose="020B0604020202020204" pitchFamily="34" charset="0"/>
                        </a:rPr>
                        <a:t>2012</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65,915,795</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60,933,504</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2612668143"/>
                  </a:ext>
                </a:extLst>
              </a:tr>
              <a:tr h="132545">
                <a:tc>
                  <a:txBody>
                    <a:bodyPr/>
                    <a:lstStyle/>
                    <a:p>
                      <a:pPr algn="ctr" fontAlgn="ctr"/>
                      <a:r>
                        <a:rPr lang="en-US" sz="200" b="1" i="0" u="none" strike="noStrike">
                          <a:solidFill>
                            <a:srgbClr val="000000"/>
                          </a:solidFill>
                          <a:effectLst/>
                          <a:latin typeface="Arial" panose="020B0604020202020204" pitchFamily="34" charset="0"/>
                        </a:rPr>
                        <a:t>2016</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65,853,514</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62,984,828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a:solidFill>
                            <a:srgbClr val="000000"/>
                          </a:solidFill>
                          <a:effectLst/>
                          <a:latin typeface="Arial" panose="020B0604020202020204" pitchFamily="34" charset="0"/>
                        </a:rPr>
                        <a:t>Republican </a:t>
                      </a:r>
                    </a:p>
                  </a:txBody>
                  <a:tcPr marL="916" marR="916" marT="916" marB="0" anchor="ctr">
                    <a:lnL>
                      <a:noFill/>
                    </a:lnL>
                    <a:lnR>
                      <a:noFill/>
                    </a:lnR>
                    <a:lnT>
                      <a:noFill/>
                    </a:lnT>
                    <a:lnB>
                      <a:noFill/>
                    </a:lnB>
                    <a:solidFill>
                      <a:srgbClr val="FF0000"/>
                    </a:solidFill>
                  </a:tcPr>
                </a:tc>
                <a:extLst>
                  <a:ext uri="{0D108BD9-81ED-4DB2-BD59-A6C34878D82A}">
                    <a16:rowId xmlns:a16="http://schemas.microsoft.com/office/drawing/2014/main" val="3942477446"/>
                  </a:ext>
                </a:extLst>
              </a:tr>
              <a:tr h="132545">
                <a:tc>
                  <a:txBody>
                    <a:bodyPr/>
                    <a:lstStyle/>
                    <a:p>
                      <a:pPr algn="ctr" fontAlgn="ctr"/>
                      <a:r>
                        <a:rPr lang="en-US" sz="200" b="1" i="0" u="none" strike="noStrike">
                          <a:solidFill>
                            <a:srgbClr val="000000"/>
                          </a:solidFill>
                          <a:effectLst/>
                          <a:latin typeface="Arial" panose="020B0604020202020204" pitchFamily="34" charset="0"/>
                        </a:rPr>
                        <a:t>2020</a:t>
                      </a:r>
                    </a:p>
                  </a:txBody>
                  <a:tcPr marL="916" marR="916" marT="916" marB="0" anchor="ctr">
                    <a:lnL>
                      <a:noFill/>
                    </a:lnL>
                    <a:lnR>
                      <a:noFill/>
                    </a:lnR>
                    <a:lnT>
                      <a:noFill/>
                    </a:lnT>
                    <a:lnB>
                      <a:noFill/>
                    </a:lnB>
                  </a:tcPr>
                </a:tc>
                <a:tc>
                  <a:txBody>
                    <a:bodyPr/>
                    <a:lstStyle/>
                    <a:p>
                      <a:pPr algn="ctr" fontAlgn="ctr"/>
                      <a:r>
                        <a:rPr lang="en-US" sz="200" b="1" i="0" u="none" strike="noStrike">
                          <a:solidFill>
                            <a:srgbClr val="374151"/>
                          </a:solidFill>
                          <a:effectLst/>
                          <a:latin typeface="&quot;Segoe UI&quot;"/>
                        </a:rPr>
                        <a:t>81,283,501</a:t>
                      </a:r>
                    </a:p>
                  </a:txBody>
                  <a:tcPr marL="916" marR="916" marT="916" marB="0" anchor="ctr">
                    <a:lnL>
                      <a:noFill/>
                    </a:lnL>
                    <a:lnR>
                      <a:noFill/>
                    </a:lnR>
                    <a:lnT>
                      <a:noFill/>
                    </a:lnT>
                    <a:lnB>
                      <a:noFill/>
                    </a:lnB>
                    <a:solidFill>
                      <a:srgbClr val="4A86E8"/>
                    </a:solidFill>
                  </a:tcPr>
                </a:tc>
                <a:tc>
                  <a:txBody>
                    <a:bodyPr/>
                    <a:lstStyle/>
                    <a:p>
                      <a:pPr algn="ctr" fontAlgn="ctr"/>
                      <a:r>
                        <a:rPr lang="en-US" sz="200" b="1" i="0" u="none" strike="noStrike">
                          <a:solidFill>
                            <a:srgbClr val="374151"/>
                          </a:solidFill>
                          <a:effectLst/>
                          <a:latin typeface="&quot;Segoe UI&quot;"/>
                        </a:rPr>
                        <a:t>74,223,958</a:t>
                      </a:r>
                    </a:p>
                  </a:txBody>
                  <a:tcPr marL="916" marR="916" marT="916" marB="0" anchor="ctr">
                    <a:lnL>
                      <a:noFill/>
                    </a:lnL>
                    <a:lnR>
                      <a:noFill/>
                    </a:lnR>
                    <a:lnT>
                      <a:noFill/>
                    </a:lnT>
                    <a:lnB>
                      <a:noFill/>
                    </a:lnB>
                    <a:solidFill>
                      <a:srgbClr val="FF0000"/>
                    </a:solidFill>
                  </a:tcPr>
                </a:tc>
                <a:tc>
                  <a:txBody>
                    <a:bodyPr/>
                    <a:lstStyle/>
                    <a:p>
                      <a:pPr algn="ctr" fontAlgn="ctr"/>
                      <a:r>
                        <a:rPr lang="en-US" sz="200" b="1" i="0" u="none" strike="noStrike" dirty="0">
                          <a:solidFill>
                            <a:srgbClr val="000000"/>
                          </a:solidFill>
                          <a:effectLst/>
                          <a:latin typeface="Arial" panose="020B0604020202020204" pitchFamily="34" charset="0"/>
                        </a:rPr>
                        <a:t>Democratic </a:t>
                      </a:r>
                    </a:p>
                  </a:txBody>
                  <a:tcPr marL="916" marR="916" marT="916" marB="0" anchor="ctr">
                    <a:lnL>
                      <a:noFill/>
                    </a:lnL>
                    <a:lnR>
                      <a:noFill/>
                    </a:lnR>
                    <a:lnT>
                      <a:noFill/>
                    </a:lnT>
                    <a:lnB>
                      <a:noFill/>
                    </a:lnB>
                    <a:solidFill>
                      <a:srgbClr val="4A86E8"/>
                    </a:solidFill>
                  </a:tcPr>
                </a:tc>
                <a:extLst>
                  <a:ext uri="{0D108BD9-81ED-4DB2-BD59-A6C34878D82A}">
                    <a16:rowId xmlns:a16="http://schemas.microsoft.com/office/drawing/2014/main" val="1274864444"/>
                  </a:ext>
                </a:extLst>
              </a:tr>
            </a:tbl>
          </a:graphicData>
        </a:graphic>
      </p:graphicFrame>
      <p:sp>
        <p:nvSpPr>
          <p:cNvPr id="4" name="Content Placeholder 3">
            <a:extLst>
              <a:ext uri="{FF2B5EF4-FFF2-40B4-BE49-F238E27FC236}">
                <a16:creationId xmlns:a16="http://schemas.microsoft.com/office/drawing/2014/main" id="{D303AFAF-25A3-23E1-B0E2-7F34AA6E37E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7875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5" name="Rectangle 1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5753318" y="804520"/>
            <a:ext cx="4985079" cy="1049235"/>
          </a:xfrm>
        </p:spPr>
        <p:txBody>
          <a:bodyPr>
            <a:normAutofit/>
          </a:bodyPr>
          <a:lstStyle/>
          <a:p>
            <a:r>
              <a:rPr lang="en-US" sz="2200" b="1"/>
              <a:t>What is the correlation between popular votes and US population?</a:t>
            </a:r>
          </a:p>
        </p:txBody>
      </p:sp>
      <p:pic>
        <p:nvPicPr>
          <p:cNvPr id="7" name="Graphic 6" descr="Business Growth">
            <a:extLst>
              <a:ext uri="{FF2B5EF4-FFF2-40B4-BE49-F238E27FC236}">
                <a16:creationId xmlns:a16="http://schemas.microsoft.com/office/drawing/2014/main" id="{7357136F-CF6E-AE5F-5364-D7E5B291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17"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753317" y="2015732"/>
            <a:ext cx="4985080" cy="3450613"/>
          </a:xfrm>
        </p:spPr>
        <p:txBody>
          <a:bodyPr>
            <a:normAutofit/>
          </a:bodyPr>
          <a:lstStyle/>
          <a:p>
            <a:pPr marL="0" indent="0">
              <a:lnSpc>
                <a:spcPct val="110000"/>
              </a:lnSpc>
              <a:buNone/>
            </a:pPr>
            <a:r>
              <a:rPr lang="en-US" sz="1700" dirty="0"/>
              <a:t>According to the Census Bureau, The US population has grown steadily in every decade since 1850 with the lowest growth rate being 7.3% between 1930 and 1940. The highest was 21% between 1910 and 1920.</a:t>
            </a:r>
          </a:p>
          <a:p>
            <a:pPr marL="0" indent="0">
              <a:lnSpc>
                <a:spcPct val="110000"/>
              </a:lnSpc>
              <a:buNone/>
            </a:pPr>
            <a:endParaRPr lang="en-US" sz="1700" dirty="0"/>
          </a:p>
          <a:p>
            <a:pPr marL="0" indent="0">
              <a:lnSpc>
                <a:spcPct val="110000"/>
              </a:lnSpc>
              <a:buNone/>
            </a:pPr>
            <a:r>
              <a:rPr lang="en-US" sz="1700" dirty="0"/>
              <a:t>Hypothesis: </a:t>
            </a:r>
            <a:r>
              <a:rPr lang="en-US" sz="1700" b="0" i="0" dirty="0">
                <a:effectLst/>
                <a:latin typeface="-apple-system"/>
              </a:rPr>
              <a:t>The popular votes in each presidential race should grow proportionally to the US population, given that the population has increased in every decade since 1850.</a:t>
            </a:r>
          </a:p>
          <a:p>
            <a:pPr marL="0" indent="0">
              <a:lnSpc>
                <a:spcPct val="110000"/>
              </a:lnSpc>
              <a:buNone/>
            </a:pPr>
            <a:endParaRPr lang="en-US" sz="1700" dirty="0"/>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74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6" name="Picture 12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7" name="Straight Connector 126">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28" name="Rectangle 127">
            <a:extLst>
              <a:ext uri="{FF2B5EF4-FFF2-40B4-BE49-F238E27FC236}">
                <a16:creationId xmlns:a16="http://schemas.microsoft.com/office/drawing/2014/main" id="{87F32A0E-05A0-47B4-AA1E-84704ACC6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A731EC3-9556-4509-8379-DDBE0D4EB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showing a green line and blue dots&#10;&#10;Description automatically generated">
            <a:extLst>
              <a:ext uri="{FF2B5EF4-FFF2-40B4-BE49-F238E27FC236}">
                <a16:creationId xmlns:a16="http://schemas.microsoft.com/office/drawing/2014/main" id="{064BE04E-3191-8F55-991F-541612201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555481"/>
            <a:ext cx="5372099" cy="3747038"/>
          </a:xfrm>
          <a:prstGeom prst="rect">
            <a:avLst/>
          </a:prstGeom>
        </p:spPr>
      </p:pic>
      <p:pic>
        <p:nvPicPr>
          <p:cNvPr id="6" name="Content Placeholder 5" descr="A computer screen shot of text&#10;&#10;Description automatically generated">
            <a:extLst>
              <a:ext uri="{FF2B5EF4-FFF2-40B4-BE49-F238E27FC236}">
                <a16:creationId xmlns:a16="http://schemas.microsoft.com/office/drawing/2014/main" id="{D33E8117-1F2F-D34C-068F-7F514B22B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433" y="2777633"/>
            <a:ext cx="5372099" cy="1302733"/>
          </a:xfrm>
          <a:prstGeom prst="rect">
            <a:avLst/>
          </a:prstGeom>
        </p:spPr>
      </p:pic>
    </p:spTree>
    <p:extLst>
      <p:ext uri="{BB962C8B-B14F-4D97-AF65-F5344CB8AC3E}">
        <p14:creationId xmlns:p14="http://schemas.microsoft.com/office/powerpoint/2010/main" val="225365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A4D6-1185-1A26-2027-A924251E520A}"/>
              </a:ext>
            </a:extLst>
          </p:cNvPr>
          <p:cNvSpPr>
            <a:spLocks noGrp="1"/>
          </p:cNvSpPr>
          <p:nvPr>
            <p:ph type="title"/>
          </p:nvPr>
        </p:nvSpPr>
        <p:spPr>
          <a:xfrm>
            <a:off x="838200" y="365125"/>
            <a:ext cx="10515600" cy="701675"/>
          </a:xfrm>
        </p:spPr>
        <p:txBody>
          <a:bodyPr>
            <a:normAutofit fontScale="90000"/>
          </a:bodyPr>
          <a:lstStyle/>
          <a:p>
            <a:pPr algn="ctr"/>
            <a:r>
              <a:rPr lang="en-US" sz="4000" b="1" dirty="0"/>
              <a:t>So, does the hypothesis hold true?</a:t>
            </a:r>
          </a:p>
        </p:txBody>
      </p:sp>
      <p:pic>
        <p:nvPicPr>
          <p:cNvPr id="13" name="Content Placeholder 12" descr="A screenshot of a computer&#10;&#10;Description automatically generated">
            <a:extLst>
              <a:ext uri="{FF2B5EF4-FFF2-40B4-BE49-F238E27FC236}">
                <a16:creationId xmlns:a16="http://schemas.microsoft.com/office/drawing/2014/main" id="{B1D8C94E-0056-A690-B7FB-016CFAF4E7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856" y="1067352"/>
            <a:ext cx="4992329" cy="2261477"/>
          </a:xfrm>
        </p:spPr>
      </p:pic>
      <p:pic>
        <p:nvPicPr>
          <p:cNvPr id="15" name="Content Placeholder 14" descr="A close-up of a computer screen&#10;&#10;Description automatically generated">
            <a:extLst>
              <a:ext uri="{FF2B5EF4-FFF2-40B4-BE49-F238E27FC236}">
                <a16:creationId xmlns:a16="http://schemas.microsoft.com/office/drawing/2014/main" id="{140A91CE-F2A5-B16C-5123-436161E7F5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2" y="1066800"/>
            <a:ext cx="5181598" cy="2262029"/>
          </a:xfrm>
        </p:spPr>
      </p:pic>
      <p:pic>
        <p:nvPicPr>
          <p:cNvPr id="17" name="Picture 16" descr="A screenshot of a computer&#10;&#10;Description automatically generated">
            <a:extLst>
              <a:ext uri="{FF2B5EF4-FFF2-40B4-BE49-F238E27FC236}">
                <a16:creationId xmlns:a16="http://schemas.microsoft.com/office/drawing/2014/main" id="{0D63CBA7-976E-2ADA-8F09-469EC81BC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2" y="3693610"/>
            <a:ext cx="5181598" cy="2198232"/>
          </a:xfrm>
          <a:prstGeom prst="rect">
            <a:avLst/>
          </a:prstGeom>
        </p:spPr>
      </p:pic>
      <p:pic>
        <p:nvPicPr>
          <p:cNvPr id="19" name="Picture 18" descr="A screenshot of a computer code&#10;&#10;Description automatically generated">
            <a:extLst>
              <a:ext uri="{FF2B5EF4-FFF2-40B4-BE49-F238E27FC236}">
                <a16:creationId xmlns:a16="http://schemas.microsoft.com/office/drawing/2014/main" id="{B41A42BD-691E-AD5F-28B0-048469E0D9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782" y="3652693"/>
            <a:ext cx="4992328" cy="2239149"/>
          </a:xfrm>
          <a:prstGeom prst="rect">
            <a:avLst/>
          </a:prstGeom>
        </p:spPr>
      </p:pic>
    </p:spTree>
    <p:extLst>
      <p:ext uri="{BB962C8B-B14F-4D97-AF65-F5344CB8AC3E}">
        <p14:creationId xmlns:p14="http://schemas.microsoft.com/office/powerpoint/2010/main" val="81786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1451579" y="804519"/>
            <a:ext cx="9603275" cy="1049235"/>
          </a:xfrm>
        </p:spPr>
        <p:txBody>
          <a:bodyPr>
            <a:normAutofit/>
          </a:bodyPr>
          <a:lstStyle/>
          <a:p>
            <a:r>
              <a:rPr lang="en-US" sz="2200" b="1" i="0">
                <a:effectLst/>
              </a:rPr>
              <a:t>How many individuals cast  their  votes for the Republican and Democratic presidential candidates in each election from 1856 to 2020?</a:t>
            </a:r>
            <a:endParaRPr lang="en-US" sz="2200" b="1"/>
          </a:p>
        </p:txBody>
      </p:sp>
      <p:grpSp>
        <p:nvGrpSpPr>
          <p:cNvPr id="105" name="Group 104">
            <a:extLst>
              <a:ext uri="{FF2B5EF4-FFF2-40B4-BE49-F238E27FC236}">
                <a16:creationId xmlns:a16="http://schemas.microsoft.com/office/drawing/2014/main" id="{19449089-71F6-4499-850F-F8C8EE0CD5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3677027" cy="3453535"/>
            <a:chOff x="7807230" y="2012810"/>
            <a:chExt cx="3251252" cy="3459865"/>
          </a:xfrm>
        </p:grpSpPr>
        <p:sp>
          <p:nvSpPr>
            <p:cNvPr id="53" name="Rectangle 52">
              <a:extLst>
                <a:ext uri="{FF2B5EF4-FFF2-40B4-BE49-F238E27FC236}">
                  <a16:creationId xmlns:a16="http://schemas.microsoft.com/office/drawing/2014/main" id="{29B9A9E9-D0AB-4845-8BE2-439EE7C0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32E43AF-A39E-4E12-98DD-872962C75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Illuminated San Francisco City Hall">
            <a:extLst>
              <a:ext uri="{FF2B5EF4-FFF2-40B4-BE49-F238E27FC236}">
                <a16:creationId xmlns:a16="http://schemas.microsoft.com/office/drawing/2014/main" id="{973072F6-9B15-F04E-81EB-CC21F65C2451}"/>
              </a:ext>
            </a:extLst>
          </p:cNvPr>
          <p:cNvPicPr>
            <a:picLocks noChangeAspect="1"/>
          </p:cNvPicPr>
          <p:nvPr/>
        </p:nvPicPr>
        <p:blipFill rotWithShape="1">
          <a:blip r:embed="rId2"/>
          <a:srcRect l="9808" r="18901" b="3"/>
          <a:stretch/>
        </p:blipFill>
        <p:spPr>
          <a:xfrm>
            <a:off x="1459129" y="2019800"/>
            <a:ext cx="3677027" cy="2159796"/>
          </a:xfrm>
          <a:prstGeom prst="rect">
            <a:avLst/>
          </a:prstGeom>
        </p:spPr>
      </p:pic>
      <p:sp>
        <p:nvSpPr>
          <p:cNvPr id="107"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227608" y="1921164"/>
            <a:ext cx="6964391" cy="3867161"/>
          </a:xfrm>
        </p:spPr>
        <p:txBody>
          <a:bodyPr>
            <a:normAutofit fontScale="92500" lnSpcReduction="10000"/>
          </a:bodyPr>
          <a:lstStyle/>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1856-1900: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The Republican Party emerged in the mid-1850s, opposing the expansion of slavery. They lost in 1856 but won with Lincoln in 1860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1,866,452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in 1864</a:t>
            </a:r>
            <a:r>
              <a:rPr lang="en-US" sz="1200" dirty="0">
                <a:latin typeface="ADLaM Display" panose="020F0502020204030204" pitchFamily="2" charset="0"/>
                <a:ea typeface="ADLaM Display" panose="020F0502020204030204" pitchFamily="2" charset="0"/>
                <a:cs typeface="ADLaM Display" panose="020F0502020204030204" pitchFamily="2" charset="0"/>
              </a:rPr>
              <a:t> by </a:t>
            </a:r>
            <a:r>
              <a:rPr lang="en-US" sz="1200" dirty="0">
                <a:highlight>
                  <a:srgbClr val="FF0000"/>
                </a:highlight>
                <a:latin typeface="ADLaM Display" panose="020F0502020204030204" pitchFamily="2" charset="0"/>
                <a:ea typeface="ADLaM Display" panose="020F0502020204030204" pitchFamily="2" charset="0"/>
                <a:cs typeface="ADLaM Display" panose="020F0502020204030204" pitchFamily="2" charset="0"/>
              </a:rPr>
              <a:t>2,218388 votes.</a:t>
            </a:r>
            <a:endPar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endParaRP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1901-1950: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Republicans controlled the presidency for most of the early 20th century, except for Wilson [Democrat</a:t>
            </a:r>
            <a:r>
              <a:rPr lang="en-US" sz="1200" dirty="0">
                <a:latin typeface="ADLaM Display" panose="020F0502020204030204" pitchFamily="2" charset="0"/>
                <a:ea typeface="ADLaM Display" panose="020F0502020204030204" pitchFamily="2" charset="0"/>
                <a:cs typeface="ADLaM Display" panose="020F0502020204030204" pitchFamily="2" charset="0"/>
              </a:rPr>
              <a:t>]</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in 1912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6,293,454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1916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9,129,606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Roosevelt [Democrat</a:t>
            </a:r>
            <a:r>
              <a:rPr lang="en-US" sz="1200" dirty="0">
                <a:latin typeface="ADLaM Display" panose="020F0502020204030204" pitchFamily="2" charset="0"/>
                <a:ea typeface="ADLaM Display" panose="020F0502020204030204" pitchFamily="2" charset="0"/>
                <a:cs typeface="ADLaM Display" panose="020F0502020204030204" pitchFamily="2" charset="0"/>
              </a:rPr>
              <a:t>]</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in 1932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22,821,857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 1936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27,751,597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 1940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27,313,945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1944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25,612,916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t>
            </a: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1951-2000: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This period saw more balanced competition. Notable Democratic wins included Kennedy in 1960, Johnson in 1964, Carter in 1976, and Clinton in 1992 and 1996. Republicans saw victories with Eisenhower in 1952 and 1956, Nixon in 1968 and 1972, Reagan in 1980 and 1984, and Bush in 1988.</a:t>
            </a:r>
          </a:p>
          <a:p>
            <a:pPr>
              <a:lnSpc>
                <a:spcPct val="110000"/>
              </a:lnSpc>
              <a:buClr>
                <a:srgbClr val="86B7F0"/>
              </a:buClr>
              <a:buFont typeface="Wingdings" panose="05000000000000000000" pitchFamily="2" charset="2"/>
              <a:buChar char="q"/>
            </a:pPr>
            <a:r>
              <a:rPr lang="en-US" sz="1200" b="1" i="0" dirty="0">
                <a:effectLst/>
                <a:latin typeface="ADLaM Display" panose="020F0502020204030204" pitchFamily="2" charset="0"/>
                <a:ea typeface="ADLaM Display" panose="020F0502020204030204" pitchFamily="2" charset="0"/>
                <a:cs typeface="ADLaM Display" panose="020F0502020204030204" pitchFamily="2" charset="0"/>
              </a:rPr>
              <a:t>2001-2020:</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marL="0" indent="0">
              <a:lnSpc>
                <a:spcPct val="110000"/>
              </a:lnSpc>
              <a:buClr>
                <a:srgbClr val="86B7F0"/>
              </a:buClr>
              <a:buNone/>
            </a:pP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The contests remained close. Republicans won with George W. Bush in 2000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50,456,002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and 2004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62,040,610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Democrats took the presidency with Obama in 2008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69,498,516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2012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65,915,795 votes </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and Republicans regained it with Trump in 2016 by </a:t>
            </a:r>
            <a:r>
              <a:rPr lang="en-US" sz="1200" b="0" i="0" dirty="0">
                <a:effectLst/>
                <a:highlight>
                  <a:srgbClr val="FF0000"/>
                </a:highlight>
                <a:latin typeface="ADLaM Display" panose="020F0502020204030204" pitchFamily="2" charset="0"/>
                <a:ea typeface="ADLaM Display" panose="020F0502020204030204" pitchFamily="2" charset="0"/>
                <a:cs typeface="ADLaM Display" panose="020F0502020204030204" pitchFamily="2" charset="0"/>
              </a:rPr>
              <a:t>62,984,828 votes</a:t>
            </a:r>
            <a:r>
              <a:rPr lang="en-US" sz="1200" b="0" i="0" dirty="0">
                <a:effectLst/>
                <a:latin typeface="ADLaM Display" panose="020F0502020204030204" pitchFamily="2" charset="0"/>
                <a:ea typeface="ADLaM Display" panose="020F0502020204030204" pitchFamily="2" charset="0"/>
                <a:cs typeface="ADLaM Display" panose="020F0502020204030204" pitchFamily="2" charset="0"/>
              </a:rPr>
              <a:t>. Biden [Democrat] won in 2020  by </a:t>
            </a:r>
            <a:r>
              <a:rPr lang="en-US" sz="1200" b="0" i="0" dirty="0">
                <a:solidFill>
                  <a:srgbClr val="FF0000"/>
                </a:solidFill>
                <a:effectLst/>
                <a:highlight>
                  <a:srgbClr val="0000FF"/>
                </a:highlight>
                <a:latin typeface="ADLaM Display" panose="020F0502020204030204" pitchFamily="2" charset="0"/>
                <a:ea typeface="ADLaM Display" panose="020F0502020204030204" pitchFamily="2" charset="0"/>
                <a:cs typeface="ADLaM Display" panose="020F0502020204030204" pitchFamily="2" charset="0"/>
              </a:rPr>
              <a:t>81,283,501 votes</a:t>
            </a:r>
            <a:r>
              <a:rPr lang="en-US" sz="1200" dirty="0">
                <a:solidFill>
                  <a:srgbClr val="FF0000"/>
                </a:solidFill>
                <a:highlight>
                  <a:srgbClr val="0000FF"/>
                </a:highlight>
                <a:latin typeface="ADLaM Display" panose="020F0502020204030204" pitchFamily="2" charset="0"/>
                <a:ea typeface="ADLaM Display" panose="020F0502020204030204" pitchFamily="2" charset="0"/>
                <a:cs typeface="ADLaM Display" panose="020F0502020204030204" pitchFamily="2" charset="0"/>
              </a:rPr>
              <a:t> </a:t>
            </a:r>
            <a:r>
              <a:rPr lang="en-US" sz="1200" dirty="0">
                <a:latin typeface="ADLaM Display" panose="020F0502020204030204" pitchFamily="2" charset="0"/>
                <a:ea typeface="ADLaM Display" panose="020F0502020204030204" pitchFamily="2" charset="0"/>
                <a:cs typeface="ADLaM Display" panose="020F0502020204030204" pitchFamily="2" charset="0"/>
              </a:rPr>
              <a:t>.</a:t>
            </a:r>
            <a:endParaRPr lang="en-US" sz="1200" b="0" i="0" dirty="0">
              <a:effectLst/>
              <a:latin typeface="ADLaM Display" panose="020F0502020204030204" pitchFamily="2" charset="0"/>
              <a:ea typeface="ADLaM Display" panose="020F0502020204030204" pitchFamily="2" charset="0"/>
              <a:cs typeface="ADLaM Display" panose="020F0502020204030204" pitchFamily="2" charset="0"/>
            </a:endParaRPr>
          </a:p>
          <a:p>
            <a:pPr>
              <a:lnSpc>
                <a:spcPct val="110000"/>
              </a:lnSpc>
              <a:buClr>
                <a:srgbClr val="86B7F0"/>
              </a:buClr>
              <a:buFont typeface="Arial" panose="020B0604020202020204" pitchFamily="34" charset="0"/>
              <a:buChar char="•"/>
            </a:pPr>
            <a:endParaRPr lang="en-US" sz="800" b="0" i="0" dirty="0">
              <a:effectLst/>
              <a:latin typeface="Söhne"/>
            </a:endParaRPr>
          </a:p>
          <a:p>
            <a:pPr>
              <a:lnSpc>
                <a:spcPct val="110000"/>
              </a:lnSpc>
              <a:buClr>
                <a:srgbClr val="86B7F0"/>
              </a:buClr>
              <a:buFont typeface="Arial" panose="020B0604020202020204" pitchFamily="34" charset="0"/>
              <a:buChar char="•"/>
            </a:pPr>
            <a:endParaRPr lang="en-US" sz="800" b="0" i="0" dirty="0">
              <a:effectLst/>
              <a:latin typeface="Söhne"/>
            </a:endParaRPr>
          </a:p>
          <a:p>
            <a:pPr marL="0" indent="0">
              <a:lnSpc>
                <a:spcPct val="110000"/>
              </a:lnSpc>
              <a:buClr>
                <a:srgbClr val="86B7F0"/>
              </a:buClr>
              <a:buNone/>
            </a:pPr>
            <a:endParaRPr lang="en-US" sz="800" b="0" i="0" dirty="0">
              <a:effectLst/>
              <a:latin typeface="Söhne"/>
            </a:endParaRPr>
          </a:p>
          <a:p>
            <a:pPr marL="0" indent="0">
              <a:lnSpc>
                <a:spcPct val="110000"/>
              </a:lnSpc>
              <a:buClr>
                <a:srgbClr val="86B7F0"/>
              </a:buClr>
              <a:buNone/>
            </a:pPr>
            <a:endParaRPr lang="en-US" sz="800" dirty="0"/>
          </a:p>
        </p:txBody>
      </p:sp>
      <p:sp>
        <p:nvSpPr>
          <p:cNvPr id="6" name="TextBox 5">
            <a:extLst>
              <a:ext uri="{FF2B5EF4-FFF2-40B4-BE49-F238E27FC236}">
                <a16:creationId xmlns:a16="http://schemas.microsoft.com/office/drawing/2014/main" id="{D8E327EE-1172-E3B6-691C-2705E6A2C7A7}"/>
              </a:ext>
            </a:extLst>
          </p:cNvPr>
          <p:cNvSpPr txBox="1"/>
          <p:nvPr/>
        </p:nvSpPr>
        <p:spPr>
          <a:xfrm>
            <a:off x="1451579" y="4185913"/>
            <a:ext cx="3612127" cy="1277273"/>
          </a:xfrm>
          <a:prstGeom prst="rect">
            <a:avLst/>
          </a:prstGeom>
          <a:noFill/>
        </p:spPr>
        <p:txBody>
          <a:bodyPr wrap="square">
            <a:spAutoFit/>
          </a:bodyPr>
          <a:lstStyle/>
          <a:p>
            <a:r>
              <a:rPr lang="en-US" sz="1100" i="1" dirty="0">
                <a:solidFill>
                  <a:srgbClr val="374151"/>
                </a:solidFill>
                <a:highlight>
                  <a:srgbClr val="FFFF00"/>
                </a:highlight>
                <a:latin typeface="Sitka Subheading Semibold" pitchFamily="2" charset="0"/>
              </a:rPr>
              <a:t>HYPOTHESIS</a:t>
            </a:r>
            <a:r>
              <a:rPr lang="en-US" sz="1100" i="1" dirty="0">
                <a:solidFill>
                  <a:srgbClr val="374151"/>
                </a:solidFill>
                <a:latin typeface="Sitka Subheading Semibold" pitchFamily="2" charset="0"/>
              </a:rPr>
              <a:t>:</a:t>
            </a:r>
          </a:p>
          <a:p>
            <a:r>
              <a:rPr lang="en-US" sz="1100" b="1" dirty="0">
                <a:solidFill>
                  <a:srgbClr val="374151"/>
                </a:solidFill>
                <a:latin typeface="Sitka Subheading Semibold" pitchFamily="2" charset="0"/>
              </a:rPr>
              <a:t> </a:t>
            </a:r>
            <a:r>
              <a:rPr lang="en-US" sz="1100" b="1" i="0" dirty="0">
                <a:effectLst/>
                <a:latin typeface="Söhne"/>
              </a:rPr>
              <a:t>Null Hypothesis (H0):</a:t>
            </a:r>
            <a:r>
              <a:rPr lang="en-US" sz="1100" b="0" i="0" dirty="0">
                <a:solidFill>
                  <a:srgbClr val="374151"/>
                </a:solidFill>
                <a:effectLst/>
                <a:latin typeface="Söhne"/>
              </a:rPr>
              <a:t> </a:t>
            </a:r>
            <a:r>
              <a:rPr lang="en-US" sz="1100" b="0" i="0" dirty="0">
                <a:solidFill>
                  <a:srgbClr val="FF0000"/>
                </a:solidFill>
                <a:effectLst/>
                <a:latin typeface="Söhne"/>
              </a:rPr>
              <a:t>There is no significant difference in the mean number of votes received by the Republican and Democratic parties from 1856 to 2020.</a:t>
            </a:r>
          </a:p>
          <a:p>
            <a:r>
              <a:rPr lang="en-US" sz="1100" b="0" i="0" dirty="0">
                <a:solidFill>
                  <a:srgbClr val="374151"/>
                </a:solidFill>
                <a:effectLst/>
                <a:latin typeface="Söhne"/>
              </a:rPr>
              <a:t> </a:t>
            </a:r>
            <a:r>
              <a:rPr lang="en-US" sz="1100" b="1" i="0" dirty="0">
                <a:effectLst/>
                <a:latin typeface="Söhne"/>
              </a:rPr>
              <a:t>Alternative Hypothesis (H1):</a:t>
            </a:r>
            <a:r>
              <a:rPr lang="en-US" sz="1100" b="0" i="0" dirty="0">
                <a:solidFill>
                  <a:srgbClr val="374151"/>
                </a:solidFill>
                <a:effectLst/>
                <a:latin typeface="Söhne"/>
              </a:rPr>
              <a:t> </a:t>
            </a:r>
            <a:r>
              <a:rPr lang="en-US" sz="1100" b="0" i="0" dirty="0">
                <a:solidFill>
                  <a:srgbClr val="0070C0"/>
                </a:solidFill>
                <a:effectLst/>
                <a:latin typeface="Söhne"/>
              </a:rPr>
              <a:t>There is a significant difference in the mean number of votes received by the Republican and Democratic parties from 1856 to 2020.</a:t>
            </a:r>
            <a:endParaRPr lang="en-US" sz="1100" b="1" dirty="0">
              <a:solidFill>
                <a:srgbClr val="0070C0"/>
              </a:solidFill>
              <a:latin typeface="Sitka Subheading Semibold" pitchFamily="2" charset="0"/>
            </a:endParaRPr>
          </a:p>
        </p:txBody>
      </p:sp>
    </p:spTree>
    <p:extLst>
      <p:ext uri="{BB962C8B-B14F-4D97-AF65-F5344CB8AC3E}">
        <p14:creationId xmlns:p14="http://schemas.microsoft.com/office/powerpoint/2010/main" val="234404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88011AB3-F298-489B-9CDC-E4D0C6BF7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BB644495-DD06-45AD-AA80-247F03A33D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8938" y="1847088"/>
            <a:ext cx="28315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656623" y="804520"/>
            <a:ext cx="2830940" cy="1049235"/>
          </a:xfrm>
        </p:spPr>
        <p:txBody>
          <a:bodyPr>
            <a:normAutofit/>
          </a:bodyPr>
          <a:lstStyle/>
          <a:p>
            <a:r>
              <a:rPr lang="en-US" sz="1000" b="1" i="0">
                <a:effectLst/>
              </a:rPr>
              <a:t>How many individuals cast  their  votes for the Republican and Democratic presidential candidates in each election from 1856 to 2020?</a:t>
            </a:r>
            <a:endParaRPr lang="en-US" sz="1000" b="1"/>
          </a:p>
        </p:txBody>
      </p:sp>
      <p:sp>
        <p:nvSpPr>
          <p:cNvPr id="180" name="Rectangle 179">
            <a:extLst>
              <a:ext uri="{FF2B5EF4-FFF2-40B4-BE49-F238E27FC236}">
                <a16:creationId xmlns:a16="http://schemas.microsoft.com/office/drawing/2014/main" id="{97ECE6F9-C5A2-4F4F-960C-6971D0612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FCAF919-F5F0-0A33-3F49-CDA73708D572}"/>
              </a:ext>
            </a:extLst>
          </p:cNvPr>
          <p:cNvSpPr>
            <a:spLocks noGrp="1"/>
          </p:cNvSpPr>
          <p:nvPr>
            <p:ph idx="1"/>
          </p:nvPr>
        </p:nvSpPr>
        <p:spPr>
          <a:xfrm>
            <a:off x="656623" y="2015731"/>
            <a:ext cx="3059723" cy="3884735"/>
          </a:xfrm>
        </p:spPr>
        <p:txBody>
          <a:bodyPr>
            <a:normAutofit/>
          </a:bodyPr>
          <a:lstStyle/>
          <a:p>
            <a:pPr>
              <a:lnSpc>
                <a:spcPct val="110000"/>
              </a:lnSpc>
            </a:pPr>
            <a:r>
              <a:rPr lang="en-US" sz="1000" kern="0" dirty="0">
                <a:effectLst/>
                <a:latin typeface="Abadi" panose="020B0604020104020204" pitchFamily="34" charset="0"/>
                <a:ea typeface="Times New Roman" panose="02020603050405020304" pitchFamily="18" charset="0"/>
                <a:cs typeface="Times New Roman" panose="02020603050405020304" pitchFamily="18" charset="0"/>
              </a:rPr>
              <a:t>The line graph is useful for observing the momentum of votes over time, allowing one to see how the popularity of each party has evolved. This graph can help in understanding voting patterns and shifts in the political landscape in the United States over time</a:t>
            </a:r>
            <a:r>
              <a:rPr lang="en-US" sz="1000" kern="0" dirty="0">
                <a:latin typeface="Abadi" panose="020B0604020104020204" pitchFamily="34" charset="0"/>
                <a:ea typeface="Times New Roman" panose="02020603050405020304" pitchFamily="18" charset="0"/>
                <a:cs typeface="Times New Roman" panose="02020603050405020304" pitchFamily="18" charset="0"/>
              </a:rPr>
              <a:t>.</a:t>
            </a:r>
            <a:endParaRPr lang="en-US" sz="1000" kern="1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10000"/>
              </a:lnSpc>
              <a:buFont typeface="Arial" panose="020B0604020202020204" pitchFamily="34" charset="0"/>
              <a:buChar char="•"/>
            </a:pPr>
            <a:r>
              <a:rPr lang="en-US" sz="1000" b="0" i="0" dirty="0">
                <a:effectLst/>
                <a:latin typeface="Abadi" panose="020B0604020104020204" pitchFamily="34" charset="0"/>
              </a:rPr>
              <a:t>Both Republican and Democratic parties have experienced ups and downs, with some elections showing a clear preference for one party and others being more evenly split.</a:t>
            </a:r>
            <a:endParaRPr lang="en-US" sz="1000" dirty="0">
              <a:latin typeface="Abadi" panose="020B0604020104020204" pitchFamily="34" charset="0"/>
            </a:endParaRPr>
          </a:p>
          <a:p>
            <a:pPr>
              <a:lnSpc>
                <a:spcPct val="110000"/>
              </a:lnSpc>
              <a:buFont typeface="Arial" panose="020B0604020202020204" pitchFamily="34" charset="0"/>
              <a:buChar char="•"/>
            </a:pPr>
            <a:r>
              <a:rPr lang="en-US" sz="1000" b="0" i="0" dirty="0">
                <a:effectLst/>
                <a:latin typeface="Abadi" panose="020B0604020104020204" pitchFamily="34" charset="0"/>
              </a:rPr>
              <a:t>In the most recent years shown, both parties received a significantly higher number of votes compared to the past, with the counts for both parties reaching or exceeding 60 million votes.</a:t>
            </a:r>
          </a:p>
          <a:p>
            <a:pPr marL="0" indent="0">
              <a:lnSpc>
                <a:spcPct val="110000"/>
              </a:lnSpc>
              <a:buNone/>
            </a:pPr>
            <a:endParaRPr lang="en-US" sz="1000" b="0" i="0" dirty="0">
              <a:effectLst/>
              <a:latin typeface="Söhne"/>
            </a:endParaRPr>
          </a:p>
          <a:p>
            <a:pPr marL="0" indent="0">
              <a:lnSpc>
                <a:spcPct val="110000"/>
              </a:lnSpc>
              <a:buNone/>
            </a:pPr>
            <a:endParaRPr lang="en-US" sz="1000" dirty="0"/>
          </a:p>
        </p:txBody>
      </p:sp>
      <p:grpSp>
        <p:nvGrpSpPr>
          <p:cNvPr id="181" name="Group 180">
            <a:extLst>
              <a:ext uri="{FF2B5EF4-FFF2-40B4-BE49-F238E27FC236}">
                <a16:creationId xmlns:a16="http://schemas.microsoft.com/office/drawing/2014/main" id="{2816CFF4-7965-45A1-8E21-056F9AE41A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137" name="Rectangle 136">
              <a:extLst>
                <a:ext uri="{FF2B5EF4-FFF2-40B4-BE49-F238E27FC236}">
                  <a16:creationId xmlns:a16="http://schemas.microsoft.com/office/drawing/2014/main" id="{4D532C27-BB17-4043-95BB-B193D9175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BF36FCA3-855B-4C42-871A-CE32957E6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2" name="Rectangle 181">
            <a:extLst>
              <a:ext uri="{FF2B5EF4-FFF2-40B4-BE49-F238E27FC236}">
                <a16:creationId xmlns:a16="http://schemas.microsoft.com/office/drawing/2014/main" id="{0105ED54-B9E7-4A77-A906-6931E7BC1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13984"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descr="A computer screen shot of a computer code&#10;&#10;Description automatically generated">
            <a:extLst>
              <a:ext uri="{FF2B5EF4-FFF2-40B4-BE49-F238E27FC236}">
                <a16:creationId xmlns:a16="http://schemas.microsoft.com/office/drawing/2014/main" id="{57E4AA20-1E3A-4F86-7CBC-6BB3E926C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908" y="2476470"/>
            <a:ext cx="3270688" cy="2801426"/>
          </a:xfrm>
          <a:prstGeom prst="rect">
            <a:avLst/>
          </a:prstGeom>
        </p:spPr>
      </p:pic>
      <p:pic>
        <p:nvPicPr>
          <p:cNvPr id="44" name="Picture 43" descr="A screenshot of a computer">
            <a:extLst>
              <a:ext uri="{FF2B5EF4-FFF2-40B4-BE49-F238E27FC236}">
                <a16:creationId xmlns:a16="http://schemas.microsoft.com/office/drawing/2014/main" id="{A52164F0-3C9F-FF36-FB3A-C07749493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4908" y="811444"/>
            <a:ext cx="3270688" cy="1665026"/>
          </a:xfrm>
          <a:prstGeom prst="rect">
            <a:avLst/>
          </a:prstGeom>
        </p:spPr>
      </p:pic>
      <p:pic>
        <p:nvPicPr>
          <p:cNvPr id="42" name="Picture 41" descr="A graph with red and blue lines">
            <a:extLst>
              <a:ext uri="{FF2B5EF4-FFF2-40B4-BE49-F238E27FC236}">
                <a16:creationId xmlns:a16="http://schemas.microsoft.com/office/drawing/2014/main" id="{30683485-858F-F656-4D77-D65477FE5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837" y="812507"/>
            <a:ext cx="4378072" cy="4465389"/>
          </a:xfrm>
          <a:prstGeom prst="rect">
            <a:avLst/>
          </a:prstGeom>
        </p:spPr>
      </p:pic>
      <p:pic>
        <p:nvPicPr>
          <p:cNvPr id="183" name="Picture 182">
            <a:extLst>
              <a:ext uri="{FF2B5EF4-FFF2-40B4-BE49-F238E27FC236}">
                <a16:creationId xmlns:a16="http://schemas.microsoft.com/office/drawing/2014/main" id="{84ACBFAF-EDCF-4F5A-9E73-1D74270EF5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 name="Straight Connector 183">
            <a:extLst>
              <a:ext uri="{FF2B5EF4-FFF2-40B4-BE49-F238E27FC236}">
                <a16:creationId xmlns:a16="http://schemas.microsoft.com/office/drawing/2014/main" id="{BA5E64BC-15F3-4902-B20F-A77B48A006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9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2CC636-0481-DCA0-C878-482537931D34}"/>
              </a:ext>
            </a:extLst>
          </p:cNvPr>
          <p:cNvSpPr>
            <a:spLocks noGrp="1"/>
          </p:cNvSpPr>
          <p:nvPr>
            <p:ph type="title"/>
          </p:nvPr>
        </p:nvSpPr>
        <p:spPr>
          <a:xfrm>
            <a:off x="5281420" y="1103284"/>
            <a:ext cx="5550357" cy="1049235"/>
          </a:xfrm>
        </p:spPr>
        <p:txBody>
          <a:bodyPr>
            <a:normAutofit/>
          </a:bodyPr>
          <a:lstStyle/>
          <a:p>
            <a:r>
              <a:rPr lang="en-US" sz="1500" b="1" i="0" dirty="0">
                <a:effectLst/>
              </a:rPr>
              <a:t>How many individuals cast  their  votes for the Republican and Democratic presidential candidates in each election from 1856 to 2020?</a:t>
            </a:r>
            <a:endParaRPr lang="en-US" sz="1500" b="1" dirty="0"/>
          </a:p>
        </p:txBody>
      </p:sp>
      <p:sp>
        <p:nvSpPr>
          <p:cNvPr id="11" name="Rectangle 10">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descr="A computer screen shot of a computer code">
            <a:extLst>
              <a:ext uri="{FF2B5EF4-FFF2-40B4-BE49-F238E27FC236}">
                <a16:creationId xmlns:a16="http://schemas.microsoft.com/office/drawing/2014/main" id="{4E9C3F94-CAA9-5DC4-4B27-F32E0984F83F}"/>
              </a:ext>
            </a:extLst>
          </p:cNvPr>
          <p:cNvPicPr>
            <a:picLocks noChangeAspect="1"/>
          </p:cNvPicPr>
          <p:nvPr/>
        </p:nvPicPr>
        <p:blipFill rotWithShape="1">
          <a:blip r:embed="rId2">
            <a:extLst>
              <a:ext uri="{28A0092B-C50C-407E-A947-70E740481C1C}">
                <a14:useLocalDpi xmlns:a14="http://schemas.microsoft.com/office/drawing/2010/main" val="0"/>
              </a:ext>
            </a:extLst>
          </a:blip>
          <a:srcRect t="8483" r="3" b="3"/>
          <a:stretch/>
        </p:blipFill>
        <p:spPr>
          <a:xfrm>
            <a:off x="783766" y="3553486"/>
            <a:ext cx="3770184" cy="2492878"/>
          </a:xfrm>
          <a:prstGeom prst="rect">
            <a:avLst/>
          </a:prstGeom>
        </p:spPr>
      </p:pic>
      <p:sp>
        <p:nvSpPr>
          <p:cNvPr id="3" name="Content Placeholder 2">
            <a:extLst>
              <a:ext uri="{FF2B5EF4-FFF2-40B4-BE49-F238E27FC236}">
                <a16:creationId xmlns:a16="http://schemas.microsoft.com/office/drawing/2014/main" id="{8FCAF919-F5F0-0A33-3F49-CDA73708D572}"/>
              </a:ext>
            </a:extLst>
          </p:cNvPr>
          <p:cNvSpPr>
            <a:spLocks noGrp="1"/>
          </p:cNvSpPr>
          <p:nvPr>
            <p:ph idx="1"/>
          </p:nvPr>
        </p:nvSpPr>
        <p:spPr>
          <a:xfrm>
            <a:off x="5321163" y="2018413"/>
            <a:ext cx="5550357" cy="3562876"/>
          </a:xfrm>
        </p:spPr>
        <p:txBody>
          <a:bodyPr>
            <a:normAutofit/>
          </a:bodyPr>
          <a:lstStyle/>
          <a:p>
            <a:pPr>
              <a:lnSpc>
                <a:spcPct val="110000"/>
              </a:lnSpc>
              <a:buFont typeface="Arial" panose="020B0604020202020204" pitchFamily="34" charset="0"/>
              <a:buChar char="•"/>
            </a:pPr>
            <a:r>
              <a:rPr lang="en-US" sz="1400" dirty="0">
                <a:latin typeface="Abadi" panose="020B0604020104020204" pitchFamily="34" charset="0"/>
              </a:rPr>
              <a:t>This bar graph displays the number of votes received by Republican and Democratic candidates in U.S. presidential elections from 1856 to 2020. Each pair of bars represents an election year, with the Republican candidate's votes shown in red and the Democratic candidate's votes in blue.</a:t>
            </a:r>
          </a:p>
          <a:p>
            <a:pPr>
              <a:lnSpc>
                <a:spcPct val="110000"/>
              </a:lnSpc>
              <a:buFont typeface="Arial" panose="020B0604020202020204" pitchFamily="34" charset="0"/>
              <a:buChar char="•"/>
            </a:pPr>
            <a:r>
              <a:rPr lang="en-US" sz="1400" dirty="0">
                <a:latin typeface="Abadi" panose="020B0604020104020204" pitchFamily="34" charset="0"/>
              </a:rPr>
              <a:t>From the mid-20th century onward, there is a marked increase in the number of votes for both parties. This increase becomes especially steep from the 1950s onwards, likely due to a combination of population growth, the civil rights movement resulting in the Voting Rights Act of 1965.</a:t>
            </a:r>
          </a:p>
          <a:p>
            <a:pPr>
              <a:lnSpc>
                <a:spcPct val="110000"/>
              </a:lnSpc>
              <a:buFont typeface="Arial" panose="020B0604020202020204" pitchFamily="34" charset="0"/>
              <a:buChar char="•"/>
            </a:pPr>
            <a:r>
              <a:rPr lang="en-US" sz="1400" b="0" i="0" dirty="0">
                <a:effectLst/>
                <a:latin typeface="Abadi" panose="020B0604020104020204" pitchFamily="34" charset="0"/>
              </a:rPr>
              <a:t>Over time, the number of votes for both parties shows a general upward trend, reflecting population growth, changes in voter eligibility, and possibly increased political engagement.</a:t>
            </a:r>
            <a:endParaRPr lang="en-US" sz="1400" dirty="0"/>
          </a:p>
        </p:txBody>
      </p:sp>
      <p:pic>
        <p:nvPicPr>
          <p:cNvPr id="13" name="Picture 12">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descr="A graph with different colored lines">
            <a:extLst>
              <a:ext uri="{FF2B5EF4-FFF2-40B4-BE49-F238E27FC236}">
                <a16:creationId xmlns:a16="http://schemas.microsoft.com/office/drawing/2014/main" id="{5695DFFD-D58E-6EEB-B590-8A943957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 y="190123"/>
            <a:ext cx="5095710" cy="3238877"/>
          </a:xfrm>
          <a:prstGeom prst="rect">
            <a:avLst/>
          </a:prstGeom>
        </p:spPr>
      </p:pic>
    </p:spTree>
    <p:extLst>
      <p:ext uri="{BB962C8B-B14F-4D97-AF65-F5344CB8AC3E}">
        <p14:creationId xmlns:p14="http://schemas.microsoft.com/office/powerpoint/2010/main" val="86765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33" name="Picture 103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5" name="Straight Connector 103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9" name="Rectangle 103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AB7A4D6-1185-1A26-2027-A924251E520A}"/>
              </a:ext>
            </a:extLst>
          </p:cNvPr>
          <p:cNvSpPr>
            <a:spLocks noGrp="1"/>
          </p:cNvSpPr>
          <p:nvPr>
            <p:ph type="title"/>
          </p:nvPr>
        </p:nvSpPr>
        <p:spPr>
          <a:xfrm>
            <a:off x="5196457" y="804519"/>
            <a:ext cx="5550357" cy="1049235"/>
          </a:xfrm>
        </p:spPr>
        <p:txBody>
          <a:bodyPr vert="horz" lIns="91440" tIns="45720" rIns="91440" bIns="45720" rtlCol="0" anchor="t">
            <a:normAutofit/>
          </a:bodyPr>
          <a:lstStyle/>
          <a:p>
            <a:r>
              <a:rPr lang="en-US"/>
              <a:t>So, does the hypothesis hold true?</a:t>
            </a:r>
          </a:p>
        </p:txBody>
      </p:sp>
      <p:sp>
        <p:nvSpPr>
          <p:cNvPr id="1043" name="Rectangle 1042">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9" name="Content Placeholder 8" descr="A screenshot of a computer code&#10;&#10;Description automatically generated">
            <a:extLst>
              <a:ext uri="{FF2B5EF4-FFF2-40B4-BE49-F238E27FC236}">
                <a16:creationId xmlns:a16="http://schemas.microsoft.com/office/drawing/2014/main" id="{5BEA4EE8-5845-658C-51B5-440CDBAD03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4778" y="424874"/>
            <a:ext cx="4945862" cy="5287610"/>
          </a:xfrm>
          <a:prstGeom prst="rect">
            <a:avLst/>
          </a:prstGeom>
        </p:spPr>
      </p:pic>
      <p:pic>
        <p:nvPicPr>
          <p:cNvPr id="1026" name="Picture 2" descr="Here's why Republicans are 'red' and Democrats are 'blue'">
            <a:extLst>
              <a:ext uri="{FF2B5EF4-FFF2-40B4-BE49-F238E27FC236}">
                <a16:creationId xmlns:a16="http://schemas.microsoft.com/office/drawing/2014/main" id="{D3B62152-5C94-7546-E134-A9548119131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34216" y="3420389"/>
            <a:ext cx="5550357" cy="22920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80D66CA3-100C-D857-35A0-F4240BF561AE}"/>
              </a:ext>
            </a:extLst>
          </p:cNvPr>
          <p:cNvSpPr>
            <a:spLocks noGrp="1" noChangeArrowheads="1"/>
          </p:cNvSpPr>
          <p:nvPr>
            <p:ph sz="half" idx="1"/>
          </p:nvPr>
        </p:nvSpPr>
        <p:spPr bwMode="auto">
          <a:xfrm>
            <a:off x="5196457" y="2015732"/>
            <a:ext cx="5550357" cy="345061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fontAlgn="base">
              <a:spcBef>
                <a:spcPct val="0"/>
              </a:spcBef>
              <a:spcAft>
                <a:spcPts val="600"/>
              </a:spcAft>
              <a:tabLst/>
            </a:pPr>
            <a:r>
              <a:rPr kumimoji="0" lang="en-US" altLang="en-US" b="0" i="0" u="none" strike="noStrike" cap="none" normalizeH="0" baseline="0">
                <a:ln>
                  <a:noFill/>
                </a:ln>
              </a:rPr>
              <a:t>The p-value is: 0.9682930895917796 We fail to reject the null hypothesis. There is no significant difference in the mean number of votes. </a:t>
            </a:r>
          </a:p>
        </p:txBody>
      </p:sp>
      <p:pic>
        <p:nvPicPr>
          <p:cNvPr id="1045" name="Picture 1044">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7" name="Straight Connector 1046">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3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802D-AE9D-D6DE-7B0D-D3F6F7710CEC}"/>
              </a:ext>
            </a:extLst>
          </p:cNvPr>
          <p:cNvSpPr>
            <a:spLocks noGrp="1"/>
          </p:cNvSpPr>
          <p:nvPr>
            <p:ph type="title"/>
          </p:nvPr>
        </p:nvSpPr>
        <p:spPr/>
        <p:txBody>
          <a:bodyPr/>
          <a:lstStyle/>
          <a:p>
            <a:r>
              <a:rPr lang="en-US" dirty="0"/>
              <a:t>Did historic shifts in Women’s suffrage change  Vote outcome patterns?</a:t>
            </a:r>
          </a:p>
        </p:txBody>
      </p:sp>
      <p:sp>
        <p:nvSpPr>
          <p:cNvPr id="3" name="Content Placeholder 2">
            <a:extLst>
              <a:ext uri="{FF2B5EF4-FFF2-40B4-BE49-F238E27FC236}">
                <a16:creationId xmlns:a16="http://schemas.microsoft.com/office/drawing/2014/main" id="{AFB2CE25-577B-A18A-D0E9-7C4291721581}"/>
              </a:ext>
            </a:extLst>
          </p:cNvPr>
          <p:cNvSpPr>
            <a:spLocks noGrp="1"/>
          </p:cNvSpPr>
          <p:nvPr>
            <p:ph sz="half" idx="1"/>
          </p:nvPr>
        </p:nvSpPr>
        <p:spPr>
          <a:xfrm>
            <a:off x="447260" y="2010878"/>
            <a:ext cx="11002618" cy="4042233"/>
          </a:xfrm>
        </p:spPr>
        <p:txBody>
          <a:bodyPr>
            <a:noAutofit/>
          </a:bodyPr>
          <a:lstStyle/>
          <a:p>
            <a:pPr marL="0" indent="0">
              <a:buNone/>
            </a:pPr>
            <a:r>
              <a:rPr lang="en-US" sz="1400" dirty="0"/>
              <a:t>Chi square tests were run to test the independence of “Election Year” and “Winner” variables during the historical period before the 19</a:t>
            </a:r>
            <a:r>
              <a:rPr lang="en-US" sz="1400" baseline="30000" dirty="0"/>
              <a:t>th</a:t>
            </a:r>
            <a:r>
              <a:rPr lang="en-US" sz="1400" dirty="0"/>
              <a:t> amendment in 1920, between 1920 and 1976, and since 1980 when women started voting at higher rates than men.</a:t>
            </a:r>
          </a:p>
          <a:p>
            <a:endParaRPr lang="en-US" sz="1400" dirty="0"/>
          </a:p>
          <a:p>
            <a:r>
              <a:rPr lang="en-US" sz="1400" dirty="0"/>
              <a:t>Before women's suffrage:</a:t>
            </a:r>
          </a:p>
          <a:p>
            <a:r>
              <a:rPr lang="en-US" sz="1400" dirty="0"/>
              <a:t>p-value: 0.38205166150286374</a:t>
            </a:r>
          </a:p>
          <a:p>
            <a:endParaRPr lang="en-US" sz="1400" dirty="0"/>
          </a:p>
          <a:p>
            <a:r>
              <a:rPr lang="en-US" sz="1400" dirty="0"/>
              <a:t>Between 1920 and 1980:</a:t>
            </a:r>
          </a:p>
          <a:p>
            <a:r>
              <a:rPr lang="en-US" sz="1400" dirty="0"/>
              <a:t>p-value: 0.37815469432346926</a:t>
            </a:r>
          </a:p>
          <a:p>
            <a:endParaRPr lang="en-US" sz="1400" dirty="0"/>
          </a:p>
          <a:p>
            <a:r>
              <a:rPr lang="en-US" sz="1400" dirty="0"/>
              <a:t>After 1980:</a:t>
            </a:r>
          </a:p>
          <a:p>
            <a:r>
              <a:rPr lang="en-US" sz="1400" dirty="0"/>
              <a:t>p-value: 0.35751800242792586</a:t>
            </a:r>
          </a:p>
        </p:txBody>
      </p:sp>
      <p:sp>
        <p:nvSpPr>
          <p:cNvPr id="4" name="Content Placeholder 3">
            <a:extLst>
              <a:ext uri="{FF2B5EF4-FFF2-40B4-BE49-F238E27FC236}">
                <a16:creationId xmlns:a16="http://schemas.microsoft.com/office/drawing/2014/main" id="{E07DFB03-D178-9D4D-466E-B7B7E996C6CA}"/>
              </a:ext>
            </a:extLst>
          </p:cNvPr>
          <p:cNvSpPr>
            <a:spLocks noGrp="1"/>
          </p:cNvSpPr>
          <p:nvPr>
            <p:ph sz="half" idx="2"/>
          </p:nvPr>
        </p:nvSpPr>
        <p:spPr>
          <a:xfrm>
            <a:off x="4929675" y="2758275"/>
            <a:ext cx="6520203" cy="3441520"/>
          </a:xfrm>
        </p:spPr>
        <p:txBody>
          <a:bodyPr>
            <a:normAutofit fontScale="77500" lnSpcReduction="20000"/>
          </a:bodyPr>
          <a:lstStyle/>
          <a:p>
            <a:pPr marL="0" indent="0">
              <a:buNone/>
            </a:pPr>
            <a:r>
              <a:rPr lang="en-US" dirty="0">
                <a:solidFill>
                  <a:srgbClr val="000000"/>
                </a:solidFill>
                <a:latin typeface="Helvetica Neue"/>
              </a:rPr>
              <a:t>Findings:</a:t>
            </a:r>
            <a:br>
              <a:rPr lang="en-US" dirty="0">
                <a:solidFill>
                  <a:srgbClr val="000000"/>
                </a:solidFill>
                <a:latin typeface="Helvetica Neue"/>
              </a:rPr>
            </a:br>
            <a:br>
              <a:rPr lang="en-US" dirty="0">
                <a:solidFill>
                  <a:srgbClr val="000000"/>
                </a:solidFill>
                <a:latin typeface="Helvetica Neue"/>
              </a:rPr>
            </a:br>
            <a:r>
              <a:rPr lang="en-US" dirty="0">
                <a:solidFill>
                  <a:srgbClr val="000000"/>
                </a:solidFill>
                <a:latin typeface="Helvetica Neue"/>
              </a:rPr>
              <a:t>There is no </a:t>
            </a:r>
            <a:r>
              <a:rPr lang="en-US" b="0" i="0" dirty="0">
                <a:solidFill>
                  <a:srgbClr val="000000"/>
                </a:solidFill>
                <a:effectLst/>
                <a:latin typeface="Helvetica Neue"/>
              </a:rPr>
              <a:t>statistically significant correlation between these two variables during the historical period before the introduction of women's suffrage, after the beginning of women's suffrage in 1920, and also after 1980 when women started voting at higher rates than men (</a:t>
            </a:r>
            <a:r>
              <a:rPr lang="en-US" b="0" i="0" u="sng" dirty="0">
                <a:solidFill>
                  <a:srgbClr val="337AB7"/>
                </a:solidFill>
                <a:effectLst/>
                <a:latin typeface="Helvetica Neue"/>
                <a:hlinkClick r:id="rId2"/>
              </a:rPr>
              <a:t>https://cawp.rutgers.edu/facts/voters/gender-differences-voter-turnout#GGN)</a:t>
            </a:r>
            <a:r>
              <a:rPr lang="en-US" b="0" i="0" dirty="0">
                <a:solidFill>
                  <a:srgbClr val="000000"/>
                </a:solidFill>
                <a:effectLst/>
                <a:latin typeface="Helvetica Neue"/>
              </a:rPr>
              <a:t>. Therefore, it can be concluded that the historic demographic shifts in women's electoral participation most likely has not altered the course of national popular vote outcomes for presidential elections. However, it is important to note that this study is limited in that it does not factor in other historical conditions such as war, economics, or abortion rights.</a:t>
            </a:r>
            <a:endParaRPr lang="en-US" dirty="0"/>
          </a:p>
        </p:txBody>
      </p:sp>
    </p:spTree>
    <p:extLst>
      <p:ext uri="{BB962C8B-B14F-4D97-AF65-F5344CB8AC3E}">
        <p14:creationId xmlns:p14="http://schemas.microsoft.com/office/powerpoint/2010/main" val="1660971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931</TotalTime>
  <Words>1417</Words>
  <Application>Microsoft Office PowerPoint</Application>
  <PresentationFormat>Widescreen</PresentationFormat>
  <Paragraphs>394</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"Segoe UI"</vt:lpstr>
      <vt:lpstr>Abadi</vt:lpstr>
      <vt:lpstr>ADLaM Display</vt:lpstr>
      <vt:lpstr>-apple-system</vt:lpstr>
      <vt:lpstr>Arial</vt:lpstr>
      <vt:lpstr>Gill Sans MT</vt:lpstr>
      <vt:lpstr>Helvetica Neue</vt:lpstr>
      <vt:lpstr>Sitka Subheading Semibold</vt:lpstr>
      <vt:lpstr>Söhne</vt:lpstr>
      <vt:lpstr>Wingdings</vt:lpstr>
      <vt:lpstr>Gallery</vt:lpstr>
      <vt:lpstr>PRESiDENTIAL ELECTION’S  Vote</vt:lpstr>
      <vt:lpstr>What is the correlation between popular votes and US population?</vt:lpstr>
      <vt:lpstr>PowerPoint Presentation</vt:lpstr>
      <vt:lpstr>So, does the hypothesis hold true?</vt:lpstr>
      <vt:lpstr>How many individuals cast  their  votes for the Republican and Democratic presidential candidates in each election from 1856 to 2020?</vt:lpstr>
      <vt:lpstr>How many individuals cast  their  votes for the Republican and Democratic presidential candidates in each election from 1856 to 2020?</vt:lpstr>
      <vt:lpstr>How many individuals cast  their  votes for the Republican and Democratic presidential candidates in each election from 1856 to 2020?</vt:lpstr>
      <vt:lpstr>So, does the hypothesis hold true?</vt:lpstr>
      <vt:lpstr>Did historic shifts in Women’s suffrage change  Vote outcome patterns?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Vote</dc:title>
  <dc:creator>Gonzalo Ambriz</dc:creator>
  <cp:lastModifiedBy>aditya saini</cp:lastModifiedBy>
  <cp:revision>9</cp:revision>
  <dcterms:created xsi:type="dcterms:W3CDTF">2023-10-30T23:41:10Z</dcterms:created>
  <dcterms:modified xsi:type="dcterms:W3CDTF">2023-11-07T03:47:05Z</dcterms:modified>
</cp:coreProperties>
</file>