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752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87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9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0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57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7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6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58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0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7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2E35-9C72-420A-8DAA-147AD53A74D8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7AA2-9268-4FF4-8B2E-5AFAAB01F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Asset Allocation using R language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0753907 </a:t>
            </a:r>
            <a:r>
              <a:rPr lang="zh-TW" altLang="en-US" dirty="0" smtClean="0"/>
              <a:t>高英瀚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4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Investment course, we’ve learned about efficient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frontier and Modern </a:t>
            </a:r>
            <a:r>
              <a:rPr lang="en-US" altLang="zh-TW" dirty="0" err="1" smtClean="0"/>
              <a:t>portfolin</a:t>
            </a:r>
            <a:r>
              <a:rPr lang="en-US" altLang="zh-TW" dirty="0" smtClean="0"/>
              <a:t> Theory</a:t>
            </a:r>
          </a:p>
          <a:p>
            <a:r>
              <a:rPr lang="en-US" altLang="zh-TW" dirty="0" smtClean="0"/>
              <a:t>Based on MPT , we have pricing model like CAPM, FF3</a:t>
            </a:r>
          </a:p>
          <a:p>
            <a:r>
              <a:rPr lang="en-US" altLang="zh-TW" dirty="0" smtClean="0"/>
              <a:t>If we could the use the strategy of MPT and using time </a:t>
            </a:r>
            <a:r>
              <a:rPr lang="en-US" altLang="zh-TW" dirty="0" err="1" smtClean="0"/>
              <a:t>seires</a:t>
            </a:r>
            <a:r>
              <a:rPr lang="en-US" altLang="zh-TW" dirty="0" smtClean="0"/>
              <a:t> model to predict and form </a:t>
            </a:r>
            <a:r>
              <a:rPr lang="en-US" altLang="zh-TW" dirty="0"/>
              <a:t>a </a:t>
            </a:r>
            <a:r>
              <a:rPr lang="en-US" altLang="zh-TW" dirty="0" smtClean="0"/>
              <a:t>portfolio that can perform close to historical data portfolio</a:t>
            </a:r>
          </a:p>
          <a:p>
            <a:r>
              <a:rPr lang="en-US" altLang="zh-TW" dirty="0" smtClean="0"/>
              <a:t>If it is close enough, we can then use this method to invest in actual equity market.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1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8443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Find assets that I want to put in the portfolio</a:t>
            </a:r>
          </a:p>
          <a:p>
            <a:r>
              <a:rPr lang="en-US" altLang="zh-TW" dirty="0" smtClean="0"/>
              <a:t>Fit the return using ARIMA+GARCH </a:t>
            </a:r>
          </a:p>
          <a:p>
            <a:r>
              <a:rPr lang="en-US" altLang="zh-TW" dirty="0" smtClean="0"/>
              <a:t>Find efficient frontier and </a:t>
            </a:r>
            <a:r>
              <a:rPr lang="en-US" altLang="zh-TW" dirty="0" err="1" smtClean="0"/>
              <a:t>optiamal</a:t>
            </a:r>
            <a:r>
              <a:rPr lang="en-US" altLang="zh-TW" dirty="0" smtClean="0"/>
              <a:t> portfolio by Modern </a:t>
            </a:r>
            <a:r>
              <a:rPr lang="en-US" altLang="zh-TW" dirty="0"/>
              <a:t>P</a:t>
            </a:r>
            <a:r>
              <a:rPr lang="en-US" altLang="zh-TW" dirty="0" smtClean="0"/>
              <a:t>ortfolio Theory using model’s prediction( at a given utility function)</a:t>
            </a:r>
          </a:p>
          <a:p>
            <a:r>
              <a:rPr lang="en-US" altLang="zh-TW" dirty="0" smtClean="0"/>
              <a:t>Moving window: using 1 year trading day data to predict 10days return and form a optimal portfolio and then in the next 3 month we use its 4 year past data to find  a </a:t>
            </a:r>
            <a:r>
              <a:rPr lang="en-US" altLang="zh-TW" dirty="0" err="1" smtClean="0"/>
              <a:t>portfoilio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9925"/>
              </p:ext>
            </p:extLst>
          </p:nvPr>
        </p:nvGraphicFramePr>
        <p:xfrm>
          <a:off x="3825008" y="558521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24570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6771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36465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5454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大立光</a:t>
                      </a:r>
                      <a:r>
                        <a:rPr lang="en-US" altLang="zh-TW" dirty="0" smtClean="0"/>
                        <a:t>3008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友達</a:t>
                      </a:r>
                      <a:r>
                        <a:rPr lang="en-US" altLang="zh-TW" dirty="0" smtClean="0"/>
                        <a:t>2409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台灣大</a:t>
                      </a:r>
                      <a:r>
                        <a:rPr lang="en-US" altLang="zh-TW" dirty="0" smtClean="0"/>
                        <a:t>3045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元大</a:t>
                      </a:r>
                      <a:r>
                        <a:rPr lang="en-US" altLang="zh-TW" dirty="0" smtClean="0"/>
                        <a:t>50</a:t>
                      </a:r>
                      <a:r>
                        <a:rPr lang="zh-TW" altLang="en-US" dirty="0" smtClean="0"/>
                        <a:t>反一</a:t>
                      </a:r>
                      <a:r>
                        <a:rPr lang="en-US" altLang="zh-TW" dirty="0" smtClean="0"/>
                        <a:t>0063R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5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Beta=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Beta= 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Beta= 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Beta= 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0684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746421" y="5288562"/>
            <a:ext cx="8221363" cy="378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大括弧 7"/>
          <p:cNvSpPr/>
          <p:nvPr/>
        </p:nvSpPr>
        <p:spPr>
          <a:xfrm rot="5400000">
            <a:off x="2596888" y="4770314"/>
            <a:ext cx="377653" cy="2078587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右大括弧 10"/>
          <p:cNvSpPr/>
          <p:nvPr/>
        </p:nvSpPr>
        <p:spPr>
          <a:xfrm rot="5400000">
            <a:off x="3218844" y="4879487"/>
            <a:ext cx="377653" cy="2078587"/>
          </a:xfrm>
          <a:prstGeom prst="rightBrace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94486" y="6087762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250days,t=1:250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8083" y="6117881"/>
            <a:ext cx="20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250days,t=11:260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08933" y="5150725"/>
            <a:ext cx="476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…………………………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60733" y="5918780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Total:798days 2015/01/05~2018/12/28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25008" y="5288562"/>
            <a:ext cx="621956" cy="3322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40949" y="5288561"/>
            <a:ext cx="621956" cy="3322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62905" y="5601104"/>
            <a:ext cx="476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…………………………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93" y="1914396"/>
            <a:ext cx="6057900" cy="406717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621427" y="1027906"/>
            <a:ext cx="31468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Check if raw data are stationary:</a:t>
            </a:r>
          </a:p>
          <a:p>
            <a:r>
              <a:rPr lang="en-US" altLang="zh-TW" dirty="0" smtClean="0"/>
              <a:t>ADF test: all </a:t>
            </a:r>
            <a:r>
              <a:rPr lang="en-US" altLang="zh-TW" dirty="0" err="1" smtClean="0"/>
              <a:t>pvalue</a:t>
            </a:r>
            <a:r>
              <a:rPr lang="en-US" altLang="zh-TW" dirty="0" smtClean="0"/>
              <a:t> &lt;0.01 in 12 lags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6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function “</a:t>
            </a:r>
            <a:r>
              <a:rPr lang="en-US" altLang="zh-TW" dirty="0" err="1" smtClean="0"/>
              <a:t>auto.arima</a:t>
            </a:r>
            <a:r>
              <a:rPr lang="en-US" altLang="zh-TW" dirty="0" smtClean="0"/>
              <a:t>” , results are as follow:</a:t>
            </a:r>
          </a:p>
          <a:p>
            <a:endParaRPr lang="en-US" altLang="zh-TW" dirty="0"/>
          </a:p>
          <a:p>
            <a:r>
              <a:rPr lang="en-US" altLang="zh-TW" dirty="0" err="1" smtClean="0"/>
              <a:t>Yuanda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arma</a:t>
            </a:r>
            <a:r>
              <a:rPr lang="en-US" altLang="zh-TW" dirty="0" smtClean="0"/>
              <a:t>(2,3)</a:t>
            </a:r>
          </a:p>
          <a:p>
            <a:r>
              <a:rPr lang="en-US" altLang="zh-TW" dirty="0" err="1" smtClean="0"/>
              <a:t>Yoda:arma</a:t>
            </a:r>
            <a:r>
              <a:rPr lang="en-US" altLang="zh-TW" dirty="0" smtClean="0"/>
              <a:t>(1,0)</a:t>
            </a:r>
          </a:p>
          <a:p>
            <a:r>
              <a:rPr lang="en-US" altLang="zh-TW" dirty="0" err="1" smtClean="0"/>
              <a:t>Daliguang:arma</a:t>
            </a:r>
            <a:r>
              <a:rPr lang="en-US" altLang="zh-TW" dirty="0" smtClean="0"/>
              <a:t>(0,1)</a:t>
            </a:r>
          </a:p>
          <a:p>
            <a:r>
              <a:rPr lang="en-US" altLang="zh-TW" dirty="0" err="1" smtClean="0"/>
              <a:t>Taigeda:arma</a:t>
            </a:r>
            <a:r>
              <a:rPr lang="en-US" altLang="zh-TW" dirty="0" smtClean="0"/>
              <a:t>(4,4)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85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" y="2486689"/>
            <a:ext cx="6057900" cy="406717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6688"/>
            <a:ext cx="6057900" cy="40671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17334" y="880533"/>
            <a:ext cx="417406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 for ARCH effect: </a:t>
            </a:r>
            <a:r>
              <a:rPr lang="en-US" altLang="zh-TW" dirty="0" err="1" smtClean="0"/>
              <a:t>Box.test</a:t>
            </a:r>
            <a:r>
              <a:rPr lang="en-US" altLang="zh-TW" dirty="0" smtClean="0"/>
              <a:t> p value</a:t>
            </a:r>
          </a:p>
          <a:p>
            <a:r>
              <a:rPr lang="en-US" altLang="zh-TW" dirty="0" err="1" smtClean="0"/>
              <a:t>Residual_a</a:t>
            </a:r>
            <a:r>
              <a:rPr lang="en-US" altLang="zh-TW" dirty="0" smtClean="0"/>
              <a:t>: 0.0000037</a:t>
            </a:r>
          </a:p>
          <a:p>
            <a:r>
              <a:rPr lang="en-US" altLang="zh-TW" dirty="0" err="1" smtClean="0"/>
              <a:t>Residual_b</a:t>
            </a:r>
            <a:r>
              <a:rPr lang="en-US" altLang="zh-TW" dirty="0" smtClean="0"/>
              <a:t>: 0.000183</a:t>
            </a:r>
          </a:p>
          <a:p>
            <a:r>
              <a:rPr lang="en-US" altLang="zh-TW" dirty="0" err="1" smtClean="0"/>
              <a:t>Residual_c</a:t>
            </a:r>
            <a:r>
              <a:rPr lang="en-US" altLang="zh-TW" dirty="0" smtClean="0"/>
              <a:t>: 1.827*10^-10</a:t>
            </a:r>
          </a:p>
          <a:p>
            <a:r>
              <a:rPr lang="en-US" altLang="zh-TW" dirty="0" err="1" smtClean="0"/>
              <a:t>Residual_d</a:t>
            </a:r>
            <a:r>
              <a:rPr lang="en-US" altLang="zh-TW" dirty="0" smtClean="0"/>
              <a:t>: 5.551*10^-16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759700" y="1321357"/>
            <a:ext cx="35941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They all have ARCH effect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23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878859" cy="4351338"/>
          </a:xfrm>
        </p:spPr>
        <p:txBody>
          <a:bodyPr/>
          <a:lstStyle/>
          <a:p>
            <a:r>
              <a:rPr lang="en-US" altLang="zh-TW" dirty="0" smtClean="0"/>
              <a:t>Fit </a:t>
            </a:r>
            <a:r>
              <a:rPr lang="en-US" altLang="zh-TW" dirty="0" err="1" smtClean="0"/>
              <a:t>garch</a:t>
            </a:r>
            <a:r>
              <a:rPr lang="en-US" altLang="zh-TW" dirty="0" smtClean="0"/>
              <a:t> (1,1)</a:t>
            </a:r>
          </a:p>
          <a:p>
            <a:r>
              <a:rPr lang="en-US" altLang="zh-TW" dirty="0" smtClean="0"/>
              <a:t>Summary()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32454" y="3674076"/>
            <a:ext cx="3641124" cy="29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60388" y="2799104"/>
            <a:ext cx="379764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Q(10) 6.264604 0.792564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Q(15) 11.07092 0.7475512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Q(20) 14.86309 0.7841873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0388" y="3453238"/>
            <a:ext cx="34624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Q(10) 1.33993 0.9993534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Q(15) 4.129865 0.9972802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Q(20) 6.183295 0.9986263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60388" y="4135741"/>
            <a:ext cx="338554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Q(10) 1.33993 0.9993534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Q(15) 4.129865 0.9972802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Q(20) 6.183295 0.9986263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60388" y="4878387"/>
            <a:ext cx="338554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Q(10) 1.33993 0.9993534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Q(15) 4.129865 0.9972802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 Test R^2 Q(20) 6.183295 0.9986263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60388" y="5621033"/>
            <a:ext cx="369055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four </a:t>
            </a:r>
            <a:r>
              <a:rPr lang="en-US" altLang="zh-TW" dirty="0" err="1" smtClean="0"/>
              <a:t>garch’s</a:t>
            </a:r>
            <a:r>
              <a:rPr lang="en-US" altLang="zh-TW" dirty="0" smtClean="0"/>
              <a:t> residual do not have ARCH effect</a:t>
            </a: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5873578" y="1911526"/>
            <a:ext cx="4878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Qqnorm</a:t>
            </a:r>
            <a:r>
              <a:rPr lang="en-US" altLang="zh-TW" dirty="0" smtClean="0"/>
              <a:t>() to see the residuals are normal</a:t>
            </a:r>
          </a:p>
          <a:p>
            <a:r>
              <a:rPr lang="en-US" altLang="zh-TW" dirty="0" smtClean="0"/>
              <a:t>All of them are not normal</a:t>
            </a:r>
          </a:p>
          <a:p>
            <a:r>
              <a:rPr lang="en-US" altLang="zh-TW" dirty="0"/>
              <a:t>Use </a:t>
            </a:r>
            <a:r>
              <a:rPr lang="en-US" altLang="zh-TW" dirty="0" err="1"/>
              <a:t>garchFit</a:t>
            </a:r>
            <a:r>
              <a:rPr lang="en-US" altLang="zh-TW" dirty="0"/>
              <a:t>(~</a:t>
            </a:r>
            <a:r>
              <a:rPr lang="en-US" altLang="zh-TW" dirty="0" smtClean="0"/>
              <a:t>1+garch(1,1</a:t>
            </a:r>
            <a:r>
              <a:rPr lang="en-US" altLang="zh-TW" dirty="0"/>
              <a:t>),data = da2,trace = F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cond.dist</a:t>
            </a:r>
            <a:r>
              <a:rPr lang="en-US" altLang="zh-TW" dirty="0" smtClean="0"/>
              <a:t> </a:t>
            </a:r>
            <a:r>
              <a:rPr lang="en-US" altLang="zh-TW" dirty="0"/>
              <a:t>= "</a:t>
            </a:r>
            <a:r>
              <a:rPr lang="en-US" altLang="zh-TW" dirty="0" err="1"/>
              <a:t>std</a:t>
            </a:r>
            <a:r>
              <a:rPr lang="en-US" altLang="zh-TW" dirty="0"/>
              <a:t>")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0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4" r="51417" b="8370"/>
          <a:stretch/>
        </p:blipFill>
        <p:spPr>
          <a:xfrm>
            <a:off x="1005840" y="0"/>
            <a:ext cx="8717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Resualt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250 trading day data to predict 10days</a:t>
            </a:r>
          </a:p>
          <a:p>
            <a:r>
              <a:rPr lang="en-US" altLang="zh-TW" dirty="0" smtClean="0"/>
              <a:t>Use function “</a:t>
            </a:r>
            <a:r>
              <a:rPr lang="en-US" altLang="zh-TW" dirty="0" err="1" smtClean="0"/>
              <a:t>tangencyportfolio</a:t>
            </a:r>
            <a:r>
              <a:rPr lang="en-US" altLang="zh-TW" dirty="0" smtClean="0"/>
              <a:t>” to get the 10days weight</a:t>
            </a:r>
          </a:p>
          <a:p>
            <a:r>
              <a:rPr lang="en-US" altLang="zh-TW" dirty="0" smtClean="0"/>
              <a:t>Use weight times the corresponding 10 days cumulate return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43913" y="3550508"/>
            <a:ext cx="509922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 10 day portfolio has 1.51084 return, or </a:t>
            </a:r>
            <a:r>
              <a:rPr lang="en-US" altLang="zh-TW" dirty="0" smtClean="0">
                <a:solidFill>
                  <a:srgbClr val="FF0000"/>
                </a:solidFill>
              </a:rPr>
              <a:t>151%</a:t>
            </a:r>
            <a:r>
              <a:rPr lang="en-US" altLang="zh-TW" dirty="0" smtClean="0"/>
              <a:t> return in 728 trading days, almost 3 year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7438" y="4444394"/>
            <a:ext cx="511569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元大 </a:t>
            </a:r>
            <a:r>
              <a:rPr lang="en-US" altLang="zh-TW" dirty="0" smtClean="0"/>
              <a:t>3 year historical cumulated </a:t>
            </a:r>
            <a:r>
              <a:rPr lang="en-US" altLang="zh-TW" dirty="0"/>
              <a:t>return: </a:t>
            </a:r>
            <a:r>
              <a:rPr lang="en-US" altLang="zh-TW" dirty="0" smtClean="0"/>
              <a:t>0.6241906</a:t>
            </a:r>
          </a:p>
          <a:p>
            <a:r>
              <a:rPr lang="zh-TW" altLang="en-US" dirty="0" smtClean="0"/>
              <a:t>友達 </a:t>
            </a:r>
            <a:r>
              <a:rPr lang="en-US" altLang="zh-TW" dirty="0"/>
              <a:t>3 year historical </a:t>
            </a:r>
            <a:r>
              <a:rPr lang="en-US" altLang="zh-TW" dirty="0" smtClean="0"/>
              <a:t>cumulated </a:t>
            </a:r>
            <a:r>
              <a:rPr lang="en-US" altLang="zh-TW" dirty="0"/>
              <a:t>return: 1.694765</a:t>
            </a:r>
            <a:endParaRPr lang="en-US" altLang="zh-TW" dirty="0" smtClean="0"/>
          </a:p>
          <a:p>
            <a:r>
              <a:rPr lang="zh-TW" altLang="en-US" dirty="0" smtClean="0"/>
              <a:t>大</a:t>
            </a:r>
            <a:r>
              <a:rPr lang="zh-TW" altLang="en-US" dirty="0"/>
              <a:t>立</a:t>
            </a:r>
            <a:r>
              <a:rPr lang="zh-TW" altLang="en-US" dirty="0" smtClean="0"/>
              <a:t>光 </a:t>
            </a:r>
            <a:r>
              <a:rPr lang="en-US" altLang="zh-TW" dirty="0" smtClean="0"/>
              <a:t>3 year</a:t>
            </a:r>
            <a:r>
              <a:rPr lang="en-US" altLang="zh-TW" dirty="0"/>
              <a:t> historical</a:t>
            </a:r>
            <a:r>
              <a:rPr lang="en-US" altLang="zh-TW" dirty="0" smtClean="0"/>
              <a:t> </a:t>
            </a:r>
            <a:r>
              <a:rPr lang="en-US" altLang="zh-TW" dirty="0"/>
              <a:t>cumulated return: </a:t>
            </a:r>
            <a:r>
              <a:rPr lang="en-US" altLang="zh-TW" dirty="0" smtClean="0"/>
              <a:t>1.9144</a:t>
            </a:r>
          </a:p>
          <a:p>
            <a:r>
              <a:rPr lang="zh-TW" altLang="en-US" dirty="0" smtClean="0"/>
              <a:t>台哥大 </a:t>
            </a:r>
            <a:r>
              <a:rPr lang="en-US" altLang="zh-TW" dirty="0"/>
              <a:t>3 </a:t>
            </a:r>
            <a:r>
              <a:rPr lang="en-US" altLang="zh-TW" dirty="0" smtClean="0"/>
              <a:t>year</a:t>
            </a:r>
            <a:r>
              <a:rPr lang="en-US" altLang="zh-TW" dirty="0"/>
              <a:t> historical</a:t>
            </a:r>
            <a:r>
              <a:rPr lang="en-US" altLang="zh-TW" dirty="0" smtClean="0"/>
              <a:t> </a:t>
            </a:r>
            <a:r>
              <a:rPr lang="en-US" altLang="zh-TW" dirty="0"/>
              <a:t>cumulated return: 1.277854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31227" y="3539629"/>
            <a:ext cx="308918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Sharpe ratio</a:t>
            </a:r>
            <a:r>
              <a:rPr lang="zh-TW" altLang="en-US" dirty="0" smtClean="0"/>
              <a:t> </a:t>
            </a:r>
            <a:r>
              <a:rPr lang="en-US" altLang="zh-TW" dirty="0" smtClean="0"/>
              <a:t>(3year)</a:t>
            </a:r>
          </a:p>
          <a:p>
            <a:r>
              <a:rPr lang="en-US" altLang="zh-TW" dirty="0" smtClean="0"/>
              <a:t>=(51.084%-2.57%)/5.548%</a:t>
            </a:r>
          </a:p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8.7433%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5081</TotalTime>
  <Words>635</Words>
  <Application>Microsoft Office PowerPoint</Application>
  <PresentationFormat>寬螢幕</PresentationFormat>
  <Paragraphs>72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Lucida Console</vt:lpstr>
      <vt:lpstr>Office 佈景主題</vt:lpstr>
      <vt:lpstr>Asset Allocation using R language</vt:lpstr>
      <vt:lpstr>Motivation</vt:lpstr>
      <vt:lpstr>How to do?</vt:lpstr>
      <vt:lpstr>Data</vt:lpstr>
      <vt:lpstr>Data </vt:lpstr>
      <vt:lpstr>PowerPoint 簡報</vt:lpstr>
      <vt:lpstr>PowerPoint 簡報</vt:lpstr>
      <vt:lpstr>PowerPoint 簡報</vt:lpstr>
      <vt:lpstr>Resualt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Backtesting Asset Allocation portfolios</dc:title>
  <dc:creator>User</dc:creator>
  <cp:lastModifiedBy>User</cp:lastModifiedBy>
  <cp:revision>39</cp:revision>
  <dcterms:created xsi:type="dcterms:W3CDTF">2018-12-09T16:23:21Z</dcterms:created>
  <dcterms:modified xsi:type="dcterms:W3CDTF">2019-01-07T00:20:46Z</dcterms:modified>
</cp:coreProperties>
</file>