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92" r:id="rId11"/>
    <p:sldId id="262" r:id="rId12"/>
    <p:sldId id="263" r:id="rId13"/>
    <p:sldId id="264" r:id="rId14"/>
    <p:sldId id="293" r:id="rId15"/>
    <p:sldId id="267" r:id="rId16"/>
    <p:sldId id="266" r:id="rId17"/>
    <p:sldId id="265" r:id="rId18"/>
    <p:sldId id="295" r:id="rId19"/>
    <p:sldId id="276" r:id="rId20"/>
    <p:sldId id="275" r:id="rId21"/>
    <p:sldId id="274" r:id="rId22"/>
    <p:sldId id="294" r:id="rId23"/>
    <p:sldId id="280" r:id="rId24"/>
    <p:sldId id="279" r:id="rId25"/>
    <p:sldId id="296" r:id="rId26"/>
    <p:sldId id="273" r:id="rId27"/>
    <p:sldId id="298" r:id="rId28"/>
    <p:sldId id="297" r:id="rId29"/>
    <p:sldId id="287" r:id="rId30"/>
    <p:sldId id="288" r:id="rId31"/>
    <p:sldId id="289" r:id="rId32"/>
    <p:sldId id="283" r:id="rId33"/>
    <p:sldId id="284" r:id="rId34"/>
    <p:sldId id="286" r:id="rId35"/>
    <p:sldId id="285" r:id="rId36"/>
    <p:sldId id="282" r:id="rId37"/>
    <p:sldId id="281" r:id="rId38"/>
    <p:sldId id="290" r:id="rId39"/>
    <p:sldId id="291" r:id="rId40"/>
    <p:sldId id="2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24380-4B78-8C39-BB21-32DB67A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</a:t>
            </a:r>
            <a:r>
              <a:rPr lang="en-US" sz="4400" cap="all" dirty="0" err="1"/>
              <a:t>CodeGen</a:t>
            </a:r>
            <a:r>
              <a:rPr lang="en-US" sz="4400" cap="all" dirty="0"/>
              <a:t>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258FF95-5CA1-525F-99E1-E0A801BF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E3DD546-50B1-75F5-1985-50C5247C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60802"/>
              </p:ext>
            </p:extLst>
          </p:nvPr>
        </p:nvGraphicFramePr>
        <p:xfrm>
          <a:off x="1985518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[0.41,0.51]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[0.77,0.83]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[0,81,0,86]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[0,79,0,84]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[0,65,0,73]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[0,9,0,93]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[0,77,0,83]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EAB4-5493-9AB8-8B62-50F61010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E128A-ADC6-1CD3-6671-6696BE53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T5_220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0C74257-B7A5-BC5A-29FA-578B205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94BB1A0-776E-5A17-488F-6635D819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64372"/>
              </p:ext>
            </p:extLst>
          </p:nvPr>
        </p:nvGraphicFramePr>
        <p:xfrm>
          <a:off x="2032000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[0.39,0.50]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[0.82,0.87]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[0.70,0.78]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[0.91,0.94]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[0.80,0.85]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1667-DCAE-0457-9E62-02717F3C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8886E-1B2A-B6D1-AF92-6BB76C3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CODEGPT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22F78B6-4D2B-D4B0-F2F7-3479FBC7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D56AA0-840B-20BF-44E5-E3368E5E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21050"/>
              </p:ext>
            </p:extLst>
          </p:nvPr>
        </p:nvGraphicFramePr>
        <p:xfrm>
          <a:off x="2032000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[0.09,0.16]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[0.50,0.56]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[0.54,0.61]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[0.52,0.59]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[0.32,0.40]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[0.69,0.76]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[0.49,0.56]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6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36E-EFC6-4296-6B61-97FC1444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336B7-758B-CB8D-3FA7-AFEA0FDA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T5_770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CC11D82-5B58-3B58-EDAC-3F3B0802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18E7B09-E91B-8A12-E0C5-DA2509D5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64139"/>
              </p:ext>
            </p:extLst>
          </p:nvPr>
        </p:nvGraphicFramePr>
        <p:xfrm>
          <a:off x="1857256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[0.45,0.56]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[0.86,0.9]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[0.86,0.9]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[0.71,0.79]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[0.92,0.95]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6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28439.56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( 0:0:28:44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252008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0:4:12:8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266,267,268,269,270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93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292 human evaluation impact: 199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0.29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0.89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487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0.37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0.31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0.41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0.28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185B6A9-3534-7359-A3E0-D8624653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AB973-4489-1C10-61DE-99967C0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Claude Sonnet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D8A4C0-87D2-C128-7FD9-5FA25813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D2A2D35-6F3B-14C9-DDD8-F053DA23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75932"/>
              </p:ext>
            </p:extLst>
          </p:nvPr>
        </p:nvGraphicFramePr>
        <p:xfrm>
          <a:off x="2346029" y="342900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[0.23,0.33]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[0.74,0.79]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[0.77,0.83]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[0.76,0.81]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[0.56,0.64]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[0.87,0.9]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[0.67,0.73]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8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  <a:r>
              <a:rPr lang="en-US" sz="2800" cap="all" dirty="0"/>
              <a:t> </a:t>
            </a:r>
            <a:r>
              <a:rPr lang="en-US" sz="2800" dirty="0"/>
              <a:t>(Con Claude Sonnet)</a:t>
            </a:r>
            <a:endParaRPr lang="en-US" sz="2800" cap="al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733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34AB9-E1B9-440F-ACF5-2715F61E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808F-3A19-6EC0-754C-D5CA83EE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1025299"/>
            <a:ext cx="9923462" cy="1293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64759-0B7C-0F5E-803A-8F9F39F5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69" y="1878757"/>
            <a:ext cx="9923462" cy="3838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A202F1-136F-84C1-76EF-70A8B5FFB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82781"/>
              </p:ext>
            </p:extLst>
          </p:nvPr>
        </p:nvGraphicFramePr>
        <p:xfrm>
          <a:off x="1134269" y="2603242"/>
          <a:ext cx="9455836" cy="364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13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9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CAD75-3E68-02DA-07C2-2C5FA374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53C4AF-9B2E-BBDF-20EE-06A448CF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Impatto HE rispetto le metriche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2D795-9A71-2D54-3951-31B2A5687B5F}"/>
              </a:ext>
            </a:extLst>
          </p:cNvPr>
          <p:cNvSpPr txBox="1"/>
          <p:nvPr/>
        </p:nvSpPr>
        <p:spPr>
          <a:xfrm>
            <a:off x="1120232" y="3204755"/>
            <a:ext cx="4147804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Di fianco si riporta un grafico che evidenzia lo scarto tra la metrica e l’accuracy calcolata con la 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A23EE3-43CB-93F4-86A5-3F77AF51B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43001"/>
            <a:ext cx="5492377" cy="41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5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4D2F-EBEC-515A-FE7A-486F849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05434" cy="954215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Statistica CodeT5_220 e CodeT5_770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AA7921-6ADE-09A7-0E12-D121A51725B3}"/>
              </a:ext>
            </a:extLst>
          </p:cNvPr>
          <p:cNvSpPr txBox="1"/>
          <p:nvPr/>
        </p:nvSpPr>
        <p:spPr>
          <a:xfrm>
            <a:off x="703656" y="3429000"/>
            <a:ext cx="1077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modelli della stessa famiglia ma con parametri diversi si è proceduto ad una analisi statistica per verificare una differenza tra questi due modelli in questo particolare caso secondo le metriche METEOR,ED e ROUGE dove ROUGE è stata scelta poiché è la migliore sui modelli open</a:t>
            </a:r>
          </a:p>
        </p:txBody>
      </p:sp>
    </p:spTree>
    <p:extLst>
      <p:ext uri="{BB962C8B-B14F-4D97-AF65-F5344CB8AC3E}">
        <p14:creationId xmlns:p14="http://schemas.microsoft.com/office/powerpoint/2010/main" val="10039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F301E-F9B6-4A8E-C929-E82505B4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EF9E54-A5EE-2358-A7A8-FEE6FF7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76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94D7FD-1817-9E5D-0137-7FE332755CCC}"/>
              </a:ext>
            </a:extLst>
          </p:cNvPr>
          <p:cNvSpPr txBox="1"/>
          <p:nvPr/>
        </p:nvSpPr>
        <p:spPr>
          <a:xfrm>
            <a:off x="1088136" y="2447778"/>
            <a:ext cx="6343070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tutte non </a:t>
            </a:r>
            <a:r>
              <a:rPr lang="en-US" dirty="0" err="1"/>
              <a:t>normali</a:t>
            </a:r>
            <a:r>
              <a:rPr lang="en-US" dirty="0"/>
              <a:t> per cui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procedere</a:t>
            </a:r>
            <a:r>
              <a:rPr lang="en-US" dirty="0"/>
              <a:t> per test non </a:t>
            </a:r>
            <a:r>
              <a:rPr lang="en-US" dirty="0" err="1"/>
              <a:t>parametrici</a:t>
            </a:r>
            <a:r>
              <a:rPr lang="en-US" dirty="0"/>
              <a:t> come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b="1" dirty="0"/>
              <a:t>Wilcoxon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5289D0-5F66-9512-6060-96C05D5EA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5583" y="863600"/>
            <a:ext cx="1873526" cy="1753172"/>
          </a:xfrm>
          <a:prstGeom prst="rect">
            <a:avLst/>
          </a:prstGeom>
        </p:spPr>
      </p:pic>
      <p:pic>
        <p:nvPicPr>
          <p:cNvPr id="5" name="Immagine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4F32144-E774-ACA2-516A-3FAE828A7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2766035"/>
            <a:ext cx="1884064" cy="1753172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8FAC4EA-5E37-1288-05AA-94ADEF98B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4665483"/>
            <a:ext cx="1884064" cy="18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8B49-1E59-0510-AFE7-2702A041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675F9-5C3E-2FE7-39DB-25B2331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595830-36F1-3E43-FD50-ECDBD8ACCF75}"/>
              </a:ext>
            </a:extLst>
          </p:cNvPr>
          <p:cNvSpPr txBox="1"/>
          <p:nvPr/>
        </p:nvSpPr>
        <p:spPr>
          <a:xfrm>
            <a:off x="1088136" y="2447778"/>
            <a:ext cx="10098024" cy="246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del test di Wilcoxon </a:t>
            </a:r>
            <a:endParaRPr lang="en-US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4EC026-ED2F-AD39-0D4A-06952364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36559"/>
              </p:ext>
            </p:extLst>
          </p:nvPr>
        </p:nvGraphicFramePr>
        <p:xfrm>
          <a:off x="3386667" y="3169569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39693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726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8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7292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3792D-5423-F1E0-0D68-6CD75E32C092}"/>
              </a:ext>
            </a:extLst>
          </p:cNvPr>
          <p:cNvSpPr txBox="1"/>
          <p:nvPr/>
        </p:nvSpPr>
        <p:spPr>
          <a:xfrm>
            <a:off x="1088136" y="5219501"/>
            <a:ext cx="9021073" cy="41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confermano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modelli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88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022B-416E-49A1-26C8-8633442A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E9D3-9E8D-999F-045A-9429483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9750966" cy="118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D3F9-689E-7127-9F32-8F56E87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21939" cy="20421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dirty="0"/>
              <a:t>Implement a basic I2C master controller</a:t>
            </a:r>
          </a:p>
        </p:txBody>
      </p:sp>
    </p:spTree>
    <p:extLst>
      <p:ext uri="{BB962C8B-B14F-4D97-AF65-F5344CB8AC3E}">
        <p14:creationId xmlns:p14="http://schemas.microsoft.com/office/powerpoint/2010/main" val="179913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80D1-3336-F058-F462-D5928070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7F0D-B8AC-BFF5-07B3-AFAF12F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4627425" cy="10707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46FC-681A-CC51-BECC-42746AA7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2162629"/>
            <a:ext cx="4896264" cy="4484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non </a:t>
            </a:r>
            <a:r>
              <a:rPr lang="en-US" dirty="0" err="1"/>
              <a:t>corrisponde</a:t>
            </a:r>
            <a:r>
              <a:rPr lang="en-US" dirty="0"/>
              <a:t> per </a:t>
            </a:r>
            <a:r>
              <a:rPr lang="en-US" dirty="0" err="1"/>
              <a:t>nulla</a:t>
            </a:r>
            <a:r>
              <a:rPr lang="en-US" dirty="0"/>
              <a:t> al prompt in </a:t>
            </a:r>
            <a:r>
              <a:rPr lang="en-US" dirty="0" err="1"/>
              <a:t>ingresso</a:t>
            </a:r>
            <a:r>
              <a:rPr lang="en-US" dirty="0"/>
              <a:t>,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dimostrato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0.35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40BCD4-9401-33DD-8FA2-79EF0B84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28305"/>
            <a:ext cx="5492377" cy="32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D5BEC-9D42-57D3-60CA-1EDD1E3C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F99A-2760-5A18-E84D-E5F8EC8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8793025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A827C-08CC-9152-3D62-170E05FF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79997" cy="2760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 </a:t>
            </a:r>
            <a:r>
              <a:rPr lang="en-US" dirty="0"/>
              <a:t>Create a 4-bit binary counter that increments on each clock pulse and resets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6296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4F5D-7066-A3E5-3F3F-DA41F2F4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1A25-AF41-842F-6580-91903F8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Analisi </a:t>
            </a:r>
            <a:r>
              <a:rPr lang="en-US" sz="4000" cap="all" dirty="0"/>
              <a:t>Code T5 770 (Entry)</a:t>
            </a:r>
            <a:endParaRPr lang="en-US" sz="4000" cap="al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B036-EC61-5225-0F68-7C31A382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342402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entity di alto </a:t>
            </a:r>
            <a:r>
              <a:rPr lang="en-US" dirty="0" err="1"/>
              <a:t>livello</a:t>
            </a:r>
            <a:r>
              <a:rPr lang="en-US" dirty="0"/>
              <a:t> (high level comment)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classificata</a:t>
            </a:r>
            <a:r>
              <a:rPr lang="en-US" dirty="0"/>
              <a:t> dal </a:t>
            </a:r>
            <a:r>
              <a:rPr lang="en-US" dirty="0" err="1"/>
              <a:t>modello</a:t>
            </a:r>
            <a:r>
              <a:rPr lang="en-US" dirty="0"/>
              <a:t> %t 770,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confermata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metriche</a:t>
            </a:r>
            <a:r>
              <a:rPr lang="en-US" dirty="0"/>
              <a:t> di 0.91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31EBC5EE-7904-DB26-C7D2-3337FAB6D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73" y="2455815"/>
            <a:ext cx="6392958" cy="3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  <p:pic>
        <p:nvPicPr>
          <p:cNvPr id="5" name="Immagine 4" descr="Immagine che contiene schermata, testo, Rettangolo, linea&#10;&#10;Descrizione generata automaticamente">
            <a:extLst>
              <a:ext uri="{FF2B5EF4-FFF2-40B4-BE49-F238E27FC236}">
                <a16:creationId xmlns:a16="http://schemas.microsoft.com/office/drawing/2014/main" id="{7C500031-89E8-A253-6A04-8B534973C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" y="277876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8816DB6-DDC1-1704-D531-EF12FC6F4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322148"/>
            <a:ext cx="8605520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3316-FDF2-291E-9616-A4C73EBD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E84-DDFF-37F9-ABCB-C469A1C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3463E-8E7F-41C4-ED81-485A4EB02628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ultima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confrontare</a:t>
            </a:r>
            <a:r>
              <a:rPr lang="en-US" dirty="0"/>
              <a:t> I </a:t>
            </a:r>
            <a:r>
              <a:rPr lang="en-US" dirty="0" err="1"/>
              <a:t>modelli</a:t>
            </a:r>
            <a:r>
              <a:rPr lang="en-US" dirty="0"/>
              <a:t> One-source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generazione</a:t>
            </a:r>
            <a:r>
              <a:rPr lang="en-US" dirty="0"/>
              <a:t> di entry rispetto a </a:t>
            </a:r>
            <a:r>
              <a:rPr lang="en-US" dirty="0" err="1"/>
              <a:t>categorie</a:t>
            </a:r>
            <a:r>
              <a:rPr lang="en-US" dirty="0"/>
              <a:t> considerate </a:t>
            </a:r>
            <a:r>
              <a:rPr lang="en-US" dirty="0" err="1"/>
              <a:t>difficili</a:t>
            </a:r>
            <a:r>
              <a:rPr lang="en-US" dirty="0"/>
              <a:t> secondo la </a:t>
            </a:r>
            <a:r>
              <a:rPr lang="en-US" dirty="0" err="1"/>
              <a:t>seguente</a:t>
            </a:r>
            <a:r>
              <a:rPr lang="en-US" dirty="0"/>
              <a:t>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difficulty = token(refs)/token(prompt)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base a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metrica</a:t>
            </a:r>
            <a:r>
              <a:rPr lang="en-US" dirty="0"/>
              <a:t> le 5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 </a:t>
            </a:r>
            <a:r>
              <a:rPr lang="en-US" b="1" dirty="0" err="1"/>
              <a:t>complex_process</a:t>
            </a:r>
            <a:r>
              <a:rPr lang="en-US" dirty="0"/>
              <a:t>,</a:t>
            </a:r>
            <a:r>
              <a:rPr lang="en-US" b="1" dirty="0"/>
              <a:t> for generate construct</a:t>
            </a:r>
            <a:r>
              <a:rPr lang="en-US" dirty="0"/>
              <a:t>, </a:t>
            </a:r>
            <a:r>
              <a:rPr lang="en-US" b="1" dirty="0"/>
              <a:t>assertion statement</a:t>
            </a:r>
            <a:r>
              <a:rPr lang="en-US" dirty="0"/>
              <a:t>, </a:t>
            </a:r>
            <a:r>
              <a:rPr lang="en-US" b="1" dirty="0"/>
              <a:t>complex component definition</a:t>
            </a:r>
            <a:r>
              <a:rPr lang="en-US" dirty="0"/>
              <a:t>, </a:t>
            </a:r>
            <a:r>
              <a:rPr lang="en-US" b="1" dirty="0"/>
              <a:t>high-level comments</a:t>
            </a:r>
          </a:p>
        </p:txBody>
      </p:sp>
    </p:spTree>
    <p:extLst>
      <p:ext uri="{BB962C8B-B14F-4D97-AF65-F5344CB8AC3E}">
        <p14:creationId xmlns:p14="http://schemas.microsoft.com/office/powerpoint/2010/main" val="1057333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1B05-DCF8-082D-B073-08917F2B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AFC-5D8E-96F0-A73D-8A34D27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pic>
        <p:nvPicPr>
          <p:cNvPr id="4" name="Immagine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B320FDFF-E35E-7ACC-4987-6EED6B3E2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7819" r="7453"/>
          <a:stretch/>
        </p:blipFill>
        <p:spPr>
          <a:xfrm>
            <a:off x="5683140" y="1795716"/>
            <a:ext cx="6420930" cy="44814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687106-D8EA-75EE-B71D-3D16030D2398}"/>
              </a:ext>
            </a:extLst>
          </p:cNvPr>
          <p:cNvSpPr txBox="1"/>
          <p:nvPr/>
        </p:nvSpPr>
        <p:spPr>
          <a:xfrm>
            <a:off x="391064" y="2131428"/>
            <a:ext cx="4733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spicca</a:t>
            </a:r>
            <a:r>
              <a:rPr lang="en-US" dirty="0"/>
              <a:t> in </a:t>
            </a: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come high-level comments e complex component definition </a:t>
            </a:r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accuratezza</a:t>
            </a:r>
            <a:r>
              <a:rPr lang="en-US" dirty="0"/>
              <a:t> media rispetto </a:t>
            </a:r>
            <a:r>
              <a:rPr lang="en-US" dirty="0" err="1"/>
              <a:t>alla</a:t>
            </a:r>
            <a:r>
              <a:rPr lang="en-US" dirty="0"/>
              <a:t> HE di </a:t>
            </a:r>
            <a:r>
              <a:rPr lang="en-US" sz="1800" dirty="0">
                <a:ea typeface="+mn-lt"/>
                <a:cs typeface="+mn-lt"/>
              </a:rPr>
              <a:t>0.67 </a:t>
            </a:r>
          </a:p>
        </p:txBody>
      </p:sp>
    </p:spTree>
    <p:extLst>
      <p:ext uri="{BB962C8B-B14F-4D97-AF65-F5344CB8AC3E}">
        <p14:creationId xmlns:p14="http://schemas.microsoft.com/office/powerpoint/2010/main" val="369926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1"/>
          <a:stretch/>
        </p:blipFill>
        <p:spPr>
          <a:xfrm>
            <a:off x="520082" y="2246923"/>
            <a:ext cx="3885518" cy="1871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82" y="4453177"/>
            <a:ext cx="4266265" cy="206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9396"/>
              </p:ext>
            </p:extLst>
          </p:nvPr>
        </p:nvGraphicFramePr>
        <p:xfrm>
          <a:off x="207034" y="2370411"/>
          <a:ext cx="11593900" cy="407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68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387667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069240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23612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8184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57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2552</Words>
  <Application>Microsoft Office PowerPoint</Application>
  <PresentationFormat>Widescreen</PresentationFormat>
  <Paragraphs>733</Paragraphs>
  <Slides>40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Arial</vt:lpstr>
      <vt:lpstr>Calibri</vt:lpstr>
      <vt:lpstr>Neue Haas Grotesk Text Pro</vt:lpstr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CodeGen (Metriche)</vt:lpstr>
      <vt:lpstr>Analisi Code t5 220</vt:lpstr>
      <vt:lpstr>Analisi Code t5 220  (correlazione)</vt:lpstr>
      <vt:lpstr>Analisi Code t5 220 (Categoria)</vt:lpstr>
      <vt:lpstr>Analisi CODE T5_220 (Metriche)</vt:lpstr>
      <vt:lpstr>Analisi Code GPT</vt:lpstr>
      <vt:lpstr>Analisi Code GPT (correlazione)</vt:lpstr>
      <vt:lpstr>Analisi Code GPT (Categoria)</vt:lpstr>
      <vt:lpstr>Analisi CODEGPT (Metriche)</vt:lpstr>
      <vt:lpstr>Analisi Code T5_770</vt:lpstr>
      <vt:lpstr>Analisi Code T5 770 (correlazione)</vt:lpstr>
      <vt:lpstr>Analisi Code T5 770 (Categoria)</vt:lpstr>
      <vt:lpstr>Analisi CODE T5_770 (Metriche)</vt:lpstr>
      <vt:lpstr>Analisi Claude Sonnet</vt:lpstr>
      <vt:lpstr>Analisi Claude Sonnet (correlazione)</vt:lpstr>
      <vt:lpstr>Analisi Claude Sonnet (Metriche)</vt:lpstr>
      <vt:lpstr>Correlazione globale (Con Claude Sonnet)</vt:lpstr>
      <vt:lpstr>Correlazione globale</vt:lpstr>
      <vt:lpstr>Impatto HE rispetto le metriche</vt:lpstr>
      <vt:lpstr>Analisi Statistica CodeT5_220 e CodeT5_770</vt:lpstr>
      <vt:lpstr>Analisi Statistica CodeT5_220 e CodeT5_770</vt:lpstr>
      <vt:lpstr>Analisi Statistica CodeT5_220 e CodeT5_770</vt:lpstr>
      <vt:lpstr>Analisi Code T5 770 (Entry)</vt:lpstr>
      <vt:lpstr>Analisi Code T5 770 (Entry)</vt:lpstr>
      <vt:lpstr>Analisi Code T5 770 (Entry)</vt:lpstr>
      <vt:lpstr>Analisi Code T5 770 (Entry)</vt:lpstr>
      <vt:lpstr>Analisi common failure</vt:lpstr>
      <vt:lpstr>Analisi common failure</vt:lpstr>
      <vt:lpstr>Analisi su categorie Difficili</vt:lpstr>
      <vt:lpstr>Analisi su categorie Difficili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Di Fiandra</dc:creator>
  <cp:lastModifiedBy>MARCO DI FIANDRA</cp:lastModifiedBy>
  <cp:revision>653</cp:revision>
  <dcterms:created xsi:type="dcterms:W3CDTF">2024-11-04T17:15:30Z</dcterms:created>
  <dcterms:modified xsi:type="dcterms:W3CDTF">2024-11-28T09:26:29Z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2024-11-23T13:47:04Z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bb6593f2-6fa4-4167-a79e-e66fe3e78017</vt:lpwstr>
  </property>
  <property fmtid="{D5CDD505-2E9C-101B-9397-08002B2CF9AE}" pid="8" name="MSIP_Label_2ad0b24d-6422-44b0-b3de-abb3a9e8c81a_ContentBits">
    <vt:lpwstr>0</vt:lpwstr>
  </property>
</Properties>
</file>