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6" r:id="rId15"/>
    <p:sldId id="265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135A6-A33B-A01C-9C59-5FC4F72485A0}" v="941" dt="2024-11-06T19:03:16.653"/>
    <p1510:client id="{81EC2F62-2733-048C-7502-79C1B40CAA66}" v="150" dt="2024-11-05T21:59:16.797"/>
    <p1510:client id="{B634F85E-07EB-B30A-AEFD-5C513E62976F}" v="246" dt="2024-11-07T14:37:56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4400"/>
              <a:t>Human evaluation and automatic metrics, correlation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err="1"/>
              <a:t>Presentazione</a:t>
            </a:r>
            <a:r>
              <a:rPr lang="en-US" sz="2800" dirty="0"/>
              <a:t> </a:t>
            </a:r>
            <a:r>
              <a:rPr lang="en-US" sz="2800" err="1"/>
              <a:t>risultati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06AE03-2ECF-8681-3924-1B65263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8" r="52428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84" y="879988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538295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T5 220,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87727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44373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(0:44:37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414042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(6:54:42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271,272,273,274,275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 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2:13:7:60</a:t>
            </a:r>
            <a:r>
              <a:rPr lang="en-US" sz="2000" dirty="0"/>
              <a:t> (</a:t>
            </a:r>
            <a:r>
              <a:rPr lang="en-US" sz="2000" dirty="0" err="1"/>
              <a:t>ore:minuti:secondi:millisecondi</a:t>
            </a:r>
            <a:r>
              <a:rPr lang="en-US" sz="2000" dirty="0"/>
              <a:t>)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146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264 human evaluation impact: 118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0.47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0.81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925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 Code t5 220 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78302"/>
              </p:ext>
            </p:extLst>
          </p:nvPr>
        </p:nvGraphicFramePr>
        <p:xfrm>
          <a:off x="1040745" y="2541344"/>
          <a:ext cx="10550105" cy="3903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7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584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6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GPT,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29069.204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(0:0:29:69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372010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(0:6:12:10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239,240,241,242,243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40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122 human evaluation impact: 82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0.122 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0.374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>
                <a:ea typeface="+mn-lt"/>
                <a:cs typeface="+mn-lt"/>
              </a:rPr>
              <a:t>Codice</a:t>
            </a:r>
            <a:r>
              <a:rPr lang="en-US" sz="2000" dirty="0">
                <a:ea typeface="+mn-lt"/>
                <a:cs typeface="+mn-lt"/>
              </a:rPr>
              <a:t> in </a:t>
            </a:r>
            <a:r>
              <a:rPr lang="en-US" sz="2000" dirty="0" err="1">
                <a:ea typeface="+mn-lt"/>
                <a:cs typeface="+mn-lt"/>
              </a:rPr>
              <a:t>più,ROM</a:t>
            </a:r>
            <a:r>
              <a:rPr lang="en-US" sz="2000" dirty="0">
                <a:ea typeface="+mn-lt"/>
                <a:cs typeface="+mn-lt"/>
              </a:rPr>
              <a:t> random </a:t>
            </a:r>
            <a:r>
              <a:rPr lang="en-US" sz="2000" dirty="0" err="1">
                <a:ea typeface="+mn-lt"/>
                <a:cs typeface="+mn-lt"/>
              </a:rPr>
              <a:t>nelle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predizioni,EMPTY</a:t>
            </a:r>
            <a:r>
              <a:rPr lang="en-US" sz="2000" dirty="0">
                <a:ea typeface="+mn-lt"/>
                <a:cs typeface="+mn-lt"/>
              </a:rPr>
              <a:t> PRED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26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63137"/>
              </p:ext>
            </p:extLst>
          </p:nvPr>
        </p:nvGraphicFramePr>
        <p:xfrm>
          <a:off x="1040745" y="2541344"/>
          <a:ext cx="10550105" cy="388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31783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2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Correlazione</a:t>
            </a:r>
            <a:r>
              <a:rPr lang="en-US" sz="2800" cap="all" dirty="0"/>
              <a:t> </a:t>
            </a:r>
            <a:r>
              <a:rPr lang="en-US" sz="2800" cap="all" dirty="0" err="1"/>
              <a:t>globale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la media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correlazioni</a:t>
            </a:r>
            <a:r>
              <a:rPr lang="en-US" dirty="0"/>
              <a:t> sui 3 </a:t>
            </a:r>
            <a:r>
              <a:rPr lang="en-US" dirty="0" err="1"/>
              <a:t>modelli</a:t>
            </a:r>
            <a:r>
              <a:rPr lang="en-US" dirty="0"/>
              <a:t> </a:t>
            </a:r>
            <a:r>
              <a:rPr lang="en-US" dirty="0" err="1"/>
              <a:t>analizzati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69227"/>
              </p:ext>
            </p:extLst>
          </p:nvPr>
        </p:nvGraphicFramePr>
        <p:xfrm>
          <a:off x="1040745" y="2541344"/>
          <a:ext cx="9455838" cy="374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946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3151946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3151946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</a:tblGrid>
              <a:tr h="469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61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2914-5564-914C-7160-003C354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97" y="3425406"/>
            <a:ext cx="9922764" cy="1294228"/>
          </a:xfrm>
        </p:spPr>
        <p:txBody>
          <a:bodyPr/>
          <a:lstStyle/>
          <a:p>
            <a:pPr algn="ctr"/>
            <a:r>
              <a:rPr lang="en-US" dirty="0"/>
              <a:t>Grazie </a:t>
            </a:r>
            <a:r>
              <a:rPr lang="en-US" err="1"/>
              <a:t>dell'attenzione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87D2-A3B6-FEC8-889C-5785A732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504020202020204" pitchFamily="34" charset="0"/>
            </a:pPr>
            <a:r>
              <a:rPr lang="en-US" sz="2800" dirty="0"/>
              <a:t>Framework di </a:t>
            </a:r>
            <a:r>
              <a:rPr lang="en-US" sz="2800" dirty="0" err="1"/>
              <a:t>analisi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 </a:t>
            </a:r>
            <a:r>
              <a:rPr lang="en-US" sz="2800" err="1"/>
              <a:t>sul</a:t>
            </a:r>
            <a:r>
              <a:rPr lang="en-US" sz="2800" dirty="0"/>
              <a:t> test set</a:t>
            </a:r>
            <a:endParaRPr lang="en-US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CodeGen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CodeT5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</a:t>
            </a:r>
            <a:r>
              <a:rPr lang="en-US" sz="2800" err="1"/>
              <a:t>CodeGPT</a:t>
            </a:r>
            <a:endParaRPr lang="en-US" sz="280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8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8697B-C00A-85B8-84F0-D57000B5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81" y="2386326"/>
            <a:ext cx="11336152" cy="4047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scopo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output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strutturato</a:t>
            </a:r>
            <a:r>
              <a:rPr lang="en-US" dirty="0"/>
              <a:t> e </a:t>
            </a:r>
            <a:r>
              <a:rPr lang="en-US" dirty="0" err="1"/>
              <a:t>documentato</a:t>
            </a:r>
            <a:r>
              <a:rPr lang="en-US" dirty="0"/>
              <a:t> un framework di </a:t>
            </a:r>
            <a:r>
              <a:rPr lang="en-US" dirty="0" err="1"/>
              <a:t>analisi</a:t>
            </a:r>
            <a:r>
              <a:rPr lang="en-US" dirty="0"/>
              <a:t> in modo da </a:t>
            </a:r>
            <a:r>
              <a:rPr lang="en-US" dirty="0" err="1"/>
              <a:t>promuovere</a:t>
            </a:r>
            <a:r>
              <a:rPr lang="en-US" dirty="0"/>
              <a:t> la </a:t>
            </a:r>
            <a:r>
              <a:rPr lang="en-US" dirty="0" err="1"/>
              <a:t>ripetibilità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err="1"/>
              <a:t>Caratteristiche</a:t>
            </a:r>
            <a:r>
              <a:rPr lang="en-US" b="1"/>
              <a:t>:</a:t>
            </a:r>
            <a:endParaRPr lang="en-US" dirty="0"/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err="1"/>
              <a:t>Scritto</a:t>
            </a:r>
            <a:r>
              <a:rPr lang="en-US"/>
              <a:t> in python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/>
              <a:t>Tool a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comando</a:t>
            </a:r>
            <a:r>
              <a:rPr lang="en-US" dirty="0"/>
              <a:t>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Interazione</a:t>
            </a:r>
            <a:r>
              <a:rPr lang="en-US" dirty="0"/>
              <a:t> semplice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Documentato</a:t>
            </a:r>
            <a:r>
              <a:rPr lang="en-US" dirty="0"/>
              <a:t> con </a:t>
            </a:r>
            <a:r>
              <a:rPr lang="en-US" dirty="0" err="1"/>
              <a:t>Doxygen</a:t>
            </a:r>
          </a:p>
        </p:txBody>
      </p:sp>
    </p:spTree>
    <p:extLst>
      <p:ext uri="{BB962C8B-B14F-4D97-AF65-F5344CB8AC3E}">
        <p14:creationId xmlns:p14="http://schemas.microsoft.com/office/powerpoint/2010/main" val="198198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pic>
        <p:nvPicPr>
          <p:cNvPr id="6" name="Content Placeholder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2099987-C74A-B6A3-07BC-D8C32B58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82" y="2170551"/>
            <a:ext cx="4847866" cy="1871573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A0B771A-9B7F-D04A-3DA7-F0F76BF6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75" y="4504936"/>
            <a:ext cx="4846068" cy="1677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E00B5-431A-22DA-6EBB-C7E5095D4B1F}"/>
              </a:ext>
            </a:extLst>
          </p:cNvPr>
          <p:cNvSpPr txBox="1"/>
          <p:nvPr/>
        </p:nvSpPr>
        <p:spPr>
          <a:xfrm>
            <a:off x="5529384" y="2246923"/>
            <a:ext cx="642815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due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Creare</a:t>
            </a:r>
            <a:r>
              <a:rPr lang="en-US" dirty="0"/>
              <a:t> un excel per </a:t>
            </a:r>
            <a:r>
              <a:rPr lang="en-US" dirty="0" err="1"/>
              <a:t>effettuare</a:t>
            </a:r>
            <a:r>
              <a:rPr lang="en-US" dirty="0"/>
              <a:t> HE e </a:t>
            </a:r>
            <a:r>
              <a:rPr lang="en-US" dirty="0" err="1"/>
              <a:t>avere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single line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Ottenere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68E89-A72A-F51C-089E-814784509892}"/>
              </a:ext>
            </a:extLst>
          </p:cNvPr>
          <p:cNvSpPr txBox="1"/>
          <p:nvPr/>
        </p:nvSpPr>
        <p:spPr>
          <a:xfrm>
            <a:off x="5529383" y="4044092"/>
            <a:ext cx="64281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 le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ottenibili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err="1"/>
              <a:t>Analisi</a:t>
            </a:r>
            <a:r>
              <a:rPr lang="en-US" dirty="0"/>
              <a:t> di </a:t>
            </a:r>
            <a:r>
              <a:rPr lang="en-US" err="1"/>
              <a:t>correlazione</a:t>
            </a:r>
            <a:r>
              <a:rPr lang="en-US" dirty="0"/>
              <a:t> con le </a:t>
            </a:r>
            <a:r>
              <a:rPr lang="en-US" err="1"/>
              <a:t>metriche</a:t>
            </a:r>
            <a:r>
              <a:rPr lang="en-US" dirty="0"/>
              <a:t> con Kendall e </a:t>
            </a:r>
            <a:r>
              <a:rPr lang="en-US" err="1"/>
              <a:t>Spermann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Impatto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delle</a:t>
            </a:r>
            <a:r>
              <a:rPr lang="en-US" dirty="0">
                <a:solidFill>
                  <a:srgbClr val="000000"/>
                </a:solidFill>
              </a:rPr>
              <a:t> 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riguardo</a:t>
            </a:r>
            <a:r>
              <a:rPr lang="en-US" dirty="0">
                <a:solidFill>
                  <a:srgbClr val="000000"/>
                </a:solidFill>
              </a:rPr>
              <a:t> le </a:t>
            </a:r>
            <a:r>
              <a:rPr lang="en-US" dirty="0" err="1">
                <a:solidFill>
                  <a:srgbClr val="000000"/>
                </a:solidFill>
              </a:rPr>
              <a:t>metriche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sul</a:t>
            </a:r>
            <a:r>
              <a:rPr lang="en-US" dirty="0">
                <a:solidFill>
                  <a:srgbClr val="000000"/>
                </a:solidFill>
              </a:rPr>
              <a:t> tempo di </a:t>
            </a:r>
            <a:r>
              <a:rPr lang="en-US" dirty="0" err="1">
                <a:solidFill>
                  <a:srgbClr val="000000"/>
                </a:solidFill>
              </a:rPr>
              <a:t>valutazione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Analisi</a:t>
            </a:r>
            <a:r>
              <a:rPr lang="en-US" dirty="0">
                <a:solidFill>
                  <a:srgbClr val="000000"/>
                </a:solidFill>
              </a:rPr>
              <a:t> per </a:t>
            </a:r>
            <a:r>
              <a:rPr lang="en-US" dirty="0" err="1">
                <a:solidFill>
                  <a:srgbClr val="000000"/>
                </a:solidFill>
              </a:rPr>
              <a:t>categoria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sia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che</a:t>
            </a:r>
            <a:r>
              <a:rPr lang="en-US" dirty="0">
                <a:solidFill>
                  <a:srgbClr val="000000"/>
                </a:solidFill>
              </a:rPr>
              <a:t> di accuracy)</a:t>
            </a:r>
          </a:p>
        </p:txBody>
      </p:sp>
    </p:spTree>
    <p:extLst>
      <p:ext uri="{BB962C8B-B14F-4D97-AF65-F5344CB8AC3E}">
        <p14:creationId xmlns:p14="http://schemas.microsoft.com/office/powerpoint/2010/main" val="974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4000"/>
              <a:t>Framework di analisi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0CE0D-8768-213E-4D15-00AD22CE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framework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documentato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doxygen</a:t>
            </a:r>
            <a:r>
              <a:rPr lang="en-US" dirty="0"/>
              <a:t> per </a:t>
            </a:r>
            <a:r>
              <a:rPr lang="en-US" dirty="0" err="1"/>
              <a:t>renderlo</a:t>
            </a:r>
            <a:r>
              <a:rPr lang="en-US" dirty="0"/>
              <a:t> </a:t>
            </a:r>
            <a:r>
              <a:rPr lang="en-US" dirty="0" err="1"/>
              <a:t>facilemente</a:t>
            </a:r>
            <a:r>
              <a:rPr lang="en-US" dirty="0"/>
              <a:t> </a:t>
            </a:r>
            <a:r>
              <a:rPr lang="en-US" dirty="0" err="1"/>
              <a:t>usabile</a:t>
            </a:r>
            <a:r>
              <a:rPr lang="en-US" dirty="0"/>
              <a:t> ed </a:t>
            </a:r>
            <a:r>
              <a:rPr lang="en-US" dirty="0" err="1"/>
              <a:t>estendibile</a:t>
            </a:r>
            <a:r>
              <a:rPr lang="en-US" dirty="0"/>
              <a:t> </a:t>
            </a:r>
            <a:r>
              <a:rPr lang="en-US" dirty="0" err="1"/>
              <a:t>qualora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volessero</a:t>
            </a:r>
            <a:r>
              <a:rPr lang="en-US" dirty="0"/>
              <a:t> </a:t>
            </a: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1C2601-60A3-1A42-D81D-5334DA61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36" y="1143000"/>
            <a:ext cx="4269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25795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err="1"/>
              <a:t>Analisi</a:t>
            </a:r>
            <a:r>
              <a:rPr lang="en-US" sz="3600" cap="all" dirty="0"/>
              <a:t> </a:t>
            </a:r>
            <a:r>
              <a:rPr lang="en-US" sz="3600" cap="all" err="1"/>
              <a:t>su</a:t>
            </a:r>
            <a:r>
              <a:rPr lang="en-US" sz="3600" cap="all" dirty="0"/>
              <a:t> test 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2090AB-00BF-1232-D570-D01D06FF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977" t="13487" r="17278" b="3851"/>
          <a:stretch/>
        </p:blipFill>
        <p:spPr>
          <a:xfrm>
            <a:off x="6118320" y="571499"/>
            <a:ext cx="4881633" cy="571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57609-32CB-3076-5EAA-F206F6C819FA}"/>
              </a:ext>
            </a:extLst>
          </p:cNvPr>
          <p:cNvSpPr txBox="1"/>
          <p:nvPr/>
        </p:nvSpPr>
        <p:spPr>
          <a:xfrm>
            <a:off x="514350" y="2095499"/>
            <a:ext cx="5753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err="1"/>
              <a:t>Possiamo</a:t>
            </a:r>
            <a:r>
              <a:rPr lang="en-US" dirty="0"/>
              <a:t> </a:t>
            </a:r>
            <a:r>
              <a:rPr lang="en-US" err="1"/>
              <a:t>notare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il test set </a:t>
            </a:r>
            <a:r>
              <a:rPr lang="en-US" err="1"/>
              <a:t>presenta</a:t>
            </a:r>
            <a:r>
              <a:rPr lang="en-US" dirty="0"/>
              <a:t> </a:t>
            </a:r>
            <a:r>
              <a:rPr lang="en-US" err="1"/>
              <a:t>molte</a:t>
            </a:r>
            <a:r>
              <a:rPr lang="en-US" dirty="0"/>
              <a:t> entry per le </a:t>
            </a:r>
            <a:r>
              <a:rPr lang="en-US" err="1"/>
              <a:t>categorie</a:t>
            </a:r>
            <a:r>
              <a:rPr lang="en-US" dirty="0"/>
              <a:t> </a:t>
            </a:r>
            <a:r>
              <a:rPr lang="en-US" b="1" dirty="0"/>
              <a:t>level comments,</a:t>
            </a:r>
            <a:r>
              <a:rPr lang="en-US" dirty="0"/>
              <a:t> </a:t>
            </a:r>
            <a:r>
              <a:rPr lang="en-US" b="1" dirty="0"/>
              <a:t>concatenate</a:t>
            </a:r>
            <a:r>
              <a:rPr lang="en-US" dirty="0"/>
              <a:t> e </a:t>
            </a:r>
            <a:r>
              <a:rPr lang="en-US" b="1" dirty="0"/>
              <a:t>signal 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48" y="855408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err="1"/>
              <a:t>Analisi</a:t>
            </a:r>
            <a:r>
              <a:rPr lang="en-US" sz="2800" cap="all" dirty="0"/>
              <a:t> </a:t>
            </a:r>
            <a:r>
              <a:rPr lang="en-US" sz="2800" cap="all" err="1"/>
              <a:t>CodeGen</a:t>
            </a:r>
            <a:endParaRPr lang="en-US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710359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Gen,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63146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83406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(1:23:41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632041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(10:32:41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236,237,238,239,240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 </a:t>
            </a:r>
            <a:r>
              <a:rPr lang="en-US" sz="2000" dirty="0">
                <a:ea typeface="+mn-lt"/>
                <a:cs typeface="+mn-lt"/>
              </a:rPr>
              <a:t>4:4:39:397 (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150 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219 human evaluation impact: 69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0.46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0.67 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Aggiunta</a:t>
            </a:r>
            <a:r>
              <a:rPr lang="en-US" sz="2000" dirty="0"/>
              <a:t> random di </a:t>
            </a:r>
            <a:r>
              <a:rPr lang="en-US" sz="2000" dirty="0" err="1"/>
              <a:t>blocchi</a:t>
            </a:r>
            <a:r>
              <a:rPr lang="en-US" sz="2000" dirty="0"/>
              <a:t> di ROM non </a:t>
            </a:r>
            <a:r>
              <a:rPr lang="en-US" sz="2000" dirty="0" err="1"/>
              <a:t>richiesti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55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80615"/>
              </p:ext>
            </p:extLst>
          </p:nvPr>
        </p:nvGraphicFramePr>
        <p:xfrm>
          <a:off x="1040745" y="2541344"/>
          <a:ext cx="10550105" cy="3903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73496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4060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BjornVTI</vt:lpstr>
      <vt:lpstr>Human evaluation and automatic metrics, correlation analysis</vt:lpstr>
      <vt:lpstr>Sommario</vt:lpstr>
      <vt:lpstr>Framework di analisi</vt:lpstr>
      <vt:lpstr>Framework di analisi</vt:lpstr>
      <vt:lpstr>Framework di analisi</vt:lpstr>
      <vt:lpstr>Analisi su test set</vt:lpstr>
      <vt:lpstr>Analisi CodeGen</vt:lpstr>
      <vt:lpstr>Analisi CodeGen (correlazione)</vt:lpstr>
      <vt:lpstr>Analisi CodeGen (Categoria)</vt:lpstr>
      <vt:lpstr>Analisi Code t5 220</vt:lpstr>
      <vt:lpstr>Analisi Code t5 220  (correlazione)</vt:lpstr>
      <vt:lpstr>Analisi Code t5 220 (Categoria)</vt:lpstr>
      <vt:lpstr>Analisi Code GPT</vt:lpstr>
      <vt:lpstr>Analisi Code GPT (correlazione)</vt:lpstr>
      <vt:lpstr>Analisi Code GPT (Categoria)</vt:lpstr>
      <vt:lpstr>Correlazione globale</vt:lpstr>
      <vt:lpstr>Grazie dell'attenzione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420</cp:revision>
  <dcterms:created xsi:type="dcterms:W3CDTF">2024-11-04T17:15:30Z</dcterms:created>
  <dcterms:modified xsi:type="dcterms:W3CDTF">2024-11-07T14:39:20Z</dcterms:modified>
</cp:coreProperties>
</file>