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EC2F62-2733-048C-7502-79C1B40CAA66}" v="150" dt="2024-11-05T21:59:16.797"/>
    <p1510:client id="{8206CC87-374E-0244-1595-B5ADA5FB0999}" v="93" dt="2024-11-05T12:11:33.041"/>
    <p1510:client id="{EE52808C-FFD0-DD79-1A99-C4822EF6D9B5}" v="1640" dt="2024-11-04T18:09:24.8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1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1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9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0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3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8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0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1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9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5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1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9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818" y="1076635"/>
            <a:ext cx="6859225" cy="3495365"/>
          </a:xfrm>
        </p:spPr>
        <p:txBody>
          <a:bodyPr anchor="t">
            <a:normAutofit/>
          </a:bodyPr>
          <a:lstStyle/>
          <a:p>
            <a:r>
              <a:rPr lang="en-US" sz="4400"/>
              <a:t>Human evaluation and automatic metrics, correlation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5732851" cy="1268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err="1"/>
              <a:t>Presentazione</a:t>
            </a:r>
            <a:r>
              <a:rPr lang="en-US" sz="2800" dirty="0"/>
              <a:t> </a:t>
            </a:r>
            <a:r>
              <a:rPr lang="en-US" sz="2800" err="1"/>
              <a:t>risultati</a:t>
            </a:r>
            <a:endParaRPr lang="en-US" sz="2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406AE03-2ECF-8681-3924-1B652633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58" r="52428" b="-2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70" y="2054488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GPT,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3091630"/>
            <a:ext cx="1173787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29069.204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(0:0:29:69 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372010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(0:6:12:10 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 239,240,241,242,243</a:t>
            </a:r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40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122 human evaluation impact: 82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 0.122 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0.374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>
                <a:ea typeface="+mn-lt"/>
                <a:cs typeface="+mn-lt"/>
              </a:rPr>
              <a:t>Codice</a:t>
            </a:r>
            <a:r>
              <a:rPr lang="en-US" sz="2000" dirty="0">
                <a:ea typeface="+mn-lt"/>
                <a:cs typeface="+mn-lt"/>
              </a:rPr>
              <a:t> in </a:t>
            </a:r>
            <a:r>
              <a:rPr lang="en-US" sz="2000" dirty="0" err="1">
                <a:ea typeface="+mn-lt"/>
                <a:cs typeface="+mn-lt"/>
              </a:rPr>
              <a:t>più,ROM</a:t>
            </a:r>
            <a:r>
              <a:rPr lang="en-US" sz="2000" dirty="0">
                <a:ea typeface="+mn-lt"/>
                <a:cs typeface="+mn-lt"/>
              </a:rPr>
              <a:t> random </a:t>
            </a:r>
            <a:r>
              <a:rPr lang="en-US" sz="2000" dirty="0" err="1">
                <a:ea typeface="+mn-lt"/>
                <a:cs typeface="+mn-lt"/>
              </a:rPr>
              <a:t>nelle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predizioni,EMPTY</a:t>
            </a:r>
            <a:r>
              <a:rPr lang="en-US" sz="2000" dirty="0">
                <a:ea typeface="+mn-lt"/>
                <a:cs typeface="+mn-lt"/>
              </a:rPr>
              <a:t> PRED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426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0" y="1870133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163137"/>
              </p:ext>
            </p:extLst>
          </p:nvPr>
        </p:nvGraphicFramePr>
        <p:xfrm>
          <a:off x="1040745" y="2541344"/>
          <a:ext cx="10550105" cy="3889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021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dirty="0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2033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5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531783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entity definition without generic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0.125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0.125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82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87D2-A3B6-FEC8-889C-5785A732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504020202020204" pitchFamily="34" charset="0"/>
            </a:pPr>
            <a:r>
              <a:rPr lang="en-US" sz="2800" dirty="0" err="1"/>
              <a:t>Analisi</a:t>
            </a:r>
            <a:r>
              <a:rPr lang="en-US" sz="2800" dirty="0"/>
              <a:t>  </a:t>
            </a:r>
            <a:r>
              <a:rPr lang="en-US" sz="2800" dirty="0" err="1"/>
              <a:t>sul</a:t>
            </a:r>
            <a:r>
              <a:rPr lang="en-US" sz="2800" dirty="0"/>
              <a:t> test set</a:t>
            </a:r>
          </a:p>
          <a:p>
            <a:pPr>
              <a:buFont typeface="Calibri" panose="020B0504020202020204" pitchFamily="34" charset="0"/>
            </a:pPr>
            <a:r>
              <a:rPr lang="en-US" sz="2800" dirty="0" err="1"/>
              <a:t>Analisi</a:t>
            </a:r>
            <a:r>
              <a:rPr lang="en-US" sz="2800" dirty="0"/>
              <a:t> </a:t>
            </a:r>
            <a:r>
              <a:rPr lang="en-US" sz="2800" dirty="0" err="1"/>
              <a:t>CodeGen</a:t>
            </a:r>
            <a:endParaRPr lang="en-US" sz="2800" dirty="0"/>
          </a:p>
          <a:p>
            <a:pPr>
              <a:buFont typeface="Calibri" panose="020B0504020202020204" pitchFamily="34" charset="0"/>
            </a:pPr>
            <a:r>
              <a:rPr lang="en-US" sz="2800" dirty="0" err="1"/>
              <a:t>Analisi</a:t>
            </a:r>
            <a:r>
              <a:rPr lang="en-US" sz="2800" dirty="0"/>
              <a:t> CodeT5</a:t>
            </a:r>
          </a:p>
          <a:p>
            <a:pPr>
              <a:buFont typeface="Calibri" panose="020B0504020202020204" pitchFamily="34" charset="0"/>
            </a:pPr>
            <a:r>
              <a:rPr lang="en-US" sz="2800" err="1"/>
              <a:t>Analisi</a:t>
            </a:r>
            <a:r>
              <a:rPr lang="en-US" sz="2800" dirty="0"/>
              <a:t> </a:t>
            </a:r>
            <a:r>
              <a:rPr lang="en-US" sz="2800" err="1"/>
              <a:t>CodeGPT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4385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25795"/>
            <a:ext cx="5220739" cy="241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cap="all" err="1"/>
              <a:t>Analisi</a:t>
            </a:r>
            <a:r>
              <a:rPr lang="en-US" sz="3600" cap="all" dirty="0"/>
              <a:t> </a:t>
            </a:r>
            <a:r>
              <a:rPr lang="en-US" sz="3600" cap="all" err="1"/>
              <a:t>su</a:t>
            </a:r>
            <a:r>
              <a:rPr lang="en-US" sz="3600" cap="all" dirty="0"/>
              <a:t> test set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E2090AB-00BF-1232-D570-D01D06FFF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8977" t="13487" r="17278" b="3851"/>
          <a:stretch/>
        </p:blipFill>
        <p:spPr>
          <a:xfrm>
            <a:off x="6118320" y="571499"/>
            <a:ext cx="4881633" cy="5715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757609-32CB-3076-5EAA-F206F6C819FA}"/>
              </a:ext>
            </a:extLst>
          </p:cNvPr>
          <p:cNvSpPr txBox="1"/>
          <p:nvPr/>
        </p:nvSpPr>
        <p:spPr>
          <a:xfrm>
            <a:off x="514350" y="2095499"/>
            <a:ext cx="57531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</a:t>
            </a:r>
            <a:r>
              <a:rPr lang="en-US" dirty="0"/>
              <a:t> la </a:t>
            </a:r>
            <a:r>
              <a:rPr lang="en-US" dirty="0" err="1"/>
              <a:t>distribuzione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testset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err="1"/>
              <a:t>Possiamo</a:t>
            </a:r>
            <a:r>
              <a:rPr lang="en-US" dirty="0"/>
              <a:t> </a:t>
            </a:r>
            <a:r>
              <a:rPr lang="en-US" err="1"/>
              <a:t>notare</a:t>
            </a:r>
            <a:r>
              <a:rPr lang="en-US" dirty="0"/>
              <a:t> </a:t>
            </a:r>
            <a:r>
              <a:rPr lang="en-US" err="1"/>
              <a:t>che</a:t>
            </a:r>
            <a:r>
              <a:rPr lang="en-US" dirty="0"/>
              <a:t> il test set </a:t>
            </a:r>
            <a:r>
              <a:rPr lang="en-US" err="1"/>
              <a:t>presenta</a:t>
            </a:r>
            <a:r>
              <a:rPr lang="en-US" dirty="0"/>
              <a:t> </a:t>
            </a:r>
            <a:r>
              <a:rPr lang="en-US" err="1"/>
              <a:t>molte</a:t>
            </a:r>
            <a:r>
              <a:rPr lang="en-US" dirty="0"/>
              <a:t> entry per le </a:t>
            </a:r>
            <a:r>
              <a:rPr lang="en-US" err="1"/>
              <a:t>categorie</a:t>
            </a:r>
            <a:r>
              <a:rPr lang="en-US" dirty="0"/>
              <a:t> </a:t>
            </a:r>
            <a:r>
              <a:rPr lang="en-US" b="1" dirty="0"/>
              <a:t>level comments,</a:t>
            </a:r>
            <a:r>
              <a:rPr lang="en-US" dirty="0"/>
              <a:t> </a:t>
            </a:r>
            <a:r>
              <a:rPr lang="en-US" b="1" dirty="0"/>
              <a:t>concatenate</a:t>
            </a:r>
            <a:r>
              <a:rPr lang="en-US" dirty="0"/>
              <a:t> e </a:t>
            </a:r>
            <a:r>
              <a:rPr lang="en-US" b="1" dirty="0"/>
              <a:t>signal definition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9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548" y="855408"/>
            <a:ext cx="5220739" cy="241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err="1"/>
              <a:t>Analisi</a:t>
            </a:r>
            <a:r>
              <a:rPr lang="en-US" sz="2800" cap="all" dirty="0"/>
              <a:t> </a:t>
            </a:r>
            <a:r>
              <a:rPr lang="en-US" sz="2800" cap="all" err="1"/>
              <a:t>CodeGen</a:t>
            </a:r>
            <a:endParaRPr lang="en-US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89" y="1710359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Gen,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2563146"/>
            <a:ext cx="11737872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83406 </a:t>
            </a:r>
            <a:r>
              <a:rPr lang="en-US" sz="200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(1:23:41 </a:t>
            </a:r>
            <a:r>
              <a:rPr lang="en-US" sz="200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632041 </a:t>
            </a:r>
            <a:r>
              <a:rPr lang="en-US" sz="200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(10:32:41 </a:t>
            </a:r>
            <a:r>
              <a:rPr lang="en-US" sz="200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 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236,237,238,239,240</a:t>
            </a:r>
          </a:p>
          <a:p>
            <a:endParaRPr lang="en-US" sz="2000" dirty="0"/>
          </a:p>
          <a:p>
            <a:r>
              <a:rPr lang="en-US" sz="2000" b="1" dirty="0"/>
              <a:t>Tempo </a:t>
            </a:r>
            <a:r>
              <a:rPr lang="en-US" sz="2000" b="1" dirty="0" err="1"/>
              <a:t>totale</a:t>
            </a:r>
            <a:r>
              <a:rPr lang="en-US" sz="2000" b="1" dirty="0"/>
              <a:t> di </a:t>
            </a:r>
            <a:r>
              <a:rPr lang="en-US" sz="2000" b="1" dirty="0" err="1"/>
              <a:t>valutazione</a:t>
            </a:r>
            <a:r>
              <a:rPr lang="en-US" sz="2000" b="1" dirty="0"/>
              <a:t>: </a:t>
            </a:r>
            <a:r>
              <a:rPr lang="en-US" sz="2000" dirty="0">
                <a:ea typeface="+mn-lt"/>
                <a:cs typeface="+mn-lt"/>
              </a:rPr>
              <a:t>4:4:39:397 (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150 </a:t>
            </a:r>
            <a:r>
              <a:rPr lang="en-US" sz="200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219 human evaluation impact: 69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 0.46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 0.67 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/>
              <a:t>Aggiunta</a:t>
            </a:r>
            <a:r>
              <a:rPr lang="en-US" sz="2000" dirty="0"/>
              <a:t> random di </a:t>
            </a:r>
            <a:r>
              <a:rPr lang="en-US" sz="2000" dirty="0" err="1"/>
              <a:t>blocchi</a:t>
            </a:r>
            <a:r>
              <a:rPr lang="en-US" sz="2000" dirty="0"/>
              <a:t> di ROM non </a:t>
            </a:r>
            <a:r>
              <a:rPr lang="en-US" sz="2000" dirty="0" err="1"/>
              <a:t>richiesti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3559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0" y="1870133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80615"/>
              </p:ext>
            </p:extLst>
          </p:nvPr>
        </p:nvGraphicFramePr>
        <p:xfrm>
          <a:off x="1040745" y="2541344"/>
          <a:ext cx="10550105" cy="3903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021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45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473496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entity definition without generic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94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84" y="879988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t5 220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89" y="1538295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T5 220,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2587727"/>
            <a:ext cx="11737872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44373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(0:44:37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414042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(6:54:42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 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271,272,273,274,275</a:t>
            </a:r>
          </a:p>
          <a:p>
            <a:endParaRPr lang="en-US" sz="2000" dirty="0"/>
          </a:p>
          <a:p>
            <a:r>
              <a:rPr lang="en-US" sz="2000" b="1" dirty="0"/>
              <a:t>Tempo </a:t>
            </a:r>
            <a:r>
              <a:rPr lang="en-US" sz="2000" b="1" dirty="0" err="1"/>
              <a:t>totale</a:t>
            </a:r>
            <a:r>
              <a:rPr lang="en-US" sz="2000" b="1" dirty="0"/>
              <a:t> di </a:t>
            </a:r>
            <a:r>
              <a:rPr lang="en-US" sz="2000" b="1" dirty="0" err="1"/>
              <a:t>valutazione</a:t>
            </a:r>
            <a:r>
              <a:rPr lang="en-US" sz="2000" b="1" dirty="0"/>
              <a:t>: 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2:13:7:60</a:t>
            </a:r>
            <a:r>
              <a:rPr lang="en-US" sz="2000" dirty="0"/>
              <a:t> (</a:t>
            </a:r>
            <a:r>
              <a:rPr lang="en-US" sz="2000" dirty="0" err="1"/>
              <a:t>ore:minuti:secondi:millisecondi</a:t>
            </a:r>
            <a:r>
              <a:rPr lang="en-US" sz="2000" dirty="0"/>
              <a:t>)</a:t>
            </a:r>
            <a:endParaRPr lang="en-US" dirty="0"/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146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264 human evaluation impact: 118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 0.47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 0.81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/>
              <a:t>Nessuno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9925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0" y="1870133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378302"/>
              </p:ext>
            </p:extLst>
          </p:nvPr>
        </p:nvGraphicFramePr>
        <p:xfrm>
          <a:off x="1040745" y="2541344"/>
          <a:ext cx="10550105" cy="3903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021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dirty="0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77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65841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entity definition without generic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0.875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469259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2C1C31"/>
      </a:dk2>
      <a:lt2>
        <a:srgbClr val="F0F3F2"/>
      </a:lt2>
      <a:accent1>
        <a:srgbClr val="E72962"/>
      </a:accent1>
      <a:accent2>
        <a:srgbClr val="D5179F"/>
      </a:accent2>
      <a:accent3>
        <a:srgbClr val="CD29E7"/>
      </a:accent3>
      <a:accent4>
        <a:srgbClr val="6C17D5"/>
      </a:accent4>
      <a:accent5>
        <a:srgbClr val="312BE7"/>
      </a:accent5>
      <a:accent6>
        <a:srgbClr val="1760D5"/>
      </a:accent6>
      <a:hlink>
        <a:srgbClr val="593F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BjornVTI</vt:lpstr>
      <vt:lpstr>Human evaluation and automatic metrics, correlation analysis</vt:lpstr>
      <vt:lpstr>Sommario</vt:lpstr>
      <vt:lpstr>Analisi su test set</vt:lpstr>
      <vt:lpstr>Analisi CodeGen</vt:lpstr>
      <vt:lpstr>Analisi CodeGen (correlazione)</vt:lpstr>
      <vt:lpstr>Analisi CodeGen (Categoria)</vt:lpstr>
      <vt:lpstr>Analisi Code t5 220</vt:lpstr>
      <vt:lpstr>Analisi CodeGen (correlazione)</vt:lpstr>
      <vt:lpstr>Analisi CodeGen (Categoria)</vt:lpstr>
      <vt:lpstr>Analisi Code GPT</vt:lpstr>
      <vt:lpstr>Analisi CodeGen (correlazione)</vt:lpstr>
      <vt:lpstr>Analisi CodeGen (Categoria)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299</cp:revision>
  <dcterms:created xsi:type="dcterms:W3CDTF">2024-11-04T17:15:30Z</dcterms:created>
  <dcterms:modified xsi:type="dcterms:W3CDTF">2024-11-05T21:59:31Z</dcterms:modified>
</cp:coreProperties>
</file>