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68" r:id="rId4"/>
    <p:sldId id="269" r:id="rId5"/>
    <p:sldId id="27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6" r:id="rId15"/>
    <p:sldId id="265" r:id="rId16"/>
    <p:sldId id="27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CF423-B00C-E821-0823-40A7A0285529}" v="614" dt="2024-11-09T11:02:05.503"/>
    <p1510:client id="{999DB1A7-F261-7600-A806-41B9DE218A06}" v="238" dt="2024-11-09T11:19:59.309"/>
    <p1510:client id="{B634F85E-07EB-B30A-AEFD-5C513E62976F}" v="246" dt="2024-11-07T14:37:56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1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1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9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0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3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8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0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1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9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5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1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9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818" y="1076635"/>
            <a:ext cx="6859225" cy="3495365"/>
          </a:xfrm>
        </p:spPr>
        <p:txBody>
          <a:bodyPr anchor="t">
            <a:normAutofit/>
          </a:bodyPr>
          <a:lstStyle/>
          <a:p>
            <a:r>
              <a:rPr lang="en-US" sz="4400"/>
              <a:t>Human evaluation and automatic metrics, correlation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5732851" cy="1268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err="1"/>
              <a:t>Presentazione</a:t>
            </a:r>
            <a:r>
              <a:rPr lang="en-US" sz="2800" dirty="0"/>
              <a:t> </a:t>
            </a:r>
            <a:r>
              <a:rPr lang="en-US" sz="2800" err="1"/>
              <a:t>risultati</a:t>
            </a:r>
            <a:endParaRPr lang="en-US" sz="2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406AE03-2ECF-8681-3924-1B652633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58" r="52428" b="-2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84" y="879988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t5 220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89" y="1538295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T5 220,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2587727"/>
            <a:ext cx="11737872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44373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(0:44:37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414042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(6:54:42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 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271,272,273,274,275</a:t>
            </a:r>
          </a:p>
          <a:p>
            <a:endParaRPr lang="en-US" sz="2000" dirty="0"/>
          </a:p>
          <a:p>
            <a:r>
              <a:rPr lang="en-US" sz="2000" b="1" dirty="0"/>
              <a:t>Tempo </a:t>
            </a:r>
            <a:r>
              <a:rPr lang="en-US" sz="2000" b="1" dirty="0" err="1"/>
              <a:t>totale</a:t>
            </a:r>
            <a:r>
              <a:rPr lang="en-US" sz="2000" b="1" dirty="0"/>
              <a:t> di </a:t>
            </a:r>
            <a:r>
              <a:rPr lang="en-US" sz="2000" b="1" dirty="0" err="1"/>
              <a:t>valutazione</a:t>
            </a:r>
            <a:r>
              <a:rPr lang="en-US" sz="2000" b="1" dirty="0"/>
              <a:t>: 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2:13:7:60</a:t>
            </a:r>
            <a:r>
              <a:rPr lang="en-US" sz="2000" dirty="0"/>
              <a:t> (</a:t>
            </a:r>
            <a:r>
              <a:rPr lang="en-US" sz="2000" dirty="0" err="1"/>
              <a:t>ore:minuti:secondi:millisecondi</a:t>
            </a:r>
            <a:r>
              <a:rPr lang="en-US" sz="2000" dirty="0"/>
              <a:t>)</a:t>
            </a:r>
            <a:endParaRPr lang="en-US" dirty="0"/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146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264 human evaluation impact: 118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 0.47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 0.81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/>
              <a:t>Nessuno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99255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73" y="936875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 Code t5 220  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17" y="1478247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834409"/>
              </p:ext>
            </p:extLst>
          </p:nvPr>
        </p:nvGraphicFramePr>
        <p:xfrm>
          <a:off x="735945" y="2116802"/>
          <a:ext cx="10717452" cy="452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194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62686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827305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108701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42522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42522">
                  <a:extLst>
                    <a:ext uri="{9D8B030D-6E8A-4147-A177-3AD203B41FA5}">
                      <a16:colId xmlns:a16="http://schemas.microsoft.com/office/drawing/2014/main" val="3694811404"/>
                    </a:ext>
                  </a:extLst>
                </a:gridCol>
                <a:gridCol w="1642522">
                  <a:extLst>
                    <a:ext uri="{9D8B030D-6E8A-4147-A177-3AD203B41FA5}">
                      <a16:colId xmlns:a16="http://schemas.microsoft.com/office/drawing/2014/main" val="2280856461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770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t5 220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037981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0.875</a:t>
                      </a: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0.875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46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70" y="2054488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GPT,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3091630"/>
            <a:ext cx="1173787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29069.204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(0:0:29:69 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372010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(0:6:12:10 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 239,240,241,242,243</a:t>
            </a:r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40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122 human evaluation impact: 82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 0.122 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0.374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>
                <a:ea typeface="+mn-lt"/>
                <a:cs typeface="+mn-lt"/>
              </a:rPr>
              <a:t>Codice</a:t>
            </a:r>
            <a:r>
              <a:rPr lang="en-US" sz="2000" dirty="0">
                <a:ea typeface="+mn-lt"/>
                <a:cs typeface="+mn-lt"/>
              </a:rPr>
              <a:t> in </a:t>
            </a:r>
            <a:r>
              <a:rPr lang="en-US" sz="2000" dirty="0" err="1">
                <a:ea typeface="+mn-lt"/>
                <a:cs typeface="+mn-lt"/>
              </a:rPr>
              <a:t>più,ROM</a:t>
            </a:r>
            <a:r>
              <a:rPr lang="en-US" sz="2000" dirty="0">
                <a:ea typeface="+mn-lt"/>
                <a:cs typeface="+mn-lt"/>
              </a:rPr>
              <a:t> random </a:t>
            </a:r>
            <a:r>
              <a:rPr lang="en-US" sz="2000" dirty="0" err="1">
                <a:ea typeface="+mn-lt"/>
                <a:cs typeface="+mn-lt"/>
              </a:rPr>
              <a:t>nelle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predizioni,EMPTY</a:t>
            </a:r>
            <a:r>
              <a:rPr lang="en-US" sz="2000" dirty="0">
                <a:ea typeface="+mn-lt"/>
                <a:cs typeface="+mn-lt"/>
              </a:rPr>
              <a:t> PRED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4261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73" y="936875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74" y="1478247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97386"/>
              </p:ext>
            </p:extLst>
          </p:nvPr>
        </p:nvGraphicFramePr>
        <p:xfrm>
          <a:off x="616202" y="1953515"/>
          <a:ext cx="10886076" cy="4511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44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03748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946932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057205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1557202668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552446072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2033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59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61564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0.75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0.125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0.125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82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Correlazione</a:t>
            </a:r>
            <a:r>
              <a:rPr lang="en-US" sz="2800" cap="all" dirty="0"/>
              <a:t> </a:t>
            </a:r>
            <a:r>
              <a:rPr lang="en-US" sz="2800" cap="all" dirty="0" err="1"/>
              <a:t>globale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0" y="1870133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correlazione</a:t>
            </a:r>
            <a:r>
              <a:rPr lang="en-US" dirty="0"/>
              <a:t> </a:t>
            </a:r>
            <a:r>
              <a:rPr lang="en-US" dirty="0" err="1"/>
              <a:t>globale</a:t>
            </a:r>
            <a:r>
              <a:rPr lang="en-US" dirty="0"/>
              <a:t>, tutti I </a:t>
            </a:r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con un p-value &lt; 0.5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041301"/>
              </p:ext>
            </p:extLst>
          </p:nvPr>
        </p:nvGraphicFramePr>
        <p:xfrm>
          <a:off x="1040745" y="2541344"/>
          <a:ext cx="9455836" cy="3745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959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2363959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2363959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2363959">
                  <a:extLst>
                    <a:ext uri="{9D8B030D-6E8A-4147-A177-3AD203B41FA5}">
                      <a16:colId xmlns:a16="http://schemas.microsoft.com/office/drawing/2014/main" val="3824653826"/>
                    </a:ext>
                  </a:extLst>
                </a:gridCol>
              </a:tblGrid>
              <a:tr h="4697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Pearson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6747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0.555</a:t>
                      </a: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613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2914-5564-914C-7160-003C3549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297" y="3425406"/>
            <a:ext cx="9922764" cy="1294228"/>
          </a:xfrm>
        </p:spPr>
        <p:txBody>
          <a:bodyPr/>
          <a:lstStyle/>
          <a:p>
            <a:pPr algn="ctr"/>
            <a:r>
              <a:rPr lang="en-US" dirty="0"/>
              <a:t>Grazie </a:t>
            </a:r>
            <a:r>
              <a:rPr lang="en-US" err="1"/>
              <a:t>dell'attenzione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87D2-A3B6-FEC8-889C-5785A732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504020202020204" pitchFamily="34" charset="0"/>
            </a:pPr>
            <a:r>
              <a:rPr lang="en-US" sz="2800" dirty="0"/>
              <a:t>Framework di </a:t>
            </a:r>
            <a:r>
              <a:rPr lang="en-US" sz="2800" dirty="0" err="1"/>
              <a:t>analisi</a:t>
            </a:r>
          </a:p>
          <a:p>
            <a:pPr>
              <a:buFont typeface="Calibri" panose="020B0504020202020204" pitchFamily="34" charset="0"/>
            </a:pPr>
            <a:r>
              <a:rPr lang="en-US" sz="2800" err="1"/>
              <a:t>Analisi</a:t>
            </a:r>
            <a:r>
              <a:rPr lang="en-US" sz="2800" dirty="0"/>
              <a:t>  </a:t>
            </a:r>
            <a:r>
              <a:rPr lang="en-US" sz="2800" err="1"/>
              <a:t>sul</a:t>
            </a:r>
            <a:r>
              <a:rPr lang="en-US" sz="2800" dirty="0"/>
              <a:t> test set</a:t>
            </a:r>
            <a:endParaRPr lang="en-US"/>
          </a:p>
          <a:p>
            <a:pPr>
              <a:buFont typeface="Calibri" panose="020B0504020202020204" pitchFamily="34" charset="0"/>
            </a:pPr>
            <a:r>
              <a:rPr lang="en-US" sz="2800" dirty="0" err="1"/>
              <a:t>Analisi</a:t>
            </a:r>
            <a:r>
              <a:rPr lang="en-US" sz="2800" dirty="0"/>
              <a:t> </a:t>
            </a:r>
            <a:r>
              <a:rPr lang="en-US" sz="2800" dirty="0" err="1"/>
              <a:t>CodeGen</a:t>
            </a:r>
            <a:endParaRPr lang="en-US" sz="2800" dirty="0"/>
          </a:p>
          <a:p>
            <a:pPr>
              <a:buFont typeface="Calibri" panose="020B0504020202020204" pitchFamily="34" charset="0"/>
            </a:pPr>
            <a:r>
              <a:rPr lang="en-US" sz="2800" dirty="0" err="1"/>
              <a:t>Analisi</a:t>
            </a:r>
            <a:r>
              <a:rPr lang="en-US" sz="2800" dirty="0"/>
              <a:t> CodeT5</a:t>
            </a:r>
          </a:p>
          <a:p>
            <a:pPr>
              <a:buFont typeface="Calibri" panose="020B0504020202020204" pitchFamily="34" charset="0"/>
            </a:pPr>
            <a:r>
              <a:rPr lang="en-US" sz="2800" err="1"/>
              <a:t>Analisi</a:t>
            </a:r>
            <a:r>
              <a:rPr lang="en-US" sz="2800" dirty="0"/>
              <a:t> </a:t>
            </a:r>
            <a:r>
              <a:rPr lang="en-US" sz="2800" err="1"/>
              <a:t>CodeGPT</a:t>
            </a:r>
            <a:endParaRPr lang="en-US" sz="280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385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di </a:t>
            </a:r>
            <a:r>
              <a:rPr lang="en-US" dirty="0" err="1"/>
              <a:t>analisi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D8697B-C00A-85B8-84F0-D57000B5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781" y="2386326"/>
            <a:ext cx="11336152" cy="4047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Allo</a:t>
            </a:r>
            <a:r>
              <a:rPr lang="en-US" dirty="0"/>
              <a:t> </a:t>
            </a:r>
            <a:r>
              <a:rPr lang="en-US" dirty="0" err="1"/>
              <a:t>scopo</a:t>
            </a:r>
            <a:r>
              <a:rPr lang="en-US" dirty="0"/>
              <a:t> di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sugli</a:t>
            </a:r>
            <a:r>
              <a:rPr lang="en-US" dirty="0"/>
              <a:t> output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modelli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strutturato</a:t>
            </a:r>
            <a:r>
              <a:rPr lang="en-US" dirty="0"/>
              <a:t> e </a:t>
            </a:r>
            <a:r>
              <a:rPr lang="en-US" dirty="0" err="1"/>
              <a:t>documentato</a:t>
            </a:r>
            <a:r>
              <a:rPr lang="en-US" dirty="0"/>
              <a:t> un framework di </a:t>
            </a:r>
            <a:r>
              <a:rPr lang="en-US" dirty="0" err="1"/>
              <a:t>analisi</a:t>
            </a:r>
            <a:r>
              <a:rPr lang="en-US" dirty="0"/>
              <a:t> in modo da </a:t>
            </a:r>
            <a:r>
              <a:rPr lang="en-US" dirty="0" err="1"/>
              <a:t>promuovere</a:t>
            </a:r>
            <a:r>
              <a:rPr lang="en-US" dirty="0"/>
              <a:t> la </a:t>
            </a:r>
            <a:r>
              <a:rPr lang="en-US" dirty="0" err="1"/>
              <a:t>ripetibilità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err="1"/>
              <a:t>Caratteristiche</a:t>
            </a:r>
            <a:r>
              <a:rPr lang="en-US" b="1"/>
              <a:t>:</a:t>
            </a:r>
            <a:endParaRPr lang="en-US" dirty="0"/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err="1"/>
              <a:t>Scritto</a:t>
            </a:r>
            <a:r>
              <a:rPr lang="en-US"/>
              <a:t> in python </a:t>
            </a:r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dirty="0"/>
              <a:t>Tool a </a:t>
            </a:r>
            <a:r>
              <a:rPr lang="en-US" dirty="0" err="1"/>
              <a:t>linea</a:t>
            </a:r>
            <a:r>
              <a:rPr lang="en-US" dirty="0"/>
              <a:t> di </a:t>
            </a:r>
            <a:r>
              <a:rPr lang="en-US" dirty="0" err="1"/>
              <a:t>comando</a:t>
            </a:r>
            <a:r>
              <a:rPr lang="en-US" dirty="0"/>
              <a:t> </a:t>
            </a:r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dirty="0" err="1"/>
              <a:t>Interazione</a:t>
            </a:r>
            <a:r>
              <a:rPr lang="en-US" dirty="0"/>
              <a:t> semplice</a:t>
            </a:r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dirty="0" err="1"/>
              <a:t>Documentato</a:t>
            </a:r>
            <a:r>
              <a:rPr lang="en-US" dirty="0"/>
              <a:t> con </a:t>
            </a:r>
            <a:r>
              <a:rPr lang="en-US" dirty="0" err="1"/>
              <a:t>Doxygen</a:t>
            </a:r>
          </a:p>
        </p:txBody>
      </p:sp>
    </p:spTree>
    <p:extLst>
      <p:ext uri="{BB962C8B-B14F-4D97-AF65-F5344CB8AC3E}">
        <p14:creationId xmlns:p14="http://schemas.microsoft.com/office/powerpoint/2010/main" val="198198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di </a:t>
            </a:r>
            <a:r>
              <a:rPr lang="en-US" dirty="0" err="1"/>
              <a:t>analisi</a:t>
            </a:r>
          </a:p>
        </p:txBody>
      </p:sp>
      <p:pic>
        <p:nvPicPr>
          <p:cNvPr id="6" name="Content Placeholder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02099987-C74A-B6A3-07BC-D8C32B581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82" y="2170551"/>
            <a:ext cx="4847866" cy="1871573"/>
          </a:xfr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A0B771A-9B7F-D04A-3DA7-F0F76BF61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75" y="4504936"/>
            <a:ext cx="4846068" cy="16772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4E00B5-431A-22DA-6EBB-C7E5095D4B1F}"/>
              </a:ext>
            </a:extLst>
          </p:cNvPr>
          <p:cNvSpPr txBox="1"/>
          <p:nvPr/>
        </p:nvSpPr>
        <p:spPr>
          <a:xfrm>
            <a:off x="5529384" y="2246923"/>
            <a:ext cx="642815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operazioni</a:t>
            </a:r>
            <a:r>
              <a:rPr lang="en-US" dirty="0"/>
              <a:t> </a:t>
            </a:r>
            <a:r>
              <a:rPr lang="en-US" dirty="0" err="1"/>
              <a:t>possibili</a:t>
            </a:r>
            <a:r>
              <a:rPr lang="en-US" dirty="0"/>
              <a:t> al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due</a:t>
            </a:r>
          </a:p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 err="1"/>
              <a:t>Creare</a:t>
            </a:r>
            <a:r>
              <a:rPr lang="en-US" dirty="0"/>
              <a:t> un excel per </a:t>
            </a:r>
            <a:r>
              <a:rPr lang="en-US" dirty="0" err="1"/>
              <a:t>effettuare</a:t>
            </a:r>
            <a:r>
              <a:rPr lang="en-US" dirty="0"/>
              <a:t> HE e </a:t>
            </a:r>
            <a:r>
              <a:rPr lang="en-US" dirty="0" err="1"/>
              <a:t>avere</a:t>
            </a:r>
            <a:r>
              <a:rPr lang="en-US" dirty="0"/>
              <a:t> le </a:t>
            </a:r>
            <a:r>
              <a:rPr lang="en-US" dirty="0" err="1"/>
              <a:t>metriche</a:t>
            </a:r>
            <a:r>
              <a:rPr lang="en-US" dirty="0"/>
              <a:t> single line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/>
              <a:t>Ottenere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68E89-A72A-F51C-089E-814784509892}"/>
              </a:ext>
            </a:extLst>
          </p:cNvPr>
          <p:cNvSpPr txBox="1"/>
          <p:nvPr/>
        </p:nvSpPr>
        <p:spPr>
          <a:xfrm>
            <a:off x="5529383" y="4044092"/>
            <a:ext cx="642815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Tra le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ottenibili</a:t>
            </a:r>
            <a:r>
              <a:rPr lang="en-US" dirty="0"/>
              <a:t> ci </a:t>
            </a:r>
            <a:r>
              <a:rPr lang="en-US" dirty="0" err="1"/>
              <a:t>sono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err="1"/>
              <a:t>Analisi</a:t>
            </a:r>
            <a:r>
              <a:rPr lang="en-US" dirty="0"/>
              <a:t> di </a:t>
            </a:r>
            <a:r>
              <a:rPr lang="en-US" err="1"/>
              <a:t>correlazione</a:t>
            </a:r>
            <a:r>
              <a:rPr lang="en-US" dirty="0"/>
              <a:t> con le </a:t>
            </a:r>
            <a:r>
              <a:rPr lang="en-US" err="1"/>
              <a:t>metriche</a:t>
            </a:r>
            <a:r>
              <a:rPr lang="en-US" dirty="0"/>
              <a:t> con Kendall e </a:t>
            </a:r>
            <a:r>
              <a:rPr lang="en-US" err="1"/>
              <a:t>Spermann</a:t>
            </a:r>
            <a:endParaRPr lang="en-US" dirty="0" err="1"/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Impatto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delle</a:t>
            </a:r>
            <a:r>
              <a:rPr lang="en-US" dirty="0">
                <a:solidFill>
                  <a:srgbClr val="000000"/>
                </a:solidFill>
              </a:rPr>
              <a:t> HE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Statistiche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riguardo</a:t>
            </a:r>
            <a:r>
              <a:rPr lang="en-US" dirty="0">
                <a:solidFill>
                  <a:srgbClr val="000000"/>
                </a:solidFill>
              </a:rPr>
              <a:t> le </a:t>
            </a:r>
            <a:r>
              <a:rPr lang="en-US" dirty="0" err="1">
                <a:solidFill>
                  <a:srgbClr val="000000"/>
                </a:solidFill>
              </a:rPr>
              <a:t>metriche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Statistiche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sul</a:t>
            </a:r>
            <a:r>
              <a:rPr lang="en-US" dirty="0">
                <a:solidFill>
                  <a:srgbClr val="000000"/>
                </a:solidFill>
              </a:rPr>
              <a:t> tempo di </a:t>
            </a:r>
            <a:r>
              <a:rPr lang="en-US" dirty="0" err="1">
                <a:solidFill>
                  <a:srgbClr val="000000"/>
                </a:solidFill>
              </a:rPr>
              <a:t>valutazione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Analisi</a:t>
            </a:r>
            <a:r>
              <a:rPr lang="en-US" dirty="0">
                <a:solidFill>
                  <a:srgbClr val="000000"/>
                </a:solidFill>
              </a:rPr>
              <a:t> per </a:t>
            </a:r>
            <a:r>
              <a:rPr lang="en-US" dirty="0" err="1">
                <a:solidFill>
                  <a:srgbClr val="000000"/>
                </a:solidFill>
              </a:rPr>
              <a:t>categoria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sia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temporale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che</a:t>
            </a:r>
            <a:r>
              <a:rPr lang="en-US" dirty="0">
                <a:solidFill>
                  <a:srgbClr val="000000"/>
                </a:solidFill>
              </a:rPr>
              <a:t> di accuracy)</a:t>
            </a:r>
          </a:p>
        </p:txBody>
      </p:sp>
    </p:spTree>
    <p:extLst>
      <p:ext uri="{BB962C8B-B14F-4D97-AF65-F5344CB8AC3E}">
        <p14:creationId xmlns:p14="http://schemas.microsoft.com/office/powerpoint/2010/main" val="9740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4147804" cy="2042160"/>
          </a:xfrm>
        </p:spPr>
        <p:txBody>
          <a:bodyPr>
            <a:normAutofit/>
          </a:bodyPr>
          <a:lstStyle/>
          <a:p>
            <a:r>
              <a:rPr lang="en-US" sz="4000"/>
              <a:t>Framework di analisi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0CE0D-8768-213E-4D15-00AD22CE1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32" y="3204755"/>
            <a:ext cx="4147804" cy="29660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Il framework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documentato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doxygen</a:t>
            </a:r>
            <a:r>
              <a:rPr lang="en-US" dirty="0"/>
              <a:t> per </a:t>
            </a:r>
            <a:r>
              <a:rPr lang="en-US" dirty="0" err="1"/>
              <a:t>renderlo</a:t>
            </a:r>
            <a:r>
              <a:rPr lang="en-US" dirty="0"/>
              <a:t> </a:t>
            </a:r>
            <a:r>
              <a:rPr lang="en-US" dirty="0" err="1"/>
              <a:t>facilemente</a:t>
            </a:r>
            <a:r>
              <a:rPr lang="en-US" dirty="0"/>
              <a:t> </a:t>
            </a:r>
            <a:r>
              <a:rPr lang="en-US" dirty="0" err="1"/>
              <a:t>usabile</a:t>
            </a:r>
            <a:r>
              <a:rPr lang="en-US" dirty="0"/>
              <a:t> ed </a:t>
            </a:r>
            <a:r>
              <a:rPr lang="en-US" dirty="0" err="1"/>
              <a:t>estendibile</a:t>
            </a:r>
            <a:r>
              <a:rPr lang="en-US" dirty="0"/>
              <a:t> </a:t>
            </a:r>
            <a:r>
              <a:rPr lang="en-US" dirty="0" err="1"/>
              <a:t>qualora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volessero</a:t>
            </a:r>
            <a:r>
              <a:rPr lang="en-US" dirty="0"/>
              <a:t> </a:t>
            </a:r>
            <a:r>
              <a:rPr lang="en-US" dirty="0" err="1"/>
              <a:t>integrare</a:t>
            </a:r>
            <a:r>
              <a:rPr lang="en-US" dirty="0"/>
              <a:t> </a:t>
            </a:r>
            <a:r>
              <a:rPr lang="en-US" dirty="0" err="1"/>
              <a:t>ulteriori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1C2601-60A3-1A42-D81D-5334DA612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636" y="1143000"/>
            <a:ext cx="426910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0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25795"/>
            <a:ext cx="5220739" cy="241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cap="all" err="1"/>
              <a:t>Analisi</a:t>
            </a:r>
            <a:r>
              <a:rPr lang="en-US" sz="3600" cap="all" dirty="0"/>
              <a:t> </a:t>
            </a:r>
            <a:r>
              <a:rPr lang="en-US" sz="3600" cap="all" err="1"/>
              <a:t>su</a:t>
            </a:r>
            <a:r>
              <a:rPr lang="en-US" sz="3600" cap="all" dirty="0"/>
              <a:t> test set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E2090AB-00BF-1232-D570-D01D06FFF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8977" t="13487" r="17278" b="3851"/>
          <a:stretch/>
        </p:blipFill>
        <p:spPr>
          <a:xfrm>
            <a:off x="6118320" y="571499"/>
            <a:ext cx="4881633" cy="5715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757609-32CB-3076-5EAA-F206F6C819FA}"/>
              </a:ext>
            </a:extLst>
          </p:cNvPr>
          <p:cNvSpPr txBox="1"/>
          <p:nvPr/>
        </p:nvSpPr>
        <p:spPr>
          <a:xfrm>
            <a:off x="514350" y="2095499"/>
            <a:ext cx="57531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</a:t>
            </a:r>
            <a:r>
              <a:rPr lang="en-US" dirty="0"/>
              <a:t> la </a:t>
            </a:r>
            <a:r>
              <a:rPr lang="en-US" dirty="0" err="1"/>
              <a:t>distribuzione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testset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err="1"/>
              <a:t>Possiamo</a:t>
            </a:r>
            <a:r>
              <a:rPr lang="en-US" dirty="0"/>
              <a:t> </a:t>
            </a:r>
            <a:r>
              <a:rPr lang="en-US" err="1"/>
              <a:t>notare</a:t>
            </a:r>
            <a:r>
              <a:rPr lang="en-US" dirty="0"/>
              <a:t> </a:t>
            </a:r>
            <a:r>
              <a:rPr lang="en-US" err="1"/>
              <a:t>che</a:t>
            </a:r>
            <a:r>
              <a:rPr lang="en-US" dirty="0"/>
              <a:t> il test set </a:t>
            </a:r>
            <a:r>
              <a:rPr lang="en-US" err="1"/>
              <a:t>presenta</a:t>
            </a:r>
            <a:r>
              <a:rPr lang="en-US" dirty="0"/>
              <a:t> </a:t>
            </a:r>
            <a:r>
              <a:rPr lang="en-US" err="1"/>
              <a:t>molte</a:t>
            </a:r>
            <a:r>
              <a:rPr lang="en-US" dirty="0"/>
              <a:t> entry per le </a:t>
            </a:r>
            <a:r>
              <a:rPr lang="en-US" err="1"/>
              <a:t>categorie</a:t>
            </a:r>
            <a:r>
              <a:rPr lang="en-US" dirty="0"/>
              <a:t> </a:t>
            </a:r>
            <a:r>
              <a:rPr lang="en-US" b="1" dirty="0"/>
              <a:t>level comments,</a:t>
            </a:r>
            <a:r>
              <a:rPr lang="en-US" dirty="0"/>
              <a:t> </a:t>
            </a:r>
            <a:r>
              <a:rPr lang="en-US" b="1" dirty="0"/>
              <a:t>concatenate</a:t>
            </a:r>
            <a:r>
              <a:rPr lang="en-US" dirty="0"/>
              <a:t> e </a:t>
            </a:r>
            <a:r>
              <a:rPr lang="en-US" b="1" dirty="0"/>
              <a:t>signal definition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9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548" y="855408"/>
            <a:ext cx="5220739" cy="241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err="1"/>
              <a:t>Analisi</a:t>
            </a:r>
            <a:r>
              <a:rPr lang="en-US" sz="2800" cap="all" dirty="0"/>
              <a:t> </a:t>
            </a:r>
            <a:r>
              <a:rPr lang="en-US" sz="2800" cap="all" err="1"/>
              <a:t>CodeGen</a:t>
            </a:r>
            <a:endParaRPr lang="en-US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89" y="1710359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Gen,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2563146"/>
            <a:ext cx="11737872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83406 </a:t>
            </a:r>
            <a:r>
              <a:rPr lang="en-US" sz="200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(1:23:41 </a:t>
            </a:r>
            <a:r>
              <a:rPr lang="en-US" sz="200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632041 </a:t>
            </a:r>
            <a:r>
              <a:rPr lang="en-US" sz="200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(10:32:41 </a:t>
            </a:r>
            <a:r>
              <a:rPr lang="en-US" sz="200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 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236,237,238,239,240</a:t>
            </a:r>
          </a:p>
          <a:p>
            <a:endParaRPr lang="en-US" sz="2000" dirty="0"/>
          </a:p>
          <a:p>
            <a:r>
              <a:rPr lang="en-US" sz="2000" b="1" dirty="0"/>
              <a:t>Tempo </a:t>
            </a:r>
            <a:r>
              <a:rPr lang="en-US" sz="2000" b="1" dirty="0" err="1"/>
              <a:t>totale</a:t>
            </a:r>
            <a:r>
              <a:rPr lang="en-US" sz="2000" b="1" dirty="0"/>
              <a:t> di </a:t>
            </a:r>
            <a:r>
              <a:rPr lang="en-US" sz="2000" b="1" dirty="0" err="1"/>
              <a:t>valutazione</a:t>
            </a:r>
            <a:r>
              <a:rPr lang="en-US" sz="2000" b="1" dirty="0"/>
              <a:t>: </a:t>
            </a:r>
            <a:r>
              <a:rPr lang="en-US" sz="2000" dirty="0">
                <a:ea typeface="+mn-lt"/>
                <a:cs typeface="+mn-lt"/>
              </a:rPr>
              <a:t>4:4:39:397 (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150 </a:t>
            </a:r>
            <a:r>
              <a:rPr lang="en-US" sz="200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219 human evaluation impact: 69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 0.46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 0.67 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/>
              <a:t>Aggiunta</a:t>
            </a:r>
            <a:r>
              <a:rPr lang="en-US" sz="2000" dirty="0"/>
              <a:t> random di </a:t>
            </a:r>
            <a:r>
              <a:rPr lang="en-US" sz="2000" dirty="0" err="1"/>
              <a:t>blocchi</a:t>
            </a:r>
            <a:r>
              <a:rPr lang="en-US" sz="2000" dirty="0"/>
              <a:t> di ROM non </a:t>
            </a:r>
            <a:r>
              <a:rPr lang="en-US" sz="2000" dirty="0" err="1"/>
              <a:t>richiesti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3559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0" y="1870133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219344"/>
              </p:ext>
            </p:extLst>
          </p:nvPr>
        </p:nvGraphicFramePr>
        <p:xfrm>
          <a:off x="680340" y="2366290"/>
          <a:ext cx="10827620" cy="452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567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95951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932477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955959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65222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65222">
                  <a:extLst>
                    <a:ext uri="{9D8B030D-6E8A-4147-A177-3AD203B41FA5}">
                      <a16:colId xmlns:a16="http://schemas.microsoft.com/office/drawing/2014/main" val="3134780531"/>
                    </a:ext>
                  </a:extLst>
                </a:gridCol>
                <a:gridCol w="1665222">
                  <a:extLst>
                    <a:ext uri="{9D8B030D-6E8A-4147-A177-3AD203B41FA5}">
                      <a16:colId xmlns:a16="http://schemas.microsoft.com/office/drawing/2014/main" val="1020137527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dirty="0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45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48837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0.875</a:t>
                      </a: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940601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2C1C31"/>
      </a:dk2>
      <a:lt2>
        <a:srgbClr val="F0F3F2"/>
      </a:lt2>
      <a:accent1>
        <a:srgbClr val="E72962"/>
      </a:accent1>
      <a:accent2>
        <a:srgbClr val="D5179F"/>
      </a:accent2>
      <a:accent3>
        <a:srgbClr val="CD29E7"/>
      </a:accent3>
      <a:accent4>
        <a:srgbClr val="6C17D5"/>
      </a:accent4>
      <a:accent5>
        <a:srgbClr val="312BE7"/>
      </a:accent5>
      <a:accent6>
        <a:srgbClr val="1760D5"/>
      </a:accent6>
      <a:hlink>
        <a:srgbClr val="593F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BjornVTI</vt:lpstr>
      <vt:lpstr>Human evaluation and automatic metrics, correlation analysis</vt:lpstr>
      <vt:lpstr>Sommario</vt:lpstr>
      <vt:lpstr>Framework di analisi</vt:lpstr>
      <vt:lpstr>Framework di analisi</vt:lpstr>
      <vt:lpstr>Framework di analisi</vt:lpstr>
      <vt:lpstr>Analisi su test set</vt:lpstr>
      <vt:lpstr>Analisi CodeGen</vt:lpstr>
      <vt:lpstr>Analisi CodeGen (correlazione)</vt:lpstr>
      <vt:lpstr>Analisi CodeGen (Categoria)</vt:lpstr>
      <vt:lpstr>Analisi Code t5 220</vt:lpstr>
      <vt:lpstr>Analisi Code t5 220  (correlazione)</vt:lpstr>
      <vt:lpstr>Analisi Code t5 220 (Categoria)</vt:lpstr>
      <vt:lpstr>Analisi Code GPT</vt:lpstr>
      <vt:lpstr>Analisi Code GPT (correlazione)</vt:lpstr>
      <vt:lpstr>Analisi Code GPT (Categoria)</vt:lpstr>
      <vt:lpstr>Correlazione globale</vt:lpstr>
      <vt:lpstr>Grazie dell'attenzione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515</cp:revision>
  <dcterms:created xsi:type="dcterms:W3CDTF">2024-11-04T17:15:30Z</dcterms:created>
  <dcterms:modified xsi:type="dcterms:W3CDTF">2024-11-09T11:21:05Z</dcterms:modified>
</cp:coreProperties>
</file>