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68" r:id="rId4"/>
    <p:sldId id="269" r:id="rId5"/>
    <p:sldId id="270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7" r:id="rId14"/>
    <p:sldId id="266" r:id="rId15"/>
    <p:sldId id="265" r:id="rId16"/>
    <p:sldId id="276" r:id="rId17"/>
    <p:sldId id="275" r:id="rId18"/>
    <p:sldId id="274" r:id="rId19"/>
    <p:sldId id="280" r:id="rId20"/>
    <p:sldId id="279" r:id="rId21"/>
    <p:sldId id="278" r:id="rId22"/>
    <p:sldId id="273" r:id="rId23"/>
    <p:sldId id="282" r:id="rId24"/>
    <p:sldId id="281" r:id="rId25"/>
    <p:sldId id="27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EA49BD-5CE1-6B1F-9A40-9BE672AAF9F5}" v="446" dt="2024-11-17T21:03:36.2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1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1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9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0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3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8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0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1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9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5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1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99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7F4A8A-7B54-4D8D-933A-8921996A0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8818" y="1076635"/>
            <a:ext cx="6859225" cy="3495365"/>
          </a:xfrm>
        </p:spPr>
        <p:txBody>
          <a:bodyPr anchor="t">
            <a:normAutofit/>
          </a:bodyPr>
          <a:lstStyle/>
          <a:p>
            <a:r>
              <a:rPr lang="en-US" sz="4400"/>
              <a:t>Human evaluation and automatic metrics, correlation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5732851" cy="1268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err="1"/>
              <a:t>Presentazione</a:t>
            </a:r>
            <a:r>
              <a:rPr lang="en-US" sz="2800" dirty="0"/>
              <a:t> </a:t>
            </a:r>
            <a:r>
              <a:rPr lang="en-US" sz="2800" err="1"/>
              <a:t>risultati</a:t>
            </a:r>
            <a:endParaRPr lang="en-US" sz="28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7120"/>
            <a:ext cx="804195" cy="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406AE03-2ECF-8681-3924-1B6526339B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58" r="52428" b="-2"/>
          <a:stretch/>
        </p:blipFill>
        <p:spPr>
          <a:xfrm>
            <a:off x="8532727" y="1"/>
            <a:ext cx="365927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484" y="879988"/>
            <a:ext cx="8551416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t5 220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589" y="1538295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Code T5 220,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2587727"/>
            <a:ext cx="11737872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44373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(0:44:37 </a:t>
            </a:r>
            <a:r>
              <a:rPr lang="en-US" sz="2000" dirty="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414042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(6:54:42 </a:t>
            </a:r>
            <a:r>
              <a:rPr lang="en-US" sz="2000" dirty="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 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271,272,273,274,275</a:t>
            </a:r>
          </a:p>
          <a:p>
            <a:endParaRPr lang="en-US" sz="2000" dirty="0"/>
          </a:p>
          <a:p>
            <a:r>
              <a:rPr lang="en-US" sz="2000" b="1" dirty="0"/>
              <a:t>Tempo </a:t>
            </a:r>
            <a:r>
              <a:rPr lang="en-US" sz="2000" b="1" dirty="0" err="1"/>
              <a:t>totale</a:t>
            </a:r>
            <a:r>
              <a:rPr lang="en-US" sz="2000" b="1" dirty="0"/>
              <a:t> di </a:t>
            </a:r>
            <a:r>
              <a:rPr lang="en-US" sz="2000" b="1" dirty="0" err="1"/>
              <a:t>valutazione</a:t>
            </a:r>
            <a:r>
              <a:rPr lang="en-US" sz="2000" b="1" dirty="0"/>
              <a:t>: 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dirty="0">
                <a:ea typeface="+mn-lt"/>
                <a:cs typeface="+mn-lt"/>
              </a:rPr>
              <a:t>2:13:7:60</a:t>
            </a:r>
            <a:r>
              <a:rPr lang="en-US" sz="2000" dirty="0"/>
              <a:t> (</a:t>
            </a:r>
            <a:r>
              <a:rPr lang="en-US" sz="2000" dirty="0" err="1"/>
              <a:t>ore:minuti:secondi:millisecondi</a:t>
            </a:r>
            <a:r>
              <a:rPr lang="en-US" sz="2000" dirty="0"/>
              <a:t>)</a:t>
            </a:r>
            <a:endParaRPr lang="en-US" dirty="0"/>
          </a:p>
          <a:p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: 146 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: 264 human evaluation impact: 118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dirty="0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 0.47</a:t>
            </a:r>
            <a:r>
              <a:rPr lang="en-US" sz="2000" b="1" dirty="0">
                <a:ea typeface="+mn-lt"/>
                <a:cs typeface="+mn-lt"/>
              </a:rPr>
              <a:t> post HE(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</a:t>
            </a:r>
            <a:r>
              <a:rPr lang="en-US" sz="2000" dirty="0">
                <a:ea typeface="+mn-lt"/>
                <a:cs typeface="+mn-lt"/>
              </a:rPr>
              <a:t> 0.81</a:t>
            </a: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r>
              <a:rPr lang="en-US" sz="2000" dirty="0" err="1"/>
              <a:t>Nessuno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99255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173" y="936875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 Code t5 220  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17" y="1478247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834409"/>
              </p:ext>
            </p:extLst>
          </p:nvPr>
        </p:nvGraphicFramePr>
        <p:xfrm>
          <a:off x="735945" y="2116802"/>
          <a:ext cx="10717452" cy="4525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194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1262686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1827305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1108701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1642522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  <a:gridCol w="1642522">
                  <a:extLst>
                    <a:ext uri="{9D8B030D-6E8A-4147-A177-3AD203B41FA5}">
                      <a16:colId xmlns:a16="http://schemas.microsoft.com/office/drawing/2014/main" val="3694811404"/>
                    </a:ext>
                  </a:extLst>
                </a:gridCol>
                <a:gridCol w="1642522">
                  <a:extLst>
                    <a:ext uri="{9D8B030D-6E8A-4147-A177-3AD203B41FA5}">
                      <a16:colId xmlns:a16="http://schemas.microsoft.com/office/drawing/2014/main" val="2280856461"/>
                    </a:ext>
                  </a:extLst>
                </a:gridCol>
              </a:tblGrid>
              <a:tr h="466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P-value(</a:t>
                      </a:r>
                      <a:r>
                        <a:rPr lang="en-US" err="1"/>
                        <a:t>Speramnn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Pearson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P-value(Pearson)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0.770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770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671052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t5 220 (</a:t>
            </a:r>
            <a:r>
              <a:rPr lang="en-US" sz="2800" cap="all" dirty="0" err="1"/>
              <a:t>Categoria</a:t>
            </a:r>
            <a:r>
              <a:rPr lang="en-US" sz="2800" cap="all" dirty="0"/>
              <a:t>)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80" y="1243327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</a:t>
            </a:r>
            <a:r>
              <a:rPr lang="en-US" dirty="0" err="1"/>
              <a:t>dell'accuracy</a:t>
            </a:r>
            <a:r>
              <a:rPr lang="en-US" dirty="0"/>
              <a:t>(</a:t>
            </a:r>
            <a:r>
              <a:rPr lang="en-US" dirty="0" err="1"/>
              <a:t>correct_entry</a:t>
            </a:r>
            <a:r>
              <a:rPr lang="en-US" dirty="0"/>
              <a:t>/</a:t>
            </a:r>
            <a:r>
              <a:rPr lang="en-US" dirty="0" err="1"/>
              <a:t>number_of_entry</a:t>
            </a:r>
            <a:r>
              <a:rPr lang="en-US" dirty="0"/>
              <a:t>) per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riportiamo</a:t>
            </a:r>
            <a:r>
              <a:rPr lang="en-US" dirty="0"/>
              <a:t> solo le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significative al fine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05A74-922C-18B8-9B0A-FE221A930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037981"/>
              </p:ext>
            </p:extLst>
          </p:nvPr>
        </p:nvGraphicFramePr>
        <p:xfrm>
          <a:off x="405579" y="2199967"/>
          <a:ext cx="10759484" cy="44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742">
                  <a:extLst>
                    <a:ext uri="{9D8B030D-6E8A-4147-A177-3AD203B41FA5}">
                      <a16:colId xmlns:a16="http://schemas.microsoft.com/office/drawing/2014/main" val="1278500942"/>
                    </a:ext>
                  </a:extLst>
                </a:gridCol>
                <a:gridCol w="5379742">
                  <a:extLst>
                    <a:ext uri="{9D8B030D-6E8A-4147-A177-3AD203B41FA5}">
                      <a16:colId xmlns:a16="http://schemas.microsoft.com/office/drawing/2014/main" val="2880004507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entity definition without generic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D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0.875</a:t>
                      </a:r>
                    </a:p>
                  </a:txBody>
                  <a:tcPr>
                    <a:solidFill>
                      <a:srgbClr val="F6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process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enumerative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7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if statement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23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case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0.875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547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architecture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0688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component definition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914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component 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070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for generate construct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412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complex component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082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element array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444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memory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8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469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8551416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GPT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70" y="2054488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Code GPT,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3091630"/>
            <a:ext cx="11737872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29069.204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(0:0:29:69  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372010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(0:6:12:10  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 239,240,241,242,243</a:t>
            </a:r>
          </a:p>
          <a:p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: 40 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: 122 human evaluation impact: 82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dirty="0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 0.122 </a:t>
            </a:r>
            <a:r>
              <a:rPr lang="en-US" sz="2000" b="1" dirty="0">
                <a:ea typeface="+mn-lt"/>
                <a:cs typeface="+mn-lt"/>
              </a:rPr>
              <a:t> post HE(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</a:t>
            </a:r>
            <a:r>
              <a:rPr lang="en-US" sz="2000" dirty="0">
                <a:ea typeface="+mn-lt"/>
                <a:cs typeface="+mn-lt"/>
              </a:rPr>
              <a:t>0.374</a:t>
            </a: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r>
              <a:rPr lang="en-US" sz="2000" dirty="0" err="1">
                <a:ea typeface="+mn-lt"/>
                <a:cs typeface="+mn-lt"/>
              </a:rPr>
              <a:t>Codice</a:t>
            </a:r>
            <a:r>
              <a:rPr lang="en-US" sz="2000" dirty="0">
                <a:ea typeface="+mn-lt"/>
                <a:cs typeface="+mn-lt"/>
              </a:rPr>
              <a:t> in </a:t>
            </a:r>
            <a:r>
              <a:rPr lang="en-US" sz="2000" dirty="0" err="1">
                <a:ea typeface="+mn-lt"/>
                <a:cs typeface="+mn-lt"/>
              </a:rPr>
              <a:t>più,ROM</a:t>
            </a:r>
            <a:r>
              <a:rPr lang="en-US" sz="2000" dirty="0">
                <a:ea typeface="+mn-lt"/>
                <a:cs typeface="+mn-lt"/>
              </a:rPr>
              <a:t> random </a:t>
            </a:r>
            <a:r>
              <a:rPr lang="en-US" sz="2000" dirty="0" err="1">
                <a:ea typeface="+mn-lt"/>
                <a:cs typeface="+mn-lt"/>
              </a:rPr>
              <a:t>nelle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predizioni,EMPTY</a:t>
            </a:r>
            <a:r>
              <a:rPr lang="en-US" sz="2000" dirty="0">
                <a:ea typeface="+mn-lt"/>
                <a:cs typeface="+mn-lt"/>
              </a:rPr>
              <a:t> PRED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4261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173" y="936875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GPT 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574" y="1478247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897386"/>
              </p:ext>
            </p:extLst>
          </p:nvPr>
        </p:nvGraphicFramePr>
        <p:xfrm>
          <a:off x="616202" y="1953515"/>
          <a:ext cx="10886076" cy="4511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444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1203748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1946932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1057205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1557202668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552446072"/>
                    </a:ext>
                  </a:extLst>
                </a:gridCol>
              </a:tblGrid>
              <a:tr h="466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P-value(</a:t>
                      </a:r>
                      <a:r>
                        <a:rPr lang="en-US" err="1"/>
                        <a:t>Speramnn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Pearson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P-value(Pearson)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52033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59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671052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GPT (</a:t>
            </a:r>
            <a:r>
              <a:rPr lang="en-US" sz="2800" cap="all" dirty="0" err="1"/>
              <a:t>Categoria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80" y="1243327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</a:t>
            </a:r>
            <a:r>
              <a:rPr lang="en-US" dirty="0" err="1"/>
              <a:t>dell'accuracy</a:t>
            </a:r>
            <a:r>
              <a:rPr lang="en-US" dirty="0"/>
              <a:t>(</a:t>
            </a:r>
            <a:r>
              <a:rPr lang="en-US" dirty="0" err="1"/>
              <a:t>correct_entry</a:t>
            </a:r>
            <a:r>
              <a:rPr lang="en-US" dirty="0"/>
              <a:t>/</a:t>
            </a:r>
            <a:r>
              <a:rPr lang="en-US" dirty="0" err="1"/>
              <a:t>number_of_entry</a:t>
            </a:r>
            <a:r>
              <a:rPr lang="en-US" dirty="0"/>
              <a:t>) per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riportiamo</a:t>
            </a:r>
            <a:r>
              <a:rPr lang="en-US" dirty="0"/>
              <a:t> solo le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significative al fine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05A74-922C-18B8-9B0A-FE221A930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561564"/>
              </p:ext>
            </p:extLst>
          </p:nvPr>
        </p:nvGraphicFramePr>
        <p:xfrm>
          <a:off x="405579" y="2199967"/>
          <a:ext cx="10759484" cy="44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742">
                  <a:extLst>
                    <a:ext uri="{9D8B030D-6E8A-4147-A177-3AD203B41FA5}">
                      <a16:colId xmlns:a16="http://schemas.microsoft.com/office/drawing/2014/main" val="1278500942"/>
                    </a:ext>
                  </a:extLst>
                </a:gridCol>
                <a:gridCol w="5379742">
                  <a:extLst>
                    <a:ext uri="{9D8B030D-6E8A-4147-A177-3AD203B41FA5}">
                      <a16:colId xmlns:a16="http://schemas.microsoft.com/office/drawing/2014/main" val="2880004507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entity definition without generic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D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0.75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process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enumerative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7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if statement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23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case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0.125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547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architecture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0688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component definition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0.125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914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component 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070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for generate construct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412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complex component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082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element array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444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memory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8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820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8551416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T5_770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70" y="2054488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Code T5 770,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3091630"/>
            <a:ext cx="11737872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 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  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  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 </a:t>
            </a:r>
          </a:p>
          <a:p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:  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:  human evaluation impact: 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dirty="0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  </a:t>
            </a:r>
            <a:r>
              <a:rPr lang="en-US" sz="2000" b="1" dirty="0">
                <a:ea typeface="+mn-lt"/>
                <a:cs typeface="+mn-lt"/>
              </a:rPr>
              <a:t>post HE(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</a:t>
            </a:r>
            <a:endParaRPr lang="en-US" sz="2000" dirty="0">
              <a:ea typeface="+mn-lt"/>
              <a:cs typeface="+mn-lt"/>
            </a:endParaRP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8878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173" y="936875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T5 770 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574" y="1478247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797689"/>
              </p:ext>
            </p:extLst>
          </p:nvPr>
        </p:nvGraphicFramePr>
        <p:xfrm>
          <a:off x="616202" y="1953515"/>
          <a:ext cx="10886076" cy="4511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444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1203748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1946932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1057205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1557202668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552446072"/>
                    </a:ext>
                  </a:extLst>
                </a:gridCol>
              </a:tblGrid>
              <a:tr h="466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P-value(</a:t>
                      </a:r>
                      <a:r>
                        <a:rPr lang="en-US" err="1"/>
                        <a:t>Speramnn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Pearson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P-value(Pearson)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52033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040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671052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T5 770 (</a:t>
            </a:r>
            <a:r>
              <a:rPr lang="en-US" sz="2800" cap="all" dirty="0" err="1"/>
              <a:t>Categoria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80" y="1243327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</a:t>
            </a:r>
            <a:r>
              <a:rPr lang="en-US" dirty="0" err="1"/>
              <a:t>dell'accuracy</a:t>
            </a:r>
            <a:r>
              <a:rPr lang="en-US" dirty="0"/>
              <a:t>(</a:t>
            </a:r>
            <a:r>
              <a:rPr lang="en-US" dirty="0" err="1"/>
              <a:t>correct_entry</a:t>
            </a:r>
            <a:r>
              <a:rPr lang="en-US" dirty="0"/>
              <a:t>/</a:t>
            </a:r>
            <a:r>
              <a:rPr lang="en-US" dirty="0" err="1"/>
              <a:t>number_of_entry</a:t>
            </a:r>
            <a:r>
              <a:rPr lang="en-US" dirty="0"/>
              <a:t>) per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riportiamo</a:t>
            </a:r>
            <a:r>
              <a:rPr lang="en-US" dirty="0"/>
              <a:t> solo le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significative al fine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05A74-922C-18B8-9B0A-FE221A930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909796"/>
              </p:ext>
            </p:extLst>
          </p:nvPr>
        </p:nvGraphicFramePr>
        <p:xfrm>
          <a:off x="405579" y="2199967"/>
          <a:ext cx="10759484" cy="44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742">
                  <a:extLst>
                    <a:ext uri="{9D8B030D-6E8A-4147-A177-3AD203B41FA5}">
                      <a16:colId xmlns:a16="http://schemas.microsoft.com/office/drawing/2014/main" val="1278500942"/>
                    </a:ext>
                  </a:extLst>
                </a:gridCol>
                <a:gridCol w="5379742">
                  <a:extLst>
                    <a:ext uri="{9D8B030D-6E8A-4147-A177-3AD203B41FA5}">
                      <a16:colId xmlns:a16="http://schemas.microsoft.com/office/drawing/2014/main" val="2880004507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entity definition without generic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D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Neue Haas Grotesk Text Pro"/>
                      </a:endParaRPr>
                    </a:p>
                  </a:txBody>
                  <a:tcPr>
                    <a:solidFill>
                      <a:srgbClr val="F6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process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enumerative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7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if statement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23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case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547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architecture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0688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component definition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914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component 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070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for generate construct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412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complex component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082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element array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444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memory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8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829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8551416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Claude Sonnet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70" y="2054488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Claude Sonnet,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3091630"/>
            <a:ext cx="11737872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 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  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  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 </a:t>
            </a:r>
          </a:p>
          <a:p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:  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:  human evaluation impact: 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dirty="0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  </a:t>
            </a:r>
            <a:r>
              <a:rPr lang="en-US" sz="2000" b="1" dirty="0">
                <a:ea typeface="+mn-lt"/>
                <a:cs typeface="+mn-lt"/>
              </a:rPr>
              <a:t>post HE(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</a:t>
            </a:r>
            <a:endParaRPr lang="en-US" sz="2000" dirty="0">
              <a:ea typeface="+mn-lt"/>
              <a:cs typeface="+mn-lt"/>
            </a:endParaRP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784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Sommario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587D2-A3B6-FEC8-889C-5785A7327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201" y="1980746"/>
            <a:ext cx="10549570" cy="449010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Font typeface="Calibri" panose="020B0504020202020204" pitchFamily="34" charset="0"/>
            </a:pPr>
            <a:r>
              <a:rPr lang="en-US" sz="2800" dirty="0"/>
              <a:t>Framework di </a:t>
            </a:r>
            <a:r>
              <a:rPr lang="en-US" sz="2800" dirty="0" err="1"/>
              <a:t>analisi</a:t>
            </a:r>
            <a:endParaRPr lang="en-US" sz="2800" dirty="0"/>
          </a:p>
          <a:p>
            <a:pPr>
              <a:buFont typeface="Calibri" panose="020B0504020202020204" pitchFamily="34" charset="0"/>
            </a:pPr>
            <a:r>
              <a:rPr lang="en-US" sz="2800" err="1"/>
              <a:t>Analisi</a:t>
            </a:r>
            <a:r>
              <a:rPr lang="en-US" sz="2800" dirty="0"/>
              <a:t>  </a:t>
            </a:r>
            <a:r>
              <a:rPr lang="en-US" sz="2800" err="1"/>
              <a:t>sul</a:t>
            </a:r>
            <a:r>
              <a:rPr lang="en-US" sz="2800" dirty="0"/>
              <a:t> test set</a:t>
            </a:r>
            <a:endParaRPr lang="en-US"/>
          </a:p>
          <a:p>
            <a:pPr>
              <a:buFont typeface="Calibri" panose="020B0504020202020204" pitchFamily="34" charset="0"/>
            </a:pPr>
            <a:r>
              <a:rPr lang="en-US" sz="2800" dirty="0" err="1"/>
              <a:t>Analisi</a:t>
            </a:r>
            <a:r>
              <a:rPr lang="en-US" sz="2800" dirty="0"/>
              <a:t> </a:t>
            </a:r>
            <a:r>
              <a:rPr lang="en-US" sz="2800" dirty="0" err="1"/>
              <a:t>CodeGen</a:t>
            </a:r>
            <a:endParaRPr lang="en-US" sz="2800" dirty="0"/>
          </a:p>
          <a:p>
            <a:pPr>
              <a:buFont typeface="Calibri" panose="020B0504020202020204" pitchFamily="34" charset="0"/>
            </a:pPr>
            <a:r>
              <a:rPr lang="en-US" sz="2800" dirty="0" err="1"/>
              <a:t>Analisi</a:t>
            </a:r>
            <a:r>
              <a:rPr lang="en-US" sz="2800" dirty="0"/>
              <a:t> CodeT5_220</a:t>
            </a:r>
          </a:p>
          <a:p>
            <a:pPr>
              <a:buFont typeface="Calibri" panose="020B0504020202020204" pitchFamily="34" charset="0"/>
            </a:pPr>
            <a:r>
              <a:rPr lang="en-US" sz="2800" err="1"/>
              <a:t>Analisi</a:t>
            </a:r>
            <a:r>
              <a:rPr lang="en-US" sz="2800" dirty="0"/>
              <a:t> </a:t>
            </a:r>
            <a:r>
              <a:rPr lang="en-US" sz="2800" err="1"/>
              <a:t>CodeGPT</a:t>
            </a:r>
            <a:endParaRPr lang="en-US" sz="2800"/>
          </a:p>
          <a:p>
            <a:pPr>
              <a:buFont typeface="Calibri" panose="020B0504020202020204" pitchFamily="34" charset="0"/>
              <a:buChar char="-"/>
            </a:pPr>
            <a:r>
              <a:rPr lang="en-US" sz="2800" err="1"/>
              <a:t>Analisi</a:t>
            </a:r>
            <a:r>
              <a:rPr lang="en-US" sz="2800" dirty="0"/>
              <a:t> CodeT5_770</a:t>
            </a:r>
          </a:p>
          <a:p>
            <a:pPr>
              <a:buFont typeface="Calibri" panose="020B0504020202020204" pitchFamily="34" charset="0"/>
              <a:buChar char="-"/>
            </a:pPr>
            <a:r>
              <a:rPr lang="en-US" sz="2800" dirty="0" err="1"/>
              <a:t>Analisi</a:t>
            </a:r>
            <a:r>
              <a:rPr lang="en-US" sz="2800" dirty="0"/>
              <a:t> Claude Sonnet</a:t>
            </a:r>
          </a:p>
          <a:p>
            <a:pPr>
              <a:buFont typeface="Calibri" panose="020B0504020202020204" pitchFamily="34" charset="0"/>
              <a:buChar char="-"/>
            </a:pPr>
            <a:r>
              <a:rPr lang="en-US" sz="2800" dirty="0" err="1"/>
              <a:t>Analisi</a:t>
            </a:r>
            <a:r>
              <a:rPr lang="en-US" sz="2800" dirty="0"/>
              <a:t> common failure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3851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173" y="936875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Claude Sonnet 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574" y="1478247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/>
        </p:nvGraphicFramePr>
        <p:xfrm>
          <a:off x="616202" y="1953515"/>
          <a:ext cx="10886076" cy="4511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444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1203748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1946932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1057205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1557202668"/>
                    </a:ext>
                  </a:extLst>
                </a:gridCol>
                <a:gridCol w="1685249">
                  <a:extLst>
                    <a:ext uri="{9D8B030D-6E8A-4147-A177-3AD203B41FA5}">
                      <a16:colId xmlns:a16="http://schemas.microsoft.com/office/drawing/2014/main" val="552446072"/>
                    </a:ext>
                  </a:extLst>
                </a:gridCol>
              </a:tblGrid>
              <a:tr h="466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P-value(</a:t>
                      </a:r>
                      <a:r>
                        <a:rPr lang="en-US" err="1"/>
                        <a:t>Speramnn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Pearson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P-value(Pearson)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52033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840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671052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Claude Sonnet (</a:t>
            </a:r>
            <a:r>
              <a:rPr lang="en-US" sz="2800" cap="all" dirty="0" err="1"/>
              <a:t>Categoria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80" y="1243327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</a:t>
            </a:r>
            <a:r>
              <a:rPr lang="en-US" dirty="0" err="1"/>
              <a:t>dell'accuracy</a:t>
            </a:r>
            <a:r>
              <a:rPr lang="en-US" dirty="0"/>
              <a:t>(</a:t>
            </a:r>
            <a:r>
              <a:rPr lang="en-US" dirty="0" err="1"/>
              <a:t>correct_entry</a:t>
            </a:r>
            <a:r>
              <a:rPr lang="en-US" dirty="0"/>
              <a:t>/</a:t>
            </a:r>
            <a:r>
              <a:rPr lang="en-US" dirty="0" err="1"/>
              <a:t>number_of_entry</a:t>
            </a:r>
            <a:r>
              <a:rPr lang="en-US" dirty="0"/>
              <a:t>) per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riportiamo</a:t>
            </a:r>
            <a:r>
              <a:rPr lang="en-US" dirty="0"/>
              <a:t> solo le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significative al fine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05A74-922C-18B8-9B0A-FE221A930986}"/>
              </a:ext>
            </a:extLst>
          </p:cNvPr>
          <p:cNvGraphicFramePr>
            <a:graphicFrameLocks noGrp="1"/>
          </p:cNvGraphicFramePr>
          <p:nvPr/>
        </p:nvGraphicFramePr>
        <p:xfrm>
          <a:off x="405579" y="2199967"/>
          <a:ext cx="10759484" cy="44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742">
                  <a:extLst>
                    <a:ext uri="{9D8B030D-6E8A-4147-A177-3AD203B41FA5}">
                      <a16:colId xmlns:a16="http://schemas.microsoft.com/office/drawing/2014/main" val="1278500942"/>
                    </a:ext>
                  </a:extLst>
                </a:gridCol>
                <a:gridCol w="5379742">
                  <a:extLst>
                    <a:ext uri="{9D8B030D-6E8A-4147-A177-3AD203B41FA5}">
                      <a16:colId xmlns:a16="http://schemas.microsoft.com/office/drawing/2014/main" val="2880004507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entity definition without generic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DD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Neue Haas Grotesk Text Pro"/>
                      </a:endParaRPr>
                    </a:p>
                  </a:txBody>
                  <a:tcPr>
                    <a:solidFill>
                      <a:srgbClr val="F6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process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enumerative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7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if statement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23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case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547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architecture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0688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component definition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914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component 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070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for generate construct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412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complex component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082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element array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444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memory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8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677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Correlazione</a:t>
            </a:r>
            <a:r>
              <a:rPr lang="en-US" sz="2800" cap="all" dirty="0"/>
              <a:t> </a:t>
            </a:r>
            <a:r>
              <a:rPr lang="en-US" sz="2800" cap="all" dirty="0" err="1"/>
              <a:t>globale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460" y="1870133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correlazione</a:t>
            </a:r>
            <a:r>
              <a:rPr lang="en-US" dirty="0"/>
              <a:t> </a:t>
            </a:r>
            <a:r>
              <a:rPr lang="en-US" dirty="0" err="1"/>
              <a:t>globale</a:t>
            </a:r>
            <a:r>
              <a:rPr lang="en-US" dirty="0"/>
              <a:t>, tutti I </a:t>
            </a:r>
            <a:r>
              <a:rPr lang="en-US" dirty="0" err="1"/>
              <a:t>risultati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con un p-value &lt; 0.5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761756"/>
              </p:ext>
            </p:extLst>
          </p:nvPr>
        </p:nvGraphicFramePr>
        <p:xfrm>
          <a:off x="1040745" y="2541344"/>
          <a:ext cx="9455836" cy="3745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959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2363959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2363959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2363959">
                  <a:extLst>
                    <a:ext uri="{9D8B030D-6E8A-4147-A177-3AD203B41FA5}">
                      <a16:colId xmlns:a16="http://schemas.microsoft.com/office/drawing/2014/main" val="3824653826"/>
                    </a:ext>
                  </a:extLst>
                </a:gridCol>
              </a:tblGrid>
              <a:tr h="4697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Pearson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56747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97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613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C84C-A5C4-A90B-A011-A27838837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65664"/>
            <a:ext cx="9922764" cy="814906"/>
          </a:xfrm>
        </p:spPr>
        <p:txBody>
          <a:bodyPr/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common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7DC39-09C7-D142-B626-42E2F8B9A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882423"/>
            <a:ext cx="9922764" cy="38387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</a:t>
            </a:r>
            <a:r>
              <a:rPr lang="en-US" dirty="0"/>
              <a:t> un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relativa</a:t>
            </a:r>
            <a:r>
              <a:rPr lang="en-US" dirty="0"/>
              <a:t> a </a:t>
            </a:r>
            <a:r>
              <a:rPr lang="en-US" dirty="0" err="1"/>
              <a:t>errori</a:t>
            </a:r>
            <a:r>
              <a:rPr lang="en-US" dirty="0"/>
              <a:t> </a:t>
            </a:r>
            <a:r>
              <a:rPr lang="en-US" dirty="0" err="1"/>
              <a:t>comuni</a:t>
            </a:r>
            <a:r>
              <a:rPr lang="en-US" dirty="0"/>
              <a:t> </a:t>
            </a:r>
            <a:r>
              <a:rPr lang="en-US" dirty="0" err="1"/>
              <a:t>commessi</a:t>
            </a:r>
            <a:r>
              <a:rPr lang="en-US" dirty="0"/>
              <a:t> </a:t>
            </a:r>
            <a:r>
              <a:rPr lang="en-US" dirty="0" err="1"/>
              <a:t>dai</a:t>
            </a:r>
            <a:r>
              <a:rPr lang="en-US" dirty="0"/>
              <a:t> </a:t>
            </a:r>
            <a:r>
              <a:rPr lang="en-US" dirty="0" err="1"/>
              <a:t>modelli</a:t>
            </a:r>
            <a:r>
              <a:rPr lang="en-US" dirty="0"/>
              <a:t> in </a:t>
            </a:r>
            <a:r>
              <a:rPr lang="en-US" dirty="0" err="1"/>
              <a:t>esame</a:t>
            </a:r>
            <a:r>
              <a:rPr lang="en-US" dirty="0"/>
              <a:t>, in </a:t>
            </a:r>
            <a:r>
              <a:rPr lang="en-US" dirty="0" err="1"/>
              <a:t>particolare</a:t>
            </a:r>
            <a:r>
              <a:rPr lang="en-US" dirty="0"/>
              <a:t> se ne </a:t>
            </a:r>
            <a:r>
              <a:rPr lang="en-US" dirty="0" err="1"/>
              <a:t>riporta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top 20 per </a:t>
            </a:r>
            <a:r>
              <a:rPr lang="en-US" dirty="0" err="1"/>
              <a:t>questioni</a:t>
            </a:r>
            <a:r>
              <a:rPr lang="en-US" dirty="0"/>
              <a:t> di </a:t>
            </a:r>
            <a:r>
              <a:rPr lang="en-US" dirty="0" err="1"/>
              <a:t>leggibilità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8808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C84C-A5C4-A90B-A011-A2783883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common failure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13C560-9563-1B10-9FAE-1535FD44CFCD}"/>
              </a:ext>
            </a:extLst>
          </p:cNvPr>
          <p:cNvSpPr txBox="1">
            <a:spLocks/>
          </p:cNvSpPr>
          <p:nvPr/>
        </p:nvSpPr>
        <p:spPr>
          <a:xfrm>
            <a:off x="1088136" y="1882423"/>
            <a:ext cx="10475828" cy="44532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seconda</a:t>
            </a:r>
            <a:r>
              <a:rPr lang="en-US" dirty="0"/>
              <a:t>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invece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analizzano</a:t>
            </a:r>
            <a:r>
              <a:rPr lang="en-US" dirty="0"/>
              <a:t> per </a:t>
            </a:r>
            <a:r>
              <a:rPr lang="en-US" dirty="0" err="1"/>
              <a:t>categorie</a:t>
            </a:r>
          </a:p>
        </p:txBody>
      </p:sp>
    </p:spTree>
    <p:extLst>
      <p:ext uri="{BB962C8B-B14F-4D97-AF65-F5344CB8AC3E}">
        <p14:creationId xmlns:p14="http://schemas.microsoft.com/office/powerpoint/2010/main" val="2254421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2914-5564-914C-7160-003C35490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297" y="3425406"/>
            <a:ext cx="9922764" cy="1294228"/>
          </a:xfrm>
        </p:spPr>
        <p:txBody>
          <a:bodyPr/>
          <a:lstStyle/>
          <a:p>
            <a:pPr algn="ctr"/>
            <a:r>
              <a:rPr lang="en-US" dirty="0"/>
              <a:t>Grazie </a:t>
            </a:r>
            <a:r>
              <a:rPr lang="en-US" err="1"/>
              <a:t>dell'attenzione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1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di </a:t>
            </a:r>
            <a:r>
              <a:rPr lang="en-US" dirty="0" err="1"/>
              <a:t>analisi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D8697B-C00A-85B8-84F0-D57000B55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781" y="2386326"/>
            <a:ext cx="11336152" cy="4047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Allo</a:t>
            </a:r>
            <a:r>
              <a:rPr lang="en-US" dirty="0"/>
              <a:t> </a:t>
            </a:r>
            <a:r>
              <a:rPr lang="en-US" dirty="0" err="1"/>
              <a:t>scopo</a:t>
            </a:r>
            <a:r>
              <a:rPr lang="en-US" dirty="0"/>
              <a:t> di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statistiche</a:t>
            </a:r>
            <a:r>
              <a:rPr lang="en-US" dirty="0"/>
              <a:t> </a:t>
            </a:r>
            <a:r>
              <a:rPr lang="en-US" dirty="0" err="1"/>
              <a:t>sugli</a:t>
            </a:r>
            <a:r>
              <a:rPr lang="en-US" dirty="0"/>
              <a:t> output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modelli</a:t>
            </a:r>
            <a:r>
              <a:rPr lang="en-US" dirty="0"/>
              <a:t>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strutturato</a:t>
            </a:r>
            <a:r>
              <a:rPr lang="en-US" dirty="0"/>
              <a:t> e </a:t>
            </a:r>
            <a:r>
              <a:rPr lang="en-US" dirty="0" err="1"/>
              <a:t>documentato</a:t>
            </a:r>
            <a:r>
              <a:rPr lang="en-US" dirty="0"/>
              <a:t> un framework di </a:t>
            </a:r>
            <a:r>
              <a:rPr lang="en-US" dirty="0" err="1"/>
              <a:t>analisi</a:t>
            </a:r>
            <a:r>
              <a:rPr lang="en-US" dirty="0"/>
              <a:t> in modo da </a:t>
            </a:r>
            <a:r>
              <a:rPr lang="en-US" dirty="0" err="1"/>
              <a:t>promuovere</a:t>
            </a:r>
            <a:r>
              <a:rPr lang="en-US" dirty="0"/>
              <a:t> la </a:t>
            </a:r>
            <a:r>
              <a:rPr lang="en-US" dirty="0" err="1"/>
              <a:t>ripetibilità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err="1"/>
              <a:t>Caratteristiche</a:t>
            </a:r>
            <a:r>
              <a:rPr lang="en-US" b="1"/>
              <a:t>:</a:t>
            </a:r>
            <a:endParaRPr lang="en-US" dirty="0"/>
          </a:p>
          <a:p>
            <a:pPr marL="285750" indent="-285750">
              <a:buFont typeface="Calibri" panose="020B0504020202020204" pitchFamily="34" charset="0"/>
              <a:buChar char="-"/>
            </a:pPr>
            <a:r>
              <a:rPr lang="en-US" err="1"/>
              <a:t>Scritto</a:t>
            </a:r>
            <a:r>
              <a:rPr lang="en-US"/>
              <a:t> in python </a:t>
            </a:r>
          </a:p>
          <a:p>
            <a:pPr marL="285750" indent="-285750">
              <a:buFont typeface="Calibri" panose="020B0504020202020204" pitchFamily="34" charset="0"/>
              <a:buChar char="-"/>
            </a:pPr>
            <a:r>
              <a:rPr lang="en-US" dirty="0"/>
              <a:t>Tool a </a:t>
            </a:r>
            <a:r>
              <a:rPr lang="en-US" dirty="0" err="1"/>
              <a:t>linea</a:t>
            </a:r>
            <a:r>
              <a:rPr lang="en-US" dirty="0"/>
              <a:t> di </a:t>
            </a:r>
            <a:r>
              <a:rPr lang="en-US" dirty="0" err="1"/>
              <a:t>comando</a:t>
            </a:r>
            <a:r>
              <a:rPr lang="en-US" dirty="0"/>
              <a:t> </a:t>
            </a:r>
          </a:p>
          <a:p>
            <a:pPr marL="285750" indent="-285750">
              <a:buFont typeface="Calibri" panose="020B0504020202020204" pitchFamily="34" charset="0"/>
              <a:buChar char="-"/>
            </a:pPr>
            <a:r>
              <a:rPr lang="en-US" dirty="0" err="1"/>
              <a:t>Interazione</a:t>
            </a:r>
            <a:r>
              <a:rPr lang="en-US" dirty="0"/>
              <a:t> semplice</a:t>
            </a:r>
          </a:p>
          <a:p>
            <a:pPr marL="285750" indent="-285750">
              <a:buFont typeface="Calibri" panose="020B0504020202020204" pitchFamily="34" charset="0"/>
              <a:buChar char="-"/>
            </a:pPr>
            <a:r>
              <a:rPr lang="en-US" dirty="0" err="1"/>
              <a:t>Documentato</a:t>
            </a:r>
            <a:r>
              <a:rPr lang="en-US" dirty="0"/>
              <a:t> con </a:t>
            </a:r>
            <a:r>
              <a:rPr lang="en-US" dirty="0" err="1"/>
              <a:t>Doxygen</a:t>
            </a:r>
          </a:p>
        </p:txBody>
      </p:sp>
    </p:spTree>
    <p:extLst>
      <p:ext uri="{BB962C8B-B14F-4D97-AF65-F5344CB8AC3E}">
        <p14:creationId xmlns:p14="http://schemas.microsoft.com/office/powerpoint/2010/main" val="198198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di </a:t>
            </a:r>
            <a:r>
              <a:rPr lang="en-US" dirty="0" err="1"/>
              <a:t>analisi</a:t>
            </a:r>
          </a:p>
        </p:txBody>
      </p:sp>
      <p:pic>
        <p:nvPicPr>
          <p:cNvPr id="6" name="Content Placeholder 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02099987-C74A-B6A3-07BC-D8C32B581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82" y="2170551"/>
            <a:ext cx="4847866" cy="1871573"/>
          </a:xfr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A0B771A-9B7F-D04A-3DA7-F0F76BF61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75" y="4504936"/>
            <a:ext cx="4846068" cy="16772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4E00B5-431A-22DA-6EBB-C7E5095D4B1F}"/>
              </a:ext>
            </a:extLst>
          </p:cNvPr>
          <p:cNvSpPr txBox="1"/>
          <p:nvPr/>
        </p:nvSpPr>
        <p:spPr>
          <a:xfrm>
            <a:off x="5529384" y="2246923"/>
            <a:ext cx="642815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Le </a:t>
            </a:r>
            <a:r>
              <a:rPr lang="en-US" dirty="0" err="1"/>
              <a:t>operazioni</a:t>
            </a:r>
            <a:r>
              <a:rPr lang="en-US" dirty="0"/>
              <a:t> </a:t>
            </a:r>
            <a:r>
              <a:rPr lang="en-US" dirty="0" err="1"/>
              <a:t>possibili</a:t>
            </a:r>
            <a:r>
              <a:rPr lang="en-US" dirty="0"/>
              <a:t> al </a:t>
            </a:r>
            <a:r>
              <a:rPr lang="en-US" dirty="0" err="1"/>
              <a:t>momento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due</a:t>
            </a:r>
          </a:p>
          <a:p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dirty="0" err="1"/>
              <a:t>Creare</a:t>
            </a:r>
            <a:r>
              <a:rPr lang="en-US" dirty="0"/>
              <a:t> un excel per </a:t>
            </a:r>
            <a:r>
              <a:rPr lang="en-US" dirty="0" err="1"/>
              <a:t>effettuare</a:t>
            </a:r>
            <a:r>
              <a:rPr lang="en-US" dirty="0"/>
              <a:t> HE e </a:t>
            </a:r>
            <a:r>
              <a:rPr lang="en-US" dirty="0" err="1"/>
              <a:t>avere</a:t>
            </a:r>
            <a:r>
              <a:rPr lang="en-US" dirty="0"/>
              <a:t> le </a:t>
            </a:r>
            <a:r>
              <a:rPr lang="en-US" dirty="0" err="1"/>
              <a:t>metriche</a:t>
            </a:r>
            <a:r>
              <a:rPr lang="en-US" dirty="0"/>
              <a:t> single line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/>
              <a:t>Ottenere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statistiche</a:t>
            </a:r>
            <a:r>
              <a:rPr lang="en-US" dirty="0"/>
              <a:t> </a:t>
            </a:r>
            <a:r>
              <a:rPr lang="en-US" dirty="0" err="1"/>
              <a:t>sulle</a:t>
            </a:r>
            <a:r>
              <a:rPr lang="en-US" dirty="0"/>
              <a:t>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E68E89-A72A-F51C-089E-814784509892}"/>
              </a:ext>
            </a:extLst>
          </p:cNvPr>
          <p:cNvSpPr txBox="1"/>
          <p:nvPr/>
        </p:nvSpPr>
        <p:spPr>
          <a:xfrm>
            <a:off x="5529383" y="4044092"/>
            <a:ext cx="642815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Tra le </a:t>
            </a:r>
            <a:r>
              <a:rPr lang="en-US" dirty="0" err="1"/>
              <a:t>statistiche</a:t>
            </a:r>
            <a:r>
              <a:rPr lang="en-US" dirty="0"/>
              <a:t> </a:t>
            </a:r>
            <a:r>
              <a:rPr lang="en-US" dirty="0" err="1"/>
              <a:t>ottenibili</a:t>
            </a:r>
            <a:r>
              <a:rPr lang="en-US" dirty="0"/>
              <a:t> ci </a:t>
            </a:r>
            <a:r>
              <a:rPr lang="en-US" dirty="0" err="1"/>
              <a:t>sono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err="1"/>
              <a:t>Analisi</a:t>
            </a:r>
            <a:r>
              <a:rPr lang="en-US" dirty="0"/>
              <a:t> di </a:t>
            </a:r>
            <a:r>
              <a:rPr lang="en-US" err="1"/>
              <a:t>correlazione</a:t>
            </a:r>
            <a:r>
              <a:rPr lang="en-US" dirty="0"/>
              <a:t> con le </a:t>
            </a:r>
            <a:r>
              <a:rPr lang="en-US" err="1"/>
              <a:t>metriche</a:t>
            </a:r>
            <a:r>
              <a:rPr lang="en-US" dirty="0"/>
              <a:t> con Kendall e </a:t>
            </a:r>
            <a:r>
              <a:rPr lang="en-US" err="1"/>
              <a:t>Spermann</a:t>
            </a:r>
            <a:endParaRPr lang="en-US" dirty="0" err="1"/>
          </a:p>
          <a:p>
            <a:pPr marL="285750" indent="-285750">
              <a:buFont typeface="Calibri"/>
              <a:buChar char="-"/>
            </a:pPr>
            <a:r>
              <a:rPr lang="en-US" dirty="0" err="1">
                <a:solidFill>
                  <a:srgbClr val="000000"/>
                </a:solidFill>
              </a:rPr>
              <a:t>Impatto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delle</a:t>
            </a:r>
            <a:r>
              <a:rPr lang="en-US" dirty="0">
                <a:solidFill>
                  <a:srgbClr val="000000"/>
                </a:solidFill>
              </a:rPr>
              <a:t> HE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>
                <a:solidFill>
                  <a:srgbClr val="000000"/>
                </a:solidFill>
              </a:rPr>
              <a:t>Statistiche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riguardo</a:t>
            </a:r>
            <a:r>
              <a:rPr lang="en-US" dirty="0">
                <a:solidFill>
                  <a:srgbClr val="000000"/>
                </a:solidFill>
              </a:rPr>
              <a:t> le </a:t>
            </a:r>
            <a:r>
              <a:rPr lang="en-US" dirty="0" err="1">
                <a:solidFill>
                  <a:srgbClr val="000000"/>
                </a:solidFill>
              </a:rPr>
              <a:t>metriche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>
                <a:solidFill>
                  <a:srgbClr val="000000"/>
                </a:solidFill>
              </a:rPr>
              <a:t>Statistiche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sul</a:t>
            </a:r>
            <a:r>
              <a:rPr lang="en-US" dirty="0">
                <a:solidFill>
                  <a:srgbClr val="000000"/>
                </a:solidFill>
              </a:rPr>
              <a:t> tempo di </a:t>
            </a:r>
            <a:r>
              <a:rPr lang="en-US" dirty="0" err="1">
                <a:solidFill>
                  <a:srgbClr val="000000"/>
                </a:solidFill>
              </a:rPr>
              <a:t>valutazione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>
                <a:solidFill>
                  <a:srgbClr val="000000"/>
                </a:solidFill>
              </a:rPr>
              <a:t>Analisi</a:t>
            </a:r>
            <a:r>
              <a:rPr lang="en-US" dirty="0">
                <a:solidFill>
                  <a:srgbClr val="000000"/>
                </a:solidFill>
              </a:rPr>
              <a:t> per </a:t>
            </a:r>
            <a:r>
              <a:rPr lang="en-US" dirty="0" err="1">
                <a:solidFill>
                  <a:srgbClr val="000000"/>
                </a:solidFill>
              </a:rPr>
              <a:t>categoria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en-US" dirty="0" err="1">
                <a:solidFill>
                  <a:srgbClr val="000000"/>
                </a:solidFill>
              </a:rPr>
              <a:t>sia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temporale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che</a:t>
            </a:r>
            <a:r>
              <a:rPr lang="en-US" dirty="0">
                <a:solidFill>
                  <a:srgbClr val="000000"/>
                </a:solidFill>
              </a:rPr>
              <a:t> di accuracy)</a:t>
            </a:r>
          </a:p>
        </p:txBody>
      </p:sp>
    </p:spTree>
    <p:extLst>
      <p:ext uri="{BB962C8B-B14F-4D97-AF65-F5344CB8AC3E}">
        <p14:creationId xmlns:p14="http://schemas.microsoft.com/office/powerpoint/2010/main" val="9740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4147804" cy="2042160"/>
          </a:xfrm>
        </p:spPr>
        <p:txBody>
          <a:bodyPr>
            <a:normAutofit/>
          </a:bodyPr>
          <a:lstStyle/>
          <a:p>
            <a:r>
              <a:rPr lang="en-US" sz="4000"/>
              <a:t>Framework di analisi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020CE0D-8768-213E-4D15-00AD22CE1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232" y="3204755"/>
            <a:ext cx="4147804" cy="29660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Il framework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documentato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doxygen</a:t>
            </a:r>
            <a:r>
              <a:rPr lang="en-US" dirty="0"/>
              <a:t> per </a:t>
            </a:r>
            <a:r>
              <a:rPr lang="en-US" dirty="0" err="1"/>
              <a:t>renderlo</a:t>
            </a:r>
            <a:r>
              <a:rPr lang="en-US" dirty="0"/>
              <a:t> </a:t>
            </a:r>
            <a:r>
              <a:rPr lang="en-US" dirty="0" err="1"/>
              <a:t>facilemente</a:t>
            </a:r>
            <a:r>
              <a:rPr lang="en-US" dirty="0"/>
              <a:t> </a:t>
            </a:r>
            <a:r>
              <a:rPr lang="en-US" dirty="0" err="1"/>
              <a:t>usabile</a:t>
            </a:r>
            <a:r>
              <a:rPr lang="en-US" dirty="0"/>
              <a:t> ed </a:t>
            </a:r>
            <a:r>
              <a:rPr lang="en-US" dirty="0" err="1"/>
              <a:t>estendibile</a:t>
            </a:r>
            <a:r>
              <a:rPr lang="en-US" dirty="0"/>
              <a:t> </a:t>
            </a:r>
            <a:r>
              <a:rPr lang="en-US" dirty="0" err="1"/>
              <a:t>qualora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volessero</a:t>
            </a:r>
            <a:r>
              <a:rPr lang="en-US" dirty="0"/>
              <a:t> </a:t>
            </a:r>
            <a:r>
              <a:rPr lang="en-US" dirty="0" err="1"/>
              <a:t>integrare</a:t>
            </a:r>
            <a:r>
              <a:rPr lang="en-US" dirty="0"/>
              <a:t> </a:t>
            </a:r>
            <a:r>
              <a:rPr lang="en-US" dirty="0" err="1"/>
              <a:t>ulteriori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E1C2601-60A3-1A42-D81D-5334DA612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636" y="1143000"/>
            <a:ext cx="426910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0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25795"/>
            <a:ext cx="5220739" cy="241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cap="all" err="1"/>
              <a:t>Analisi</a:t>
            </a:r>
            <a:r>
              <a:rPr lang="en-US" sz="3600" cap="all" dirty="0"/>
              <a:t> </a:t>
            </a:r>
            <a:r>
              <a:rPr lang="en-US" sz="3600" cap="all" err="1"/>
              <a:t>su</a:t>
            </a:r>
            <a:r>
              <a:rPr lang="en-US" sz="3600" cap="all" dirty="0"/>
              <a:t> test set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7E2090AB-00BF-1232-D570-D01D06FFF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8977" t="13487" r="17278" b="3851"/>
          <a:stretch/>
        </p:blipFill>
        <p:spPr>
          <a:xfrm>
            <a:off x="6118320" y="571499"/>
            <a:ext cx="4881633" cy="5715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757609-32CB-3076-5EAA-F206F6C819FA}"/>
              </a:ext>
            </a:extLst>
          </p:cNvPr>
          <p:cNvSpPr txBox="1"/>
          <p:nvPr/>
        </p:nvSpPr>
        <p:spPr>
          <a:xfrm>
            <a:off x="514350" y="2095499"/>
            <a:ext cx="57531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</a:t>
            </a:r>
            <a:r>
              <a:rPr lang="en-US" dirty="0"/>
              <a:t> la </a:t>
            </a:r>
            <a:r>
              <a:rPr lang="en-US" dirty="0" err="1"/>
              <a:t>distribuzione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testset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err="1"/>
              <a:t>Possiamo</a:t>
            </a:r>
            <a:r>
              <a:rPr lang="en-US" dirty="0"/>
              <a:t> </a:t>
            </a:r>
            <a:r>
              <a:rPr lang="en-US" err="1"/>
              <a:t>notare</a:t>
            </a:r>
            <a:r>
              <a:rPr lang="en-US" dirty="0"/>
              <a:t> </a:t>
            </a:r>
            <a:r>
              <a:rPr lang="en-US" err="1"/>
              <a:t>che</a:t>
            </a:r>
            <a:r>
              <a:rPr lang="en-US" dirty="0"/>
              <a:t> il test set </a:t>
            </a:r>
            <a:r>
              <a:rPr lang="en-US" err="1"/>
              <a:t>presenta</a:t>
            </a:r>
            <a:r>
              <a:rPr lang="en-US" dirty="0"/>
              <a:t> </a:t>
            </a:r>
            <a:r>
              <a:rPr lang="en-US" err="1"/>
              <a:t>molte</a:t>
            </a:r>
            <a:r>
              <a:rPr lang="en-US" dirty="0"/>
              <a:t> entry per le </a:t>
            </a:r>
            <a:r>
              <a:rPr lang="en-US" err="1"/>
              <a:t>categorie</a:t>
            </a:r>
            <a:r>
              <a:rPr lang="en-US" dirty="0"/>
              <a:t> </a:t>
            </a:r>
            <a:r>
              <a:rPr lang="en-US" b="1" dirty="0"/>
              <a:t>level comments,</a:t>
            </a:r>
            <a:r>
              <a:rPr lang="en-US" dirty="0"/>
              <a:t> </a:t>
            </a:r>
            <a:r>
              <a:rPr lang="en-US" b="1" dirty="0"/>
              <a:t>concatenate</a:t>
            </a:r>
            <a:r>
              <a:rPr lang="en-US" dirty="0"/>
              <a:t> e </a:t>
            </a:r>
            <a:r>
              <a:rPr lang="en-US" b="1" dirty="0"/>
              <a:t>signal definition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92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548" y="855408"/>
            <a:ext cx="5220739" cy="241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err="1"/>
              <a:t>Analisi</a:t>
            </a:r>
            <a:r>
              <a:rPr lang="en-US" sz="2800" cap="all" dirty="0"/>
              <a:t> </a:t>
            </a:r>
            <a:r>
              <a:rPr lang="en-US" sz="2800" cap="all" err="1"/>
              <a:t>CodeGen</a:t>
            </a:r>
            <a:endParaRPr lang="en-US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589" y="1710359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Code Gen,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2563146"/>
            <a:ext cx="11737872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83406 </a:t>
            </a:r>
            <a:r>
              <a:rPr lang="en-US" sz="200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(1:23:41 </a:t>
            </a:r>
            <a:r>
              <a:rPr lang="en-US" sz="200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632041 </a:t>
            </a:r>
            <a:r>
              <a:rPr lang="en-US" sz="200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(10:32:41 </a:t>
            </a:r>
            <a:r>
              <a:rPr lang="en-US" sz="200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 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236,237,238,239,240</a:t>
            </a:r>
          </a:p>
          <a:p>
            <a:endParaRPr lang="en-US" sz="2000" dirty="0"/>
          </a:p>
          <a:p>
            <a:r>
              <a:rPr lang="en-US" sz="2000" b="1" dirty="0"/>
              <a:t>Tempo </a:t>
            </a:r>
            <a:r>
              <a:rPr lang="en-US" sz="2000" b="1" dirty="0" err="1"/>
              <a:t>totale</a:t>
            </a:r>
            <a:r>
              <a:rPr lang="en-US" sz="2000" b="1" dirty="0"/>
              <a:t> di </a:t>
            </a:r>
            <a:r>
              <a:rPr lang="en-US" sz="2000" b="1" dirty="0" err="1"/>
              <a:t>valutazione</a:t>
            </a:r>
            <a:r>
              <a:rPr lang="en-US" sz="2000" b="1" dirty="0"/>
              <a:t>: </a:t>
            </a:r>
            <a:r>
              <a:rPr lang="en-US" sz="2000" dirty="0">
                <a:ea typeface="+mn-lt"/>
                <a:cs typeface="+mn-lt"/>
              </a:rPr>
              <a:t>4:4:39:397 (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: 150 </a:t>
            </a:r>
            <a:r>
              <a:rPr lang="en-US" sz="200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: 219 human evaluation impact: 69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 0.46</a:t>
            </a:r>
            <a:r>
              <a:rPr lang="en-US" sz="2000" b="1" dirty="0">
                <a:ea typeface="+mn-lt"/>
                <a:cs typeface="+mn-lt"/>
              </a:rPr>
              <a:t> post HE(</a:t>
            </a:r>
            <a:r>
              <a:rPr lang="en-US" sz="200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</a:t>
            </a:r>
            <a:r>
              <a:rPr lang="en-US" sz="2000" dirty="0">
                <a:ea typeface="+mn-lt"/>
                <a:cs typeface="+mn-lt"/>
              </a:rPr>
              <a:t> 0.67 </a:t>
            </a: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r>
              <a:rPr lang="en-US" sz="2000" dirty="0" err="1"/>
              <a:t>Aggiunta</a:t>
            </a:r>
            <a:r>
              <a:rPr lang="en-US" sz="2000" dirty="0"/>
              <a:t> random di </a:t>
            </a:r>
            <a:r>
              <a:rPr lang="en-US" sz="2000" dirty="0" err="1"/>
              <a:t>blocchi</a:t>
            </a:r>
            <a:r>
              <a:rPr lang="en-US" sz="2000" dirty="0"/>
              <a:t> di ROM non </a:t>
            </a:r>
            <a:r>
              <a:rPr lang="en-US" sz="2000" dirty="0" err="1"/>
              <a:t>richiesti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3559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</a:t>
            </a:r>
            <a:r>
              <a:rPr lang="en-US" sz="2800" cap="all" dirty="0" err="1"/>
              <a:t>CodeGen</a:t>
            </a:r>
            <a:r>
              <a:rPr lang="en-US" sz="2800" cap="all" dirty="0"/>
              <a:t> 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460" y="1870133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219344"/>
              </p:ext>
            </p:extLst>
          </p:nvPr>
        </p:nvGraphicFramePr>
        <p:xfrm>
          <a:off x="680340" y="2366290"/>
          <a:ext cx="10827620" cy="4525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567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1295951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1932477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955959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1665222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  <a:gridCol w="1665222">
                  <a:extLst>
                    <a:ext uri="{9D8B030D-6E8A-4147-A177-3AD203B41FA5}">
                      <a16:colId xmlns:a16="http://schemas.microsoft.com/office/drawing/2014/main" val="3134780531"/>
                    </a:ext>
                  </a:extLst>
                </a:gridCol>
                <a:gridCol w="1665222">
                  <a:extLst>
                    <a:ext uri="{9D8B030D-6E8A-4147-A177-3AD203B41FA5}">
                      <a16:colId xmlns:a16="http://schemas.microsoft.com/office/drawing/2014/main" val="1020137527"/>
                    </a:ext>
                  </a:extLst>
                </a:gridCol>
              </a:tblGrid>
              <a:tr h="466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Spermann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P-value(</a:t>
                      </a:r>
                      <a:r>
                        <a:rPr lang="en-US" dirty="0" err="1"/>
                        <a:t>Speramnn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Pearson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P-value(Pearson)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0.645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0.608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458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671052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</a:t>
            </a:r>
            <a:r>
              <a:rPr lang="en-US" sz="2800" cap="all" dirty="0" err="1"/>
              <a:t>CodeGen</a:t>
            </a:r>
            <a:r>
              <a:rPr lang="en-US" sz="2800" cap="all" dirty="0"/>
              <a:t> (</a:t>
            </a:r>
            <a:r>
              <a:rPr lang="en-US" sz="2800" cap="all" dirty="0" err="1"/>
              <a:t>Categoria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80" y="1243327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</a:t>
            </a:r>
            <a:r>
              <a:rPr lang="en-US" dirty="0" err="1"/>
              <a:t>dell'accuracy</a:t>
            </a:r>
            <a:r>
              <a:rPr lang="en-US" dirty="0"/>
              <a:t>(</a:t>
            </a:r>
            <a:r>
              <a:rPr lang="en-US" dirty="0" err="1"/>
              <a:t>correct_entry</a:t>
            </a:r>
            <a:r>
              <a:rPr lang="en-US" dirty="0"/>
              <a:t>/</a:t>
            </a:r>
            <a:r>
              <a:rPr lang="en-US" dirty="0" err="1"/>
              <a:t>number_of_entry</a:t>
            </a:r>
            <a:r>
              <a:rPr lang="en-US" dirty="0"/>
              <a:t>) per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riportiamo</a:t>
            </a:r>
            <a:r>
              <a:rPr lang="en-US" dirty="0"/>
              <a:t> solo le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significative al fine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05A74-922C-18B8-9B0A-FE221A930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948837"/>
              </p:ext>
            </p:extLst>
          </p:nvPr>
        </p:nvGraphicFramePr>
        <p:xfrm>
          <a:off x="405579" y="2199967"/>
          <a:ext cx="10759484" cy="44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742">
                  <a:extLst>
                    <a:ext uri="{9D8B030D-6E8A-4147-A177-3AD203B41FA5}">
                      <a16:colId xmlns:a16="http://schemas.microsoft.com/office/drawing/2014/main" val="1278500942"/>
                    </a:ext>
                  </a:extLst>
                </a:gridCol>
                <a:gridCol w="5379742">
                  <a:extLst>
                    <a:ext uri="{9D8B030D-6E8A-4147-A177-3AD203B41FA5}">
                      <a16:colId xmlns:a16="http://schemas.microsoft.com/office/drawing/2014/main" val="2880004507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Neue Haas Grotesk Text Pro"/>
                        </a:rPr>
                        <a:t>entity definition without generic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CD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0.875</a:t>
                      </a:r>
                    </a:p>
                  </a:txBody>
                  <a:tcPr>
                    <a:solidFill>
                      <a:srgbClr val="F6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process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enumerative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7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if statement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23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case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547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architecture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0688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component definition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914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component 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070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for generate construct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412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complex component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082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element array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444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memory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8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940601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DarkSeedLeftStep">
      <a:dk1>
        <a:srgbClr val="000000"/>
      </a:dk1>
      <a:lt1>
        <a:srgbClr val="FFFFFF"/>
      </a:lt1>
      <a:dk2>
        <a:srgbClr val="2C1C31"/>
      </a:dk2>
      <a:lt2>
        <a:srgbClr val="F0F3F2"/>
      </a:lt2>
      <a:accent1>
        <a:srgbClr val="E72962"/>
      </a:accent1>
      <a:accent2>
        <a:srgbClr val="D5179F"/>
      </a:accent2>
      <a:accent3>
        <a:srgbClr val="CD29E7"/>
      </a:accent3>
      <a:accent4>
        <a:srgbClr val="6C17D5"/>
      </a:accent4>
      <a:accent5>
        <a:srgbClr val="312BE7"/>
      </a:accent5>
      <a:accent6>
        <a:srgbClr val="1760D5"/>
      </a:accent6>
      <a:hlink>
        <a:srgbClr val="593F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BjornVTI</vt:lpstr>
      <vt:lpstr>Human evaluation and automatic metrics, correlation analysis</vt:lpstr>
      <vt:lpstr>Sommario</vt:lpstr>
      <vt:lpstr>Framework di analisi</vt:lpstr>
      <vt:lpstr>Framework di analisi</vt:lpstr>
      <vt:lpstr>Framework di analisi</vt:lpstr>
      <vt:lpstr>Analisi su test set</vt:lpstr>
      <vt:lpstr>Analisi CodeGen</vt:lpstr>
      <vt:lpstr>Analisi CodeGen (correlazione)</vt:lpstr>
      <vt:lpstr>Analisi CodeGen (Categoria)</vt:lpstr>
      <vt:lpstr>Analisi Code t5 220</vt:lpstr>
      <vt:lpstr>Analisi Code t5 220  (correlazione)</vt:lpstr>
      <vt:lpstr>Analisi Code t5 220 (Categoria)</vt:lpstr>
      <vt:lpstr>Analisi Code GPT</vt:lpstr>
      <vt:lpstr>Analisi Code GPT (correlazione)</vt:lpstr>
      <vt:lpstr>Analisi Code GPT (Categoria)</vt:lpstr>
      <vt:lpstr>Analisi Code T5_770</vt:lpstr>
      <vt:lpstr>Analisi Code T5 770 (correlazione)</vt:lpstr>
      <vt:lpstr>Analisi Code T5 770 (Categoria)</vt:lpstr>
      <vt:lpstr>Analisi Claude Sonnet</vt:lpstr>
      <vt:lpstr>Analisi Claude Sonnet (correlazione)</vt:lpstr>
      <vt:lpstr>Analisi Claude Sonnet (Categoria)</vt:lpstr>
      <vt:lpstr>Correlazione globale</vt:lpstr>
      <vt:lpstr>Analisi common failure</vt:lpstr>
      <vt:lpstr>Analisi common failure</vt:lpstr>
      <vt:lpstr>Grazie dell'attenzione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578</cp:revision>
  <dcterms:created xsi:type="dcterms:W3CDTF">2024-11-04T17:15:30Z</dcterms:created>
  <dcterms:modified xsi:type="dcterms:W3CDTF">2024-11-17T21:03:44Z</dcterms:modified>
</cp:coreProperties>
</file>