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6CC87-374E-0244-1595-B5ADA5FB0999}" v="93" dt="2024-11-05T12:11:33.041"/>
    <p1510:client id="{EE52808C-FFD0-DD79-1A99-C4822EF6D9B5}" v="1640" dt="2024-11-04T18:09:24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0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n-US" sz="4400"/>
              <a:t>Human evaluation and automatic metrics, correlation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err="1"/>
              <a:t>Presentazione</a:t>
            </a:r>
            <a:r>
              <a:rPr lang="en-US" sz="2800" dirty="0"/>
              <a:t> </a:t>
            </a:r>
            <a:r>
              <a:rPr lang="en-US" sz="2800" err="1"/>
              <a:t>risultati</a:t>
            </a: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06AE03-2ECF-8681-3924-1B652633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8" r="52428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GPT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70" y="2054488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GPT,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3091630"/>
            <a:ext cx="1173787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  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>
                <a:ea typeface="+mn-lt"/>
                <a:cs typeface="+mn-lt"/>
              </a:rPr>
              <a:t>Codice</a:t>
            </a:r>
            <a:r>
              <a:rPr lang="en-US" sz="2000" dirty="0">
                <a:ea typeface="+mn-lt"/>
                <a:cs typeface="+mn-lt"/>
              </a:rPr>
              <a:t> in </a:t>
            </a:r>
            <a:r>
              <a:rPr lang="en-US" sz="2000" dirty="0" err="1">
                <a:ea typeface="+mn-lt"/>
                <a:cs typeface="+mn-lt"/>
              </a:rPr>
              <a:t>più,ROM</a:t>
            </a:r>
            <a:r>
              <a:rPr lang="en-US" sz="2000" dirty="0">
                <a:ea typeface="+mn-lt"/>
                <a:cs typeface="+mn-lt"/>
              </a:rPr>
              <a:t> random </a:t>
            </a:r>
            <a:r>
              <a:rPr lang="en-US" sz="2000" dirty="0" err="1">
                <a:ea typeface="+mn-lt"/>
                <a:cs typeface="+mn-lt"/>
              </a:rPr>
              <a:t>nelle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predizioni,EMPTY</a:t>
            </a:r>
            <a:r>
              <a:rPr lang="en-US" sz="2000" dirty="0">
                <a:ea typeface="+mn-lt"/>
                <a:cs typeface="+mn-lt"/>
              </a:rPr>
              <a:t> PRED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26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623"/>
              </p:ext>
            </p:extLst>
          </p:nvPr>
        </p:nvGraphicFramePr>
        <p:xfrm>
          <a:off x="1040745" y="2541344"/>
          <a:ext cx="10550105" cy="3889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52033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5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9329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Neue Haas Grotesk Tex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8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87D2-A3B6-FEC8-889C-5785A732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 </a:t>
            </a:r>
            <a:r>
              <a:rPr lang="en-US" sz="2800" dirty="0" err="1"/>
              <a:t>sul</a:t>
            </a:r>
            <a:r>
              <a:rPr lang="en-US" sz="2800" dirty="0"/>
              <a:t> test set</a:t>
            </a:r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CodeGen</a:t>
            </a:r>
            <a:endParaRPr lang="en-US" sz="2800" dirty="0"/>
          </a:p>
          <a:p>
            <a:pPr>
              <a:buFont typeface="Calibri" panose="020B0504020202020204" pitchFamily="34" charset="0"/>
            </a:pPr>
            <a:r>
              <a:rPr lang="en-US" sz="2800" dirty="0" err="1"/>
              <a:t>Analisi</a:t>
            </a:r>
            <a:r>
              <a:rPr lang="en-US" sz="2800" dirty="0"/>
              <a:t> CodeT5</a:t>
            </a:r>
          </a:p>
          <a:p>
            <a:pPr>
              <a:buFont typeface="Calibri" panose="020B0504020202020204" pitchFamily="34" charset="0"/>
            </a:pPr>
            <a:r>
              <a:rPr lang="en-US" sz="2800" err="1"/>
              <a:t>Analisi</a:t>
            </a:r>
            <a:r>
              <a:rPr lang="en-US" sz="2800" dirty="0"/>
              <a:t> </a:t>
            </a:r>
            <a:r>
              <a:rPr lang="en-US" sz="2800" err="1"/>
              <a:t>CodeGPT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3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25795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cap="all" err="1"/>
              <a:t>Analisi</a:t>
            </a:r>
            <a:r>
              <a:rPr lang="en-US" sz="3600" cap="all" dirty="0"/>
              <a:t> </a:t>
            </a:r>
            <a:r>
              <a:rPr lang="en-US" sz="3600" cap="all" err="1"/>
              <a:t>su</a:t>
            </a:r>
            <a:r>
              <a:rPr lang="en-US" sz="3600" cap="all" dirty="0"/>
              <a:t> test 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2090AB-00BF-1232-D570-D01D06FFF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8977" t="13487" r="17278" b="3851"/>
          <a:stretch/>
        </p:blipFill>
        <p:spPr>
          <a:xfrm>
            <a:off x="6118320" y="571499"/>
            <a:ext cx="4881633" cy="5715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7609-32CB-3076-5EAA-F206F6C819FA}"/>
              </a:ext>
            </a:extLst>
          </p:cNvPr>
          <p:cNvSpPr txBox="1"/>
          <p:nvPr/>
        </p:nvSpPr>
        <p:spPr>
          <a:xfrm>
            <a:off x="514350" y="2095499"/>
            <a:ext cx="5753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</a:t>
            </a:r>
            <a:r>
              <a:rPr lang="en-US" dirty="0"/>
              <a:t> la </a:t>
            </a:r>
            <a:r>
              <a:rPr lang="en-US" dirty="0" err="1"/>
              <a:t>distribuzione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testset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err="1"/>
              <a:t>Possiamo</a:t>
            </a:r>
            <a:r>
              <a:rPr lang="en-US" dirty="0"/>
              <a:t> </a:t>
            </a:r>
            <a:r>
              <a:rPr lang="en-US" err="1"/>
              <a:t>notare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il test set </a:t>
            </a:r>
            <a:r>
              <a:rPr lang="en-US" err="1"/>
              <a:t>presenta</a:t>
            </a:r>
            <a:r>
              <a:rPr lang="en-US" dirty="0"/>
              <a:t> </a:t>
            </a:r>
            <a:r>
              <a:rPr lang="en-US" err="1"/>
              <a:t>molte</a:t>
            </a:r>
            <a:r>
              <a:rPr lang="en-US" dirty="0"/>
              <a:t> entry per le </a:t>
            </a:r>
            <a:r>
              <a:rPr lang="en-US" err="1"/>
              <a:t>categorie</a:t>
            </a:r>
            <a:r>
              <a:rPr lang="en-US" dirty="0"/>
              <a:t> </a:t>
            </a:r>
            <a:r>
              <a:rPr lang="en-US" b="1" dirty="0"/>
              <a:t>level comments,</a:t>
            </a:r>
            <a:r>
              <a:rPr lang="en-US" dirty="0"/>
              <a:t> </a:t>
            </a:r>
            <a:r>
              <a:rPr lang="en-US" b="1" dirty="0"/>
              <a:t>concatenate</a:t>
            </a:r>
            <a:r>
              <a:rPr lang="en-US" dirty="0"/>
              <a:t> e </a:t>
            </a:r>
            <a:r>
              <a:rPr lang="en-US" b="1" dirty="0"/>
              <a:t>signal definition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48" y="855408"/>
            <a:ext cx="5220739" cy="241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err="1"/>
              <a:t>Analisi</a:t>
            </a:r>
            <a:r>
              <a:rPr lang="en-US" sz="2800" cap="all" dirty="0"/>
              <a:t> </a:t>
            </a:r>
            <a:r>
              <a:rPr lang="en-US" sz="2800" cap="all" err="1"/>
              <a:t>CodeGen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710359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Gen,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63146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83406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(1:23:41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632041 </a:t>
            </a:r>
            <a:r>
              <a:rPr lang="en-US" sz="200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(10:32:41 </a:t>
            </a:r>
            <a:r>
              <a:rPr lang="en-US" sz="200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236,237,238,239,240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 </a:t>
            </a:r>
            <a:r>
              <a:rPr lang="en-US" sz="2000" dirty="0">
                <a:ea typeface="+mn-lt"/>
                <a:cs typeface="+mn-lt"/>
              </a:rPr>
              <a:t>4:4:39:397 (</a:t>
            </a:r>
            <a:r>
              <a:rPr lang="en-US" sz="2000" dirty="0" err="1">
                <a:ea typeface="+mn-lt"/>
                <a:cs typeface="+mn-lt"/>
              </a:rPr>
              <a:t>ore:minuti:secondi:millisecondi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150 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219 human evaluation impact: 69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0.46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0.67 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Aggiunta</a:t>
            </a:r>
            <a:r>
              <a:rPr lang="en-US" sz="2000" dirty="0"/>
              <a:t> random di </a:t>
            </a:r>
            <a:r>
              <a:rPr lang="en-US" sz="2000" dirty="0" err="1"/>
              <a:t>blocchi</a:t>
            </a:r>
            <a:r>
              <a:rPr lang="en-US" sz="2000" dirty="0"/>
              <a:t> di ROM non </a:t>
            </a:r>
            <a:r>
              <a:rPr lang="en-US" sz="2000" dirty="0" err="1"/>
              <a:t>richiesti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55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80615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P-value(</a:t>
                      </a:r>
                      <a:r>
                        <a:rPr lang="en-US" err="1"/>
                        <a:t>Speramnn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73496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84" y="879988"/>
            <a:ext cx="8551416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Code t5 220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89" y="1538295"/>
            <a:ext cx="10623311" cy="1036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riportano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Code T5 220, 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riportano</a:t>
            </a:r>
            <a:r>
              <a:rPr lang="en-US" dirty="0"/>
              <a:t> le </a:t>
            </a: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tempo di </a:t>
            </a:r>
            <a:r>
              <a:rPr lang="en-US" dirty="0" err="1"/>
              <a:t>valutazione</a:t>
            </a:r>
            <a:r>
              <a:rPr lang="en-US" dirty="0"/>
              <a:t>, </a:t>
            </a:r>
            <a:r>
              <a:rPr lang="en-US" dirty="0" err="1"/>
              <a:t>l'impatto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human evaluation ed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presenti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9F855-78DE-7DC0-A161-89CDA8C8DF68}"/>
              </a:ext>
            </a:extLst>
          </p:cNvPr>
          <p:cNvSpPr txBox="1"/>
          <p:nvPr/>
        </p:nvSpPr>
        <p:spPr>
          <a:xfrm>
            <a:off x="207092" y="2587727"/>
            <a:ext cx="117378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Tempo medio per entry</a:t>
            </a:r>
            <a:r>
              <a:rPr lang="en-US" sz="2000" dirty="0">
                <a:ea typeface="+mn-lt"/>
                <a:cs typeface="+mn-lt"/>
              </a:rPr>
              <a:t>: 44373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(0:44:37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 per 5 entry:</a:t>
            </a:r>
            <a:r>
              <a:rPr lang="en-US" sz="2000" dirty="0">
                <a:ea typeface="+mn-lt"/>
                <a:cs typeface="+mn-lt"/>
              </a:rPr>
              <a:t> 414042 </a:t>
            </a:r>
            <a:r>
              <a:rPr lang="en-US" sz="2000" dirty="0" err="1">
                <a:ea typeface="+mn-lt"/>
                <a:cs typeface="+mn-lt"/>
              </a:rPr>
              <a:t>ms</a:t>
            </a:r>
            <a:r>
              <a:rPr lang="en-US" sz="2000" dirty="0">
                <a:ea typeface="+mn-lt"/>
                <a:cs typeface="+mn-lt"/>
              </a:rPr>
              <a:t> (6:54:42 </a:t>
            </a:r>
            <a:r>
              <a:rPr lang="en-US" sz="2000" dirty="0" err="1">
                <a:ea typeface="+mn-lt"/>
                <a:cs typeface="+mn-lt"/>
              </a:rPr>
              <a:t>minuti:secondi:millisecondi</a:t>
            </a:r>
            <a:r>
              <a:rPr lang="en-US" sz="2000" dirty="0">
                <a:ea typeface="+mn-lt"/>
                <a:cs typeface="+mn-lt"/>
              </a:rPr>
              <a:t>) 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Righe</a:t>
            </a:r>
            <a:r>
              <a:rPr lang="en-US" sz="2000" b="1" dirty="0">
                <a:ea typeface="+mn-lt"/>
                <a:cs typeface="+mn-lt"/>
              </a:rPr>
              <a:t> relative al tempo </a:t>
            </a:r>
            <a:r>
              <a:rPr lang="en-US" sz="2000" b="1" dirty="0" err="1">
                <a:ea typeface="+mn-lt"/>
                <a:cs typeface="+mn-lt"/>
              </a:rPr>
              <a:t>massimo</a:t>
            </a:r>
            <a:r>
              <a:rPr lang="en-US" sz="2000" b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271,272,273,274,275</a:t>
            </a:r>
          </a:p>
          <a:p>
            <a:endParaRPr lang="en-US" sz="2000" dirty="0"/>
          </a:p>
          <a:p>
            <a:r>
              <a:rPr lang="en-US" sz="2000" b="1" dirty="0"/>
              <a:t>Tempo </a:t>
            </a:r>
            <a:r>
              <a:rPr lang="en-US" sz="2000" b="1" dirty="0" err="1"/>
              <a:t>totale</a:t>
            </a:r>
            <a:r>
              <a:rPr lang="en-US" sz="2000" b="1" dirty="0"/>
              <a:t> di </a:t>
            </a:r>
            <a:r>
              <a:rPr lang="en-US" sz="2000" b="1" dirty="0" err="1"/>
              <a:t>valutazione</a:t>
            </a:r>
            <a:r>
              <a:rPr lang="en-US" sz="2000" b="1" dirty="0"/>
              <a:t>: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2:13:7:60</a:t>
            </a:r>
            <a:r>
              <a:rPr lang="en-US" sz="2000" dirty="0"/>
              <a:t> (</a:t>
            </a:r>
            <a:r>
              <a:rPr lang="en-US" sz="2000" dirty="0" err="1"/>
              <a:t>ore:minuti:secondi:millisecondi</a:t>
            </a:r>
            <a:r>
              <a:rPr lang="en-US" sz="2000" dirty="0"/>
              <a:t>)</a:t>
            </a:r>
            <a:endParaRPr lang="en-US" dirty="0"/>
          </a:p>
          <a:p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Human evaluation impact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: 146 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: 264 human evaluation impact: 118</a:t>
            </a:r>
            <a:endParaRPr lang="en-US" sz="2000" dirty="0"/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Accuracy </a:t>
            </a:r>
            <a:r>
              <a:rPr lang="en-US" sz="2000" b="1" dirty="0" err="1">
                <a:ea typeface="+mn-lt"/>
                <a:cs typeface="+mn-lt"/>
              </a:rPr>
              <a:t>pre_HE</a:t>
            </a:r>
            <a:r>
              <a:rPr lang="en-US" sz="2000" b="1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ones_before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: 0.47</a:t>
            </a:r>
            <a:r>
              <a:rPr lang="en-US" sz="2000" b="1" dirty="0">
                <a:ea typeface="+mn-lt"/>
                <a:cs typeface="+mn-lt"/>
              </a:rPr>
              <a:t> post HE(</a:t>
            </a:r>
            <a:r>
              <a:rPr lang="en-US" sz="2000" dirty="0" err="1">
                <a:ea typeface="+mn-lt"/>
                <a:cs typeface="+mn-lt"/>
              </a:rPr>
              <a:t>ones_after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n_entry</a:t>
            </a:r>
            <a:r>
              <a:rPr lang="en-US" sz="2000" b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0.81</a:t>
            </a:r>
          </a:p>
          <a:p>
            <a:endParaRPr lang="en-US" sz="2000" dirty="0"/>
          </a:p>
          <a:p>
            <a:r>
              <a:rPr lang="en-US" sz="2000" b="1" dirty="0"/>
              <a:t>Problems: </a:t>
            </a:r>
            <a:r>
              <a:rPr lang="en-US" sz="2000" dirty="0" err="1"/>
              <a:t>Nessuno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92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1187246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correlazione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0" y="1870133"/>
            <a:ext cx="10524989" cy="483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di </a:t>
            </a:r>
            <a:r>
              <a:rPr lang="en-US" dirty="0" err="1"/>
              <a:t>correlazione</a:t>
            </a:r>
            <a:r>
              <a:rPr lang="en-US" dirty="0"/>
              <a:t> con le </a:t>
            </a:r>
            <a:r>
              <a:rPr lang="en-US" dirty="0" err="1"/>
              <a:t>metriche</a:t>
            </a:r>
            <a:r>
              <a:rPr lang="en-US" dirty="0"/>
              <a:t> </a:t>
            </a:r>
            <a:r>
              <a:rPr lang="en-US" dirty="0" err="1"/>
              <a:t>previste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603D-7C4A-43B7-D85F-45A83267B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78302"/>
              </p:ext>
            </p:extLst>
          </p:nvPr>
        </p:nvGraphicFramePr>
        <p:xfrm>
          <a:off x="1040745" y="2541344"/>
          <a:ext cx="10550105" cy="3903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021">
                  <a:extLst>
                    <a:ext uri="{9D8B030D-6E8A-4147-A177-3AD203B41FA5}">
                      <a16:colId xmlns:a16="http://schemas.microsoft.com/office/drawing/2014/main" val="337186834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258793391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2446546284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1595832302"/>
                    </a:ext>
                  </a:extLst>
                </a:gridCol>
                <a:gridCol w="2110021">
                  <a:extLst>
                    <a:ext uri="{9D8B030D-6E8A-4147-A177-3AD203B41FA5}">
                      <a16:colId xmlns:a16="http://schemas.microsoft.com/office/drawing/2014/main" val="3607507415"/>
                    </a:ext>
                  </a:extLst>
                </a:gridCol>
              </a:tblGrid>
              <a:tr h="46624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P-value(</a:t>
                      </a:r>
                      <a:r>
                        <a:rPr lang="en-US" dirty="0" err="1"/>
                        <a:t>Speramnn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P-value(Kendall)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44580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&lt;0.05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0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3194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METEOR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50733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LCS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72956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CRYSTAL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86729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r>
                        <a:rPr lang="en-US" dirty="0"/>
                        <a:t>SACRE BLEU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08195"/>
                  </a:ext>
                </a:extLst>
              </a:tr>
              <a:tr h="4662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ROUGE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0.498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&lt;0.05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5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77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99DF1-0D29-F059-3D2A-DCFD9A3C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16" y="671052"/>
            <a:ext cx="9141351" cy="2352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cap="all" dirty="0" err="1"/>
              <a:t>Analisi</a:t>
            </a:r>
            <a:r>
              <a:rPr lang="en-US" sz="2800" cap="all" dirty="0"/>
              <a:t> </a:t>
            </a:r>
            <a:r>
              <a:rPr lang="en-US" sz="2800" cap="all" dirty="0" err="1"/>
              <a:t>CodeGen</a:t>
            </a:r>
            <a:r>
              <a:rPr lang="en-US" sz="2800" cap="all" dirty="0"/>
              <a:t> (</a:t>
            </a:r>
            <a:r>
              <a:rPr lang="en-US" sz="2800" cap="all" dirty="0" err="1"/>
              <a:t>Categoria</a:t>
            </a:r>
            <a:r>
              <a:rPr lang="en-US" sz="2800" cap="all" dirty="0"/>
              <a:t>)</a:t>
            </a:r>
            <a:endParaRPr lang="en-US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F452-779C-4232-E25B-9045183B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80" y="1243327"/>
            <a:ext cx="10365215" cy="1110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riporta</a:t>
            </a:r>
            <a:r>
              <a:rPr lang="en-US" dirty="0"/>
              <a:t> 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l'analisi</a:t>
            </a:r>
            <a:r>
              <a:rPr lang="en-US" dirty="0"/>
              <a:t> </a:t>
            </a:r>
            <a:r>
              <a:rPr lang="en-US" dirty="0" err="1"/>
              <a:t>dell'accuracy</a:t>
            </a:r>
            <a:r>
              <a:rPr lang="en-US" dirty="0"/>
              <a:t>(</a:t>
            </a:r>
            <a:r>
              <a:rPr lang="en-US" dirty="0" err="1"/>
              <a:t>correct_entry</a:t>
            </a:r>
            <a:r>
              <a:rPr lang="en-US" dirty="0"/>
              <a:t>/</a:t>
            </a:r>
            <a:r>
              <a:rPr lang="en-US" dirty="0" err="1"/>
              <a:t>number_of_entry</a:t>
            </a:r>
            <a:r>
              <a:rPr lang="en-US" dirty="0"/>
              <a:t>) per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particolare</a:t>
            </a:r>
            <a:r>
              <a:rPr lang="en-US" dirty="0"/>
              <a:t> </a:t>
            </a:r>
            <a:r>
              <a:rPr lang="en-US" dirty="0" err="1"/>
              <a:t>riportiamo</a:t>
            </a:r>
            <a:r>
              <a:rPr lang="en-US" dirty="0"/>
              <a:t> solo le </a:t>
            </a:r>
            <a:r>
              <a:rPr lang="en-US" dirty="0" err="1"/>
              <a:t>categorie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significative al fine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analisi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D05A74-922C-18B8-9B0A-FE221A9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5841"/>
              </p:ext>
            </p:extLst>
          </p:nvPr>
        </p:nvGraphicFramePr>
        <p:xfrm>
          <a:off x="405579" y="2199967"/>
          <a:ext cx="10759484" cy="444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742">
                  <a:extLst>
                    <a:ext uri="{9D8B030D-6E8A-4147-A177-3AD203B41FA5}">
                      <a16:colId xmlns:a16="http://schemas.microsoft.com/office/drawing/2014/main" val="1278500942"/>
                    </a:ext>
                  </a:extLst>
                </a:gridCol>
                <a:gridCol w="5379742">
                  <a:extLst>
                    <a:ext uri="{9D8B030D-6E8A-4147-A177-3AD203B41FA5}">
                      <a16:colId xmlns:a16="http://schemas.microsoft.com/office/drawing/2014/main" val="2880004507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entity definition without 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3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process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68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enumerative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7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if statement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3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case 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4547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architecture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068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component definition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914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component instantiation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070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for generate construct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412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complex component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08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element array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4441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memory indexing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6925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62"/>
      </a:accent1>
      <a:accent2>
        <a:srgbClr val="D5179F"/>
      </a:accent2>
      <a:accent3>
        <a:srgbClr val="CD29E7"/>
      </a:accent3>
      <a:accent4>
        <a:srgbClr val="6C17D5"/>
      </a:accent4>
      <a:accent5>
        <a:srgbClr val="312BE7"/>
      </a:accent5>
      <a:accent6>
        <a:srgbClr val="1760D5"/>
      </a:accent6>
      <a:hlink>
        <a:srgbClr val="59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BjornVTI</vt:lpstr>
      <vt:lpstr>Human evaluation and automatic metrics, correlation analysis</vt:lpstr>
      <vt:lpstr>Sommario</vt:lpstr>
      <vt:lpstr>Analisi su test set</vt:lpstr>
      <vt:lpstr>Analisi CodeGen</vt:lpstr>
      <vt:lpstr>Analisi CodeGen (correlazione)</vt:lpstr>
      <vt:lpstr>Analisi CodeGen (Categoria)</vt:lpstr>
      <vt:lpstr>Analisi Code t5 220</vt:lpstr>
      <vt:lpstr>Analisi CodeGen (correlazione)</vt:lpstr>
      <vt:lpstr>Analisi CodeGen (Categoria)</vt:lpstr>
      <vt:lpstr>Analisi Code GPT</vt:lpstr>
      <vt:lpstr>Analisi CodeGen (correlazione)</vt:lpstr>
      <vt:lpstr>Analisi CodeGen (Categoria)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270</cp:revision>
  <dcterms:created xsi:type="dcterms:W3CDTF">2024-11-04T17:15:30Z</dcterms:created>
  <dcterms:modified xsi:type="dcterms:W3CDTF">2024-11-05T12:12:03Z</dcterms:modified>
</cp:coreProperties>
</file>