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6" r:id="rId15"/>
    <p:sldId id="265" r:id="rId16"/>
    <p:sldId id="276" r:id="rId17"/>
    <p:sldId id="275" r:id="rId18"/>
    <p:sldId id="274" r:id="rId19"/>
    <p:sldId id="283" r:id="rId20"/>
    <p:sldId id="284" r:id="rId21"/>
    <p:sldId id="286" r:id="rId22"/>
    <p:sldId id="285" r:id="rId23"/>
    <p:sldId id="280" r:id="rId24"/>
    <p:sldId id="279" r:id="rId25"/>
    <p:sldId id="278" r:id="rId26"/>
    <p:sldId id="273" r:id="rId27"/>
    <p:sldId id="282" r:id="rId28"/>
    <p:sldId id="281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B8EAD-FEB5-C4A3-B020-2D723E8CDEBC}" v="351" dt="2024-11-19T20:36:06.923"/>
    <p1510:client id="{8BEA49BD-5CE1-6B1F-9A40-9BE672AAF9F5}" v="446" dt="2024-11-17T21:03:36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3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0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en-US" sz="4400"/>
              <a:t>Human evaluation and automatic metrics, correlation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err="1"/>
              <a:t>Presentazione</a:t>
            </a:r>
            <a:r>
              <a:rPr lang="en-US" sz="2800" dirty="0"/>
              <a:t> </a:t>
            </a:r>
            <a:r>
              <a:rPr lang="en-US" sz="2800" err="1"/>
              <a:t>risultati</a:t>
            </a: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406AE03-2ECF-8681-3924-1B652633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58" r="52428" b="-2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84" y="879988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t5 220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89" y="1538295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T5 220,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2587727"/>
            <a:ext cx="117378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44373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(0:44:37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414042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(6:54:42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271,272,273,274,275</a:t>
            </a:r>
          </a:p>
          <a:p>
            <a:endParaRPr lang="en-US" sz="2000" dirty="0"/>
          </a:p>
          <a:p>
            <a:r>
              <a:rPr lang="en-US" sz="2000" b="1" dirty="0"/>
              <a:t>Tempo </a:t>
            </a:r>
            <a:r>
              <a:rPr lang="en-US" sz="2000" b="1" dirty="0" err="1"/>
              <a:t>totale</a:t>
            </a:r>
            <a:r>
              <a:rPr lang="en-US" sz="2000" b="1" dirty="0"/>
              <a:t> di </a:t>
            </a:r>
            <a:r>
              <a:rPr lang="en-US" sz="2000" b="1" dirty="0" err="1"/>
              <a:t>valutazione</a:t>
            </a:r>
            <a:r>
              <a:rPr lang="en-US" sz="2000" b="1" dirty="0"/>
              <a:t>: 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2:13:7:60</a:t>
            </a:r>
            <a:r>
              <a:rPr lang="en-US" sz="2000" dirty="0"/>
              <a:t> (</a:t>
            </a:r>
            <a:r>
              <a:rPr lang="en-US" sz="2000" dirty="0" err="1"/>
              <a:t>ore:minuti:secondi:millisecondi</a:t>
            </a:r>
            <a:r>
              <a:rPr lang="en-US" sz="2000" dirty="0"/>
              <a:t>)</a:t>
            </a:r>
            <a:endParaRPr lang="en-US" dirty="0"/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146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264 human evaluation impact: 118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0.47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0.81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Nessuno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9925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 Code t5 220  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17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34409"/>
              </p:ext>
            </p:extLst>
          </p:nvPr>
        </p:nvGraphicFramePr>
        <p:xfrm>
          <a:off x="735945" y="2116802"/>
          <a:ext cx="10717452" cy="452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19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62686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827305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108701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42522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42522">
                  <a:extLst>
                    <a:ext uri="{9D8B030D-6E8A-4147-A177-3AD203B41FA5}">
                      <a16:colId xmlns:a16="http://schemas.microsoft.com/office/drawing/2014/main" val="3694811404"/>
                    </a:ext>
                  </a:extLst>
                </a:gridCol>
                <a:gridCol w="1642522">
                  <a:extLst>
                    <a:ext uri="{9D8B030D-6E8A-4147-A177-3AD203B41FA5}">
                      <a16:colId xmlns:a16="http://schemas.microsoft.com/office/drawing/2014/main" val="2280856461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77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t5 220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037981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46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GPT,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29069.204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(0:0:29:69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372010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(0:6:12:10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239,240,241,242,243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40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122 human evaluation impact: 82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0.122 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0.374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>
                <a:ea typeface="+mn-lt"/>
                <a:cs typeface="+mn-lt"/>
              </a:rPr>
              <a:t>Codice</a:t>
            </a:r>
            <a:r>
              <a:rPr lang="en-US" sz="2000" dirty="0">
                <a:ea typeface="+mn-lt"/>
                <a:cs typeface="+mn-lt"/>
              </a:rPr>
              <a:t> in </a:t>
            </a:r>
            <a:r>
              <a:rPr lang="en-US" sz="2000" dirty="0" err="1">
                <a:ea typeface="+mn-lt"/>
                <a:cs typeface="+mn-lt"/>
              </a:rPr>
              <a:t>più,ROM</a:t>
            </a:r>
            <a:r>
              <a:rPr lang="en-US" sz="2000" dirty="0">
                <a:ea typeface="+mn-lt"/>
                <a:cs typeface="+mn-lt"/>
              </a:rPr>
              <a:t> random </a:t>
            </a:r>
            <a:r>
              <a:rPr lang="en-US" sz="2000" dirty="0" err="1">
                <a:ea typeface="+mn-lt"/>
                <a:cs typeface="+mn-lt"/>
              </a:rPr>
              <a:t>nelle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predizioni,EMPTY</a:t>
            </a:r>
            <a:r>
              <a:rPr lang="en-US" sz="2000" dirty="0">
                <a:ea typeface="+mn-lt"/>
                <a:cs typeface="+mn-lt"/>
              </a:rPr>
              <a:t> PRED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426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74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97386"/>
              </p:ext>
            </p:extLst>
          </p:nvPr>
        </p:nvGraphicFramePr>
        <p:xfrm>
          <a:off x="616202" y="1953515"/>
          <a:ext cx="10886076" cy="451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4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03748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57205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1557202668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552446072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5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61564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0.75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82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T5_770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T5 770,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 34062.06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 0:0:34:62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315039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 0:5:15:39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256,257,258,259,260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 165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 280 human evaluation impact: 115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 0.51 </a:t>
            </a:r>
            <a:r>
              <a:rPr lang="en-US" sz="2000" b="1" dirty="0">
                <a:ea typeface="+mn-lt"/>
                <a:cs typeface="+mn-lt"/>
              </a:rPr>
              <a:t>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 </a:t>
            </a:r>
            <a:r>
              <a:rPr lang="en-US" sz="2000" dirty="0">
                <a:ea typeface="+mn-lt"/>
                <a:cs typeface="+mn-lt"/>
              </a:rPr>
              <a:t>0.86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err="1"/>
              <a:t>Nessuno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6887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0.41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T5 770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74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08795"/>
              </p:ext>
            </p:extLst>
          </p:nvPr>
        </p:nvGraphicFramePr>
        <p:xfrm>
          <a:off x="616202" y="1953515"/>
          <a:ext cx="10886076" cy="451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4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03748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57205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1557202668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552446072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040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T5 770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77651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1</a:t>
                      </a: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82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26022B-416E-49A1-26C8-8633442AD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DE9D3-9E8D-999F-045A-9429483D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9750966" cy="1186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cap="all" dirty="0" err="1"/>
              <a:t>Analisi</a:t>
            </a:r>
            <a:r>
              <a:rPr lang="en-US" sz="4000" cap="all" dirty="0"/>
              <a:t> Code T5 770 (Entry)</a:t>
            </a:r>
            <a:endParaRPr lang="en-US" sz="4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9D3F9-689E-7127-9F32-8F56E873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1" y="3204756"/>
            <a:ext cx="9721939" cy="20421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PROMPT: </a:t>
            </a:r>
            <a:r>
              <a:rPr lang="en-US" dirty="0"/>
              <a:t>Implement a basic I2C master controller</a:t>
            </a:r>
          </a:p>
        </p:txBody>
      </p:sp>
    </p:spTree>
    <p:extLst>
      <p:ext uri="{BB962C8B-B14F-4D97-AF65-F5344CB8AC3E}">
        <p14:creationId xmlns:p14="http://schemas.microsoft.com/office/powerpoint/2010/main" val="179913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87D2-A3B6-FEC8-889C-5785A732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01" y="1980746"/>
            <a:ext cx="10549570" cy="44901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Calibri" panose="020B0504020202020204" pitchFamily="34" charset="0"/>
            </a:pPr>
            <a:r>
              <a:rPr lang="en-US" sz="2800" dirty="0"/>
              <a:t>Framework di </a:t>
            </a:r>
            <a:r>
              <a:rPr lang="en-US" sz="2800" dirty="0" err="1"/>
              <a:t>analisi</a:t>
            </a:r>
            <a:endParaRPr lang="en-US" sz="2800" dirty="0"/>
          </a:p>
          <a:p>
            <a:pPr>
              <a:buFont typeface="Calibri" panose="020B0504020202020204" pitchFamily="34" charset="0"/>
            </a:pPr>
            <a:r>
              <a:rPr lang="en-US" sz="2800" err="1"/>
              <a:t>Analisi</a:t>
            </a:r>
            <a:r>
              <a:rPr lang="en-US" sz="2800" dirty="0"/>
              <a:t>  </a:t>
            </a:r>
            <a:r>
              <a:rPr lang="en-US" sz="2800" err="1"/>
              <a:t>sul</a:t>
            </a:r>
            <a:r>
              <a:rPr lang="en-US" sz="2800" dirty="0"/>
              <a:t> test set</a:t>
            </a:r>
            <a:endParaRPr lang="en-US"/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</a:t>
            </a:r>
            <a:r>
              <a:rPr lang="en-US" sz="2800" dirty="0" err="1"/>
              <a:t>CodeGen</a:t>
            </a:r>
            <a:endParaRPr lang="en-US" sz="2800" dirty="0"/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CodeT5_220</a:t>
            </a:r>
          </a:p>
          <a:p>
            <a:pPr>
              <a:buFont typeface="Calibri" panose="020B0504020202020204" pitchFamily="34" charset="0"/>
            </a:pPr>
            <a:r>
              <a:rPr lang="en-US" sz="2800" err="1"/>
              <a:t>Analisi</a:t>
            </a:r>
            <a:r>
              <a:rPr lang="en-US" sz="2800" dirty="0"/>
              <a:t> </a:t>
            </a:r>
            <a:r>
              <a:rPr lang="en-US" sz="2800" err="1"/>
              <a:t>CodeGPT</a:t>
            </a:r>
            <a:endParaRPr lang="en-US" sz="2800"/>
          </a:p>
          <a:p>
            <a:pPr>
              <a:buFont typeface="Calibri" panose="020B0504020202020204" pitchFamily="34" charset="0"/>
              <a:buChar char="-"/>
            </a:pPr>
            <a:r>
              <a:rPr lang="en-US" sz="2800" err="1"/>
              <a:t>Analisi</a:t>
            </a:r>
            <a:r>
              <a:rPr lang="en-US" sz="2800" dirty="0"/>
              <a:t> CodeT5_770</a:t>
            </a:r>
          </a:p>
          <a:p>
            <a:pPr>
              <a:buFont typeface="Calibri" panose="020B0504020202020204" pitchFamily="34" charset="0"/>
              <a:buChar char="-"/>
            </a:pPr>
            <a:r>
              <a:rPr lang="en-US" sz="2800" dirty="0" err="1"/>
              <a:t>Analisi</a:t>
            </a:r>
            <a:r>
              <a:rPr lang="en-US" sz="2800" dirty="0"/>
              <a:t> Claude Sonnet</a:t>
            </a:r>
          </a:p>
          <a:p>
            <a:pPr>
              <a:buFont typeface="Calibri" panose="020B0504020202020204" pitchFamily="34" charset="0"/>
              <a:buChar char="-"/>
            </a:pPr>
            <a:r>
              <a:rPr lang="en-US" sz="2800" dirty="0" err="1"/>
              <a:t>Analisi</a:t>
            </a:r>
            <a:r>
              <a:rPr lang="en-US" sz="2800" dirty="0"/>
              <a:t> common failure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385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680D1-3336-F058-F462-D5928070E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7F0D-B8AC-BFF5-07B3-AFAF12F0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091868"/>
            <a:ext cx="4627425" cy="107076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 cap="all" dirty="0" err="1"/>
              <a:t>Analisi</a:t>
            </a:r>
            <a:r>
              <a:rPr lang="en-US" sz="4000" cap="all" dirty="0"/>
              <a:t> Code T5 770 (Entry)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746FC-681A-CC51-BECC-42746AA7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65" y="2162629"/>
            <a:ext cx="4896264" cy="44849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generato</a:t>
            </a:r>
            <a:r>
              <a:rPr lang="en-US" dirty="0"/>
              <a:t> non </a:t>
            </a:r>
            <a:r>
              <a:rPr lang="en-US" dirty="0" err="1"/>
              <a:t>corrisponde</a:t>
            </a:r>
            <a:r>
              <a:rPr lang="en-US" dirty="0"/>
              <a:t> per </a:t>
            </a:r>
            <a:r>
              <a:rPr lang="en-US" dirty="0" err="1"/>
              <a:t>nulla</a:t>
            </a:r>
            <a:r>
              <a:rPr lang="en-US" dirty="0"/>
              <a:t> al prompt in ingress,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dimostrato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da </a:t>
            </a:r>
            <a:r>
              <a:rPr lang="en-US" dirty="0" err="1"/>
              <a:t>una</a:t>
            </a:r>
            <a:r>
              <a:rPr lang="en-US" dirty="0"/>
              <a:t> media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a 0.35 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B40BCD4-9401-33DD-8FA2-79EF0B847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028305"/>
            <a:ext cx="5492377" cy="321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85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D5BEC-9D42-57D3-60CA-1EDD1E3CD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CF99A-2760-5A18-E84D-E5F8EC84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091868"/>
            <a:ext cx="8793025" cy="2042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cap="all" dirty="0" err="1"/>
              <a:t>Analisi</a:t>
            </a:r>
            <a:r>
              <a:rPr lang="en-US" sz="4000" cap="all" dirty="0"/>
              <a:t> Code T5 770 (Entry)</a:t>
            </a:r>
            <a:endParaRPr lang="en-US" sz="4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A827C-08CC-9152-3D62-170E05FF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1" y="3204756"/>
            <a:ext cx="9779997" cy="2760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PROMPT:  </a:t>
            </a:r>
            <a:r>
              <a:rPr lang="en-US" dirty="0"/>
              <a:t>Create a 4-bit binary counter that increments on each clock pulse and resets asynchronously</a:t>
            </a:r>
          </a:p>
        </p:txBody>
      </p:sp>
    </p:spTree>
    <p:extLst>
      <p:ext uri="{BB962C8B-B14F-4D97-AF65-F5344CB8AC3E}">
        <p14:creationId xmlns:p14="http://schemas.microsoft.com/office/powerpoint/2010/main" val="166296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814F5D-7066-A3E5-3F3F-DA41F2F40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A12145F0-5149-412D-9A3F-1E3051B3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51A25-AF41-842F-6580-91903F81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79"/>
            <a:ext cx="10529560" cy="12255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cap="all"/>
              <a:t>Analisi </a:t>
            </a:r>
            <a:r>
              <a:rPr lang="en-US" sz="4000" cap="all" dirty="0"/>
              <a:t>Code T5 770 (Entry)</a:t>
            </a:r>
            <a:endParaRPr lang="en-US" sz="4000" cap="all"/>
          </a:p>
        </p:txBody>
      </p:sp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3B036-EC61-5225-0F68-7C31A3820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684" y="2455816"/>
            <a:ext cx="3424020" cy="38306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riportato</a:t>
            </a:r>
            <a:r>
              <a:rPr lang="en-US" dirty="0"/>
              <a:t> è </a:t>
            </a:r>
            <a:r>
              <a:rPr lang="en-US" dirty="0" err="1"/>
              <a:t>una</a:t>
            </a:r>
            <a:r>
              <a:rPr lang="en-US" dirty="0"/>
              <a:t> entity di alto </a:t>
            </a:r>
            <a:r>
              <a:rPr lang="en-US" dirty="0" err="1"/>
              <a:t>livello</a:t>
            </a:r>
            <a:r>
              <a:rPr lang="en-US" dirty="0"/>
              <a:t> (high level comment) </a:t>
            </a:r>
            <a:r>
              <a:rPr lang="en-US" dirty="0" err="1"/>
              <a:t>correttamente</a:t>
            </a:r>
            <a:r>
              <a:rPr lang="en-US" dirty="0"/>
              <a:t> </a:t>
            </a:r>
            <a:r>
              <a:rPr lang="en-US" dirty="0" err="1"/>
              <a:t>classificata</a:t>
            </a:r>
            <a:r>
              <a:rPr lang="en-US" dirty="0"/>
              <a:t> dal </a:t>
            </a:r>
            <a:r>
              <a:rPr lang="en-US" dirty="0" err="1"/>
              <a:t>modello</a:t>
            </a:r>
            <a:r>
              <a:rPr lang="en-US" dirty="0"/>
              <a:t> %t 770, </a:t>
            </a:r>
            <a:r>
              <a:rPr lang="en-US" dirty="0" err="1"/>
              <a:t>ipotesi</a:t>
            </a:r>
            <a:r>
              <a:rPr lang="en-US" dirty="0"/>
              <a:t> </a:t>
            </a:r>
            <a:r>
              <a:rPr lang="en-US" dirty="0" err="1"/>
              <a:t>confermata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da </a:t>
            </a:r>
            <a:r>
              <a:rPr lang="en-US" dirty="0" err="1"/>
              <a:t>una</a:t>
            </a:r>
            <a:r>
              <a:rPr lang="en-US" dirty="0"/>
              <a:t> media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metriche</a:t>
            </a:r>
            <a:r>
              <a:rPr lang="en-US" dirty="0"/>
              <a:t> di 0.91</a:t>
            </a:r>
          </a:p>
        </p:txBody>
      </p:sp>
      <p:pic>
        <p:nvPicPr>
          <p:cNvPr id="4" name="Immagine 3" descr="Immagine che contiene testo, schermo, schermata, software&#10;&#10;Descrizione generata automaticamente">
            <a:extLst>
              <a:ext uri="{FF2B5EF4-FFF2-40B4-BE49-F238E27FC236}">
                <a16:creationId xmlns:a16="http://schemas.microsoft.com/office/drawing/2014/main" id="{31EBC5EE-7904-DB26-C7D2-3337FAB6DA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73" y="2455815"/>
            <a:ext cx="6392958" cy="396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94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Claude Sonnet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Claude Sonnet,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 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 human evaluation impact: 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 </a:t>
            </a:r>
            <a:r>
              <a:rPr lang="en-US" sz="2000" b="1" dirty="0">
                <a:ea typeface="+mn-lt"/>
                <a:cs typeface="+mn-lt"/>
              </a:rPr>
              <a:t>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7841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Claude Sonnet 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74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/>
        </p:nvGraphicFramePr>
        <p:xfrm>
          <a:off x="616202" y="1953515"/>
          <a:ext cx="10886076" cy="451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4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03748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57205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1557202668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552446072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84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Claude Sonnet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/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Neue Haas Grotesk Text Pro"/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677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Correlazione</a:t>
            </a:r>
            <a:r>
              <a:rPr lang="en-US" sz="2800" cap="all" dirty="0"/>
              <a:t> </a:t>
            </a:r>
            <a:r>
              <a:rPr lang="en-US" sz="2800" cap="all" dirty="0" err="1"/>
              <a:t>globale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correlazione</a:t>
            </a:r>
            <a:r>
              <a:rPr lang="en-US" dirty="0"/>
              <a:t> </a:t>
            </a:r>
            <a:r>
              <a:rPr lang="en-US" dirty="0" err="1"/>
              <a:t>globale</a:t>
            </a:r>
            <a:r>
              <a:rPr lang="en-US" dirty="0"/>
              <a:t>, tutti I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con un p-value &lt; 0.5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004212"/>
              </p:ext>
            </p:extLst>
          </p:nvPr>
        </p:nvGraphicFramePr>
        <p:xfrm>
          <a:off x="1040745" y="2541344"/>
          <a:ext cx="9455836" cy="3745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959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3824653826"/>
                    </a:ext>
                  </a:extLst>
                </a:gridCol>
              </a:tblGrid>
              <a:tr h="469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Pearson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613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C84C-A5C4-A90B-A011-A2783883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65664"/>
            <a:ext cx="9922764" cy="814906"/>
          </a:xfrm>
        </p:spPr>
        <p:txBody>
          <a:bodyPr/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common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7DC39-09C7-D142-B626-42E2F8B9A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882423"/>
            <a:ext cx="9922764" cy="38387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</a:t>
            </a:r>
            <a:r>
              <a:rPr lang="en-US" dirty="0"/>
              <a:t> un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relativa</a:t>
            </a:r>
            <a:r>
              <a:rPr lang="en-US" dirty="0"/>
              <a:t> a </a:t>
            </a:r>
            <a:r>
              <a:rPr lang="en-US" dirty="0" err="1"/>
              <a:t>errori</a:t>
            </a:r>
            <a:r>
              <a:rPr lang="en-US" dirty="0"/>
              <a:t> </a:t>
            </a:r>
            <a:r>
              <a:rPr lang="en-US" dirty="0" err="1"/>
              <a:t>comuni</a:t>
            </a:r>
            <a:r>
              <a:rPr lang="en-US" dirty="0"/>
              <a:t> </a:t>
            </a:r>
            <a:r>
              <a:rPr lang="en-US" dirty="0" err="1"/>
              <a:t>commessi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in </a:t>
            </a:r>
            <a:r>
              <a:rPr lang="en-US" dirty="0" err="1"/>
              <a:t>esame</a:t>
            </a:r>
            <a:r>
              <a:rPr lang="en-US" dirty="0"/>
              <a:t>, in </a:t>
            </a:r>
            <a:r>
              <a:rPr lang="en-US" dirty="0" err="1"/>
              <a:t>particolare</a:t>
            </a:r>
            <a:r>
              <a:rPr lang="en-US" dirty="0"/>
              <a:t> se ne </a:t>
            </a:r>
            <a:r>
              <a:rPr lang="en-US" dirty="0" err="1"/>
              <a:t>riporta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top 20 per </a:t>
            </a:r>
            <a:r>
              <a:rPr lang="en-US" dirty="0" err="1"/>
              <a:t>questioni</a:t>
            </a:r>
            <a:r>
              <a:rPr lang="en-US" dirty="0"/>
              <a:t> di </a:t>
            </a:r>
            <a:r>
              <a:rPr lang="en-US" dirty="0" err="1"/>
              <a:t>leggibilità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8808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C84C-A5C4-A90B-A011-A2783883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common failure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13C560-9563-1B10-9FAE-1535FD44CFCD}"/>
              </a:ext>
            </a:extLst>
          </p:cNvPr>
          <p:cNvSpPr txBox="1">
            <a:spLocks/>
          </p:cNvSpPr>
          <p:nvPr/>
        </p:nvSpPr>
        <p:spPr>
          <a:xfrm>
            <a:off x="1088136" y="1882423"/>
            <a:ext cx="10475828" cy="44532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seconda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analizzano</a:t>
            </a:r>
            <a:r>
              <a:rPr lang="en-US" dirty="0"/>
              <a:t> per </a:t>
            </a:r>
            <a:r>
              <a:rPr lang="en-US" dirty="0" err="1"/>
              <a:t>categorie</a:t>
            </a:r>
          </a:p>
        </p:txBody>
      </p:sp>
    </p:spTree>
    <p:extLst>
      <p:ext uri="{BB962C8B-B14F-4D97-AF65-F5344CB8AC3E}">
        <p14:creationId xmlns:p14="http://schemas.microsoft.com/office/powerpoint/2010/main" val="2254421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2914-5564-914C-7160-003C3549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97" y="3425406"/>
            <a:ext cx="9922764" cy="1294228"/>
          </a:xfrm>
        </p:spPr>
        <p:txBody>
          <a:bodyPr/>
          <a:lstStyle/>
          <a:p>
            <a:pPr algn="ctr"/>
            <a:r>
              <a:rPr lang="en-US" dirty="0"/>
              <a:t>Grazie </a:t>
            </a:r>
            <a:r>
              <a:rPr lang="en-US" err="1"/>
              <a:t>dell'attenzione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di </a:t>
            </a:r>
            <a:r>
              <a:rPr lang="en-US" dirty="0" err="1"/>
              <a:t>analisi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D8697B-C00A-85B8-84F0-D57000B5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81" y="2386326"/>
            <a:ext cx="11336152" cy="4047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Allo</a:t>
            </a:r>
            <a:r>
              <a:rPr lang="en-US" dirty="0"/>
              <a:t> </a:t>
            </a:r>
            <a:r>
              <a:rPr lang="en-US" dirty="0" err="1"/>
              <a:t>scopo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sugli</a:t>
            </a:r>
            <a:r>
              <a:rPr lang="en-US" dirty="0"/>
              <a:t> output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strutturato</a:t>
            </a:r>
            <a:r>
              <a:rPr lang="en-US" dirty="0"/>
              <a:t> e </a:t>
            </a:r>
            <a:r>
              <a:rPr lang="en-US" dirty="0" err="1"/>
              <a:t>documentato</a:t>
            </a:r>
            <a:r>
              <a:rPr lang="en-US" dirty="0"/>
              <a:t> un framework di </a:t>
            </a:r>
            <a:r>
              <a:rPr lang="en-US" dirty="0" err="1"/>
              <a:t>analisi</a:t>
            </a:r>
            <a:r>
              <a:rPr lang="en-US" dirty="0"/>
              <a:t> in modo da </a:t>
            </a:r>
            <a:r>
              <a:rPr lang="en-US" dirty="0" err="1"/>
              <a:t>promuovere</a:t>
            </a:r>
            <a:r>
              <a:rPr lang="en-US" dirty="0"/>
              <a:t> la </a:t>
            </a:r>
            <a:r>
              <a:rPr lang="en-US" dirty="0" err="1"/>
              <a:t>ripetibilità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err="1"/>
              <a:t>Caratteristiche</a:t>
            </a:r>
            <a:r>
              <a:rPr lang="en-US" b="1"/>
              <a:t>:</a:t>
            </a:r>
            <a:endParaRPr lang="en-US" dirty="0"/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err="1"/>
              <a:t>Scritto</a:t>
            </a:r>
            <a:r>
              <a:rPr lang="en-US"/>
              <a:t> in python 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/>
              <a:t>Tool a </a:t>
            </a:r>
            <a:r>
              <a:rPr lang="en-US" dirty="0" err="1"/>
              <a:t>linea</a:t>
            </a:r>
            <a:r>
              <a:rPr lang="en-US" dirty="0"/>
              <a:t> di </a:t>
            </a:r>
            <a:r>
              <a:rPr lang="en-US" dirty="0" err="1"/>
              <a:t>comando</a:t>
            </a:r>
            <a:r>
              <a:rPr lang="en-US" dirty="0"/>
              <a:t> 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 err="1"/>
              <a:t>Interazione</a:t>
            </a:r>
            <a:r>
              <a:rPr lang="en-US" dirty="0"/>
              <a:t> semplice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 err="1"/>
              <a:t>Documentato</a:t>
            </a:r>
            <a:r>
              <a:rPr lang="en-US" dirty="0"/>
              <a:t> con </a:t>
            </a:r>
            <a:r>
              <a:rPr lang="en-US" dirty="0" err="1"/>
              <a:t>Doxygen</a:t>
            </a:r>
          </a:p>
        </p:txBody>
      </p:sp>
    </p:spTree>
    <p:extLst>
      <p:ext uri="{BB962C8B-B14F-4D97-AF65-F5344CB8AC3E}">
        <p14:creationId xmlns:p14="http://schemas.microsoft.com/office/powerpoint/2010/main" val="198198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di </a:t>
            </a:r>
            <a:r>
              <a:rPr lang="en-US" dirty="0" err="1"/>
              <a:t>analisi</a:t>
            </a:r>
          </a:p>
        </p:txBody>
      </p:sp>
      <p:pic>
        <p:nvPicPr>
          <p:cNvPr id="6" name="Content Placeholder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2099987-C74A-B6A3-07BC-D8C32B581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82" y="2170551"/>
            <a:ext cx="4847866" cy="1871573"/>
          </a:xfr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A0B771A-9B7F-D04A-3DA7-F0F76BF6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75" y="4504936"/>
            <a:ext cx="4846068" cy="16772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E00B5-431A-22DA-6EBB-C7E5095D4B1F}"/>
              </a:ext>
            </a:extLst>
          </p:cNvPr>
          <p:cNvSpPr txBox="1"/>
          <p:nvPr/>
        </p:nvSpPr>
        <p:spPr>
          <a:xfrm>
            <a:off x="5529384" y="2246923"/>
            <a:ext cx="642815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possibili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due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 err="1"/>
              <a:t>Creare</a:t>
            </a:r>
            <a:r>
              <a:rPr lang="en-US" dirty="0"/>
              <a:t> un excel per </a:t>
            </a:r>
            <a:r>
              <a:rPr lang="en-US" dirty="0" err="1"/>
              <a:t>effettuare</a:t>
            </a:r>
            <a:r>
              <a:rPr lang="en-US" dirty="0"/>
              <a:t> HE e </a:t>
            </a:r>
            <a:r>
              <a:rPr lang="en-US" dirty="0" err="1"/>
              <a:t>avere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single line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/>
              <a:t>Ottenere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68E89-A72A-F51C-089E-814784509892}"/>
              </a:ext>
            </a:extLst>
          </p:cNvPr>
          <p:cNvSpPr txBox="1"/>
          <p:nvPr/>
        </p:nvSpPr>
        <p:spPr>
          <a:xfrm>
            <a:off x="5529383" y="4044092"/>
            <a:ext cx="64281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Tra le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ottenibili</a:t>
            </a:r>
            <a:r>
              <a:rPr lang="en-US" dirty="0"/>
              <a:t> ci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err="1"/>
              <a:t>Analisi</a:t>
            </a:r>
            <a:r>
              <a:rPr lang="en-US" dirty="0"/>
              <a:t> di </a:t>
            </a:r>
            <a:r>
              <a:rPr lang="en-US" err="1"/>
              <a:t>correlazione</a:t>
            </a:r>
            <a:r>
              <a:rPr lang="en-US" dirty="0"/>
              <a:t> con le </a:t>
            </a:r>
            <a:r>
              <a:rPr lang="en-US" err="1"/>
              <a:t>metriche</a:t>
            </a:r>
            <a:r>
              <a:rPr lang="en-US" dirty="0"/>
              <a:t> con Kendall e </a:t>
            </a:r>
            <a:r>
              <a:rPr lang="en-US" err="1"/>
              <a:t>Spermann</a:t>
            </a:r>
            <a:endParaRPr lang="en-US" dirty="0" err="1"/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Impatto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delle</a:t>
            </a:r>
            <a:r>
              <a:rPr lang="en-US" dirty="0">
                <a:solidFill>
                  <a:srgbClr val="000000"/>
                </a:solidFill>
              </a:rPr>
              <a:t> HE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Statistiche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riguardo</a:t>
            </a:r>
            <a:r>
              <a:rPr lang="en-US" dirty="0">
                <a:solidFill>
                  <a:srgbClr val="000000"/>
                </a:solidFill>
              </a:rPr>
              <a:t> le </a:t>
            </a:r>
            <a:r>
              <a:rPr lang="en-US" dirty="0" err="1">
                <a:solidFill>
                  <a:srgbClr val="000000"/>
                </a:solidFill>
              </a:rPr>
              <a:t>metriche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Statistiche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sul</a:t>
            </a:r>
            <a:r>
              <a:rPr lang="en-US" dirty="0">
                <a:solidFill>
                  <a:srgbClr val="000000"/>
                </a:solidFill>
              </a:rPr>
              <a:t> tempo di </a:t>
            </a:r>
            <a:r>
              <a:rPr lang="en-US" dirty="0" err="1">
                <a:solidFill>
                  <a:srgbClr val="000000"/>
                </a:solidFill>
              </a:rPr>
              <a:t>valutazione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Analisi</a:t>
            </a:r>
            <a:r>
              <a:rPr lang="en-US" dirty="0">
                <a:solidFill>
                  <a:srgbClr val="000000"/>
                </a:solidFill>
              </a:rPr>
              <a:t> per </a:t>
            </a:r>
            <a:r>
              <a:rPr lang="en-US" dirty="0" err="1">
                <a:solidFill>
                  <a:srgbClr val="000000"/>
                </a:solidFill>
              </a:rPr>
              <a:t>categoria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sia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temporale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che</a:t>
            </a:r>
            <a:r>
              <a:rPr lang="en-US" dirty="0">
                <a:solidFill>
                  <a:srgbClr val="000000"/>
                </a:solidFill>
              </a:rPr>
              <a:t> di accuracy)</a:t>
            </a:r>
          </a:p>
        </p:txBody>
      </p:sp>
    </p:spTree>
    <p:extLst>
      <p:ext uri="{BB962C8B-B14F-4D97-AF65-F5344CB8AC3E}">
        <p14:creationId xmlns:p14="http://schemas.microsoft.com/office/powerpoint/2010/main" val="9740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>
            <a:normAutofit/>
          </a:bodyPr>
          <a:lstStyle/>
          <a:p>
            <a:r>
              <a:rPr lang="en-US" sz="4000"/>
              <a:t>Framework di analisi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0CE0D-8768-213E-4D15-00AD22CE1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2" y="3204755"/>
            <a:ext cx="4147804" cy="29660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Il framework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documentato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doxygen</a:t>
            </a:r>
            <a:r>
              <a:rPr lang="en-US" dirty="0"/>
              <a:t> per </a:t>
            </a:r>
            <a:r>
              <a:rPr lang="en-US" dirty="0" err="1"/>
              <a:t>renderlo</a:t>
            </a:r>
            <a:r>
              <a:rPr lang="en-US" dirty="0"/>
              <a:t> </a:t>
            </a:r>
            <a:r>
              <a:rPr lang="en-US" dirty="0" err="1"/>
              <a:t>facilemente</a:t>
            </a:r>
            <a:r>
              <a:rPr lang="en-US" dirty="0"/>
              <a:t> </a:t>
            </a:r>
            <a:r>
              <a:rPr lang="en-US" dirty="0" err="1"/>
              <a:t>usabile</a:t>
            </a:r>
            <a:r>
              <a:rPr lang="en-US" dirty="0"/>
              <a:t> ed </a:t>
            </a:r>
            <a:r>
              <a:rPr lang="en-US" dirty="0" err="1"/>
              <a:t>estendibile</a:t>
            </a:r>
            <a:r>
              <a:rPr lang="en-US" dirty="0"/>
              <a:t> </a:t>
            </a:r>
            <a:r>
              <a:rPr lang="en-US" dirty="0" err="1"/>
              <a:t>qualora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volessero</a:t>
            </a:r>
            <a:r>
              <a:rPr lang="en-US" dirty="0"/>
              <a:t> </a:t>
            </a:r>
            <a:r>
              <a:rPr lang="en-US" dirty="0" err="1"/>
              <a:t>integrare</a:t>
            </a:r>
            <a:r>
              <a:rPr lang="en-US" dirty="0"/>
              <a:t> </a:t>
            </a:r>
            <a:r>
              <a:rPr lang="en-US" dirty="0" err="1"/>
              <a:t>ulteriori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1C2601-60A3-1A42-D81D-5334DA612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636" y="1143000"/>
            <a:ext cx="42691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0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25795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cap="all" err="1"/>
              <a:t>Analisi</a:t>
            </a:r>
            <a:r>
              <a:rPr lang="en-US" sz="3600" cap="all" dirty="0"/>
              <a:t> </a:t>
            </a:r>
            <a:r>
              <a:rPr lang="en-US" sz="3600" cap="all" err="1"/>
              <a:t>su</a:t>
            </a:r>
            <a:r>
              <a:rPr lang="en-US" sz="3600" cap="all" dirty="0"/>
              <a:t> test set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2090AB-00BF-1232-D570-D01D06FFF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8977" t="13487" r="17278" b="3851"/>
          <a:stretch/>
        </p:blipFill>
        <p:spPr>
          <a:xfrm>
            <a:off x="6118320" y="571499"/>
            <a:ext cx="4881633" cy="5715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57609-32CB-3076-5EAA-F206F6C819FA}"/>
              </a:ext>
            </a:extLst>
          </p:cNvPr>
          <p:cNvSpPr txBox="1"/>
          <p:nvPr/>
        </p:nvSpPr>
        <p:spPr>
          <a:xfrm>
            <a:off x="514350" y="2095499"/>
            <a:ext cx="57531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</a:t>
            </a:r>
            <a:r>
              <a:rPr lang="en-US" dirty="0"/>
              <a:t> la </a:t>
            </a:r>
            <a:r>
              <a:rPr lang="en-US" dirty="0" err="1"/>
              <a:t>distribuzione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testset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err="1"/>
              <a:t>Possiamo</a:t>
            </a:r>
            <a:r>
              <a:rPr lang="en-US" dirty="0"/>
              <a:t> </a:t>
            </a:r>
            <a:r>
              <a:rPr lang="en-US" err="1"/>
              <a:t>notare</a:t>
            </a:r>
            <a:r>
              <a:rPr lang="en-US" dirty="0"/>
              <a:t> </a:t>
            </a:r>
            <a:r>
              <a:rPr lang="en-US" err="1"/>
              <a:t>che</a:t>
            </a:r>
            <a:r>
              <a:rPr lang="en-US" dirty="0"/>
              <a:t> il test set </a:t>
            </a:r>
            <a:r>
              <a:rPr lang="en-US" err="1"/>
              <a:t>presenta</a:t>
            </a:r>
            <a:r>
              <a:rPr lang="en-US" dirty="0"/>
              <a:t> </a:t>
            </a:r>
            <a:r>
              <a:rPr lang="en-US" err="1"/>
              <a:t>molte</a:t>
            </a:r>
            <a:r>
              <a:rPr lang="en-US" dirty="0"/>
              <a:t> entry per le </a:t>
            </a:r>
            <a:r>
              <a:rPr lang="en-US" err="1"/>
              <a:t>categorie</a:t>
            </a:r>
            <a:r>
              <a:rPr lang="en-US" dirty="0"/>
              <a:t> </a:t>
            </a:r>
            <a:r>
              <a:rPr lang="en-US" b="1" dirty="0"/>
              <a:t>level comments,</a:t>
            </a:r>
            <a:r>
              <a:rPr lang="en-US" dirty="0"/>
              <a:t> </a:t>
            </a:r>
            <a:r>
              <a:rPr lang="en-US" b="1" dirty="0"/>
              <a:t>concatenate</a:t>
            </a:r>
            <a:r>
              <a:rPr lang="en-US" dirty="0"/>
              <a:t> e </a:t>
            </a:r>
            <a:r>
              <a:rPr lang="en-US" b="1" dirty="0"/>
              <a:t>signal definition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548" y="855408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err="1"/>
              <a:t>Analisi</a:t>
            </a:r>
            <a:r>
              <a:rPr lang="en-US" sz="2800" cap="all" dirty="0"/>
              <a:t> </a:t>
            </a:r>
            <a:r>
              <a:rPr lang="en-US" sz="2800" cap="all" err="1"/>
              <a:t>CodeGen</a:t>
            </a:r>
            <a:endParaRPr lang="en-US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89" y="1710359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Gen,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2563146"/>
            <a:ext cx="117378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83406 </a:t>
            </a:r>
            <a:r>
              <a:rPr lang="en-US" sz="200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(1:23:41 </a:t>
            </a:r>
            <a:r>
              <a:rPr lang="en-US" sz="200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632041 </a:t>
            </a:r>
            <a:r>
              <a:rPr lang="en-US" sz="200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(10:32:41 </a:t>
            </a:r>
            <a:r>
              <a:rPr lang="en-US" sz="200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236,237,238,239,240</a:t>
            </a:r>
          </a:p>
          <a:p>
            <a:endParaRPr lang="en-US" sz="2000" dirty="0"/>
          </a:p>
          <a:p>
            <a:r>
              <a:rPr lang="en-US" sz="2000" b="1" dirty="0"/>
              <a:t>Tempo </a:t>
            </a:r>
            <a:r>
              <a:rPr lang="en-US" sz="2000" b="1" dirty="0" err="1"/>
              <a:t>totale</a:t>
            </a:r>
            <a:r>
              <a:rPr lang="en-US" sz="2000" b="1" dirty="0"/>
              <a:t> di </a:t>
            </a:r>
            <a:r>
              <a:rPr lang="en-US" sz="2000" b="1" dirty="0" err="1"/>
              <a:t>valutazione</a:t>
            </a:r>
            <a:r>
              <a:rPr lang="en-US" sz="2000" b="1" dirty="0"/>
              <a:t>: </a:t>
            </a:r>
            <a:r>
              <a:rPr lang="en-US" sz="2000" dirty="0">
                <a:ea typeface="+mn-lt"/>
                <a:cs typeface="+mn-lt"/>
              </a:rPr>
              <a:t>4:4:39:397 (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150 </a:t>
            </a:r>
            <a:r>
              <a:rPr lang="en-US" sz="200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219 human evaluation impact: 69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0.46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0.67 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Aggiunta</a:t>
            </a:r>
            <a:r>
              <a:rPr lang="en-US" sz="2000" dirty="0"/>
              <a:t> random di </a:t>
            </a:r>
            <a:r>
              <a:rPr lang="en-US" sz="2000" dirty="0" err="1"/>
              <a:t>blocchi</a:t>
            </a:r>
            <a:r>
              <a:rPr lang="en-US" sz="2000" dirty="0"/>
              <a:t> di ROM non </a:t>
            </a:r>
            <a:r>
              <a:rPr lang="en-US" sz="2000" dirty="0" err="1"/>
              <a:t>richiesti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3559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19344"/>
              </p:ext>
            </p:extLst>
          </p:nvPr>
        </p:nvGraphicFramePr>
        <p:xfrm>
          <a:off x="680340" y="2366290"/>
          <a:ext cx="10827620" cy="452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567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95951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32477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955959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65222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65222">
                  <a:extLst>
                    <a:ext uri="{9D8B030D-6E8A-4147-A177-3AD203B41FA5}">
                      <a16:colId xmlns:a16="http://schemas.microsoft.com/office/drawing/2014/main" val="3134780531"/>
                    </a:ext>
                  </a:extLst>
                </a:gridCol>
                <a:gridCol w="1665222">
                  <a:extLst>
                    <a:ext uri="{9D8B030D-6E8A-4147-A177-3AD203B41FA5}">
                      <a16:colId xmlns:a16="http://schemas.microsoft.com/office/drawing/2014/main" val="1020137527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dirty="0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45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48837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94060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62"/>
      </a:accent1>
      <a:accent2>
        <a:srgbClr val="D5179F"/>
      </a:accent2>
      <a:accent3>
        <a:srgbClr val="CD29E7"/>
      </a:accent3>
      <a:accent4>
        <a:srgbClr val="6C17D5"/>
      </a:accent4>
      <a:accent5>
        <a:srgbClr val="312BE7"/>
      </a:accent5>
      <a:accent6>
        <a:srgbClr val="1760D5"/>
      </a:accent6>
      <a:hlink>
        <a:srgbClr val="593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1958</Words>
  <Application>Microsoft Office PowerPoint</Application>
  <PresentationFormat>Widescreen</PresentationFormat>
  <Paragraphs>539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Arial</vt:lpstr>
      <vt:lpstr>Calibri</vt:lpstr>
      <vt:lpstr>Neue Haas Grotesk Text Pro</vt:lpstr>
      <vt:lpstr>BjornVTI</vt:lpstr>
      <vt:lpstr>Human evaluation and automatic metrics, correlation analysis</vt:lpstr>
      <vt:lpstr>Sommario</vt:lpstr>
      <vt:lpstr>Framework di analisi</vt:lpstr>
      <vt:lpstr>Framework di analisi</vt:lpstr>
      <vt:lpstr>Framework di analisi</vt:lpstr>
      <vt:lpstr>Analisi su test set</vt:lpstr>
      <vt:lpstr>Analisi CodeGen</vt:lpstr>
      <vt:lpstr>Analisi CodeGen (correlazione)</vt:lpstr>
      <vt:lpstr>Analisi CodeGen (Categoria)</vt:lpstr>
      <vt:lpstr>Analisi Code t5 220</vt:lpstr>
      <vt:lpstr>Analisi Code t5 220  (correlazione)</vt:lpstr>
      <vt:lpstr>Analisi Code t5 220 (Categoria)</vt:lpstr>
      <vt:lpstr>Analisi Code GPT</vt:lpstr>
      <vt:lpstr>Analisi Code GPT (correlazione)</vt:lpstr>
      <vt:lpstr>Analisi Code GPT (Categoria)</vt:lpstr>
      <vt:lpstr>Analisi Code T5_770</vt:lpstr>
      <vt:lpstr>Analisi Code T5 770 (correlazione)</vt:lpstr>
      <vt:lpstr>Analisi Code T5 770 (Categoria)</vt:lpstr>
      <vt:lpstr>Analisi Code T5 770 (Entry)</vt:lpstr>
      <vt:lpstr>Analisi Code T5 770 (Entry)</vt:lpstr>
      <vt:lpstr>Analisi Code T5 770 (Entry)</vt:lpstr>
      <vt:lpstr>Analisi Code T5 770 (Entry)</vt:lpstr>
      <vt:lpstr>Analisi Claude Sonnet</vt:lpstr>
      <vt:lpstr>Analisi Claude Sonnet (correlazione)</vt:lpstr>
      <vt:lpstr>Analisi Claude Sonnet (Categoria)</vt:lpstr>
      <vt:lpstr>Correlazione globale</vt:lpstr>
      <vt:lpstr>Analisi common failure</vt:lpstr>
      <vt:lpstr>Analisi common failure</vt:lpstr>
      <vt:lpstr>Grazie dell'attenzione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Di Fiandra</dc:creator>
  <cp:lastModifiedBy>MARCO DI FIANDRA</cp:lastModifiedBy>
  <cp:revision>647</cp:revision>
  <dcterms:created xsi:type="dcterms:W3CDTF">2024-11-04T17:15:30Z</dcterms:created>
  <dcterms:modified xsi:type="dcterms:W3CDTF">2024-11-23T13:56:16Z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2024-11-23T13:47:04Z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bb6593f2-6fa4-4167-a79e-e66fe3e78017</vt:lpwstr>
  </property>
  <property fmtid="{D5CDD505-2E9C-101B-9397-08002B2CF9AE}" pid="8" name="MSIP_Label_2ad0b24d-6422-44b0-b3de-abb3a9e8c81a_ContentBits">
    <vt:lpwstr>0</vt:lpwstr>
  </property>
</Properties>
</file>