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C16AD8-5AE3-48C2-9B38-F2DD6D37B0F3}" type="datetimeFigureOut">
              <a:rPr lang="en-US" smtClean="0"/>
              <a:pPr/>
              <a:t>2/22/2013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A8597-0B5C-46DE-8E2D-6D7FCA585C65}" type="slidenum">
              <a:rPr lang="en-US" smtClean="0"/>
              <a:pPr/>
              <a:t>‹#›</a:t>
            </a:fld>
            <a:endParaRPr lang="en-US"/>
          </a:p>
        </p:txBody>
      </p:sp>
    </p:spTree>
    <p:extLst>
      <p:ext uri="{BB962C8B-B14F-4D97-AF65-F5344CB8AC3E}">
        <p14:creationId xmlns:p14="http://schemas.microsoft.com/office/powerpoint/2010/main" val="2646721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C16AD8-5AE3-48C2-9B38-F2DD6D37B0F3}" type="datetimeFigureOut">
              <a:rPr lang="en-US" smtClean="0"/>
              <a:pPr/>
              <a:t>2/22/2013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A8597-0B5C-46DE-8E2D-6D7FCA585C65}" type="slidenum">
              <a:rPr lang="en-US" smtClean="0"/>
              <a:pPr/>
              <a:t>‹#›</a:t>
            </a:fld>
            <a:endParaRPr lang="en-US"/>
          </a:p>
        </p:txBody>
      </p:sp>
    </p:spTree>
    <p:extLst>
      <p:ext uri="{BB962C8B-B14F-4D97-AF65-F5344CB8AC3E}">
        <p14:creationId xmlns:p14="http://schemas.microsoft.com/office/powerpoint/2010/main" val="3948587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C16AD8-5AE3-48C2-9B38-F2DD6D37B0F3}" type="datetimeFigureOut">
              <a:rPr lang="en-US" smtClean="0"/>
              <a:pPr/>
              <a:t>2/22/2013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A8597-0B5C-46DE-8E2D-6D7FCA585C65}" type="slidenum">
              <a:rPr lang="en-US" smtClean="0"/>
              <a:pPr/>
              <a:t>‹#›</a:t>
            </a:fld>
            <a:endParaRPr lang="en-US"/>
          </a:p>
        </p:txBody>
      </p:sp>
    </p:spTree>
    <p:extLst>
      <p:ext uri="{BB962C8B-B14F-4D97-AF65-F5344CB8AC3E}">
        <p14:creationId xmlns:p14="http://schemas.microsoft.com/office/powerpoint/2010/main" val="611606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C16AD8-5AE3-48C2-9B38-F2DD6D37B0F3}" type="datetimeFigureOut">
              <a:rPr lang="en-US" smtClean="0"/>
              <a:pPr/>
              <a:t>2/22/2013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A8597-0B5C-46DE-8E2D-6D7FCA585C65}" type="slidenum">
              <a:rPr lang="en-US" smtClean="0"/>
              <a:pPr/>
              <a:t>‹#›</a:t>
            </a:fld>
            <a:endParaRPr lang="en-US"/>
          </a:p>
        </p:txBody>
      </p:sp>
    </p:spTree>
    <p:extLst>
      <p:ext uri="{BB962C8B-B14F-4D97-AF65-F5344CB8AC3E}">
        <p14:creationId xmlns:p14="http://schemas.microsoft.com/office/powerpoint/2010/main" val="3835336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C16AD8-5AE3-48C2-9B38-F2DD6D37B0F3}" type="datetimeFigureOut">
              <a:rPr lang="en-US" smtClean="0"/>
              <a:pPr/>
              <a:t>2/22/2013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A8597-0B5C-46DE-8E2D-6D7FCA585C65}" type="slidenum">
              <a:rPr lang="en-US" smtClean="0"/>
              <a:pPr/>
              <a:t>‹#›</a:t>
            </a:fld>
            <a:endParaRPr lang="en-US"/>
          </a:p>
        </p:txBody>
      </p:sp>
    </p:spTree>
    <p:extLst>
      <p:ext uri="{BB962C8B-B14F-4D97-AF65-F5344CB8AC3E}">
        <p14:creationId xmlns:p14="http://schemas.microsoft.com/office/powerpoint/2010/main" val="390916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C16AD8-5AE3-48C2-9B38-F2DD6D37B0F3}" type="datetimeFigureOut">
              <a:rPr lang="en-US" smtClean="0"/>
              <a:pPr/>
              <a:t>2/22/2013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EA8597-0B5C-46DE-8E2D-6D7FCA585C65}" type="slidenum">
              <a:rPr lang="en-US" smtClean="0"/>
              <a:pPr/>
              <a:t>‹#›</a:t>
            </a:fld>
            <a:endParaRPr lang="en-US"/>
          </a:p>
        </p:txBody>
      </p:sp>
    </p:spTree>
    <p:extLst>
      <p:ext uri="{BB962C8B-B14F-4D97-AF65-F5344CB8AC3E}">
        <p14:creationId xmlns:p14="http://schemas.microsoft.com/office/powerpoint/2010/main" val="689427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C16AD8-5AE3-48C2-9B38-F2DD6D37B0F3}" type="datetimeFigureOut">
              <a:rPr lang="en-US" smtClean="0"/>
              <a:pPr/>
              <a:t>2/22/2013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EA8597-0B5C-46DE-8E2D-6D7FCA585C65}" type="slidenum">
              <a:rPr lang="en-US" smtClean="0"/>
              <a:pPr/>
              <a:t>‹#›</a:t>
            </a:fld>
            <a:endParaRPr lang="en-US"/>
          </a:p>
        </p:txBody>
      </p:sp>
    </p:spTree>
    <p:extLst>
      <p:ext uri="{BB962C8B-B14F-4D97-AF65-F5344CB8AC3E}">
        <p14:creationId xmlns:p14="http://schemas.microsoft.com/office/powerpoint/2010/main" val="2411351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C16AD8-5AE3-48C2-9B38-F2DD6D37B0F3}" type="datetimeFigureOut">
              <a:rPr lang="en-US" smtClean="0"/>
              <a:pPr/>
              <a:t>2/22/2013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EA8597-0B5C-46DE-8E2D-6D7FCA585C65}" type="slidenum">
              <a:rPr lang="en-US" smtClean="0"/>
              <a:pPr/>
              <a:t>‹#›</a:t>
            </a:fld>
            <a:endParaRPr lang="en-US"/>
          </a:p>
        </p:txBody>
      </p:sp>
    </p:spTree>
    <p:extLst>
      <p:ext uri="{BB962C8B-B14F-4D97-AF65-F5344CB8AC3E}">
        <p14:creationId xmlns:p14="http://schemas.microsoft.com/office/powerpoint/2010/main" val="427255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16AD8-5AE3-48C2-9B38-F2DD6D37B0F3}" type="datetimeFigureOut">
              <a:rPr lang="en-US" smtClean="0"/>
              <a:pPr/>
              <a:t>2/22/2013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EA8597-0B5C-46DE-8E2D-6D7FCA585C65}" type="slidenum">
              <a:rPr lang="en-US" smtClean="0"/>
              <a:pPr/>
              <a:t>‹#›</a:t>
            </a:fld>
            <a:endParaRPr lang="en-US"/>
          </a:p>
        </p:txBody>
      </p:sp>
    </p:spTree>
    <p:extLst>
      <p:ext uri="{BB962C8B-B14F-4D97-AF65-F5344CB8AC3E}">
        <p14:creationId xmlns:p14="http://schemas.microsoft.com/office/powerpoint/2010/main" val="208357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C16AD8-5AE3-48C2-9B38-F2DD6D37B0F3}" type="datetimeFigureOut">
              <a:rPr lang="en-US" smtClean="0"/>
              <a:pPr/>
              <a:t>2/22/2013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EA8597-0B5C-46DE-8E2D-6D7FCA585C65}" type="slidenum">
              <a:rPr lang="en-US" smtClean="0"/>
              <a:pPr/>
              <a:t>‹#›</a:t>
            </a:fld>
            <a:endParaRPr lang="en-US"/>
          </a:p>
        </p:txBody>
      </p:sp>
    </p:spTree>
    <p:extLst>
      <p:ext uri="{BB962C8B-B14F-4D97-AF65-F5344CB8AC3E}">
        <p14:creationId xmlns:p14="http://schemas.microsoft.com/office/powerpoint/2010/main" val="2481113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C16AD8-5AE3-48C2-9B38-F2DD6D37B0F3}" type="datetimeFigureOut">
              <a:rPr lang="en-US" smtClean="0"/>
              <a:pPr/>
              <a:t>2/22/2013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EA8597-0B5C-46DE-8E2D-6D7FCA585C65}" type="slidenum">
              <a:rPr lang="en-US" smtClean="0"/>
              <a:pPr/>
              <a:t>‹#›</a:t>
            </a:fld>
            <a:endParaRPr lang="en-US"/>
          </a:p>
        </p:txBody>
      </p:sp>
    </p:spTree>
    <p:extLst>
      <p:ext uri="{BB962C8B-B14F-4D97-AF65-F5344CB8AC3E}">
        <p14:creationId xmlns:p14="http://schemas.microsoft.com/office/powerpoint/2010/main" val="1884459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16AD8-5AE3-48C2-9B38-F2DD6D37B0F3}" type="datetimeFigureOut">
              <a:rPr lang="en-US" smtClean="0"/>
              <a:pPr/>
              <a:t>2/22/2013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EA8597-0B5C-46DE-8E2D-6D7FCA585C65}" type="slidenum">
              <a:rPr lang="en-US" smtClean="0"/>
              <a:pPr/>
              <a:t>‹#›</a:t>
            </a:fld>
            <a:endParaRPr lang="en-US"/>
          </a:p>
        </p:txBody>
      </p:sp>
    </p:spTree>
    <p:extLst>
      <p:ext uri="{BB962C8B-B14F-4D97-AF65-F5344CB8AC3E}">
        <p14:creationId xmlns:p14="http://schemas.microsoft.com/office/powerpoint/2010/main" val="441677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6000" dirty="0" smtClean="0">
                <a:solidFill>
                  <a:srgbClr val="FF0000"/>
                </a:solidFill>
              </a:rPr>
              <a:t>LECTURE 13</a:t>
            </a:r>
            <a:br>
              <a:rPr lang="en-US" sz="6000" dirty="0" smtClean="0">
                <a:solidFill>
                  <a:srgbClr val="FF0000"/>
                </a:solidFill>
              </a:rPr>
            </a:br>
            <a:endParaRPr lang="en-US" sz="6000" dirty="0">
              <a:solidFill>
                <a:srgbClr val="FF0000"/>
              </a:solidFill>
            </a:endParaRPr>
          </a:p>
        </p:txBody>
      </p:sp>
      <p:sp>
        <p:nvSpPr>
          <p:cNvPr id="5" name="Content Placeholder 4"/>
          <p:cNvSpPr>
            <a:spLocks noGrp="1"/>
          </p:cNvSpPr>
          <p:nvPr>
            <p:ph idx="1"/>
          </p:nvPr>
        </p:nvSpPr>
        <p:spPr/>
        <p:txBody>
          <a:bodyPr>
            <a:normAutofit/>
          </a:bodyPr>
          <a:lstStyle/>
          <a:p>
            <a:pPr marL="0" indent="0">
              <a:buNone/>
            </a:pPr>
            <a:r>
              <a:rPr lang="en-US" sz="4000" b="1" dirty="0" smtClean="0">
                <a:solidFill>
                  <a:srgbClr val="0070C0"/>
                </a:solidFill>
              </a:rPr>
              <a:t>WILLIAM ALSTON’S </a:t>
            </a:r>
            <a:r>
              <a:rPr lang="en-US" sz="4000" i="1" dirty="0" smtClean="0"/>
              <a:t>PERCEIVING GOD. THE EPISTEMOLOGY OF RELIGIOUS EXPERIENCE</a:t>
            </a:r>
            <a:endParaRPr lang="en-US" sz="4000" i="1" dirty="0"/>
          </a:p>
          <a:p>
            <a:pPr marL="0" indent="0" algn="ctr">
              <a:buNone/>
            </a:pPr>
            <a:r>
              <a:rPr lang="en-US" sz="4000" dirty="0" smtClean="0">
                <a:solidFill>
                  <a:srgbClr val="C00000"/>
                </a:solidFill>
                <a:latin typeface="Impact" pitchFamily="34" charset="0"/>
              </a:rPr>
              <a:t>CHAPTER 1 </a:t>
            </a:r>
          </a:p>
          <a:p>
            <a:pPr marL="0" indent="0" algn="ctr">
              <a:buNone/>
            </a:pPr>
            <a:r>
              <a:rPr lang="en-US" sz="4000" dirty="0" smtClean="0"/>
              <a:t>“</a:t>
            </a:r>
            <a:r>
              <a:rPr lang="en-US" sz="4000" dirty="0" smtClean="0">
                <a:solidFill>
                  <a:srgbClr val="00B050"/>
                </a:solidFill>
              </a:rPr>
              <a:t>THE EXPERIENCE OF </a:t>
            </a:r>
            <a:r>
              <a:rPr lang="en-US" sz="4000" b="1" dirty="0" smtClean="0">
                <a:solidFill>
                  <a:srgbClr val="7030A0"/>
                </a:solidFill>
                <a:latin typeface="French Script MT" pitchFamily="66" charset="0"/>
              </a:rPr>
              <a:t>GOD</a:t>
            </a:r>
            <a:r>
              <a:rPr lang="en-US" sz="4000" dirty="0" smtClean="0"/>
              <a:t>”</a:t>
            </a:r>
          </a:p>
          <a:p>
            <a:pPr marL="0" indent="0" algn="ctr">
              <a:buNone/>
            </a:pPr>
            <a:r>
              <a:rPr lang="en-US" sz="4000" dirty="0" smtClean="0"/>
              <a:t>(CONTINUED)</a:t>
            </a:r>
          </a:p>
        </p:txBody>
      </p:sp>
    </p:spTree>
    <p:extLst>
      <p:ext uri="{BB962C8B-B14F-4D97-AF65-F5344CB8AC3E}">
        <p14:creationId xmlns:p14="http://schemas.microsoft.com/office/powerpoint/2010/main" val="3261672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87562"/>
          </a:xfrm>
        </p:spPr>
        <p:txBody>
          <a:bodyPr>
            <a:normAutofit fontScale="90000"/>
          </a:bodyPr>
          <a:lstStyle/>
          <a:p>
            <a:r>
              <a:rPr lang="en-US" dirty="0" smtClean="0">
                <a:solidFill>
                  <a:srgbClr val="FF0000"/>
                </a:solidFill>
              </a:rPr>
              <a:t>SOME MAY DOUBT THAT THERE ARE SUCH DISTINCTIVE WAYS OF APPEARING</a:t>
            </a:r>
            <a:endParaRPr lang="en-US" dirty="0">
              <a:solidFill>
                <a:srgbClr val="FF0000"/>
              </a:solidFill>
            </a:endParaRPr>
          </a:p>
        </p:txBody>
      </p:sp>
      <p:sp>
        <p:nvSpPr>
          <p:cNvPr id="3" name="Content Placeholder 2"/>
          <p:cNvSpPr>
            <a:spLocks noGrp="1"/>
          </p:cNvSpPr>
          <p:nvPr>
            <p:ph idx="1"/>
          </p:nvPr>
        </p:nvSpPr>
        <p:spPr>
          <a:xfrm>
            <a:off x="457200" y="2667000"/>
            <a:ext cx="8229600" cy="3459163"/>
          </a:xfrm>
        </p:spPr>
        <p:txBody>
          <a:bodyPr/>
          <a:lstStyle/>
          <a:p>
            <a:pPr>
              <a:buNone/>
            </a:pPr>
            <a:r>
              <a:rPr lang="en-US" dirty="0" smtClean="0"/>
              <a:t>BUT, SAYS </a:t>
            </a:r>
            <a:r>
              <a:rPr lang="en-US" dirty="0" smtClean="0">
                <a:solidFill>
                  <a:srgbClr val="FF0000"/>
                </a:solidFill>
                <a:latin typeface="Impact" pitchFamily="34" charset="0"/>
              </a:rPr>
              <a:t>ALSTON</a:t>
            </a:r>
            <a:r>
              <a:rPr lang="en-US" dirty="0" smtClean="0"/>
              <a:t>, WE SHOULD NOT SUPPOSE (AND CANNOT JUSTIFY THE CLAIM) THAT THERE ARE </a:t>
            </a:r>
            <a:r>
              <a:rPr lang="en-US" i="1" dirty="0" smtClean="0"/>
              <a:t>A PRIORI </a:t>
            </a:r>
            <a:r>
              <a:rPr lang="en-US" dirty="0" smtClean="0"/>
              <a:t>LIMITS ON HOW </a:t>
            </a:r>
            <a:r>
              <a:rPr lang="en-US" b="1" dirty="0" smtClean="0"/>
              <a:t>OBJECTIVE FEATURES </a:t>
            </a:r>
            <a:r>
              <a:rPr lang="en-US" dirty="0" smtClean="0"/>
              <a:t>MAY PRESENT THEMSELVES IN </a:t>
            </a:r>
            <a:r>
              <a:rPr lang="en-US" b="1" dirty="0" smtClean="0">
                <a:solidFill>
                  <a:srgbClr val="00B050"/>
                </a:solidFill>
              </a:rPr>
              <a:t>EXPERIENCE</a:t>
            </a:r>
            <a:r>
              <a:rPr lang="en-US" dirty="0" smtClean="0"/>
              <a:t>.</a:t>
            </a:r>
          </a:p>
          <a:p>
            <a:pPr>
              <a:buNone/>
            </a:pPr>
            <a:r>
              <a:rPr lang="en-US" dirty="0" smtClean="0"/>
              <a:t>(p. 47)</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THE </a:t>
            </a:r>
            <a:r>
              <a:rPr lang="en-US" b="1" i="1" dirty="0" smtClean="0">
                <a:solidFill>
                  <a:srgbClr val="C00000"/>
                </a:solidFill>
              </a:rPr>
              <a:t>THEORY OF APPEARING</a:t>
            </a:r>
            <a:endParaRPr lang="en-US" b="1"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pPr>
              <a:buNone/>
            </a:pPr>
            <a:r>
              <a:rPr lang="en-US" dirty="0" smtClean="0"/>
              <a:t>ALSTON HAS A GENERAL PHILOSOPHICAL “ACCOUNT” OF THE NATURE AND STRUCTURE OF PERCEPTION:  </a:t>
            </a:r>
          </a:p>
          <a:p>
            <a:pPr>
              <a:buNone/>
            </a:pPr>
            <a:r>
              <a:rPr lang="en-US" dirty="0" smtClean="0"/>
              <a:t>(</a:t>
            </a:r>
            <a:r>
              <a:rPr lang="en-US" b="1" dirty="0" smtClean="0">
                <a:solidFill>
                  <a:srgbClr val="C00000"/>
                </a:solidFill>
                <a:latin typeface="Century Gothic" pitchFamily="34" charset="0"/>
              </a:rPr>
              <a:t>TA</a:t>
            </a:r>
            <a:r>
              <a:rPr lang="en-US" dirty="0" smtClean="0"/>
              <a:t>) FOR </a:t>
            </a:r>
            <a:r>
              <a:rPr lang="en-US" dirty="0" smtClean="0">
                <a:latin typeface="Impact" pitchFamily="34" charset="0"/>
              </a:rPr>
              <a:t>S</a:t>
            </a:r>
            <a:r>
              <a:rPr lang="en-US" dirty="0" smtClean="0"/>
              <a:t> TO PERCEIVE </a:t>
            </a:r>
            <a:r>
              <a:rPr lang="en-US" dirty="0" smtClean="0">
                <a:latin typeface="Arial Black" pitchFamily="34" charset="0"/>
              </a:rPr>
              <a:t>X</a:t>
            </a:r>
            <a:r>
              <a:rPr lang="en-US" dirty="0" smtClean="0"/>
              <a:t> IS JUST FOR </a:t>
            </a:r>
            <a:r>
              <a:rPr lang="en-US" dirty="0" smtClean="0">
                <a:latin typeface="Arial Black" pitchFamily="34" charset="0"/>
              </a:rPr>
              <a:t>X</a:t>
            </a:r>
            <a:r>
              <a:rPr lang="en-US" dirty="0" smtClean="0"/>
              <a:t> TO BE THE ENTITY THAT IS APPEARING TO </a:t>
            </a:r>
            <a:r>
              <a:rPr lang="en-US" dirty="0" smtClean="0">
                <a:latin typeface="Impact" pitchFamily="34" charset="0"/>
              </a:rPr>
              <a:t>S</a:t>
            </a:r>
            <a:r>
              <a:rPr lang="en-US" dirty="0" smtClean="0"/>
              <a:t> </a:t>
            </a:r>
            <a:r>
              <a:rPr lang="en-US" i="1" dirty="0" smtClean="0"/>
              <a:t>AS </a:t>
            </a:r>
            <a:r>
              <a:rPr lang="en-US" dirty="0" smtClean="0"/>
              <a:t>SO-AND-SO (A CERTAIN WAY OF APPEARING). </a:t>
            </a:r>
          </a:p>
          <a:p>
            <a:pPr>
              <a:buNone/>
            </a:pPr>
            <a:r>
              <a:rPr lang="en-US" dirty="0" smtClean="0"/>
              <a:t>[ON SO-CALLED “EXTERNALIST” THEORIES OF PERCEPTION, </a:t>
            </a:r>
            <a:r>
              <a:rPr lang="en-US" dirty="0" smtClean="0">
                <a:latin typeface="Arial Black" pitchFamily="34" charset="0"/>
              </a:rPr>
              <a:t>X</a:t>
            </a:r>
            <a:r>
              <a:rPr lang="en-US" dirty="0" smtClean="0"/>
              <a:t> MUST STAND IN A CERTAIN CAUSAL RELATION TO </a:t>
            </a:r>
            <a:r>
              <a:rPr lang="en-US" dirty="0" smtClean="0">
                <a:latin typeface="Impact" pitchFamily="34" charset="0"/>
              </a:rPr>
              <a:t>S</a:t>
            </a:r>
            <a:r>
              <a:rPr lang="en-US" dirty="0" smtClean="0"/>
              <a:t> AND TO LEAD TO CERTAIN BELIEFS ABOUT </a:t>
            </a:r>
            <a:r>
              <a:rPr lang="en-US" dirty="0" smtClean="0">
                <a:latin typeface="Arial Black" pitchFamily="34" charset="0"/>
              </a:rPr>
              <a:t>X</a:t>
            </a:r>
            <a:r>
              <a:rPr lang="en-US" dirty="0" smtClean="0"/>
              <a:t> (IN </a:t>
            </a:r>
            <a:r>
              <a:rPr lang="en-US" dirty="0" smtClean="0">
                <a:latin typeface="Impact" pitchFamily="34" charset="0"/>
              </a:rPr>
              <a:t>S</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76400"/>
          </a:xfrm>
        </p:spPr>
        <p:txBody>
          <a:bodyPr>
            <a:normAutofit fontScale="90000"/>
          </a:bodyPr>
          <a:lstStyle/>
          <a:p>
            <a:r>
              <a:rPr lang="en-US" dirty="0" smtClean="0">
                <a:solidFill>
                  <a:srgbClr val="FF0000"/>
                </a:solidFill>
              </a:rPr>
              <a:t>IS IT POSSIBLE FOR GOD TO STAND IN THE APPROPRIATE RELATIONS TO THE MYSTIC’S EXPERIENCE?</a:t>
            </a:r>
            <a:endParaRPr lang="en-US" dirty="0">
              <a:solidFill>
                <a:srgbClr val="FF0000"/>
              </a:solidFill>
            </a:endParaRPr>
          </a:p>
        </p:txBody>
      </p:sp>
      <p:sp>
        <p:nvSpPr>
          <p:cNvPr id="3" name="Content Placeholder 2"/>
          <p:cNvSpPr>
            <a:spLocks noGrp="1"/>
          </p:cNvSpPr>
          <p:nvPr>
            <p:ph idx="1"/>
          </p:nvPr>
        </p:nvSpPr>
        <p:spPr>
          <a:xfrm>
            <a:off x="457200" y="2286000"/>
            <a:ext cx="8229600" cy="3840163"/>
          </a:xfrm>
        </p:spPr>
        <p:txBody>
          <a:bodyPr>
            <a:normAutofit lnSpcReduction="10000"/>
          </a:bodyPr>
          <a:lstStyle/>
          <a:p>
            <a:pPr marL="514350" indent="-514350">
              <a:buAutoNum type="arabicParenBoth"/>
            </a:pPr>
            <a:r>
              <a:rPr lang="en-US" dirty="0" smtClean="0"/>
              <a:t>IS IT POSSIBLE THAT GOD IS WHAT IS APPEARING TO HIM/HER (THE MYSTIC) IN THAT EXPERIENCE?</a:t>
            </a:r>
          </a:p>
          <a:p>
            <a:pPr marL="514350" indent="-514350">
              <a:buNone/>
            </a:pPr>
            <a:r>
              <a:rPr lang="en-US" dirty="0" smtClean="0"/>
              <a:t>(2) IS IT POSSIBLE THAT </a:t>
            </a:r>
            <a:r>
              <a:rPr lang="en-US" smtClean="0"/>
              <a:t>GOD </a:t>
            </a:r>
            <a:r>
              <a:rPr lang="en-US" smtClean="0"/>
              <a:t>SHOULD FIGURES </a:t>
            </a:r>
            <a:r>
              <a:rPr lang="en-US" dirty="0" smtClean="0"/>
              <a:t>IN THE CAUSATION OF THAT EXPERIENCE IN THE APPROPRIATE WAY?</a:t>
            </a:r>
          </a:p>
          <a:p>
            <a:pPr marL="514350" indent="-514350">
              <a:buNone/>
            </a:pPr>
            <a:r>
              <a:rPr lang="en-US" dirty="0" smtClean="0"/>
              <a:t>(3)  IS IT POSSIBLE THAT THE EXPERIENCE SHOULD GIVE RISE TO BELIEFS ABOUT GOD?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ALSTON ANSWERS THESE THREE QUESTIONS IN THE AFFIRMATIVE</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GIVEN HIS ANALYSIS OF ORDINARY PERCEPTION, THE THEORY OF APPEARING, AND THE CAUSAL AND DOXASTIC CONSTRAINTS ON PERCEPTION, ALSTON CONCLUDES THAT THE PERCEPTUAL MODEL IS QUITE APPROPRIATE FOR MYSTICAL PERCEPTION (ALWAYS REMEMBER THAT HE IS NOT HERE </a:t>
            </a:r>
            <a:r>
              <a:rPr lang="en-US" i="1" dirty="0" smtClean="0"/>
              <a:t>ASSUMING </a:t>
            </a:r>
            <a:r>
              <a:rPr lang="en-US" dirty="0" smtClean="0"/>
              <a:t>THAT GOD EXISTS IN ORDER TO DESCRIBE THE MODEL).</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IS ALSTON CORRECT?</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sz="4800" dirty="0" smtClean="0"/>
              <a:t>HAS </a:t>
            </a:r>
            <a:r>
              <a:rPr lang="en-US" sz="4800" dirty="0" smtClean="0">
                <a:solidFill>
                  <a:srgbClr val="FF0000"/>
                </a:solidFill>
                <a:latin typeface="Impact" pitchFamily="34" charset="0"/>
              </a:rPr>
              <a:t>ALSTON </a:t>
            </a:r>
            <a:r>
              <a:rPr lang="en-US" sz="4800" dirty="0" smtClean="0"/>
              <a:t>MADE A CONVINCING CASE FOR HIS CLAIM THAT THE </a:t>
            </a:r>
            <a:r>
              <a:rPr lang="en-US" sz="4800" b="1" dirty="0" smtClean="0">
                <a:solidFill>
                  <a:srgbClr val="FFC000"/>
                </a:solidFill>
              </a:rPr>
              <a:t>PERCEPTUAL</a:t>
            </a:r>
            <a:r>
              <a:rPr lang="en-US" sz="4800" dirty="0" smtClean="0"/>
              <a:t> MODEL IS APPROPRIATE FOR </a:t>
            </a:r>
            <a:r>
              <a:rPr lang="en-US" sz="4800" dirty="0" smtClean="0">
                <a:solidFill>
                  <a:srgbClr val="0070C0"/>
                </a:solidFill>
                <a:latin typeface="Century Gothic" pitchFamily="34" charset="0"/>
              </a:rPr>
              <a:t>MYSTICAL</a:t>
            </a:r>
            <a:r>
              <a:rPr lang="en-US" sz="4800" dirty="0" smtClean="0"/>
              <a:t> ‘</a:t>
            </a:r>
            <a:r>
              <a:rPr lang="en-US" sz="4800" dirty="0" smtClean="0">
                <a:solidFill>
                  <a:srgbClr val="FFC000"/>
                </a:solidFill>
              </a:rPr>
              <a:t>PERCEPTION</a:t>
            </a:r>
            <a:r>
              <a:rPr lang="en-US" dirty="0" smtClean="0"/>
              <a:t>’?</a:t>
            </a:r>
          </a:p>
          <a:p>
            <a:pPr>
              <a:buNone/>
            </a:pPr>
            <a:endParaRPr lang="en-US" dirty="0" smtClean="0"/>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TWO MARKS OF MYSTICAL PERCEPTION HAVE BEEN NOTED</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marL="514350" indent="-514350">
              <a:buAutoNum type="arabicParenBoth"/>
            </a:pPr>
            <a:r>
              <a:rPr lang="en-US" dirty="0" smtClean="0">
                <a:solidFill>
                  <a:srgbClr val="0070C0"/>
                </a:solidFill>
                <a:latin typeface="Algerian" pitchFamily="82" charset="0"/>
              </a:rPr>
              <a:t>MYSTICAL</a:t>
            </a:r>
            <a:r>
              <a:rPr lang="en-US" dirty="0" smtClean="0">
                <a:latin typeface="Algerian" pitchFamily="82" charset="0"/>
              </a:rPr>
              <a:t> </a:t>
            </a:r>
            <a:r>
              <a:rPr lang="en-US" b="1" dirty="0" smtClean="0">
                <a:solidFill>
                  <a:srgbClr val="FFC000"/>
                </a:solidFill>
                <a:latin typeface="Algerian" pitchFamily="82" charset="0"/>
              </a:rPr>
              <a:t>PERCEPTION</a:t>
            </a:r>
            <a:r>
              <a:rPr lang="en-US" dirty="0" smtClean="0">
                <a:latin typeface="Algerian" pitchFamily="82" charset="0"/>
              </a:rPr>
              <a:t> </a:t>
            </a:r>
            <a:r>
              <a:rPr lang="en-US" dirty="0" smtClean="0"/>
              <a:t>INVOLVES PRESENTATION (PUTATIVELY OF </a:t>
            </a:r>
            <a:r>
              <a:rPr lang="en-US" b="1" dirty="0" smtClean="0">
                <a:solidFill>
                  <a:srgbClr val="7030A0"/>
                </a:solidFill>
                <a:latin typeface="French Script MT" pitchFamily="66" charset="0"/>
              </a:rPr>
              <a:t>GOD</a:t>
            </a:r>
            <a:r>
              <a:rPr lang="en-US" dirty="0" smtClean="0"/>
              <a:t>).</a:t>
            </a:r>
          </a:p>
          <a:p>
            <a:pPr marL="514350" indent="-514350">
              <a:buAutoNum type="arabicParenBoth" startAt="2"/>
            </a:pPr>
            <a:r>
              <a:rPr lang="en-US" dirty="0" smtClean="0"/>
              <a:t>THE AWARENESS INVOLVED IN SUCH </a:t>
            </a:r>
            <a:r>
              <a:rPr lang="en-US" b="1" dirty="0" smtClean="0">
                <a:solidFill>
                  <a:srgbClr val="FFC000"/>
                </a:solidFill>
              </a:rPr>
              <a:t>PERCEPTION </a:t>
            </a:r>
            <a:r>
              <a:rPr lang="en-US" dirty="0" smtClean="0"/>
              <a:t>IS (CLAIMED TO BE) </a:t>
            </a:r>
            <a:r>
              <a:rPr lang="en-US" dirty="0" smtClean="0">
                <a:latin typeface="Impact" pitchFamily="34" charset="0"/>
              </a:rPr>
              <a:t>DIRECT.</a:t>
            </a:r>
          </a:p>
          <a:p>
            <a:pPr marL="0" indent="0">
              <a:buNone/>
            </a:pPr>
            <a:r>
              <a:rPr lang="en-US" dirty="0" smtClean="0"/>
              <a:t>RECALL THAT ORDINARY </a:t>
            </a:r>
            <a:r>
              <a:rPr lang="en-US" b="1" dirty="0" smtClean="0">
                <a:solidFill>
                  <a:srgbClr val="00B050"/>
                </a:solidFill>
              </a:rPr>
              <a:t>SENSE</a:t>
            </a:r>
            <a:r>
              <a:rPr lang="en-US" dirty="0" smtClean="0"/>
              <a:t> </a:t>
            </a:r>
            <a:r>
              <a:rPr lang="en-US" b="1" dirty="0" smtClean="0">
                <a:solidFill>
                  <a:srgbClr val="FFC000"/>
                </a:solidFill>
              </a:rPr>
              <a:t>PERCEPTION </a:t>
            </a:r>
            <a:r>
              <a:rPr lang="en-US" dirty="0" smtClean="0"/>
              <a:t>INVOLVES </a:t>
            </a:r>
            <a:r>
              <a:rPr lang="en-US" dirty="0" smtClean="0">
                <a:latin typeface="Impact" pitchFamily="34" charset="0"/>
              </a:rPr>
              <a:t>DIRECT</a:t>
            </a:r>
            <a:r>
              <a:rPr lang="en-US" dirty="0" smtClean="0"/>
              <a:t> PRESENTATION OF OBJECTS, BUT THE </a:t>
            </a:r>
            <a:r>
              <a:rPr lang="en-US" b="1" dirty="0" smtClean="0">
                <a:solidFill>
                  <a:srgbClr val="FFC000"/>
                </a:solidFill>
              </a:rPr>
              <a:t>PERCEPTION </a:t>
            </a:r>
            <a:r>
              <a:rPr lang="en-US" dirty="0" smtClean="0"/>
              <a:t> IS </a:t>
            </a:r>
            <a:r>
              <a:rPr lang="en-US" b="1" dirty="0" smtClean="0">
                <a:solidFill>
                  <a:srgbClr val="C00000"/>
                </a:solidFill>
                <a:latin typeface="Freestyle Script" pitchFamily="66" charset="0"/>
              </a:rPr>
              <a:t>INDIRECT</a:t>
            </a:r>
            <a:r>
              <a:rPr lang="en-US" dirty="0" smtClean="0"/>
              <a:t>  IN A CERTAIN SENSE.  THE OBJECT IS </a:t>
            </a:r>
            <a:r>
              <a:rPr lang="en-US" b="1" dirty="0" smtClean="0">
                <a:solidFill>
                  <a:srgbClr val="FFC000"/>
                </a:solidFill>
              </a:rPr>
              <a:t>PERCEIVED</a:t>
            </a:r>
            <a:r>
              <a:rPr lang="en-US" dirty="0" smtClean="0"/>
              <a:t> BY HAVING A CERTAIN </a:t>
            </a:r>
            <a:r>
              <a:rPr lang="en-US" b="1" dirty="0" smtClean="0">
                <a:solidFill>
                  <a:srgbClr val="C00000"/>
                </a:solidFill>
              </a:rPr>
              <a:t>EXPERIENCE</a:t>
            </a:r>
            <a:r>
              <a:rPr lang="en-US" dirty="0" smtClean="0"/>
              <a:t>.</a:t>
            </a:r>
            <a:endParaRPr lang="en-US" dirty="0"/>
          </a:p>
        </p:txBody>
      </p:sp>
    </p:spTree>
    <p:extLst>
      <p:ext uri="{BB962C8B-B14F-4D97-AF65-F5344CB8AC3E}">
        <p14:creationId xmlns:p14="http://schemas.microsoft.com/office/powerpoint/2010/main" val="3255013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THE </a:t>
            </a:r>
            <a:r>
              <a:rPr lang="en-US" b="1" dirty="0" smtClean="0">
                <a:solidFill>
                  <a:srgbClr val="C00000"/>
                </a:solidFill>
              </a:rPr>
              <a:t>EXPERIENCE</a:t>
            </a:r>
            <a:r>
              <a:rPr lang="en-US" dirty="0" smtClean="0">
                <a:solidFill>
                  <a:srgbClr val="FF0000"/>
                </a:solidFill>
              </a:rPr>
              <a:t> INVOLVED IN ORDINARY </a:t>
            </a:r>
            <a:r>
              <a:rPr lang="en-US" b="1" dirty="0" smtClean="0">
                <a:solidFill>
                  <a:srgbClr val="00B050"/>
                </a:solidFill>
              </a:rPr>
              <a:t>SENSE</a:t>
            </a:r>
            <a:r>
              <a:rPr lang="en-US" dirty="0" smtClean="0">
                <a:solidFill>
                  <a:srgbClr val="FF0000"/>
                </a:solidFill>
              </a:rPr>
              <a:t> </a:t>
            </a:r>
            <a:r>
              <a:rPr lang="en-US" b="1" dirty="0" smtClean="0">
                <a:solidFill>
                  <a:srgbClr val="FFC000"/>
                </a:solidFill>
              </a:rPr>
              <a:t>PERCEPTION</a:t>
            </a:r>
            <a:endParaRPr lang="en-US" b="1" dirty="0">
              <a:solidFill>
                <a:srgbClr val="FFC000"/>
              </a:solidFill>
            </a:endParaRPr>
          </a:p>
        </p:txBody>
      </p:sp>
      <p:sp>
        <p:nvSpPr>
          <p:cNvPr id="3" name="Content Placeholder 2"/>
          <p:cNvSpPr>
            <a:spLocks noGrp="1"/>
          </p:cNvSpPr>
          <p:nvPr>
            <p:ph idx="1"/>
          </p:nvPr>
        </p:nvSpPr>
        <p:spPr/>
        <p:txBody>
          <a:bodyPr/>
          <a:lstStyle/>
          <a:p>
            <a:pPr marL="0" indent="0">
              <a:buNone/>
            </a:pPr>
            <a:r>
              <a:rPr lang="en-US" dirty="0" smtClean="0"/>
              <a:t>THE </a:t>
            </a:r>
            <a:r>
              <a:rPr lang="en-US" b="1" dirty="0" smtClean="0">
                <a:solidFill>
                  <a:srgbClr val="C00000"/>
                </a:solidFill>
              </a:rPr>
              <a:t>EXPERIENCE </a:t>
            </a:r>
            <a:r>
              <a:rPr lang="en-US" dirty="0" smtClean="0"/>
              <a:t>INVOLVED IN, SAY, </a:t>
            </a:r>
            <a:r>
              <a:rPr lang="en-US" b="1" i="1" dirty="0" smtClean="0">
                <a:solidFill>
                  <a:srgbClr val="FFC000"/>
                </a:solidFill>
              </a:rPr>
              <a:t>SEEING </a:t>
            </a:r>
            <a:r>
              <a:rPr lang="en-US" dirty="0" smtClean="0"/>
              <a:t>CAN ITSELF BECOME THE OBJECT OF </a:t>
            </a:r>
            <a:r>
              <a:rPr lang="en-US" dirty="0" smtClean="0">
                <a:latin typeface="Impact" pitchFamily="34" charset="0"/>
              </a:rPr>
              <a:t>DIRECT</a:t>
            </a:r>
            <a:r>
              <a:rPr lang="en-US" dirty="0" smtClean="0"/>
              <a:t> AWARENESS.   IT CAN BE PRESENTED (</a:t>
            </a:r>
            <a:r>
              <a:rPr lang="en-US" dirty="0" smtClean="0">
                <a:latin typeface="Impact" pitchFamily="34" charset="0"/>
              </a:rPr>
              <a:t>DIRECTLY</a:t>
            </a:r>
            <a:r>
              <a:rPr lang="en-US" dirty="0" smtClean="0"/>
              <a:t>) WHEN WE FOCUS OUR ATTENTION ON IT (AS AN ARTIST MUST DO TO CREATE A PAINTING).  THE </a:t>
            </a:r>
            <a:r>
              <a:rPr lang="en-US" dirty="0" smtClean="0">
                <a:solidFill>
                  <a:srgbClr val="0070C0"/>
                </a:solidFill>
                <a:latin typeface="AR BLANCA" pitchFamily="2" charset="0"/>
              </a:rPr>
              <a:t>QUALIA</a:t>
            </a:r>
            <a:r>
              <a:rPr lang="en-US" dirty="0" smtClean="0"/>
              <a:t> IT CONTAINS THEN ARE </a:t>
            </a:r>
            <a:r>
              <a:rPr lang="en-US" dirty="0" smtClean="0">
                <a:latin typeface="Impact" pitchFamily="34" charset="0"/>
              </a:rPr>
              <a:t>DIRECTLY </a:t>
            </a:r>
            <a:r>
              <a:rPr lang="en-US" dirty="0" smtClean="0"/>
              <a:t>PRESENTED TO US.  AND THEY ARE </a:t>
            </a:r>
            <a:r>
              <a:rPr lang="en-US" b="1" dirty="0" smtClean="0"/>
              <a:t>NOT </a:t>
            </a:r>
            <a:r>
              <a:rPr lang="en-US" dirty="0" smtClean="0"/>
              <a:t>PRESENTED </a:t>
            </a:r>
            <a:r>
              <a:rPr lang="en-US" b="1" i="1" dirty="0" smtClean="0">
                <a:solidFill>
                  <a:srgbClr val="FF0000"/>
                </a:solidFill>
              </a:rPr>
              <a:t>THROUGH</a:t>
            </a:r>
            <a:r>
              <a:rPr lang="en-US" dirty="0" smtClean="0"/>
              <a:t> ANYTHING ELSE.</a:t>
            </a:r>
            <a:endParaRPr lang="en-US" dirty="0"/>
          </a:p>
        </p:txBody>
      </p:sp>
    </p:spTree>
    <p:extLst>
      <p:ext uri="{BB962C8B-B14F-4D97-AF65-F5344CB8AC3E}">
        <p14:creationId xmlns:p14="http://schemas.microsoft.com/office/powerpoint/2010/main" val="2146296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THREE GRADES OF IMMEDIACY</a:t>
            </a:r>
            <a:r>
              <a:rPr lang="en-US" dirty="0" smtClean="0"/>
              <a:t/>
            </a:r>
            <a:br>
              <a:rPr lang="en-US" dirty="0" smtClean="0"/>
            </a:br>
            <a:r>
              <a:rPr lang="en-US" dirty="0" smtClean="0"/>
              <a:t>(pp. 21 -22)</a:t>
            </a:r>
            <a:endParaRPr lang="en-US" dirty="0"/>
          </a:p>
        </p:txBody>
      </p:sp>
      <p:sp>
        <p:nvSpPr>
          <p:cNvPr id="3" name="Content Placeholder 2"/>
          <p:cNvSpPr>
            <a:spLocks noGrp="1"/>
          </p:cNvSpPr>
          <p:nvPr>
            <p:ph idx="1"/>
          </p:nvPr>
        </p:nvSpPr>
        <p:spPr/>
        <p:txBody>
          <a:bodyPr>
            <a:normAutofit lnSpcReduction="10000"/>
          </a:bodyPr>
          <a:lstStyle/>
          <a:p>
            <a:pPr marL="514350" indent="-514350">
              <a:buAutoNum type="arabicParenBoth"/>
            </a:pPr>
            <a:r>
              <a:rPr lang="en-US" dirty="0" smtClean="0"/>
              <a:t>ABSOLUTE IMMEDIACY.  ONE IS AWARE OF X BUT NOT THROUGH ANYTHING ELSE.</a:t>
            </a:r>
          </a:p>
          <a:p>
            <a:pPr marL="0" indent="0">
              <a:buNone/>
            </a:pPr>
            <a:r>
              <a:rPr lang="en-US" dirty="0" smtClean="0"/>
              <a:t>(2) MEDIATED IMMEDIACY.  ONE IS AWARE OF X THROUGH A STATE OF CONSCIOUSNESS THAT IS DISTINGUISHABLE FROM X, AND CAN BE MADE AN OBJECT OF ABSOLUTELY IMMEDIATE AWARENESS, BUT IS NOT PERCEIVED.</a:t>
            </a:r>
          </a:p>
          <a:p>
            <a:pPr marL="0" indent="0">
              <a:buNone/>
            </a:pPr>
            <a:r>
              <a:rPr lang="en-US" dirty="0" smtClean="0"/>
              <a:t>(3)  MEDIATE PERCEPTION.  ONE IS AWARE OF X THROUGH ANOTHER OBJECT OF PERCEPTION.</a:t>
            </a:r>
            <a:endParaRPr lang="en-US" dirty="0"/>
          </a:p>
        </p:txBody>
      </p:sp>
    </p:spTree>
    <p:extLst>
      <p:ext uri="{BB962C8B-B14F-4D97-AF65-F5344CB8AC3E}">
        <p14:creationId xmlns:p14="http://schemas.microsoft.com/office/powerpoint/2010/main" val="2329993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DON’T FORGET WHAT </a:t>
            </a:r>
            <a:r>
              <a:rPr lang="en-US" dirty="0" smtClean="0">
                <a:solidFill>
                  <a:srgbClr val="FF0000"/>
                </a:solidFill>
                <a:latin typeface="Impact" pitchFamily="34" charset="0"/>
              </a:rPr>
              <a:t>ALSTON</a:t>
            </a:r>
            <a:r>
              <a:rPr lang="en-US" dirty="0" smtClean="0">
                <a:solidFill>
                  <a:srgbClr val="FF0000"/>
                </a:solidFill>
              </a:rPr>
              <a:t> IS UP TO</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a:buNone/>
            </a:pPr>
            <a:r>
              <a:rPr lang="en-US" dirty="0" smtClean="0"/>
              <a:t>IN THIS CHAPTER </a:t>
            </a:r>
            <a:r>
              <a:rPr lang="en-US" dirty="0" smtClean="0">
                <a:solidFill>
                  <a:srgbClr val="FF0000"/>
                </a:solidFill>
                <a:latin typeface="Impact" pitchFamily="34" charset="0"/>
              </a:rPr>
              <a:t>ALSTON</a:t>
            </a:r>
            <a:r>
              <a:rPr lang="en-US" dirty="0" smtClean="0"/>
              <a:t> IS ATTEMPTING TO SHOW THAT IT IS LEGITIMATE TO CALL THE </a:t>
            </a:r>
            <a:r>
              <a:rPr lang="en-US" b="1" dirty="0" smtClean="0">
                <a:solidFill>
                  <a:srgbClr val="C00000"/>
                </a:solidFill>
              </a:rPr>
              <a:t>EXPERIENCES</a:t>
            </a:r>
            <a:r>
              <a:rPr lang="en-US" dirty="0" smtClean="0"/>
              <a:t> OF (SOME) </a:t>
            </a:r>
            <a:r>
              <a:rPr lang="en-US" b="1" dirty="0" smtClean="0">
                <a:solidFill>
                  <a:srgbClr val="0070C0"/>
                </a:solidFill>
                <a:latin typeface="Century Gothic" pitchFamily="34" charset="0"/>
              </a:rPr>
              <a:t>MYSTICS </a:t>
            </a:r>
            <a:r>
              <a:rPr lang="en-US" dirty="0" smtClean="0"/>
              <a:t>“</a:t>
            </a:r>
            <a:r>
              <a:rPr lang="en-US" dirty="0" smtClean="0">
                <a:solidFill>
                  <a:srgbClr val="FFC000"/>
                </a:solidFill>
              </a:rPr>
              <a:t>PERCEPTIONS</a:t>
            </a:r>
            <a:r>
              <a:rPr lang="en-US" dirty="0" smtClean="0"/>
              <a:t>” – IF WE PRESCEND THE REQUIREMENT THAT THE OBJECT PRESENTED IN THE </a:t>
            </a:r>
            <a:r>
              <a:rPr lang="en-US" b="1" dirty="0" smtClean="0">
                <a:solidFill>
                  <a:srgbClr val="C00000"/>
                </a:solidFill>
              </a:rPr>
              <a:t>EXPERIENCE</a:t>
            </a:r>
            <a:r>
              <a:rPr lang="en-US" dirty="0" smtClean="0"/>
              <a:t> EXISTS.  THAT IS, </a:t>
            </a:r>
            <a:r>
              <a:rPr lang="en-US" dirty="0" smtClean="0">
                <a:solidFill>
                  <a:srgbClr val="0070C0"/>
                </a:solidFill>
                <a:latin typeface="Century Gothic" pitchFamily="34" charset="0"/>
              </a:rPr>
              <a:t>MYSTICAL</a:t>
            </a:r>
            <a:r>
              <a:rPr lang="en-US" dirty="0" smtClean="0"/>
              <a:t> </a:t>
            </a:r>
            <a:r>
              <a:rPr lang="en-US" b="1" dirty="0" smtClean="0">
                <a:solidFill>
                  <a:srgbClr val="C00000"/>
                </a:solidFill>
              </a:rPr>
              <a:t>EXPERIENCES</a:t>
            </a:r>
            <a:r>
              <a:rPr lang="en-US" dirty="0" smtClean="0"/>
              <a:t> ARE </a:t>
            </a:r>
            <a:r>
              <a:rPr lang="en-US" i="1" dirty="0" smtClean="0">
                <a:latin typeface="Arial Black" pitchFamily="34" charset="0"/>
              </a:rPr>
              <a:t>SUFFICIENTLY</a:t>
            </a:r>
            <a:r>
              <a:rPr lang="en-US" dirty="0" smtClean="0"/>
              <a:t> </a:t>
            </a:r>
            <a:r>
              <a:rPr lang="en-US" i="1" dirty="0" smtClean="0">
                <a:latin typeface="Arial Black" pitchFamily="34" charset="0"/>
              </a:rPr>
              <a:t>LIKE</a:t>
            </a:r>
            <a:r>
              <a:rPr lang="en-US" dirty="0" smtClean="0"/>
              <a:t> ORDINARY </a:t>
            </a:r>
            <a:r>
              <a:rPr lang="en-US" dirty="0" smtClean="0">
                <a:solidFill>
                  <a:srgbClr val="00B050"/>
                </a:solidFill>
              </a:rPr>
              <a:t>SENSE</a:t>
            </a:r>
            <a:r>
              <a:rPr lang="en-US" dirty="0" smtClean="0"/>
              <a:t> </a:t>
            </a:r>
            <a:r>
              <a:rPr lang="en-US" b="1" dirty="0" smtClean="0">
                <a:solidFill>
                  <a:srgbClr val="FFC000"/>
                </a:solidFill>
              </a:rPr>
              <a:t>PERCEPTIONS</a:t>
            </a:r>
            <a:r>
              <a:rPr lang="en-US" dirty="0" smtClean="0"/>
              <a:t> TO FALL UNDER THE GENERIC TERM (</a:t>
            </a:r>
            <a:r>
              <a:rPr lang="en-US" i="1" dirty="0" smtClean="0"/>
              <a:t>PUTATIVE</a:t>
            </a:r>
            <a:r>
              <a:rPr lang="en-US" dirty="0" smtClean="0"/>
              <a:t>) “</a:t>
            </a:r>
            <a:r>
              <a:rPr lang="en-US" b="1" dirty="0" smtClean="0">
                <a:solidFill>
                  <a:srgbClr val="FFC000"/>
                </a:solidFill>
              </a:rPr>
              <a:t>PERCEPTION</a:t>
            </a:r>
            <a:r>
              <a:rPr lang="en-US" dirty="0" smtClean="0"/>
              <a:t>”.</a:t>
            </a:r>
            <a:endParaRPr lang="en-US" dirty="0"/>
          </a:p>
        </p:txBody>
      </p:sp>
    </p:spTree>
    <p:extLst>
      <p:ext uri="{BB962C8B-B14F-4D97-AF65-F5344CB8AC3E}">
        <p14:creationId xmlns:p14="http://schemas.microsoft.com/office/powerpoint/2010/main" val="3568467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MODES OF DIVINE APPEARANCE</a:t>
            </a:r>
            <a:endParaRPr lang="en-US" dirty="0">
              <a:solidFill>
                <a:srgbClr val="FF0000"/>
              </a:solidFill>
            </a:endParaRPr>
          </a:p>
        </p:txBody>
      </p:sp>
      <p:sp>
        <p:nvSpPr>
          <p:cNvPr id="3" name="Content Placeholder 2"/>
          <p:cNvSpPr>
            <a:spLocks noGrp="1"/>
          </p:cNvSpPr>
          <p:nvPr>
            <p:ph idx="1"/>
          </p:nvPr>
        </p:nvSpPr>
        <p:spPr/>
        <p:txBody>
          <a:bodyPr/>
          <a:lstStyle/>
          <a:p>
            <a:pPr marL="514350" indent="-514350">
              <a:buAutoNum type="alphaUcParenBoth"/>
            </a:pPr>
            <a:r>
              <a:rPr lang="en-US" dirty="0" smtClean="0"/>
              <a:t>WHAT GOD IS EXPERIENCED AS </a:t>
            </a:r>
            <a:r>
              <a:rPr lang="en-US" i="1" dirty="0" smtClean="0"/>
              <a:t>BEING:</a:t>
            </a:r>
          </a:p>
          <a:p>
            <a:pPr marL="514350" indent="-514350">
              <a:buNone/>
            </a:pPr>
            <a:r>
              <a:rPr lang="en-US" i="1" dirty="0" smtClean="0"/>
              <a:t>  </a:t>
            </a:r>
            <a:r>
              <a:rPr lang="en-US" dirty="0" smtClean="0"/>
              <a:t>GOOD, POWERFUL, PLENTITUDINOUS, LOVING, COMPASSIONATE, WISE, GLORIOUS.</a:t>
            </a:r>
          </a:p>
          <a:p>
            <a:pPr marL="514350" indent="-514350">
              <a:buAutoNum type="alphaUcParenBoth" startAt="2"/>
            </a:pPr>
            <a:r>
              <a:rPr lang="en-US" dirty="0" smtClean="0"/>
              <a:t>WHAT GOD IS EXPERIENCED AS </a:t>
            </a:r>
            <a:r>
              <a:rPr lang="en-US" i="1" dirty="0" smtClean="0"/>
              <a:t>DOING:</a:t>
            </a:r>
          </a:p>
          <a:p>
            <a:pPr marL="514350" indent="-514350">
              <a:buNone/>
            </a:pPr>
            <a:r>
              <a:rPr lang="en-US" i="1" dirty="0" smtClean="0"/>
              <a:t>  </a:t>
            </a:r>
            <a:r>
              <a:rPr lang="en-US" dirty="0" smtClean="0"/>
              <a:t>SPEAKING, FORGIVING, STRENGTHENING, SYMPATHIZING.</a:t>
            </a:r>
          </a:p>
          <a:p>
            <a:pPr marL="514350" indent="-514350">
              <a:buNone/>
            </a:pPr>
            <a:r>
              <a:rPr lang="en-US" dirty="0" smtClean="0"/>
              <a:t>(pp. 43-44)</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PROBLEM!!</a:t>
            </a:r>
            <a:endParaRPr lang="en-US" dirty="0">
              <a:solidFill>
                <a:srgbClr val="FF0000"/>
              </a:solidFill>
            </a:endParaRPr>
          </a:p>
        </p:txBody>
      </p:sp>
      <p:sp>
        <p:nvSpPr>
          <p:cNvPr id="3" name="Content Placeholder 2"/>
          <p:cNvSpPr>
            <a:spLocks noGrp="1"/>
          </p:cNvSpPr>
          <p:nvPr>
            <p:ph idx="1"/>
          </p:nvPr>
        </p:nvSpPr>
        <p:spPr/>
        <p:txBody>
          <a:bodyPr>
            <a:normAutofit fontScale="92500"/>
          </a:bodyPr>
          <a:lstStyle/>
          <a:p>
            <a:pPr>
              <a:buNone/>
            </a:pPr>
            <a:r>
              <a:rPr lang="en-US" dirty="0" smtClean="0"/>
              <a:t>IN SENSE PERCEPTION THE OBJECTS ARE PRESENTED AS BEARING CERTAIN PHENOMENAL QUALITIES – COLOR, SHAPE, PITCH, SMELLS, TASTES, AND “FEELS”.</a:t>
            </a:r>
          </a:p>
          <a:p>
            <a:pPr>
              <a:buNone/>
            </a:pPr>
            <a:r>
              <a:rPr lang="en-US" dirty="0" smtClean="0"/>
              <a:t>HOW CAN THE (ALLEGED) OBJECT OF MYSTICAL PERCEPTION BE PRESENTED AS HAVING THE QUALITIES LISTED.  NONE OF THEM ARE PHENOMENAL QUALITIES.  SO THE PERCEPTUAL MODEL DOESN’T SEEM APPROPRIATE HERE.</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ALSTON REPLIES</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WE CONCEPTUALIZE AND REPORT HOW SOMETHING LOOKS OR OTHERWISE APPEARS IN A NUMBER OF DIFFERENT WAYS:</a:t>
            </a:r>
          </a:p>
          <a:p>
            <a:pPr>
              <a:buNone/>
            </a:pPr>
            <a:r>
              <a:rPr lang="en-US" dirty="0" smtClean="0"/>
              <a:t>(1) PHENOMENALLY</a:t>
            </a:r>
          </a:p>
          <a:p>
            <a:pPr marL="514350" indent="-514350">
              <a:buNone/>
            </a:pPr>
            <a:r>
              <a:rPr lang="en-US" dirty="0" smtClean="0"/>
              <a:t>(2) COMPARATIVELY</a:t>
            </a:r>
          </a:p>
          <a:p>
            <a:pPr marL="514350" indent="-514350">
              <a:buNone/>
            </a:pPr>
            <a:r>
              <a:rPr lang="en-US" dirty="0" smtClean="0"/>
              <a:t>(3) DOXASTICALLY</a:t>
            </a:r>
          </a:p>
          <a:p>
            <a:pPr marL="514350" indent="-514350">
              <a:buNone/>
            </a:pPr>
            <a:r>
              <a:rPr lang="en-US" dirty="0" smtClean="0"/>
              <a:t>(4) EPISTEMICALLY</a:t>
            </a:r>
          </a:p>
          <a:p>
            <a:pPr marL="514350" indent="-514350">
              <a:buNone/>
            </a:pPr>
            <a:r>
              <a:rPr lang="en-US" dirty="0" smtClean="0"/>
              <a:t>(pp. 44-45)</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fontScale="90000"/>
          </a:bodyPr>
          <a:lstStyle/>
          <a:p>
            <a:r>
              <a:rPr lang="en-US" dirty="0" smtClean="0">
                <a:solidFill>
                  <a:srgbClr val="FF0000"/>
                </a:solidFill>
              </a:rPr>
              <a:t>PERHAPS THE </a:t>
            </a:r>
            <a:r>
              <a:rPr lang="en-US" b="1" dirty="0" smtClean="0">
                <a:solidFill>
                  <a:srgbClr val="7030A0"/>
                </a:solidFill>
                <a:latin typeface="French Script MT" pitchFamily="66" charset="0"/>
              </a:rPr>
              <a:t>GOD</a:t>
            </a:r>
            <a:r>
              <a:rPr lang="en-US" dirty="0" smtClean="0">
                <a:solidFill>
                  <a:srgbClr val="FF0000"/>
                </a:solidFill>
              </a:rPr>
              <a:t> EXPERIENCES ARE BEING CHARACTERIZED COMPARATIVELY</a:t>
            </a:r>
            <a:endParaRPr lang="en-US" dirty="0">
              <a:solidFill>
                <a:srgbClr val="FF0000"/>
              </a:solidFill>
            </a:endParaRPr>
          </a:p>
        </p:txBody>
      </p:sp>
      <p:sp>
        <p:nvSpPr>
          <p:cNvPr id="3" name="Content Placeholder 2"/>
          <p:cNvSpPr>
            <a:spLocks noGrp="1"/>
          </p:cNvSpPr>
          <p:nvPr>
            <p:ph idx="1"/>
          </p:nvPr>
        </p:nvSpPr>
        <p:spPr>
          <a:xfrm>
            <a:off x="457200" y="2133600"/>
            <a:ext cx="8229600" cy="3992563"/>
          </a:xfrm>
        </p:spPr>
        <p:txBody>
          <a:bodyPr>
            <a:noAutofit/>
          </a:bodyPr>
          <a:lstStyle/>
          <a:p>
            <a:pPr>
              <a:buNone/>
            </a:pPr>
            <a:r>
              <a:rPr lang="en-US" sz="4000" dirty="0" smtClean="0"/>
              <a:t>THE </a:t>
            </a:r>
            <a:r>
              <a:rPr lang="en-US" sz="4000" b="1" dirty="0" smtClean="0">
                <a:solidFill>
                  <a:srgbClr val="0070C0"/>
                </a:solidFill>
                <a:latin typeface="Century Gothic" pitchFamily="34" charset="0"/>
              </a:rPr>
              <a:t>MYSTIC’S</a:t>
            </a:r>
            <a:r>
              <a:rPr lang="en-US" sz="4000" dirty="0" smtClean="0"/>
              <a:t> </a:t>
            </a:r>
            <a:r>
              <a:rPr lang="en-US" sz="4000" dirty="0" smtClean="0">
                <a:solidFill>
                  <a:srgbClr val="00B050"/>
                </a:solidFill>
                <a:latin typeface="Impact" pitchFamily="34" charset="0"/>
              </a:rPr>
              <a:t>EXPERIENCE</a:t>
            </a:r>
            <a:r>
              <a:rPr lang="en-US" sz="4000" dirty="0" smtClean="0"/>
              <a:t> WITH MORE HUMBLE EXEMPLIFICATIONS OF </a:t>
            </a:r>
            <a:r>
              <a:rPr lang="en-US" sz="4000" i="1" dirty="0" smtClean="0"/>
              <a:t>GOODNESS, POWER, </a:t>
            </a:r>
            <a:r>
              <a:rPr lang="en-US" sz="4000" dirty="0" smtClean="0"/>
              <a:t>AND </a:t>
            </a:r>
            <a:r>
              <a:rPr lang="en-US" sz="4000" i="1" dirty="0" smtClean="0"/>
              <a:t>LOVE  </a:t>
            </a:r>
            <a:r>
              <a:rPr lang="en-US" sz="4000" dirty="0" smtClean="0"/>
              <a:t>ALLOWS HIM/HER TO DESCRIBE THE </a:t>
            </a:r>
            <a:r>
              <a:rPr lang="en-US" sz="4000" dirty="0" smtClean="0">
                <a:solidFill>
                  <a:srgbClr val="00B050"/>
                </a:solidFill>
              </a:rPr>
              <a:t>EXPERIENCE</a:t>
            </a:r>
            <a:r>
              <a:rPr lang="en-US" sz="4000" dirty="0" smtClean="0"/>
              <a:t> OF </a:t>
            </a:r>
            <a:r>
              <a:rPr lang="en-US" sz="4000" b="1" dirty="0" smtClean="0">
                <a:solidFill>
                  <a:srgbClr val="7030A0"/>
                </a:solidFill>
                <a:latin typeface="French Script MT" pitchFamily="66" charset="0"/>
              </a:rPr>
              <a:t>GOD</a:t>
            </a:r>
            <a:r>
              <a:rPr lang="en-US" sz="4000" dirty="0" smtClean="0"/>
              <a:t> IN COMPARATIVE TERMS.  </a:t>
            </a:r>
            <a:endParaRPr lang="en-US" sz="4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767</Words>
  <Application>Microsoft Office PowerPoint</Application>
  <PresentationFormat>On-screen Show (4:3)</PresentationFormat>
  <Paragraphs>50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LECTURE 13 </vt:lpstr>
      <vt:lpstr>TWO MARKS OF MYSTICAL PERCEPTION HAVE BEEN NOTED</vt:lpstr>
      <vt:lpstr>THE EXPERIENCE INVOLVED IN ORDINARY SENSE PERCEPTION</vt:lpstr>
      <vt:lpstr>THREE GRADES OF IMMEDIACY (pp. 21 -22)</vt:lpstr>
      <vt:lpstr>DON’T FORGET WHAT ALSTON IS UP TO</vt:lpstr>
      <vt:lpstr>MODES OF DIVINE APPEARANCE</vt:lpstr>
      <vt:lpstr>PROBLEM!!</vt:lpstr>
      <vt:lpstr>ALSTON REPLIES</vt:lpstr>
      <vt:lpstr>PERHAPS THE GOD EXPERIENCES ARE BEING CHARACTERIZED COMPARATIVELY</vt:lpstr>
      <vt:lpstr>SOME MAY DOUBT THAT THERE ARE SUCH DISTINCTIVE WAYS OF APPEARING</vt:lpstr>
      <vt:lpstr>THE THEORY OF APPEARING</vt:lpstr>
      <vt:lpstr>IS IT POSSIBLE FOR GOD TO STAND IN THE APPROPRIATE RELATIONS TO THE MYSTIC’S EXPERIENCE?</vt:lpstr>
      <vt:lpstr>ALSTON ANSWERS THESE THREE QUESTIONS IN THE AFFIRMATIVE</vt:lpstr>
      <vt:lpstr>IS ALSTON CORRECT?</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13</dc:title>
  <dc:creator>caanders</dc:creator>
  <cp:lastModifiedBy>caanders</cp:lastModifiedBy>
  <cp:revision>10</cp:revision>
  <dcterms:created xsi:type="dcterms:W3CDTF">2013-02-21T13:57:37Z</dcterms:created>
  <dcterms:modified xsi:type="dcterms:W3CDTF">2013-02-22T19:24:47Z</dcterms:modified>
</cp:coreProperties>
</file>