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DE49-B272-4EEC-B238-1EF4FE5E77F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32E2-25A0-4BF4-8E8C-6956C7A0D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DE49-B272-4EEC-B238-1EF4FE5E77F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32E2-25A0-4BF4-8E8C-6956C7A0D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DE49-B272-4EEC-B238-1EF4FE5E77F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32E2-25A0-4BF4-8E8C-6956C7A0D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DE49-B272-4EEC-B238-1EF4FE5E77F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32E2-25A0-4BF4-8E8C-6956C7A0D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DE49-B272-4EEC-B238-1EF4FE5E77F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32E2-25A0-4BF4-8E8C-6956C7A0D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DE49-B272-4EEC-B238-1EF4FE5E77F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32E2-25A0-4BF4-8E8C-6956C7A0D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DE49-B272-4EEC-B238-1EF4FE5E77F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32E2-25A0-4BF4-8E8C-6956C7A0D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DE49-B272-4EEC-B238-1EF4FE5E77F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32E2-25A0-4BF4-8E8C-6956C7A0D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DE49-B272-4EEC-B238-1EF4FE5E77F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32E2-25A0-4BF4-8E8C-6956C7A0D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DE49-B272-4EEC-B238-1EF4FE5E77F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32E2-25A0-4BF4-8E8C-6956C7A0D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DE49-B272-4EEC-B238-1EF4FE5E77F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32E2-25A0-4BF4-8E8C-6956C7A0D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6DE49-B272-4EEC-B238-1EF4FE5E77F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A32E2-25A0-4BF4-8E8C-6956C7A0D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LECTURE 14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400" dirty="0" smtClean="0"/>
              <a:t>CHAPTER 2 </a:t>
            </a:r>
          </a:p>
          <a:p>
            <a:pPr algn="ctr">
              <a:buNone/>
            </a:pPr>
            <a:r>
              <a:rPr lang="en-US" sz="4400" dirty="0" smtClean="0"/>
              <a:t>OF </a:t>
            </a:r>
          </a:p>
          <a:p>
            <a:pPr algn="ctr">
              <a:buNone/>
            </a:pPr>
            <a:r>
              <a:rPr lang="en-US" sz="4400" dirty="0" smtClean="0">
                <a:solidFill>
                  <a:srgbClr val="0070C0"/>
                </a:solidFill>
              </a:rPr>
              <a:t>WILLIAM P. </a:t>
            </a:r>
            <a:r>
              <a:rPr lang="en-US" sz="4400" dirty="0" smtClean="0">
                <a:solidFill>
                  <a:srgbClr val="C00000"/>
                </a:solidFill>
                <a:latin typeface="Impact" pitchFamily="34" charset="0"/>
              </a:rPr>
              <a:t>ALSTON’S</a:t>
            </a:r>
            <a:r>
              <a:rPr lang="en-US" sz="4400" dirty="0" smtClean="0">
                <a:solidFill>
                  <a:srgbClr val="0070C0"/>
                </a:solidFill>
              </a:rPr>
              <a:t> </a:t>
            </a:r>
            <a:r>
              <a:rPr lang="en-US" sz="4400" b="1" i="1" dirty="0" smtClean="0">
                <a:solidFill>
                  <a:srgbClr val="FFC000"/>
                </a:solidFill>
              </a:rPr>
              <a:t>PERCEIVING</a:t>
            </a:r>
            <a:r>
              <a:rPr lang="en-US" sz="4400" i="1" dirty="0" smtClean="0"/>
              <a:t> </a:t>
            </a:r>
            <a:r>
              <a:rPr lang="en-US" sz="4400" b="1" i="1" dirty="0" smtClean="0">
                <a:solidFill>
                  <a:srgbClr val="7030A0"/>
                </a:solidFill>
                <a:latin typeface="French Script MT" pitchFamily="66" charset="0"/>
              </a:rPr>
              <a:t>GOD</a:t>
            </a:r>
            <a:r>
              <a:rPr lang="en-US" sz="4400" i="1" dirty="0" smtClean="0"/>
              <a:t>. THE </a:t>
            </a:r>
            <a:r>
              <a:rPr lang="en-US" sz="4400" b="1" i="1" dirty="0" smtClean="0">
                <a:solidFill>
                  <a:srgbClr val="FFC000"/>
                </a:solidFill>
              </a:rPr>
              <a:t>EPISTEMOLOGY</a:t>
            </a:r>
            <a:r>
              <a:rPr lang="en-US" sz="4400" i="1" dirty="0" smtClean="0"/>
              <a:t> OF </a:t>
            </a:r>
            <a:r>
              <a:rPr lang="en-US" sz="4400" i="1" dirty="0" smtClean="0">
                <a:solidFill>
                  <a:srgbClr val="FF0000"/>
                </a:solidFill>
                <a:latin typeface="Blackadder ITC" pitchFamily="82" charset="0"/>
              </a:rPr>
              <a:t>RELIGIOUS</a:t>
            </a:r>
            <a:r>
              <a:rPr lang="en-US" sz="4400" i="1" dirty="0" smtClean="0">
                <a:solidFill>
                  <a:srgbClr val="FF0000"/>
                </a:solidFill>
              </a:rPr>
              <a:t>  </a:t>
            </a:r>
            <a:r>
              <a:rPr lang="en-US" sz="4400" i="1" dirty="0" smtClean="0"/>
              <a:t> </a:t>
            </a:r>
            <a:r>
              <a:rPr lang="en-US" sz="4400" b="1" i="1" dirty="0" smtClean="0">
                <a:solidFill>
                  <a:srgbClr val="00B050"/>
                </a:solidFill>
              </a:rPr>
              <a:t>EXPERIENCE</a:t>
            </a:r>
            <a:endParaRPr lang="en-US" sz="4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ALSTON</a:t>
            </a:r>
            <a:r>
              <a:rPr lang="en-US" dirty="0" smtClean="0">
                <a:solidFill>
                  <a:srgbClr val="FF0000"/>
                </a:solidFill>
              </a:rPr>
              <a:t> ADOPTS A NON-DEONTOLOGICAL VIEW OF JUSTIFICATION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/>
              <a:t>A BELIEF IS JUSTIFIED TO THE EXTENT THAT IT IS LIKELY TO BE TRUE ON THE BASIS OF THE EVIDENCE.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INTERNALISM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AN INTERNALIST VIEW OF KNOWLEDGE AND JUSTIFIED BELIEF HOLDS THAT THE EVIDENTIAL STATUS OF A BELIEF MUST BE OPEN TO THE REFLECTIVE GRASP OF THE BELIEVER.   ONE MUST BE ABLE TO DETERMINE (BY REFLECTING ON THE CONTENTS OF HIS/HER MIND) WHETHER OR NOT HE/SHE IS JUSTIFIED IN A BELIEF.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EXTERNALISM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dirty="0" smtClean="0"/>
              <a:t>IN ORDER TO BE JUSTIFIED IN BELIEVING SOMETHING CERTAIN CONDITIONS MUST BE SATISFIED (E.G. THE BELIEF WAS PRODUCED BY A “RELIABLE MECHANISM”), BUT WHETHER OR NOT THE CONDITION IS MET NEED NOT BE ACCESSIBLE TO THE BELIEVER.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ALSTON ADOPTS AN EXTERNALIST VIEW OF JUSTIFICATION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/>
              <a:t>CERTAIN CONDITIONS MUST BE MET FOR A BELIEF TO BE JUSTIFIED, BUT THE BELIEVER NEED NOT HAVE ACCESS TO THOSE CONDITIONS.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THERE IS AN IMMEDIATE JUSTIFICATION COMPONENT TO PERCEPTUAL BELIEF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“WHEN A BELIEF OF MINE THAT </a:t>
            </a:r>
            <a:r>
              <a:rPr lang="en-US" u="sng" dirty="0" smtClean="0"/>
              <a:t>X IS </a:t>
            </a:r>
            <a:r>
              <a:rPr lang="en-US" u="sng" dirty="0" smtClean="0">
                <a:sym typeface="Euclid Symbol"/>
              </a:rPr>
              <a:t> </a:t>
            </a:r>
            <a:r>
              <a:rPr lang="en-US" dirty="0" smtClean="0">
                <a:sym typeface="Euclid Symbol"/>
              </a:rPr>
              <a:t>IS BASED, AT LEAST IN PART, ON AN EXPERIENCE IN WHICH X APPEARS TO MY EXPERIENCE AS  (OR SO IT SEEMS TO ME), THAT EXPERIENCE CONTRIBUTES TO THE JUSTIFICATION OF THAT BELIEF.”  (p. 79)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ALSTON’S </a:t>
            </a:r>
            <a:r>
              <a:rPr lang="en-US" dirty="0" smtClean="0">
                <a:solidFill>
                  <a:srgbClr val="FF0000"/>
                </a:solidFill>
              </a:rPr>
              <a:t> VIEW ABOUT THE IMMEDIATE JUSTIFICATION COMPONENT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/>
              <a:t>PERCEPTUAL BELIEFS ARE SOMETIMES BASED SOLELY ON AN EXPERIENTIAL PRESENTATION AND ARE SOMETIMES PRIMA FACIE JUSTIFIED THEREBY.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SOME CLAIM THAT PERCEPTUAL BELIEFS ARE ALWAYS BASED ON OTHER BELIEFS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ALSTON</a:t>
            </a:r>
            <a:r>
              <a:rPr lang="en-US" dirty="0" smtClean="0"/>
              <a:t> ARGUES THAT THIS IDEA IS BASED ON A CONFUSION.  I MAY BELIEVE THAT </a:t>
            </a:r>
            <a:r>
              <a:rPr lang="en-US" u="sng" dirty="0" smtClean="0"/>
              <a:t>THAT IS A HOUSE </a:t>
            </a:r>
            <a:r>
              <a:rPr lang="en-US" dirty="0" smtClean="0"/>
              <a:t> SOLELY ON THE BASIS OF MY EXPERIENCE.  I DO NOT NEED TO FIRST FORM A BELIEF ABOUT MY EXPERIENCE (E.G. “THIS IS THE WAY HOUSES LOOK”) AND THEN INFER THE PROPOSTION THAT THAT IS A HOUSE.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OTHERS CLAIM THAT ONE MUST HAVE AND USE BELIEFS ABOUT THE CONTEXT OF THE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ALSTON </a:t>
            </a:r>
            <a:r>
              <a:rPr lang="en-US" dirty="0" smtClean="0"/>
              <a:t>ARGUES THAT I DO NOT NEED TO USE THE BELIEF THAT THERE IS NOTHING UNUSUAL OR ABNORMAL ABOUT THE SITUATION IN ORDER TO BE JUSTIFIED IN BELIEVING SOMETHING ON THE BASIS OF A PERCEPTUAL EXPERIENCE.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CONCLUSION (p. 93)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“THERE IS CONSIDERABLE SCOPE FOR PURELY IMMEDIATELY JUSTIFIED PERCEPTUAL BELIEFS”</a:t>
            </a:r>
          </a:p>
          <a:p>
            <a:pPr>
              <a:buNone/>
            </a:pPr>
            <a:r>
              <a:rPr lang="en-US" dirty="0" smtClean="0"/>
              <a:t>(HOWEVER, BACKGROUND BELIEFS DO FREQUENTLY FIGURE IN THE TOTAL BASIS FOR A PERCEPTUAL BELIEF.)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OF ALL THIS TO MYSTICAL PERCEPTION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BELIEFS BASED ON MYSTICAL “PERCEPTUAL” EXPERIENCE OFTEN PARTLY DEPEND ALSO ON BACKGROUND BELIEFS (E.G. THEOLOGICAL BELIEFS).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ALSTON</a:t>
            </a:r>
            <a:r>
              <a:rPr lang="en-US" dirty="0" smtClean="0"/>
              <a:t> WILL ARGUE THAT THERE ARE CERTAIN “NORMAL” OR “STANDARD” WAYS OF FORMING MYSTICAL BELIEFS AND THESE BELIEFS CAN BE JUSTIFIED BY APPEALING TO A “DOXASTIC PRACTICE” (TO BE EXPLAINED)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EPISTEMIC  JUSTIFICATION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ALSTON’S </a:t>
            </a:r>
            <a:r>
              <a:rPr lang="en-US" dirty="0" smtClean="0"/>
              <a:t>PLAN: </a:t>
            </a:r>
          </a:p>
          <a:p>
            <a:pPr>
              <a:buNone/>
            </a:pPr>
            <a:r>
              <a:rPr lang="en-US" dirty="0" smtClean="0"/>
              <a:t>1.   CHAPTER 1 IS A LONG ARGUMENT THAT </a:t>
            </a:r>
            <a:r>
              <a:rPr lang="en-US" b="1" dirty="0" smtClean="0">
                <a:solidFill>
                  <a:srgbClr val="00B0F0"/>
                </a:solidFill>
                <a:latin typeface="Bradley Hand ITC" pitchFamily="66" charset="0"/>
              </a:rPr>
              <a:t>MYSTICAL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EXPERIENCE </a:t>
            </a:r>
            <a:r>
              <a:rPr lang="en-US" dirty="0" smtClean="0"/>
              <a:t>(AS REPORTED) EXHIBITS  ALL THE ELEMENTS NECESSARY FOR IT TO BE REGARDED AS  A SPECIES OF </a:t>
            </a:r>
            <a:r>
              <a:rPr lang="en-US" b="1" dirty="0" smtClean="0">
                <a:solidFill>
                  <a:srgbClr val="FFC000"/>
                </a:solidFill>
              </a:rPr>
              <a:t>PERCEPTION </a:t>
            </a:r>
            <a:r>
              <a:rPr lang="en-US" dirty="0" smtClean="0"/>
              <a:t>– OR RATHER IT WILL COUNT AS A KIND OF </a:t>
            </a:r>
            <a:r>
              <a:rPr lang="en-US" b="1" dirty="0" smtClean="0">
                <a:solidFill>
                  <a:srgbClr val="FFC000"/>
                </a:solidFill>
              </a:rPr>
              <a:t>PERCEPTION</a:t>
            </a:r>
            <a:r>
              <a:rPr lang="en-US" dirty="0" smtClean="0"/>
              <a:t> IF IT HAS </a:t>
            </a:r>
            <a:r>
              <a:rPr lang="en-US" dirty="0" smtClean="0"/>
              <a:t>AN </a:t>
            </a:r>
            <a:r>
              <a:rPr lang="en-US" dirty="0" smtClean="0"/>
              <a:t>OBJECT – VIZ., </a:t>
            </a:r>
            <a:r>
              <a:rPr lang="en-US" b="1" dirty="0" smtClean="0">
                <a:solidFill>
                  <a:srgbClr val="7030A0"/>
                </a:solidFill>
                <a:latin typeface="French Script MT" pitchFamily="66" charset="0"/>
              </a:rPr>
              <a:t>GOD.  </a:t>
            </a:r>
            <a:r>
              <a:rPr lang="en-US" dirty="0" smtClean="0"/>
              <a:t>WHAT HE HAS REALLY SHOWN IS THAT IT IS </a:t>
            </a:r>
            <a:r>
              <a:rPr lang="en-US" dirty="0" smtClean="0">
                <a:solidFill>
                  <a:srgbClr val="7030A0"/>
                </a:solidFill>
              </a:rPr>
              <a:t>POSSIBLE</a:t>
            </a:r>
            <a:r>
              <a:rPr lang="en-US" dirty="0" smtClean="0"/>
              <a:t> THAT IT IS  A KIND OF PERCEPTION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 FAR </a:t>
            </a: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ALSTON</a:t>
            </a:r>
            <a:r>
              <a:rPr lang="en-US" dirty="0" smtClean="0">
                <a:solidFill>
                  <a:srgbClr val="FF0000"/>
                </a:solidFill>
              </a:rPr>
              <a:t> HAS ARGUED THAT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arenBoth"/>
            </a:pPr>
            <a:r>
              <a:rPr lang="en-US" dirty="0" smtClean="0"/>
              <a:t>MYSTICAL EXPERIENCE CAN BE CLASSIFIED AS (PUTATIVE) PERCEPTION BECAUSE OF ITS MEETING CERTAIN GENERIC CONDITIONS.</a:t>
            </a:r>
          </a:p>
          <a:p>
            <a:pPr marL="514350" indent="-514350">
              <a:buNone/>
            </a:pPr>
            <a:r>
              <a:rPr lang="en-US" dirty="0" smtClean="0"/>
              <a:t>(2)  BELIEFS FORMED LARGELY ON THE BASIS OF MYSTICAL EXPERIENCE MAY BE PRIMA FACIE JUSTIFIED – IF THEY CAN BE SHOWN TO BE OBTAINED IN “NORMAL” CONDITIONS.  THIS LATTER TO BE EXPLAINED BY WAY OF THE NOTION OF A DOXASTIC PRACTICE.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CONTINUATION OF THE PLAN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  NOW </a:t>
            </a: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ALSTON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WILL DESCRIBE HIS THEORY OF </a:t>
            </a:r>
            <a:r>
              <a:rPr lang="en-US" b="1" dirty="0" smtClean="0">
                <a:solidFill>
                  <a:srgbClr val="FFC000"/>
                </a:solidFill>
              </a:rPr>
              <a:t>EPISTEMIC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JUSTIFICATION</a:t>
            </a:r>
            <a:r>
              <a:rPr lang="en-US" dirty="0" smtClean="0"/>
              <a:t> – WHAT IT TAKES FOR THE HAVING OF AN </a:t>
            </a:r>
            <a:r>
              <a:rPr lang="en-US" b="1" dirty="0" smtClean="0">
                <a:solidFill>
                  <a:srgbClr val="FFC000"/>
                </a:solidFill>
              </a:rPr>
              <a:t>EXPERIENCE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rgbClr val="00B050"/>
                </a:solidFill>
              </a:rPr>
              <a:t>JUSTIFY</a:t>
            </a:r>
            <a:r>
              <a:rPr lang="en-US" dirty="0" smtClean="0"/>
              <a:t>  ONE IN </a:t>
            </a:r>
            <a:r>
              <a:rPr lang="en-US" b="1" dirty="0" smtClean="0">
                <a:solidFill>
                  <a:srgbClr val="FFC000"/>
                </a:solidFill>
              </a:rPr>
              <a:t>BELIEVING  </a:t>
            </a:r>
            <a:r>
              <a:rPr lang="en-US" dirty="0" smtClean="0"/>
              <a:t>THAT IT IS A PERCEPTION.   A CENTRAL QUESTION IS WHAT ROLE  BACKGROUND BELIEFS PLAY IN THE JUSTIFICATION.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STATE OR CONDITION  OF BEING JUSTIFIED VS. ACTIVITY OF JUSTIFYING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ALSTON</a:t>
            </a:r>
            <a:r>
              <a:rPr lang="en-US" dirty="0" smtClean="0"/>
              <a:t> IS CONCERNED WITH WHAT IT TAKES TO BE JUSTIFIED IN BELIEVING SOMETHING,  NOT WITH WHAT IT TAKES FOR SOME ACTIVITY (ARGUING, PRODUCING REASONS) TO CONSTITUTE  A JUSTIFICATION OF THE BELIEF.  YOU MAY BE JUSTIFIED IN BELIEVING SOMETHING BUT NEVER ACTUALLY PRODUCE A JUSTIFICATION, FOR YOURSELF OR ANYONE ELSE.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DIRECT VS. INDIRECT JUSTIFICATION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ONE MAY BE DIRECTLY JUSTIFIED IN BELIEVING SOMETHING.  IN THAT CASE ONE NEED NOT HAVE REASONS FOR THE BELIEF.  FOR EXAMPLE,  THE EXPERIENCE OF SEEING A HOUSE MAY DIRECTLY JUSTIFY YOUR BELIEF THAT YOU SEE A HOUSE.  BUT YOUR BELIEF THAT THE HOUSE WAS BUILT IN 1998, WHILE IT MAY BE JUSTIFIED, WILL NOT BE DIRECTLY JUSTIFIED.  IT IS BASED ON REASONS.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PROMINENT CANDIDATES FOR </a:t>
            </a: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IMMEDIATE</a:t>
            </a:r>
            <a:r>
              <a:rPr lang="en-US" dirty="0" smtClean="0">
                <a:solidFill>
                  <a:srgbClr val="FF0000"/>
                </a:solidFill>
              </a:rPr>
              <a:t> JUSTIFIERS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arenBoth"/>
            </a:pPr>
            <a:r>
              <a:rPr lang="en-US" dirty="0" smtClean="0"/>
              <a:t>EXPERIENCE OF WHAT THE BELIEF IS ABOUT.</a:t>
            </a:r>
          </a:p>
          <a:p>
            <a:pPr marL="514350" indent="-514350">
              <a:buNone/>
            </a:pPr>
            <a:r>
              <a:rPr lang="en-US" dirty="0" smtClean="0"/>
              <a:t>(B) THE SELF-EVIDENCE OF THE PROPOSITION BELIEVED.</a:t>
            </a:r>
          </a:p>
          <a:p>
            <a:pPr marL="514350" indent="-514350">
              <a:buNone/>
            </a:pPr>
            <a:r>
              <a:rPr lang="en-US" dirty="0" smtClean="0"/>
              <a:t>(C)  THE PROPOSITION BELIEVED BEING OF A CERTAIN CATEGORY,  FOR EXAMPLE ITS BEING ABOUT  YOUR CURRENT CONSCIOUS EXPERIENCE.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PRIMA FACIE JUSTIFICATION VS. UNQUALIFIED JUSTIFICATION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 PERSON IS PRIMA FACIE JUSTIFIED IN BELIEVING SOMETHING P IN CERTAIN CONDITIONS C IF AND ONLY IF THEY SO SITUATED  IN C THAT  THEY WOULD BE JUSTIFIED (FULL STOP, OR UNQUALIFIED) PROVIDED THERE ARE NO “OVERRIDERS” – SUFFICIENT CONDITIONS TO THE CONTRARY.  THESE MAY BE REBUTTERS OR UNDERMINERS.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TWO POINTS ABOUT JUSTIFICATION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arenBoth"/>
            </a:pPr>
            <a:r>
              <a:rPr lang="en-US" sz="4800" dirty="0" smtClean="0"/>
              <a:t>JUSTIFICATION IS AN EVALUATIVE STATUS</a:t>
            </a:r>
            <a:r>
              <a:rPr lang="en-US" sz="4800" dirty="0" smtClean="0"/>
              <a:t>.  </a:t>
            </a:r>
            <a:r>
              <a:rPr lang="en-US" sz="4800" dirty="0" smtClean="0"/>
              <a:t>BUT THIS IS NOT THE SAME AS PRUDENTIAL EVALULATION.</a:t>
            </a:r>
            <a:endParaRPr lang="en-US" sz="4800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sz="4800" dirty="0" smtClean="0"/>
              <a:t>(2) JUSTIFICATION IS A MATTER OF </a:t>
            </a:r>
            <a:r>
              <a:rPr lang="en-US" sz="4800" dirty="0" smtClean="0"/>
              <a:t>DEGREE.  THE STRENGTH OF JUSTIFICATION CAN DIFFER FROM BELIEF TO BELIEF</a:t>
            </a:r>
            <a:r>
              <a:rPr lang="en-US" dirty="0" smtClean="0"/>
              <a:t>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DEONTOLOGICAL VS. NON-DEONTOLOGICAL CONCEPTS OF JUSTIFICATION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“DEONTOLOGICAL” HAS TO DO WITH RIGHTS AND DUTIES OR OBLIGATIONS.  DOES THE BELIEVER DESERVE BLAME OR PRAISE FOR HIS EVIDENTIAL STATUS?  HAS HE/SHE FULFILLED HIS/HER EVIDENTIAL DUTY?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“NON-DEONTOLOGICAL EVALUATION” HAS TO DO WITH OTHER SORTS OF VALUES.  IN OUR CASE, A NON-DEONTOLOGICAL THEORY OF EPISTEMIC EVALUATION  IS  ONE WHICH EVALUATES A BELIEF ACCORDING TO THE STANDARD OF AIMING TOWARD TRUTH AND AVOIDING FALSEHOOD.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1050</Words>
  <Application>Microsoft Office PowerPoint</Application>
  <PresentationFormat>On-screen Show (4:3)</PresentationFormat>
  <Paragraphs>53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LECTURE 14</vt:lpstr>
      <vt:lpstr>EPISTEMIC  JUSTIFICATION</vt:lpstr>
      <vt:lpstr>THE CONTINUATION OF THE PLAN</vt:lpstr>
      <vt:lpstr>STATE OR CONDITION  OF BEING JUSTIFIED VS. ACTIVITY OF JUSTIFYING</vt:lpstr>
      <vt:lpstr>DIRECT VS. INDIRECT JUSTIFICATION</vt:lpstr>
      <vt:lpstr>PROMINENT CANDIDATES FOR IMMEDIATE JUSTIFIERS</vt:lpstr>
      <vt:lpstr>PRIMA FACIE JUSTIFICATION VS. UNQUALIFIED JUSTIFICATION</vt:lpstr>
      <vt:lpstr>TWO POINTS ABOUT JUSTIFICATION</vt:lpstr>
      <vt:lpstr>DEONTOLOGICAL VS. NON-DEONTOLOGICAL CONCEPTS OF JUSTIFICATION</vt:lpstr>
      <vt:lpstr>ALSTON ADOPTS A NON-DEONTOLOGICAL VIEW OF JUSTIFICATION</vt:lpstr>
      <vt:lpstr>INTERNALISM </vt:lpstr>
      <vt:lpstr>EXTERNALISM</vt:lpstr>
      <vt:lpstr>ALSTON ADOPTS AN EXTERNALIST VIEW OF JUSTIFICATION</vt:lpstr>
      <vt:lpstr>THERE IS AN IMMEDIATE JUSTIFICATION COMPONENT TO PERCEPTUAL BELIEF</vt:lpstr>
      <vt:lpstr>ALSTON’S  VIEW ABOUT THE IMMEDIATE JUSTIFICATION COMPONENT</vt:lpstr>
      <vt:lpstr>SOME CLAIM THAT PERCEPTUAL BELIEFS ARE ALWAYS BASED ON OTHER BELIEFS</vt:lpstr>
      <vt:lpstr>OTHERS CLAIM THAT ONE MUST HAVE AND USE BELIEFS ABOUT THE CONTEXT OF THE EXPERIENCE</vt:lpstr>
      <vt:lpstr>CONCLUSION (p. 93)</vt:lpstr>
      <vt:lpstr>APPLICATION OF ALL THIS TO MYSTICAL PERCEPTION</vt:lpstr>
      <vt:lpstr>SO FAR ALSTON HAS ARGUED THAT: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</dc:title>
  <dc:creator>Curtis Anthony Anderson</dc:creator>
  <cp:lastModifiedBy>user</cp:lastModifiedBy>
  <cp:revision>7</cp:revision>
  <dcterms:created xsi:type="dcterms:W3CDTF">2013-02-26T15:31:35Z</dcterms:created>
  <dcterms:modified xsi:type="dcterms:W3CDTF">2013-02-26T18:38:57Z</dcterms:modified>
</cp:coreProperties>
</file>