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6" autoAdjust="0"/>
    <p:restoredTop sz="92615" autoAdjust="0"/>
  </p:normalViewPr>
  <p:slideViewPr>
    <p:cSldViewPr>
      <p:cViewPr varScale="1">
        <p:scale>
          <a:sx n="102" d="100"/>
          <a:sy n="102" d="100"/>
        </p:scale>
        <p:origin x="-1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701F-864A-4D8E-BCB7-9AE7AC8ECD2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5FB-344F-4A7E-BAA0-7810B88E3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701F-864A-4D8E-BCB7-9AE7AC8ECD2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5FB-344F-4A7E-BAA0-7810B88E3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701F-864A-4D8E-BCB7-9AE7AC8ECD2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5FB-344F-4A7E-BAA0-7810B88E3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701F-864A-4D8E-BCB7-9AE7AC8ECD2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5FB-344F-4A7E-BAA0-7810B88E3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701F-864A-4D8E-BCB7-9AE7AC8ECD2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5FB-344F-4A7E-BAA0-7810B88E3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701F-864A-4D8E-BCB7-9AE7AC8ECD2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5FB-344F-4A7E-BAA0-7810B88E3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701F-864A-4D8E-BCB7-9AE7AC8ECD2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5FB-344F-4A7E-BAA0-7810B88E3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701F-864A-4D8E-BCB7-9AE7AC8ECD2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5FB-344F-4A7E-BAA0-7810B88E3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701F-864A-4D8E-BCB7-9AE7AC8ECD2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5FB-344F-4A7E-BAA0-7810B88E3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701F-864A-4D8E-BCB7-9AE7AC8ECD2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5FB-344F-4A7E-BAA0-7810B88E3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701F-864A-4D8E-BCB7-9AE7AC8ECD2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5FB-344F-4A7E-BAA0-7810B88E3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701F-864A-4D8E-BCB7-9AE7AC8ECD2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55FB-344F-4A7E-BAA0-7810B88E3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LECTURE 15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Impact" pitchFamily="34" charset="0"/>
              </a:rPr>
              <a:t>WILLIAM ALTON’S </a:t>
            </a:r>
            <a:r>
              <a:rPr lang="en-US" sz="4800" b="1" i="1" dirty="0" smtClean="0">
                <a:solidFill>
                  <a:srgbClr val="FFC000"/>
                </a:solidFill>
              </a:rPr>
              <a:t>PERCEIVING </a:t>
            </a:r>
            <a:r>
              <a:rPr lang="en-US" sz="4800" b="1" i="1" dirty="0" smtClean="0">
                <a:solidFill>
                  <a:srgbClr val="7030A0"/>
                </a:solidFill>
                <a:latin typeface="French Script MT" pitchFamily="66" charset="0"/>
              </a:rPr>
              <a:t>GOD</a:t>
            </a:r>
            <a:r>
              <a:rPr lang="en-US" sz="4800" i="1" dirty="0" smtClean="0"/>
              <a:t>. THE </a:t>
            </a:r>
            <a:r>
              <a:rPr lang="en-US" sz="4800" b="1" i="1" dirty="0" smtClean="0">
                <a:solidFill>
                  <a:srgbClr val="FFC000"/>
                </a:solidFill>
              </a:rPr>
              <a:t>EPISTEMOLOGY</a:t>
            </a:r>
            <a:r>
              <a:rPr lang="en-US" sz="4800" i="1" dirty="0" smtClean="0"/>
              <a:t> OF </a:t>
            </a:r>
            <a:r>
              <a:rPr lang="en-US" sz="4800" b="1" i="1" dirty="0" smtClean="0">
                <a:solidFill>
                  <a:srgbClr val="7030A0"/>
                </a:solidFill>
                <a:latin typeface="French Script MT" pitchFamily="66" charset="0"/>
              </a:rPr>
              <a:t>RELIGIOUS</a:t>
            </a:r>
            <a:r>
              <a:rPr lang="en-US" sz="4800" b="1" i="1" dirty="0" smtClean="0"/>
              <a:t>  </a:t>
            </a:r>
            <a:r>
              <a:rPr lang="en-US" sz="4800" i="1" dirty="0" smtClean="0">
                <a:solidFill>
                  <a:srgbClr val="00B050"/>
                </a:solidFill>
                <a:latin typeface="Impact" pitchFamily="34" charset="0"/>
              </a:rPr>
              <a:t>EXPERIENCE</a:t>
            </a:r>
          </a:p>
          <a:p>
            <a:pPr lvl="5">
              <a:buNone/>
            </a:pPr>
            <a:r>
              <a:rPr lang="en-US" sz="3600" dirty="0" smtClean="0"/>
              <a:t> </a:t>
            </a:r>
            <a:r>
              <a:rPr lang="en-US" sz="5400" b="1" dirty="0" smtClean="0">
                <a:solidFill>
                  <a:srgbClr val="0070C0"/>
                </a:solidFill>
              </a:rPr>
              <a:t>CHAPTER 4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DOXASTIC PRACTICES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IN A CHAPTER (CHAPTER 3) WE DID NOT STUDY,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ALSTON </a:t>
            </a:r>
            <a:r>
              <a:rPr lang="en-US" dirty="0" smtClean="0"/>
              <a:t>ARGUES THAT NO SOURCE OF TESTIMONY CAN BE SHOWN TO BE RELIABLE  IN A NON-CIRCULAR WAY.  EACH SOURCE OF </a:t>
            </a:r>
            <a:r>
              <a:rPr lang="en-US" dirty="0" smtClean="0">
                <a:solidFill>
                  <a:srgbClr val="FFC000"/>
                </a:solidFill>
                <a:latin typeface="Impact" pitchFamily="34" charset="0"/>
              </a:rPr>
              <a:t>KNOWLEDGE</a:t>
            </a:r>
            <a:r>
              <a:rPr lang="en-US" dirty="0" smtClean="0"/>
              <a:t>  IS JUST ACCEPTED IF IT IS COHERENT, </a:t>
            </a:r>
            <a:r>
              <a:rPr lang="en-US" b="1" dirty="0" smtClean="0">
                <a:solidFill>
                  <a:srgbClr val="00B050"/>
                </a:solidFill>
              </a:rPr>
              <a:t>WELL ESTABLISHED</a:t>
            </a:r>
            <a:r>
              <a:rPr lang="en-US" dirty="0" smtClean="0"/>
              <a:t>, HAS A SYSTEM OF CHECKS AND BALANCES BUILT-IN, AND COHERES WITH OTHER SOURCES.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JUST FIND OURSELVES ACCEPTING </a:t>
            </a:r>
            <a:r>
              <a:rPr lang="en-US" b="1" dirty="0" smtClean="0">
                <a:solidFill>
                  <a:srgbClr val="00B0F0"/>
                </a:solidFill>
              </a:rPr>
              <a:t>DOXASTIC </a:t>
            </a:r>
            <a:r>
              <a:rPr lang="en-US" dirty="0" smtClean="0">
                <a:solidFill>
                  <a:srgbClr val="FF0000"/>
                </a:solidFill>
              </a:rPr>
              <a:t>PRACTICES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WE CAN’T SHOW ANY OF THEM </a:t>
            </a:r>
            <a:r>
              <a:rPr lang="en-US" sz="3600" b="1" dirty="0" smtClean="0">
                <a:solidFill>
                  <a:srgbClr val="00B050"/>
                </a:solidFill>
              </a:rPr>
              <a:t>RELIABLE </a:t>
            </a:r>
            <a:r>
              <a:rPr lang="en-US" sz="3600" dirty="0" smtClean="0"/>
              <a:t>USING THEMSELVES (</a:t>
            </a:r>
            <a:r>
              <a:rPr lang="en-US" sz="3600" dirty="0" smtClean="0">
                <a:solidFill>
                  <a:srgbClr val="C00000"/>
                </a:solidFill>
                <a:latin typeface="Mistral" pitchFamily="66" charset="0"/>
              </a:rPr>
              <a:t>CIRCULAR</a:t>
            </a:r>
            <a:r>
              <a:rPr lang="en-US" sz="3600" dirty="0" smtClean="0"/>
              <a:t>) OR OTHERS – WHICH WOULD ULTIMATELY HAVE TO BE SHOWN </a:t>
            </a:r>
            <a:r>
              <a:rPr lang="en-US" sz="3600" b="1" dirty="0" smtClean="0">
                <a:solidFill>
                  <a:srgbClr val="00B050"/>
                </a:solidFill>
              </a:rPr>
              <a:t>RELIABLE</a:t>
            </a:r>
            <a:r>
              <a:rPr lang="en-US" sz="3600" dirty="0" smtClean="0"/>
              <a:t> USING OTHERS – PUSHING THE PROBLEM OF RELIABILITY BACK – OR USING ITSELF (</a:t>
            </a:r>
            <a:r>
              <a:rPr lang="en-US" sz="3600" dirty="0" smtClean="0">
                <a:solidFill>
                  <a:srgbClr val="C00000"/>
                </a:solidFill>
                <a:latin typeface="Mistral" pitchFamily="66" charset="0"/>
              </a:rPr>
              <a:t>CIRCULAR</a:t>
            </a:r>
            <a:r>
              <a:rPr lang="en-US" sz="3600" dirty="0" smtClean="0"/>
              <a:t>).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EXAMPLES OF  EPISTEMIC CIRCULARITY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PROBLEM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92D050"/>
                </a:solidFill>
                <a:latin typeface="Freestyle Script" pitchFamily="66" charset="0"/>
              </a:rPr>
              <a:t>INDUCTION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PROOF</a:t>
            </a:r>
            <a:r>
              <a:rPr lang="en-US" dirty="0" smtClean="0"/>
              <a:t> OF THE EXISTENCE OF THE “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EXTERNAL WORLD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ATTEMPTS TO JUSTIFY </a:t>
            </a:r>
            <a:r>
              <a:rPr lang="en-US" dirty="0" smtClean="0">
                <a:solidFill>
                  <a:srgbClr val="00B050"/>
                </a:solidFill>
                <a:latin typeface="Arial Black" pitchFamily="34" charset="0"/>
              </a:rPr>
              <a:t>LOGICAL TRUTHS</a:t>
            </a:r>
            <a:r>
              <a:rPr lang="en-US" dirty="0" smtClean="0"/>
              <a:t>, E.G. THE LAW OF NON-CONTRADICTION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CONCLUSION (OF THE CONSERVATIVES):  WE JUST HAVE TO ACCEPT CERTAIN </a:t>
            </a:r>
            <a:r>
              <a:rPr lang="en-US" b="1" dirty="0" smtClean="0">
                <a:solidFill>
                  <a:srgbClr val="0070C0"/>
                </a:solidFill>
              </a:rPr>
              <a:t>DOXASTIC</a:t>
            </a:r>
            <a:r>
              <a:rPr lang="en-US" dirty="0" smtClean="0"/>
              <a:t> 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RADICAL RECONSTRUCTIONISTS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SOME SOURCES ARE </a:t>
            </a:r>
            <a:r>
              <a:rPr lang="en-US" sz="3600" b="1" dirty="0" smtClean="0">
                <a:solidFill>
                  <a:srgbClr val="00B050"/>
                </a:solidFill>
              </a:rPr>
              <a:t>BETTER </a:t>
            </a:r>
            <a:r>
              <a:rPr lang="en-US" dirty="0" smtClean="0"/>
              <a:t>THAN OTHERS.  WE SHOULD BEGIN WITH THINGS THAT ARE </a:t>
            </a:r>
            <a:r>
              <a:rPr lang="en-US" dirty="0" smtClean="0">
                <a:solidFill>
                  <a:srgbClr val="7030A0"/>
                </a:solidFill>
                <a:latin typeface="Impact" pitchFamily="34" charset="0"/>
              </a:rPr>
              <a:t>ABSOLUTELY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CERTAIN </a:t>
            </a:r>
            <a:r>
              <a:rPr lang="en-US" dirty="0" smtClean="0"/>
              <a:t>– E.G. THINGS THAT ARE </a:t>
            </a:r>
            <a:r>
              <a:rPr lang="en-US" i="1" dirty="0" smtClean="0"/>
              <a:t>CLEAR </a:t>
            </a:r>
            <a:r>
              <a:rPr lang="en-US" dirty="0" smtClean="0"/>
              <a:t>AND </a:t>
            </a:r>
            <a:r>
              <a:rPr lang="en-US" i="1" dirty="0" smtClean="0"/>
              <a:t>DISTINCT 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SENSE IMPRESSIONS </a:t>
            </a:r>
            <a:r>
              <a:rPr lang="en-US" dirty="0" smtClean="0"/>
              <a:t>– AND ATTEMPT TO RECONSTRUCT OR </a:t>
            </a:r>
            <a:r>
              <a:rPr lang="en-US" b="1" dirty="0" smtClean="0">
                <a:solidFill>
                  <a:srgbClr val="FFC000"/>
                </a:solidFill>
              </a:rPr>
              <a:t>JUSTIFY</a:t>
            </a:r>
            <a:r>
              <a:rPr lang="en-US" dirty="0" smtClean="0"/>
              <a:t> THE OTHER SOURCES.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ALSTON</a:t>
            </a:r>
            <a:r>
              <a:rPr lang="en-US" dirty="0" smtClean="0"/>
              <a:t> THINKS THAT THESE PROJECTS </a:t>
            </a:r>
            <a:r>
              <a:rPr lang="en-US" b="1" dirty="0" smtClean="0">
                <a:solidFill>
                  <a:srgbClr val="FF0000"/>
                </a:solidFill>
                <a:latin typeface="Bradley Hand ITC" pitchFamily="66" charset="0"/>
              </a:rPr>
              <a:t>FAIL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OTHER PHILOSOPHERS HAVE AGREED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7030A0"/>
                </a:solidFill>
                <a:latin typeface="Impact" pitchFamily="34" charset="0"/>
              </a:rPr>
              <a:t>W. V. O. QUINE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FF0000"/>
                </a:solidFill>
              </a:rPr>
              <a:t>OTTO NEURATH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70C0"/>
                </a:solidFill>
                <a:latin typeface="Bradley Hand ITC" pitchFamily="66" charset="0"/>
              </a:rPr>
              <a:t>CHARLES PEIRCE </a:t>
            </a:r>
            <a:r>
              <a:rPr lang="en-US" sz="4800" dirty="0" smtClean="0"/>
              <a:t>(A “</a:t>
            </a:r>
            <a:r>
              <a:rPr lang="en-US" sz="4800" i="1" dirty="0" smtClean="0">
                <a:solidFill>
                  <a:srgbClr val="00B050"/>
                </a:solidFill>
                <a:latin typeface="Century Gothic" pitchFamily="34" charset="0"/>
              </a:rPr>
              <a:t>CRITICAL</a:t>
            </a:r>
            <a:r>
              <a:rPr lang="en-US" sz="4800" dirty="0" smtClean="0"/>
              <a:t> COMMONSENIST”)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U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1524000"/>
            <a:ext cx="3810000" cy="3810000"/>
          </a:xfrm>
        </p:spPr>
      </p:pic>
      <p:sp>
        <p:nvSpPr>
          <p:cNvPr id="5" name="TextBox 4"/>
          <p:cNvSpPr txBox="1"/>
          <p:nvPr/>
        </p:nvSpPr>
        <p:spPr>
          <a:xfrm>
            <a:off x="1752600" y="5638800"/>
            <a:ext cx="5156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Impact" pitchFamily="34" charset="0"/>
              </a:rPr>
              <a:t>WILLARD VAN ORMAN QUINE</a:t>
            </a:r>
            <a:endParaRPr lang="en-US" sz="3600" dirty="0">
              <a:solidFill>
                <a:srgbClr val="C0000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EURAT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914400"/>
            <a:ext cx="3276600" cy="4572000"/>
          </a:xfrm>
        </p:spPr>
      </p:pic>
      <p:sp>
        <p:nvSpPr>
          <p:cNvPr id="5" name="TextBox 4"/>
          <p:cNvSpPr txBox="1"/>
          <p:nvPr/>
        </p:nvSpPr>
        <p:spPr>
          <a:xfrm>
            <a:off x="2514600" y="5715000"/>
            <a:ext cx="321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OTTO NEURATH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EIR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1676400"/>
            <a:ext cx="2819400" cy="3886200"/>
          </a:xfrm>
        </p:spPr>
      </p:pic>
      <p:sp>
        <p:nvSpPr>
          <p:cNvPr id="5" name="TextBox 4"/>
          <p:cNvSpPr txBox="1"/>
          <p:nvPr/>
        </p:nvSpPr>
        <p:spPr>
          <a:xfrm>
            <a:off x="2057400" y="58674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0070C0"/>
                </a:solidFill>
                <a:latin typeface="Impact" pitchFamily="34" charset="0"/>
              </a:rPr>
              <a:t>CHARLES PEIRCE</a:t>
            </a:r>
            <a:endParaRPr lang="en-US" sz="3600" dirty="0">
              <a:solidFill>
                <a:srgbClr val="0070C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SO, BACK TO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ALSTON</a:t>
            </a:r>
            <a:endParaRPr lang="en-US" dirty="0">
              <a:solidFill>
                <a:srgbClr val="C00000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C00000"/>
                </a:solidFill>
                <a:latin typeface="Impact" pitchFamily="34" charset="0"/>
              </a:rPr>
              <a:t>ALSTON </a:t>
            </a:r>
            <a:r>
              <a:rPr lang="en-US" sz="4400" dirty="0" smtClean="0"/>
              <a:t>ARGUES THAT THE </a:t>
            </a:r>
            <a:r>
              <a:rPr lang="en-US" sz="4400" dirty="0" smtClean="0">
                <a:solidFill>
                  <a:srgbClr val="FF0000"/>
                </a:solidFill>
                <a:latin typeface="Mistral" pitchFamily="66" charset="0"/>
              </a:rPr>
              <a:t>CHRISTIAN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0000"/>
                </a:solidFill>
                <a:latin typeface="Mistral" pitchFamily="66" charset="0"/>
              </a:rPr>
              <a:t>MYSTICAL</a:t>
            </a:r>
            <a:r>
              <a:rPr lang="en-US" sz="4400" dirty="0" smtClean="0"/>
              <a:t> “PRACTICE” QUALIFIES AS A </a:t>
            </a:r>
            <a:r>
              <a:rPr lang="en-US" sz="4400" b="1" dirty="0" smtClean="0">
                <a:solidFill>
                  <a:srgbClr val="0070C0"/>
                </a:solidFill>
              </a:rPr>
              <a:t>DOXASTIC </a:t>
            </a:r>
            <a:r>
              <a:rPr lang="en-US" sz="4400" dirty="0" smtClean="0"/>
              <a:t>PRACTICE.  SO PEOPLE ARE </a:t>
            </a:r>
            <a:r>
              <a:rPr lang="en-US" sz="4400" b="1" i="1" dirty="0" smtClean="0">
                <a:solidFill>
                  <a:srgbClr val="FFFF00"/>
                </a:solidFill>
              </a:rPr>
              <a:t>PRIMA FACIE </a:t>
            </a:r>
            <a:r>
              <a:rPr lang="en-US" sz="4400" b="1" dirty="0" smtClean="0">
                <a:solidFill>
                  <a:srgbClr val="00B050"/>
                </a:solidFill>
              </a:rPr>
              <a:t>JUSTIFIED</a:t>
            </a:r>
            <a:r>
              <a:rPr lang="en-US" sz="4400" dirty="0" smtClean="0"/>
              <a:t> IN </a:t>
            </a:r>
            <a:r>
              <a:rPr lang="en-US" sz="4400" dirty="0" smtClean="0">
                <a:solidFill>
                  <a:srgbClr val="0070C0"/>
                </a:solidFill>
              </a:rPr>
              <a:t>BELIEVING</a:t>
            </a:r>
            <a:r>
              <a:rPr lang="en-US" sz="4400" dirty="0" smtClean="0"/>
              <a:t> THAT </a:t>
            </a:r>
            <a:r>
              <a:rPr lang="en-US" sz="4400" dirty="0" smtClean="0">
                <a:solidFill>
                  <a:srgbClr val="FF0000"/>
                </a:solidFill>
                <a:latin typeface="Mistral" pitchFamily="66" charset="0"/>
              </a:rPr>
              <a:t>MYSTICAL</a:t>
            </a:r>
            <a:r>
              <a:rPr lang="en-US" sz="4400" dirty="0" smtClean="0"/>
              <a:t>  </a:t>
            </a:r>
            <a:r>
              <a:rPr lang="en-US" sz="4400" dirty="0" smtClean="0">
                <a:solidFill>
                  <a:srgbClr val="00B050"/>
                </a:solidFill>
                <a:latin typeface="Impact" pitchFamily="34" charset="0"/>
              </a:rPr>
              <a:t>PERCEPTION </a:t>
            </a:r>
            <a:r>
              <a:rPr lang="en-US" sz="4400" dirty="0" smtClean="0"/>
              <a:t>PUTS THEM IN CONTACT WITH </a:t>
            </a:r>
            <a:r>
              <a:rPr lang="en-US" sz="4400" b="1" dirty="0" smtClean="0">
                <a:solidFill>
                  <a:srgbClr val="7030A0"/>
                </a:solidFill>
                <a:latin typeface="French Script MT" pitchFamily="66" charset="0"/>
              </a:rPr>
              <a:t>GOD.</a:t>
            </a:r>
            <a:endParaRPr lang="en-US" sz="4400" b="1" dirty="0">
              <a:solidFill>
                <a:srgbClr val="7030A0"/>
              </a:solidFill>
              <a:latin typeface="Frenc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TWO DIFFERENT APPROACHES TO EPISTEMOLOGY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sz="4400" dirty="0" smtClean="0"/>
              <a:t> </a:t>
            </a:r>
            <a:r>
              <a:rPr lang="en-US" sz="4400" b="1" dirty="0" smtClean="0">
                <a:solidFill>
                  <a:srgbClr val="C00000"/>
                </a:solidFill>
                <a:latin typeface="Bookman Old Style" pitchFamily="18" charset="0"/>
              </a:rPr>
              <a:t>CONSERVATIVE </a:t>
            </a:r>
            <a:r>
              <a:rPr lang="en-US" sz="4400" b="1" dirty="0" smtClean="0">
                <a:solidFill>
                  <a:srgbClr val="00B050"/>
                </a:solidFill>
                <a:latin typeface="Bradley Hand ITC" pitchFamily="66" charset="0"/>
              </a:rPr>
              <a:t>COMMONSENSISM</a:t>
            </a:r>
          </a:p>
          <a:p>
            <a:pPr marL="514350" indent="-514350">
              <a:buNone/>
            </a:pPr>
            <a:r>
              <a:rPr lang="en-US" sz="4400" dirty="0" smtClean="0"/>
              <a:t>(2) </a:t>
            </a:r>
            <a:r>
              <a:rPr lang="en-US" sz="4400" dirty="0" smtClean="0">
                <a:solidFill>
                  <a:srgbClr val="FF0000"/>
                </a:solidFill>
                <a:latin typeface="Mistral" pitchFamily="66" charset="0"/>
              </a:rPr>
              <a:t>RADICAL</a:t>
            </a:r>
            <a:r>
              <a:rPr lang="en-US" sz="4400" dirty="0" smtClean="0"/>
              <a:t> </a:t>
            </a:r>
            <a:r>
              <a:rPr lang="en-US" sz="4400" b="1" dirty="0" smtClean="0">
                <a:solidFill>
                  <a:srgbClr val="92D050"/>
                </a:solidFill>
              </a:rPr>
              <a:t>RECONSTRUCTION</a:t>
            </a:r>
            <a:endParaRPr lang="en-US" sz="44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</a:rPr>
              <a:t>CONSERVATIVE</a:t>
            </a:r>
            <a:r>
              <a:rPr lang="en-US" dirty="0" smtClean="0"/>
              <a:t> </a:t>
            </a:r>
            <a:r>
              <a:rPr lang="en-US" sz="4900" b="1" dirty="0" smtClean="0">
                <a:solidFill>
                  <a:srgbClr val="00B050"/>
                </a:solidFill>
                <a:latin typeface="Bradley Hand ITC" pitchFamily="66" charset="0"/>
              </a:rPr>
              <a:t>COMMONSENSISTS</a:t>
            </a:r>
            <a:endParaRPr lang="en-US" b="1" dirty="0">
              <a:solidFill>
                <a:srgbClr val="00B050"/>
              </a:solidFill>
              <a:latin typeface="Bradley Hand ITC" pitchFamily="66" charset="0"/>
            </a:endParaRPr>
          </a:p>
        </p:txBody>
      </p:sp>
      <p:pic>
        <p:nvPicPr>
          <p:cNvPr id="4" name="Content Placeholder 3" descr="REI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066800"/>
            <a:ext cx="3886200" cy="4572000"/>
          </a:xfrm>
        </p:spPr>
      </p:pic>
      <p:sp>
        <p:nvSpPr>
          <p:cNvPr id="5" name="TextBox 4"/>
          <p:cNvSpPr txBox="1"/>
          <p:nvPr/>
        </p:nvSpPr>
        <p:spPr>
          <a:xfrm>
            <a:off x="3048000" y="5791200"/>
            <a:ext cx="2619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Impact" pitchFamily="34" charset="0"/>
              </a:rPr>
              <a:t>THOMAS REID</a:t>
            </a:r>
          </a:p>
          <a:p>
            <a:r>
              <a:rPr lang="en-US" sz="3600" dirty="0" smtClean="0">
                <a:solidFill>
                  <a:srgbClr val="0070C0"/>
                </a:solidFill>
                <a:latin typeface="Impact" pitchFamily="34" charset="0"/>
              </a:rPr>
              <a:t>   </a:t>
            </a:r>
            <a:r>
              <a:rPr lang="en-US" sz="3600" dirty="0" smtClean="0">
                <a:solidFill>
                  <a:srgbClr val="00B050"/>
                </a:solidFill>
                <a:latin typeface="Impact" pitchFamily="34" charset="0"/>
              </a:rPr>
              <a:t>1710</a:t>
            </a:r>
            <a:r>
              <a:rPr lang="en-US" sz="3600" dirty="0" smtClean="0">
                <a:solidFill>
                  <a:srgbClr val="0070C0"/>
                </a:solidFill>
                <a:latin typeface="Impact" pitchFamily="34" charset="0"/>
              </a:rPr>
              <a:t>-</a:t>
            </a:r>
            <a:r>
              <a:rPr lang="en-US" sz="3600" dirty="0" smtClean="0">
                <a:solidFill>
                  <a:srgbClr val="C00000"/>
                </a:solidFill>
                <a:latin typeface="Impact" pitchFamily="34" charset="0"/>
              </a:rPr>
              <a:t>1796</a:t>
            </a:r>
            <a:endParaRPr lang="en-US" sz="3600" dirty="0">
              <a:solidFill>
                <a:srgbClr val="C0000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ITTGENSTE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457200"/>
            <a:ext cx="39624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1524000" y="5410200"/>
            <a:ext cx="563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Euclid Fraktur"/>
              <a:buChar char=" "/>
            </a:pPr>
            <a:r>
              <a:rPr lang="en-US" sz="3200" b="1" dirty="0" smtClean="0">
                <a:solidFill>
                  <a:srgbClr val="FF0000"/>
                </a:solidFill>
                <a:latin typeface="Euclid Fraktur" pitchFamily="66" charset="2"/>
              </a:rPr>
              <a:t>          LUDWIG            	WITTGENSTEIN</a:t>
            </a:r>
          </a:p>
          <a:p>
            <a:pPr>
              <a:buFont typeface="Euclid Fraktur"/>
              <a:buChar char=" "/>
            </a:pPr>
            <a:r>
              <a:rPr lang="en-US" sz="3200" b="1" dirty="0" smtClean="0">
                <a:solidFill>
                  <a:srgbClr val="FF0000"/>
                </a:solidFill>
                <a:latin typeface="Euclid Fraktur" pitchFamily="66" charset="2"/>
              </a:rPr>
              <a:t>            </a:t>
            </a:r>
            <a:r>
              <a:rPr lang="en-US" sz="3200" b="1" dirty="0" smtClean="0">
                <a:solidFill>
                  <a:srgbClr val="00B050"/>
                </a:solidFill>
                <a:latin typeface="Euclid Fraktur" pitchFamily="66" charset="2"/>
              </a:rPr>
              <a:t>1889</a:t>
            </a:r>
            <a:r>
              <a:rPr lang="en-US" sz="3200" b="1" dirty="0" smtClean="0">
                <a:solidFill>
                  <a:srgbClr val="FF0000"/>
                </a:solidFill>
                <a:latin typeface="Euclid Fraktur" pitchFamily="66" charset="2"/>
              </a:rPr>
              <a:t>-</a:t>
            </a:r>
            <a:r>
              <a:rPr lang="en-US" sz="3200" b="1" dirty="0" smtClean="0">
                <a:solidFill>
                  <a:srgbClr val="C00000"/>
                </a:solidFill>
                <a:latin typeface="Euclid Fraktur" pitchFamily="66" charset="2"/>
              </a:rPr>
              <a:t>1951</a:t>
            </a:r>
            <a:endParaRPr lang="en-US" sz="3200" b="1" dirty="0">
              <a:solidFill>
                <a:srgbClr val="C00000"/>
              </a:solidFill>
              <a:latin typeface="Euclid Fraktur" pitchFamily="66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Mistral" pitchFamily="66" charset="0"/>
              </a:rPr>
              <a:t>RADICAL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  <a:latin typeface="Mistral" pitchFamily="66" charset="0"/>
              </a:rPr>
              <a:t>RECONSTRUCTIONISTS</a:t>
            </a:r>
            <a:endParaRPr lang="en-US" b="1" dirty="0">
              <a:solidFill>
                <a:srgbClr val="00B0F0"/>
              </a:solidFill>
              <a:latin typeface="Mistral" pitchFamily="66" charset="0"/>
            </a:endParaRPr>
          </a:p>
        </p:txBody>
      </p:sp>
      <p:pic>
        <p:nvPicPr>
          <p:cNvPr id="4" name="Content Placeholder 3" descr="descart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676400"/>
            <a:ext cx="3276600" cy="3886200"/>
          </a:xfrm>
        </p:spPr>
      </p:pic>
      <p:sp>
        <p:nvSpPr>
          <p:cNvPr id="5" name="TextBox 4"/>
          <p:cNvSpPr txBox="1"/>
          <p:nvPr/>
        </p:nvSpPr>
        <p:spPr>
          <a:xfrm>
            <a:off x="1143000" y="57912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</a:t>
            </a:r>
            <a:r>
              <a:rPr lang="en-US" sz="3200" dirty="0" smtClean="0">
                <a:solidFill>
                  <a:srgbClr val="FF0000"/>
                </a:solidFill>
                <a:latin typeface="Freestyle Script" pitchFamily="66" charset="0"/>
              </a:rPr>
              <a:t>RENE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 “</a:t>
            </a:r>
            <a:r>
              <a:rPr lang="en-US" sz="3200" dirty="0" smtClean="0">
                <a:solidFill>
                  <a:srgbClr val="00B050"/>
                </a:solidFill>
              </a:rPr>
              <a:t>THE BEAK</a:t>
            </a:r>
            <a:r>
              <a:rPr lang="en-US" sz="3200" dirty="0" smtClean="0"/>
              <a:t>”  </a:t>
            </a:r>
            <a:r>
              <a:rPr lang="en-US" sz="3200" b="1" dirty="0" smtClean="0">
                <a:solidFill>
                  <a:srgbClr val="0070C0"/>
                </a:solidFill>
                <a:latin typeface="Freestyle Script" pitchFamily="66" charset="0"/>
              </a:rPr>
              <a:t>DESCARTES</a:t>
            </a:r>
            <a:endParaRPr lang="en-US" sz="3200" b="1" dirty="0">
              <a:solidFill>
                <a:srgbClr val="0070C0"/>
              </a:solidFill>
              <a:latin typeface="Freestyle Scrip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vid-hum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609600"/>
            <a:ext cx="4038599" cy="4876800"/>
          </a:xfrm>
        </p:spPr>
      </p:pic>
      <p:sp>
        <p:nvSpPr>
          <p:cNvPr id="5" name="TextBox 4"/>
          <p:cNvSpPr txBox="1"/>
          <p:nvPr/>
        </p:nvSpPr>
        <p:spPr>
          <a:xfrm>
            <a:off x="2209800" y="5715000"/>
            <a:ext cx="3747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latin typeface="Mistral" pitchFamily="66" charset="0"/>
              </a:rPr>
              <a:t>DAVID</a:t>
            </a:r>
            <a:r>
              <a:rPr lang="en-US" sz="3600" b="1" dirty="0" smtClean="0">
                <a:solidFill>
                  <a:srgbClr val="FFC000"/>
                </a:solidFill>
              </a:rPr>
              <a:t> </a:t>
            </a:r>
            <a:r>
              <a:rPr lang="en-US" sz="3600" dirty="0" smtClean="0"/>
              <a:t>“</a:t>
            </a:r>
            <a:r>
              <a:rPr lang="en-US" sz="3600" dirty="0" smtClean="0">
                <a:solidFill>
                  <a:srgbClr val="C00000"/>
                </a:solidFill>
                <a:latin typeface="Impact" pitchFamily="34" charset="0"/>
              </a:rPr>
              <a:t>FATSO</a:t>
            </a:r>
            <a:r>
              <a:rPr lang="en-US" sz="3600" dirty="0" smtClean="0"/>
              <a:t>” </a:t>
            </a:r>
            <a:r>
              <a:rPr lang="en-US" sz="3600" dirty="0" smtClean="0">
                <a:solidFill>
                  <a:srgbClr val="0070C0"/>
                </a:solidFill>
                <a:latin typeface="Mistral" pitchFamily="66" charset="0"/>
              </a:rPr>
              <a:t>HUME</a:t>
            </a:r>
          </a:p>
          <a:p>
            <a:r>
              <a:rPr lang="en-US" sz="3600" dirty="0" smtClean="0">
                <a:solidFill>
                  <a:srgbClr val="0070C0"/>
                </a:solidFill>
                <a:latin typeface="Mistral" pitchFamily="66" charset="0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Mistral" pitchFamily="66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Mistral" pitchFamily="66" charset="0"/>
              </a:rPr>
              <a:t>1711</a:t>
            </a:r>
            <a:r>
              <a:rPr lang="en-US" sz="3600" b="1" dirty="0" smtClean="0">
                <a:solidFill>
                  <a:srgbClr val="0070C0"/>
                </a:solidFill>
                <a:latin typeface="Mistral" pitchFamily="66" charset="0"/>
              </a:rPr>
              <a:t>-</a:t>
            </a:r>
            <a:r>
              <a:rPr lang="en-US" sz="3600" b="1" dirty="0" smtClean="0">
                <a:solidFill>
                  <a:srgbClr val="C00000"/>
                </a:solidFill>
                <a:latin typeface="Mistral" pitchFamily="66" charset="0"/>
              </a:rPr>
              <a:t>1776</a:t>
            </a:r>
            <a:r>
              <a:rPr lang="en-US" sz="3600" b="1" dirty="0" smtClean="0">
                <a:solidFill>
                  <a:srgbClr val="0070C0"/>
                </a:solidFill>
                <a:latin typeface="Mistral" pitchFamily="66" charset="0"/>
              </a:rPr>
              <a:t>)</a:t>
            </a:r>
            <a:endParaRPr lang="en-US" sz="3600" dirty="0">
              <a:solidFill>
                <a:srgbClr val="0070C0"/>
              </a:solidFill>
              <a:latin typeface="Mistral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ALSTON IS A CONSERVATIVE COMMONSENIST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illiam_alst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9400" y="1828800"/>
            <a:ext cx="304800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HOWEVER…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ALSTON </a:t>
            </a:r>
            <a:r>
              <a:rPr lang="en-US" dirty="0" smtClean="0"/>
              <a:t>WANTS TO ADD A “</a:t>
            </a:r>
            <a:r>
              <a:rPr lang="en-US" b="1" dirty="0" smtClean="0">
                <a:solidFill>
                  <a:srgbClr val="FFC000"/>
                </a:solidFill>
              </a:rPr>
              <a:t>DOXASTIC </a:t>
            </a:r>
            <a:r>
              <a:rPr lang="en-US" b="1" dirty="0" smtClean="0">
                <a:solidFill>
                  <a:srgbClr val="7030A0"/>
                </a:solidFill>
                <a:latin typeface="Century Gothic" pitchFamily="34" charset="0"/>
              </a:rPr>
              <a:t>PRACTICE</a:t>
            </a:r>
            <a:r>
              <a:rPr lang="en-US" dirty="0" smtClean="0"/>
              <a:t>” TO THE USUAL ACCEPTED SOURCES OF </a:t>
            </a:r>
            <a:r>
              <a:rPr lang="en-US" b="1" dirty="0" smtClean="0">
                <a:solidFill>
                  <a:srgbClr val="FFC000"/>
                </a:solidFill>
              </a:rPr>
              <a:t>EVIDENCE</a:t>
            </a:r>
            <a:r>
              <a:rPr lang="en-US" dirty="0" smtClean="0"/>
              <a:t>.  THE “ESTABLISHED” ONES ARE:</a:t>
            </a:r>
          </a:p>
          <a:p>
            <a:pPr marL="514350" indent="-514350">
              <a:buAutoNum type="arabicParenBoth"/>
            </a:pPr>
            <a:r>
              <a:rPr lang="en-US" sz="4000" b="1" dirty="0" smtClean="0">
                <a:solidFill>
                  <a:srgbClr val="00B050"/>
                </a:solidFill>
              </a:rPr>
              <a:t>SENSE EXPERIENCE</a:t>
            </a:r>
          </a:p>
          <a:p>
            <a:pPr marL="514350" indent="-514350">
              <a:buNone/>
            </a:pPr>
            <a:r>
              <a:rPr lang="en-US" sz="4000" dirty="0" smtClean="0"/>
              <a:t>(2) </a:t>
            </a:r>
            <a:r>
              <a:rPr lang="en-US" sz="4000" b="1" dirty="0" smtClean="0">
                <a:solidFill>
                  <a:srgbClr val="00B0F0"/>
                </a:solidFill>
                <a:latin typeface="Freestyle Script" pitchFamily="66" charset="0"/>
              </a:rPr>
              <a:t>INTROSPECTION</a:t>
            </a:r>
          </a:p>
          <a:p>
            <a:pPr marL="514350" indent="-514350">
              <a:buNone/>
            </a:pPr>
            <a:r>
              <a:rPr lang="en-US" sz="4000" dirty="0" smtClean="0"/>
              <a:t>(3) </a:t>
            </a:r>
            <a:r>
              <a:rPr lang="en-US" sz="4000" b="1" dirty="0" smtClean="0">
                <a:solidFill>
                  <a:srgbClr val="FFFF00"/>
                </a:solidFill>
              </a:rPr>
              <a:t>MEMORY</a:t>
            </a:r>
          </a:p>
          <a:p>
            <a:pPr marL="514350" indent="-514350">
              <a:buAutoNum type="arabicParenBoth" startAt="4"/>
            </a:pPr>
            <a:r>
              <a:rPr lang="en-US" sz="4000" dirty="0" smtClean="0">
                <a:solidFill>
                  <a:srgbClr val="00B050"/>
                </a:solidFill>
                <a:latin typeface="Impact" pitchFamily="34" charset="0"/>
              </a:rPr>
              <a:t>  REASON</a:t>
            </a:r>
          </a:p>
          <a:p>
            <a:pPr marL="514350" indent="-514350">
              <a:buNone/>
            </a:pPr>
            <a:r>
              <a:rPr lang="en-US" sz="4000" dirty="0" smtClean="0"/>
              <a:t>(5) </a:t>
            </a:r>
            <a:r>
              <a:rPr lang="en-US" sz="4000" b="1" dirty="0" smtClean="0">
                <a:solidFill>
                  <a:srgbClr val="0070C0"/>
                </a:solidFill>
                <a:latin typeface="Century Gothic" pitchFamily="34" charset="0"/>
              </a:rPr>
              <a:t>TESTIMONY</a:t>
            </a:r>
            <a:endParaRPr lang="en-US" sz="40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ALSTON WANTS TO ADD: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Mistral" pitchFamily="66" charset="0"/>
              </a:rPr>
              <a:t>MYSTICAL </a:t>
            </a:r>
            <a:r>
              <a:rPr lang="en-US" b="1" dirty="0" smtClean="0">
                <a:solidFill>
                  <a:srgbClr val="00B050"/>
                </a:solidFill>
              </a:rPr>
              <a:t>PERCEPTION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HE HAS ALREADY ARGUED THAT IT IS ANALOGOUS TO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SENSE PERCEPTION </a:t>
            </a:r>
            <a:r>
              <a:rPr lang="en-US" dirty="0" smtClean="0"/>
              <a:t>IN CERTAIN WAYS.   THEN HE EXPLAINED HIS APPROACH TO </a:t>
            </a:r>
            <a:r>
              <a:rPr lang="en-US" dirty="0" smtClean="0">
                <a:solidFill>
                  <a:srgbClr val="FFC000"/>
                </a:solidFill>
                <a:latin typeface="Arial Black" pitchFamily="34" charset="0"/>
              </a:rPr>
              <a:t>EPISTEMOLOGY</a:t>
            </a:r>
            <a:r>
              <a:rPr lang="en-US" dirty="0" smtClean="0"/>
              <a:t> (EXTERNALIST, DIRECT REALIST,  THE ROLE OF </a:t>
            </a:r>
            <a:r>
              <a:rPr lang="en-US" b="1" dirty="0" smtClean="0">
                <a:solidFill>
                  <a:srgbClr val="FFC000"/>
                </a:solidFill>
              </a:rPr>
              <a:t>BELIEFS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SENSE PERCEPTION</a:t>
            </a:r>
            <a:endParaRPr lang="en-US" dirty="0">
              <a:solidFill>
                <a:srgbClr val="00B05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415</Words>
  <Application>Microsoft Office PowerPoint</Application>
  <PresentationFormat>On-screen Show (4:3)</PresentationFormat>
  <Paragraphs>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LECTURE 15</vt:lpstr>
      <vt:lpstr>TWO DIFFERENT APPROACHES TO EPISTEMOLOGY</vt:lpstr>
      <vt:lpstr>CONSERVATIVE COMMONSENSISTS</vt:lpstr>
      <vt:lpstr>Slide 4</vt:lpstr>
      <vt:lpstr>RADICAL RECONSTRUCTIONISTS</vt:lpstr>
      <vt:lpstr>Slide 6</vt:lpstr>
      <vt:lpstr>ALSTON IS A CONSERVATIVE COMMONSENIST</vt:lpstr>
      <vt:lpstr>HOWEVER….</vt:lpstr>
      <vt:lpstr>ALSTON WANTS TO ADD:</vt:lpstr>
      <vt:lpstr>DOXASTIC PRACTICES</vt:lpstr>
      <vt:lpstr>WE JUST FIND OURSELVES ACCEPTING DOXASTIC PRACTICES</vt:lpstr>
      <vt:lpstr>EXAMPLES OF  EPISTEMIC CIRCULARITY </vt:lpstr>
      <vt:lpstr>RADICAL RECONSTRUCTIONISTS</vt:lpstr>
      <vt:lpstr>OTHER PHILOSOPHERS HAVE AGREED</vt:lpstr>
      <vt:lpstr>Slide 15</vt:lpstr>
      <vt:lpstr>Slide 16</vt:lpstr>
      <vt:lpstr>Slide 17</vt:lpstr>
      <vt:lpstr>SO, BACK TO ALSTON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</dc:title>
  <dc:creator>Curtis Anthony Anderson</dc:creator>
  <cp:lastModifiedBy>user</cp:lastModifiedBy>
  <cp:revision>8</cp:revision>
  <dcterms:created xsi:type="dcterms:W3CDTF">2013-02-28T14:00:54Z</dcterms:created>
  <dcterms:modified xsi:type="dcterms:W3CDTF">2013-03-05T18:39:59Z</dcterms:modified>
</cp:coreProperties>
</file>