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42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6CEF3-4166-428B-9AA6-D855EFAD2BD8}" type="datetimeFigureOut">
              <a:rPr lang="en-US" smtClean="0"/>
              <a:pPr/>
              <a:t>3/16/2013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3222E7-2131-482E-B61A-DA752E01AA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222E7-2131-482E-B61A-DA752E01AA17}"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D73B36-3242-4048-9482-54B437D8E3BA}"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73B36-3242-4048-9482-54B437D8E3BA}"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73B36-3242-4048-9482-54B437D8E3BA}"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73B36-3242-4048-9482-54B437D8E3BA}"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D73B36-3242-4048-9482-54B437D8E3BA}"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D73B36-3242-4048-9482-54B437D8E3BA}" type="datetimeFigureOut">
              <a:rPr lang="en-US" smtClean="0"/>
              <a:pPr/>
              <a:t>3/16/2013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D73B36-3242-4048-9482-54B437D8E3BA}" type="datetimeFigureOut">
              <a:rPr lang="en-US" smtClean="0"/>
              <a:pPr/>
              <a:t>3/16/2013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D73B36-3242-4048-9482-54B437D8E3BA}" type="datetimeFigureOut">
              <a:rPr lang="en-US" smtClean="0"/>
              <a:pPr/>
              <a:t>3/16/2013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73B36-3242-4048-9482-54B437D8E3BA}" type="datetimeFigureOut">
              <a:rPr lang="en-US" smtClean="0"/>
              <a:pPr/>
              <a:t>3/16/2013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73B36-3242-4048-9482-54B437D8E3BA}" type="datetimeFigureOut">
              <a:rPr lang="en-US" smtClean="0"/>
              <a:pPr/>
              <a:t>3/16/2013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73B36-3242-4048-9482-54B437D8E3BA}" type="datetimeFigureOut">
              <a:rPr lang="en-US" smtClean="0"/>
              <a:pPr/>
              <a:t>3/16/2013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99F3-6E0E-4F66-939B-4F8BF7B20A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73B36-3242-4048-9482-54B437D8E3BA}" type="datetimeFigureOut">
              <a:rPr lang="en-US" smtClean="0"/>
              <a:pPr/>
              <a:t>3/16/2013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B99F3-6E0E-4F66-939B-4F8BF7B20A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smtClean="0">
                <a:solidFill>
                  <a:srgbClr val="FF0000"/>
                </a:solidFill>
              </a:rPr>
              <a:t>LECTURE 16</a:t>
            </a:r>
            <a:endParaRPr lang="en-US" sz="5400" dirty="0">
              <a:solidFill>
                <a:srgbClr val="FF0000"/>
              </a:solidFill>
            </a:endParaRPr>
          </a:p>
        </p:txBody>
      </p:sp>
      <p:sp>
        <p:nvSpPr>
          <p:cNvPr id="5" name="Content Placeholder 4"/>
          <p:cNvSpPr>
            <a:spLocks noGrp="1"/>
          </p:cNvSpPr>
          <p:nvPr>
            <p:ph idx="1"/>
          </p:nvPr>
        </p:nvSpPr>
        <p:spPr/>
        <p:txBody>
          <a:bodyPr>
            <a:normAutofit/>
          </a:bodyPr>
          <a:lstStyle/>
          <a:p>
            <a:r>
              <a:rPr lang="en-US" sz="5400" dirty="0" smtClean="0">
                <a:solidFill>
                  <a:srgbClr val="C00000"/>
                </a:solidFill>
                <a:latin typeface="Impact" pitchFamily="34" charset="0"/>
              </a:rPr>
              <a:t>WILLIAM ALSTON</a:t>
            </a:r>
            <a:r>
              <a:rPr lang="en-US" sz="5400" dirty="0" smtClean="0"/>
              <a:t>, </a:t>
            </a:r>
            <a:r>
              <a:rPr lang="en-US" sz="5400" b="1" i="1" dirty="0" smtClean="0">
                <a:solidFill>
                  <a:srgbClr val="FFC000"/>
                </a:solidFill>
              </a:rPr>
              <a:t>PERCEIVING </a:t>
            </a:r>
            <a:r>
              <a:rPr lang="en-US" sz="5400" b="1" i="1" dirty="0" smtClean="0">
                <a:solidFill>
                  <a:srgbClr val="7030A0"/>
                </a:solidFill>
                <a:latin typeface="French Script MT" pitchFamily="66" charset="0"/>
              </a:rPr>
              <a:t>GOD</a:t>
            </a:r>
            <a:r>
              <a:rPr lang="en-US" sz="5400" i="1" dirty="0" smtClean="0"/>
              <a:t>. THE </a:t>
            </a:r>
            <a:r>
              <a:rPr lang="en-US" sz="5400" b="1" i="1" dirty="0" smtClean="0">
                <a:solidFill>
                  <a:srgbClr val="FFC000"/>
                </a:solidFill>
              </a:rPr>
              <a:t>EPISTEMOLOGY</a:t>
            </a:r>
            <a:r>
              <a:rPr lang="en-US" sz="5400" i="1" dirty="0" smtClean="0"/>
              <a:t> OF </a:t>
            </a:r>
            <a:r>
              <a:rPr lang="en-US" sz="5400" b="1" i="1" dirty="0" smtClean="0">
                <a:solidFill>
                  <a:srgbClr val="7030A0"/>
                </a:solidFill>
                <a:latin typeface="French Script MT" pitchFamily="66" charset="0"/>
              </a:rPr>
              <a:t>RELIGIOUS</a:t>
            </a:r>
            <a:r>
              <a:rPr lang="en-US" sz="5400" i="1" dirty="0" smtClean="0"/>
              <a:t> </a:t>
            </a:r>
            <a:r>
              <a:rPr lang="en-US" sz="5400" b="1" i="1" dirty="0" smtClean="0">
                <a:solidFill>
                  <a:srgbClr val="00B050"/>
                </a:solidFill>
                <a:latin typeface="Impact" pitchFamily="34" charset="0"/>
              </a:rPr>
              <a:t>EXPERIENCE.</a:t>
            </a:r>
          </a:p>
          <a:p>
            <a:r>
              <a:rPr lang="en-US" sz="5400" smtClean="0"/>
              <a:t>CHAPTERS 5 AND 6</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SUBJECT MATTER</a:t>
            </a:r>
            <a:r>
              <a:rPr lang="en-US" dirty="0" smtClean="0"/>
              <a:t>?</a:t>
            </a:r>
            <a:endParaRPr lang="en-US" dirty="0"/>
          </a:p>
        </p:txBody>
      </p:sp>
      <p:sp>
        <p:nvSpPr>
          <p:cNvPr id="3" name="Content Placeholder 2"/>
          <p:cNvSpPr>
            <a:spLocks noGrp="1"/>
          </p:cNvSpPr>
          <p:nvPr>
            <p:ph idx="1"/>
          </p:nvPr>
        </p:nvSpPr>
        <p:spPr/>
        <p:txBody>
          <a:bodyPr/>
          <a:lstStyle/>
          <a:p>
            <a:r>
              <a:rPr lang="en-US" dirty="0" smtClean="0"/>
              <a:t>.   BUT USUALLY THESE ARE TAKEN TO BE  DEALING WITH THE SAME SUBJECT MATTER, AND TO BE SUCH THAT AT MOST ONE OF THEM CAN BE </a:t>
            </a:r>
            <a:r>
              <a:rPr lang="en-US" sz="3600" dirty="0" smtClean="0">
                <a:solidFill>
                  <a:srgbClr val="FF0000"/>
                </a:solidFill>
              </a:rPr>
              <a:t>CORRECT</a:t>
            </a:r>
            <a:r>
              <a:rPr lang="en-US" dirty="0" smtClean="0"/>
              <a:t> ABOUT “</a:t>
            </a:r>
            <a:r>
              <a:rPr lang="en-US" b="1" dirty="0" smtClean="0">
                <a:solidFill>
                  <a:srgbClr val="7030A0"/>
                </a:solidFill>
                <a:latin typeface="French Script MT" pitchFamily="66" charset="0"/>
              </a:rPr>
              <a:t>ULTIMATE REALITY</a:t>
            </a:r>
            <a:r>
              <a:rPr lang="en-US" dirty="0" smtClean="0"/>
              <a:t>”.  THIS IS A DIFFERENCE BETWEEN </a:t>
            </a:r>
            <a:r>
              <a:rPr lang="en-US" dirty="0" smtClean="0">
                <a:solidFill>
                  <a:srgbClr val="00B050"/>
                </a:solidFill>
                <a:latin typeface="Impact" pitchFamily="34" charset="0"/>
              </a:rPr>
              <a:t>MP</a:t>
            </a:r>
            <a:r>
              <a:rPr lang="en-US" dirty="0" smtClean="0"/>
              <a:t> AND </a:t>
            </a:r>
            <a:r>
              <a:rPr lang="en-US" b="1" dirty="0" smtClean="0">
                <a:solidFill>
                  <a:srgbClr val="00B050"/>
                </a:solidFill>
              </a:rPr>
              <a:t>SP</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OVERRIDER SYSTEMS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C.  OVERRIDER SYSTEMS.   THESE ARE SO DIFFERENT FOR DIFFERENT </a:t>
            </a:r>
            <a:r>
              <a:rPr lang="en-US" b="1" dirty="0" smtClean="0">
                <a:solidFill>
                  <a:srgbClr val="7030A0"/>
                </a:solidFill>
                <a:latin typeface="French Script MT" pitchFamily="66" charset="0"/>
              </a:rPr>
              <a:t>RELIGIOUS </a:t>
            </a:r>
            <a:r>
              <a:rPr lang="en-US" dirty="0" smtClean="0"/>
              <a:t>CULTURES AS TO SEEM TO MAKE  FOR DIFFERENT </a:t>
            </a:r>
            <a:r>
              <a:rPr lang="en-US" b="1" dirty="0" smtClean="0">
                <a:solidFill>
                  <a:srgbClr val="0070C0"/>
                </a:solidFill>
              </a:rPr>
              <a:t>DOXASTIC PRACTICES</a:t>
            </a:r>
            <a:r>
              <a:rPr lang="en-US" dirty="0" smtClean="0"/>
              <a:t>.   THIS WILL BE RELEVANT TO AN IMPORTANT OBJECTION TO </a:t>
            </a:r>
            <a:r>
              <a:rPr lang="en-US" b="1" dirty="0" smtClean="0">
                <a:solidFill>
                  <a:srgbClr val="FF0000"/>
                </a:solidFill>
              </a:rPr>
              <a:t>CHRISTIAN</a:t>
            </a:r>
            <a:r>
              <a:rPr lang="en-US" dirty="0" smtClean="0"/>
              <a:t> </a:t>
            </a:r>
            <a:r>
              <a:rPr lang="en-US" dirty="0" smtClean="0">
                <a:solidFill>
                  <a:srgbClr val="FF0000"/>
                </a:solidFill>
                <a:latin typeface="Mistral" pitchFamily="66" charset="0"/>
              </a:rPr>
              <a:t>MYSTICAL </a:t>
            </a:r>
            <a:r>
              <a:rPr lang="en-US" b="1" dirty="0" smtClean="0">
                <a:solidFill>
                  <a:srgbClr val="0070C0"/>
                </a:solidFill>
              </a:rPr>
              <a:t>PRACTICE</a:t>
            </a:r>
            <a:r>
              <a:rPr lang="en-US" dirty="0" smtClean="0"/>
              <a:t>’S BEING SIGNIFICANTLY </a:t>
            </a:r>
            <a:r>
              <a:rPr lang="en-US" b="1" dirty="0" smtClean="0">
                <a:solidFill>
                  <a:srgbClr val="FFC000"/>
                </a:solidFill>
              </a:rPr>
              <a:t>JUSTIFIED</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lphaUcPeriod" startAt="3"/>
            </a:pPr>
            <a:r>
              <a:rPr lang="en-US" dirty="0" smtClean="0"/>
              <a:t>MP IS NOT A GENUINE SOURCE OF NEW INFORMATION.</a:t>
            </a:r>
          </a:p>
          <a:p>
            <a:pPr marL="514350" indent="-514350">
              <a:buAutoNum type="alphaUcPeriod" startAt="4"/>
            </a:pPr>
            <a:r>
              <a:rPr lang="en-US" dirty="0" smtClean="0"/>
              <a:t>THERE ARE OBVIOUS DIFFERENCES BETWEEN SP AND MP.</a:t>
            </a:r>
          </a:p>
          <a:p>
            <a:pPr marL="514350" indent="-514350">
              <a:buAutoNum type="alphaUcPeriod" startAt="5"/>
            </a:pPr>
            <a:r>
              <a:rPr lang="en-US" dirty="0" smtClean="0"/>
              <a:t>MP LACKS AN EFFECTIVE OVERRIDER SYSTEM.</a:t>
            </a:r>
          </a:p>
          <a:p>
            <a:pPr marL="514350" indent="-514350">
              <a:buNone/>
            </a:pPr>
            <a:r>
              <a:rPr lang="en-US" dirty="0" smtClean="0"/>
              <a:t>F.  MP LACKS PREDICTIVE EFFICACY.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IS </a:t>
            </a:r>
            <a:r>
              <a:rPr lang="en-US" dirty="0" smtClean="0">
                <a:solidFill>
                  <a:srgbClr val="00B050"/>
                </a:solidFill>
                <a:latin typeface="Impact" pitchFamily="34" charset="0"/>
              </a:rPr>
              <a:t>CMP</a:t>
            </a:r>
            <a:r>
              <a:rPr lang="en-US" dirty="0" smtClean="0">
                <a:solidFill>
                  <a:srgbClr val="FF0000"/>
                </a:solidFill>
              </a:rPr>
              <a:t> A DOXASTIC PRACTICE?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NOW ALSTON CONSIDERS AND ATTEMPTS TO REBUT REASONS FOR CLAIMING THAT </a:t>
            </a:r>
            <a:r>
              <a:rPr lang="en-US" dirty="0" smtClean="0">
                <a:solidFill>
                  <a:srgbClr val="00B050"/>
                </a:solidFill>
                <a:latin typeface="Impact" pitchFamily="34" charset="0"/>
              </a:rPr>
              <a:t>CMP</a:t>
            </a:r>
            <a:r>
              <a:rPr lang="en-US" dirty="0" smtClean="0"/>
              <a:t> IS NOT A FULL-FLEDGED </a:t>
            </a:r>
            <a:r>
              <a:rPr lang="en-US" b="1" dirty="0" smtClean="0">
                <a:solidFill>
                  <a:srgbClr val="00B0F0"/>
                </a:solidFill>
              </a:rPr>
              <a:t>DOXASTIC PRACTICE</a:t>
            </a:r>
            <a:r>
              <a:rPr lang="en-US" dirty="0" smtClean="0"/>
              <a:t>.</a:t>
            </a:r>
          </a:p>
          <a:p>
            <a:pPr>
              <a:buNone/>
            </a:pPr>
            <a:r>
              <a:rPr lang="en-US" dirty="0" smtClean="0"/>
              <a:t>THESE ARE:</a:t>
            </a:r>
          </a:p>
          <a:p>
            <a:pPr marL="514350" indent="-514350">
              <a:buAutoNum type="alphaUcPeriod"/>
            </a:pPr>
            <a:r>
              <a:rPr lang="en-US" dirty="0" smtClean="0">
                <a:solidFill>
                  <a:srgbClr val="00B050"/>
                </a:solidFill>
                <a:latin typeface="Impact" pitchFamily="34" charset="0"/>
              </a:rPr>
              <a:t>CMP</a:t>
            </a:r>
            <a:r>
              <a:rPr lang="en-US" dirty="0" smtClean="0"/>
              <a:t>, UNLIKE STANDARDLY ADMITTED </a:t>
            </a:r>
            <a:r>
              <a:rPr lang="en-US" b="1" dirty="0" smtClean="0">
                <a:solidFill>
                  <a:srgbClr val="0070C0"/>
                </a:solidFill>
              </a:rPr>
              <a:t>DOXASTIC PRACTICES</a:t>
            </a:r>
            <a:r>
              <a:rPr lang="en-US" dirty="0" smtClean="0"/>
              <a:t>, IS NOT UNIVERSALLY ENGAGED IN.</a:t>
            </a:r>
          </a:p>
          <a:p>
            <a:pPr marL="514350" indent="-514350">
              <a:buNone/>
            </a:pPr>
            <a:r>
              <a:rPr lang="en-US" dirty="0" smtClean="0"/>
              <a:t>B.   ONE MIGHT DOUBT THAT THERE IS ANY WIDELY SHARED PRACTICE AS </a:t>
            </a:r>
            <a:r>
              <a:rPr lang="en-US" dirty="0" smtClean="0">
                <a:solidFill>
                  <a:srgbClr val="00B050"/>
                </a:solidFill>
                <a:latin typeface="Impact" pitchFamily="34" charset="0"/>
              </a:rPr>
              <a:t>CMP</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latin typeface="Impact" pitchFamily="34" charset="0"/>
              </a:rPr>
              <a:t>ALSTON’S</a:t>
            </a:r>
            <a:r>
              <a:rPr lang="en-US" dirty="0" smtClean="0">
                <a:solidFill>
                  <a:srgbClr val="FF0000"/>
                </a:solidFill>
              </a:rPr>
              <a:t> CONCLUSION FOR THIS CHAPTER</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“…CMP IS A FUNCTIONING, SOCIALLY ESTABLISHED, PERCEPTUAL DOXASTIC PRACTICE WITH DISTINCTIVE EXPERIENTIAL INPUTS, DISTINCTIVE INPUT-OUTPUT FUNCTIONS, A DISTINCTIVE CONCEPTUAL SCHEME, AND A RICH, INTERNALY JUSTIFIED OVERRIDER SYSTEM.  AS SUCH, IT POSSESSES A PRIMA FACIE TITLE TO BE RATIONALLY ENGAGED IN.” [p. 225]</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CHAPTER 6</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smtClean="0"/>
              <a:t>THE </a:t>
            </a:r>
            <a:r>
              <a:rPr lang="en-US" dirty="0" smtClean="0">
                <a:solidFill>
                  <a:srgbClr val="FF0000"/>
                </a:solidFill>
              </a:rPr>
              <a:t>CHRISTIAN </a:t>
            </a:r>
            <a:r>
              <a:rPr lang="en-US" dirty="0" smtClean="0">
                <a:solidFill>
                  <a:srgbClr val="FF0000"/>
                </a:solidFill>
                <a:latin typeface="Mistral" pitchFamily="66" charset="0"/>
              </a:rPr>
              <a:t>MYSTICAL</a:t>
            </a:r>
            <a:r>
              <a:rPr lang="en-US" dirty="0" smtClean="0">
                <a:solidFill>
                  <a:srgbClr val="FF0000"/>
                </a:solidFill>
              </a:rPr>
              <a:t> </a:t>
            </a:r>
            <a:r>
              <a:rPr lang="en-US" b="1" dirty="0" smtClean="0">
                <a:solidFill>
                  <a:srgbClr val="00B050"/>
                </a:solidFill>
              </a:rPr>
              <a:t>PERCEPTUAL</a:t>
            </a:r>
            <a:r>
              <a:rPr lang="en-US" dirty="0" smtClean="0"/>
              <a:t> </a:t>
            </a:r>
            <a:r>
              <a:rPr lang="en-US" b="1" dirty="0" smtClean="0">
                <a:solidFill>
                  <a:srgbClr val="0070C0"/>
                </a:solidFill>
              </a:rPr>
              <a:t>DOXASTIC PRACTICE.</a:t>
            </a:r>
          </a:p>
          <a:p>
            <a:pPr>
              <a:buNone/>
            </a:pPr>
            <a:r>
              <a:rPr lang="en-US" dirty="0" smtClean="0"/>
              <a:t>CAN IT BE SHOWN TO BE </a:t>
            </a:r>
            <a:r>
              <a:rPr lang="en-US" b="1" dirty="0" smtClean="0">
                <a:solidFill>
                  <a:srgbClr val="C00000"/>
                </a:solidFill>
                <a:latin typeface="Century Gothic" pitchFamily="34" charset="0"/>
              </a:rPr>
              <a:t>UNRELIABLE</a:t>
            </a:r>
            <a:r>
              <a:rPr lang="en-US" dirty="0" smtClean="0"/>
              <a:t>?  (ALSTON’S ANSWER:  </a:t>
            </a:r>
            <a:r>
              <a:rPr lang="en-US" dirty="0" smtClean="0">
                <a:solidFill>
                  <a:srgbClr val="FF0000"/>
                </a:solidFill>
                <a:latin typeface="Mistral" pitchFamily="66" charset="0"/>
              </a:rPr>
              <a:t>NO</a:t>
            </a:r>
            <a:r>
              <a:rPr lang="en-US" dirty="0" smtClean="0"/>
              <a:t>)</a:t>
            </a:r>
          </a:p>
          <a:p>
            <a:pPr>
              <a:buNone/>
            </a:pPr>
            <a:r>
              <a:rPr lang="en-US" dirty="0" smtClean="0"/>
              <a:t>TWO  ATTEMPTS TO SHOW IT </a:t>
            </a:r>
            <a:r>
              <a:rPr lang="en-US" b="1" dirty="0" smtClean="0">
                <a:solidFill>
                  <a:srgbClr val="C00000"/>
                </a:solidFill>
              </a:rPr>
              <a:t>UNRELIABLE</a:t>
            </a:r>
            <a:r>
              <a:rPr lang="en-US" dirty="0" smtClean="0"/>
              <a:t> HAVE ALREADY BEEN ANSWERED:</a:t>
            </a:r>
          </a:p>
          <a:p>
            <a:pPr marL="514350" indent="-514350">
              <a:buNone/>
            </a:pPr>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dirty="0" smtClean="0"/>
              <a:t>IN ORDER FOR </a:t>
            </a:r>
            <a:r>
              <a:rPr lang="en-US" dirty="0" smtClean="0">
                <a:solidFill>
                  <a:srgbClr val="00B050"/>
                </a:solidFill>
                <a:latin typeface="Impact" pitchFamily="34" charset="0"/>
              </a:rPr>
              <a:t>CMP </a:t>
            </a:r>
            <a:r>
              <a:rPr lang="en-US" dirty="0" smtClean="0"/>
              <a:t>TO BE ACCEPTABLE, WE WOULD FIRST HAVE TO SHOW THAT </a:t>
            </a:r>
            <a:r>
              <a:rPr lang="en-US" b="1" dirty="0" smtClean="0">
                <a:solidFill>
                  <a:srgbClr val="7030A0"/>
                </a:solidFill>
                <a:latin typeface="French Script MT" pitchFamily="66" charset="0"/>
              </a:rPr>
              <a:t>GOD</a:t>
            </a:r>
            <a:r>
              <a:rPr lang="en-US" dirty="0" smtClean="0"/>
              <a:t> </a:t>
            </a:r>
            <a:r>
              <a:rPr lang="en-US" dirty="0" smtClean="0">
                <a:latin typeface="Impact" pitchFamily="34" charset="0"/>
              </a:rPr>
              <a:t>EXISTS</a:t>
            </a:r>
            <a:r>
              <a:rPr lang="en-US" dirty="0" smtClean="0"/>
              <a:t>.</a:t>
            </a:r>
          </a:p>
          <a:p>
            <a:pPr marL="514350" indent="-514350">
              <a:buNone/>
            </a:pPr>
            <a:r>
              <a:rPr lang="en-US" dirty="0" smtClean="0">
                <a:solidFill>
                  <a:srgbClr val="C00000"/>
                </a:solidFill>
                <a:latin typeface="Impact" pitchFamily="34" charset="0"/>
              </a:rPr>
              <a:t>ALSTON’S </a:t>
            </a:r>
            <a:r>
              <a:rPr lang="en-US" dirty="0" smtClean="0"/>
              <a:t>REPLY:  </a:t>
            </a:r>
            <a:r>
              <a:rPr lang="en-US" b="1" dirty="0" smtClean="0">
                <a:solidFill>
                  <a:srgbClr val="00B050"/>
                </a:solidFill>
              </a:rPr>
              <a:t>SP</a:t>
            </a:r>
            <a:r>
              <a:rPr lang="en-US" dirty="0" smtClean="0"/>
              <a:t> CANNOT MEET THE ANALOGOUS CONDITION IN A NON-CIRCULAR WAY.  </a:t>
            </a:r>
            <a:r>
              <a:rPr lang="en-US" b="1" dirty="0" smtClean="0">
                <a:solidFill>
                  <a:srgbClr val="00B050"/>
                </a:solidFill>
              </a:rPr>
              <a:t>SP</a:t>
            </a:r>
            <a:r>
              <a:rPr lang="en-US" dirty="0" smtClean="0"/>
              <a:t> AND </a:t>
            </a:r>
            <a:r>
              <a:rPr lang="en-US" dirty="0" smtClean="0">
                <a:solidFill>
                  <a:srgbClr val="00B050"/>
                </a:solidFill>
                <a:latin typeface="Impact" pitchFamily="34" charset="0"/>
              </a:rPr>
              <a:t>CMP</a:t>
            </a:r>
            <a:r>
              <a:rPr lang="en-US" dirty="0" smtClean="0"/>
              <a:t> ARE IN THE SAME BOAT IN THIS RESPECT.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normAutofit/>
          </a:bodyPr>
          <a:lstStyle/>
          <a:p>
            <a:pPr marL="4057650" lvl="8" indent="-514350"/>
            <a:r>
              <a:rPr lang="en-US" sz="4000" dirty="0" smtClean="0"/>
              <a:t/>
            </a:r>
            <a:br>
              <a:rPr lang="en-US" sz="4000" dirty="0" smtClean="0"/>
            </a:br>
            <a:r>
              <a:rPr lang="en-US" sz="4000" dirty="0" smtClean="0"/>
              <a:t/>
            </a:r>
            <a:br>
              <a:rPr lang="en-US" sz="4000" dirty="0" smtClean="0"/>
            </a:br>
            <a:endParaRPr lang="en-US" dirty="0"/>
          </a:p>
        </p:txBody>
      </p:sp>
      <p:sp>
        <p:nvSpPr>
          <p:cNvPr id="3" name="Content Placeholder 2"/>
          <p:cNvSpPr>
            <a:spLocks noGrp="1"/>
          </p:cNvSpPr>
          <p:nvPr>
            <p:ph idx="1"/>
          </p:nvPr>
        </p:nvSpPr>
        <p:spPr>
          <a:xfrm>
            <a:off x="457200" y="1600200"/>
            <a:ext cx="8686800" cy="5029200"/>
          </a:xfrm>
        </p:spPr>
        <p:txBody>
          <a:bodyPr>
            <a:normAutofit/>
          </a:bodyPr>
          <a:lstStyle/>
          <a:p>
            <a:pPr marL="514350" indent="-514350">
              <a:buNone/>
            </a:pPr>
            <a:r>
              <a:rPr lang="en-US" sz="4000" dirty="0" smtClean="0"/>
              <a:t>WE HAVE REASONS TO</a:t>
            </a:r>
            <a:br>
              <a:rPr lang="en-US" sz="4000" dirty="0" smtClean="0"/>
            </a:br>
            <a:r>
              <a:rPr lang="en-US" sz="4000" dirty="0" smtClean="0"/>
              <a:t> TAKE </a:t>
            </a:r>
            <a:r>
              <a:rPr lang="en-US" sz="4000" b="1" dirty="0" smtClean="0">
                <a:solidFill>
                  <a:srgbClr val="00B050"/>
                </a:solidFill>
              </a:rPr>
              <a:t>SP</a:t>
            </a:r>
            <a:r>
              <a:rPr lang="en-US" sz="4000" dirty="0" smtClean="0"/>
              <a:t> TO BE RELIABLE, BUT WE HAVE NO SUCH REASONS FOR </a:t>
            </a:r>
            <a:r>
              <a:rPr lang="en-US" sz="4000" dirty="0" smtClean="0">
                <a:solidFill>
                  <a:srgbClr val="00B050"/>
                </a:solidFill>
                <a:latin typeface="Impact" pitchFamily="34" charset="0"/>
              </a:rPr>
              <a:t>CMP</a:t>
            </a:r>
            <a:r>
              <a:rPr lang="en-US" sz="4000" dirty="0" smtClean="0"/>
              <a:t>.</a:t>
            </a:r>
          </a:p>
          <a:p>
            <a:pPr marL="514350" indent="-514350">
              <a:buNone/>
            </a:pPr>
            <a:r>
              <a:rPr lang="en-US" sz="4000" dirty="0" smtClean="0">
                <a:solidFill>
                  <a:srgbClr val="C00000"/>
                </a:solidFill>
                <a:latin typeface="Impact" pitchFamily="34" charset="0"/>
              </a:rPr>
              <a:t>ALSTON’S</a:t>
            </a:r>
            <a:r>
              <a:rPr lang="en-US" sz="4000" dirty="0" smtClean="0"/>
              <a:t> REPLY:  WE HAVE NO </a:t>
            </a:r>
            <a:r>
              <a:rPr lang="en-US" sz="4000" i="1" dirty="0" smtClean="0"/>
              <a:t>EXTERNAL</a:t>
            </a:r>
            <a:r>
              <a:rPr lang="en-US" sz="4000" dirty="0" smtClean="0"/>
              <a:t> REASONS FOR REGARDING EITHER ONE AS RELIABLE.  SO THEY ARE IN THE SAME BOAT</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fontScale="90000"/>
          </a:bodyPr>
          <a:lstStyle/>
          <a:p>
            <a:r>
              <a:rPr lang="en-US" dirty="0" smtClean="0">
                <a:solidFill>
                  <a:srgbClr val="FF0000"/>
                </a:solidFill>
              </a:rPr>
              <a:t>THERE ARE NATURALISTIC EXPLANATIONS OF MYSTICAL EXPERIENCE</a:t>
            </a:r>
            <a:endParaRPr lang="en-US" dirty="0">
              <a:solidFill>
                <a:srgbClr val="FF0000"/>
              </a:solidFill>
            </a:endParaRPr>
          </a:p>
        </p:txBody>
      </p:sp>
      <p:sp>
        <p:nvSpPr>
          <p:cNvPr id="3" name="Content Placeholder 2"/>
          <p:cNvSpPr>
            <a:spLocks noGrp="1"/>
          </p:cNvSpPr>
          <p:nvPr>
            <p:ph idx="1"/>
          </p:nvPr>
        </p:nvSpPr>
        <p:spPr>
          <a:xfrm>
            <a:off x="457200" y="2362200"/>
            <a:ext cx="8229600" cy="3763963"/>
          </a:xfrm>
        </p:spPr>
        <p:txBody>
          <a:bodyPr/>
          <a:lstStyle/>
          <a:p>
            <a:pPr>
              <a:buNone/>
            </a:pPr>
            <a:r>
              <a:rPr lang="en-US" dirty="0" smtClean="0"/>
              <a:t>“Nous </a:t>
            </a:r>
            <a:r>
              <a:rPr lang="en-US" dirty="0" err="1" smtClean="0"/>
              <a:t>n’avons</a:t>
            </a:r>
            <a:r>
              <a:rPr lang="en-US" dirty="0" smtClean="0"/>
              <a:t> pas </a:t>
            </a:r>
            <a:r>
              <a:rPr lang="en-US" dirty="0" err="1" smtClean="0"/>
              <a:t>besoin</a:t>
            </a:r>
            <a:r>
              <a:rPr lang="en-US" dirty="0" smtClean="0"/>
              <a:t> de </a:t>
            </a:r>
            <a:r>
              <a:rPr lang="en-US" dirty="0" err="1" smtClean="0"/>
              <a:t>cette</a:t>
            </a:r>
            <a:r>
              <a:rPr lang="en-US" dirty="0" smtClean="0"/>
              <a:t> </a:t>
            </a:r>
            <a:r>
              <a:rPr lang="en-US" dirty="0" err="1" smtClean="0"/>
              <a:t>hypothese</a:t>
            </a:r>
            <a:r>
              <a:rPr lang="en-US" dirty="0" smtClean="0"/>
              <a:t>.”</a:t>
            </a:r>
          </a:p>
          <a:p>
            <a:pPr>
              <a:buNone/>
            </a:pPr>
            <a:r>
              <a:rPr lang="en-US" dirty="0" smtClean="0">
                <a:solidFill>
                  <a:srgbClr val="C00000"/>
                </a:solidFill>
                <a:latin typeface="Impact" pitchFamily="34" charset="0"/>
              </a:rPr>
              <a:t>ALSTON’S</a:t>
            </a:r>
            <a:r>
              <a:rPr lang="en-US" dirty="0" smtClean="0"/>
              <a:t> REPLY:  PSYCHOANALYTIC,  BEHAVIORISTIC,  MARXIST,  AND SOCIALOGICAL ‘EXPLANATIONS’ ARE  BASED ON VERY </a:t>
            </a:r>
            <a:r>
              <a:rPr lang="en-US" dirty="0" smtClean="0">
                <a:solidFill>
                  <a:srgbClr val="C00000"/>
                </a:solidFill>
                <a:latin typeface="Century Gothic" pitchFamily="34" charset="0"/>
              </a:rPr>
              <a:t>SLIM </a:t>
            </a:r>
            <a:r>
              <a:rPr lang="en-US" b="1" dirty="0" smtClean="0">
                <a:solidFill>
                  <a:srgbClr val="FFC000"/>
                </a:solidFill>
              </a:rPr>
              <a:t>EVIDENCE</a:t>
            </a:r>
            <a:r>
              <a:rPr lang="en-US" dirty="0" smtClean="0"/>
              <a:t>.</a:t>
            </a:r>
            <a:endParaRPr lang="en-US" dirty="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solidFill>
                  <a:srgbClr val="FF0000"/>
                </a:solidFill>
              </a:rPr>
              <a:t>BUT THERE ARE CAUSALLY SUFFICIENT STATES OF THE BRAIN THAT LEAD TO MYSTICAL ‘PERCEPTIONS.’</a:t>
            </a:r>
            <a:endParaRPr lang="en-US" dirty="0">
              <a:solidFill>
                <a:srgbClr val="FF0000"/>
              </a:solidFill>
            </a:endParaRPr>
          </a:p>
        </p:txBody>
      </p:sp>
      <p:sp>
        <p:nvSpPr>
          <p:cNvPr id="3" name="Content Placeholder 2"/>
          <p:cNvSpPr>
            <a:spLocks noGrp="1"/>
          </p:cNvSpPr>
          <p:nvPr>
            <p:ph idx="1"/>
          </p:nvPr>
        </p:nvSpPr>
        <p:spPr>
          <a:xfrm>
            <a:off x="457200" y="2514600"/>
            <a:ext cx="8229600" cy="4038600"/>
          </a:xfrm>
        </p:spPr>
        <p:txBody>
          <a:bodyPr>
            <a:normAutofit/>
          </a:bodyPr>
          <a:lstStyle/>
          <a:p>
            <a:pPr>
              <a:buNone/>
            </a:pPr>
            <a:r>
              <a:rPr lang="en-US" dirty="0" smtClean="0"/>
              <a:t>ALSTON’S REPLY:  THERE ARE NEUROLOGICAL CONDITIONS OF THE BRAIN THAT ARE INVOLVED IN THE CAUSAL CHAIN LEADING TO SENSORY PERCEPTIONS.   THAT DOES NOT DISQUALIFY THE EXPERIENCES AS BEING VERIDICAL OR NULLIFY THE “HYPOTHESIS” THAT THEY ARE CAUSED BY PHYSICAL OBJECTS.  WHY SHOULD IT BE SO FOR MP?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STRUCTURE OF THE OVERALL ARGUMENT OF THE BOOK</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1. </a:t>
            </a:r>
            <a:r>
              <a:rPr lang="en-US" dirty="0" smtClean="0">
                <a:solidFill>
                  <a:srgbClr val="FF0000"/>
                </a:solidFill>
                <a:latin typeface="Mistral" pitchFamily="66" charset="0"/>
              </a:rPr>
              <a:t>MYSTICAL</a:t>
            </a:r>
            <a:r>
              <a:rPr lang="en-US" dirty="0" smtClean="0"/>
              <a:t> “</a:t>
            </a:r>
            <a:r>
              <a:rPr lang="en-US" b="1" dirty="0" smtClean="0">
                <a:solidFill>
                  <a:srgbClr val="92D050"/>
                </a:solidFill>
              </a:rPr>
              <a:t>PERCEPTION</a:t>
            </a:r>
            <a:r>
              <a:rPr lang="en-US" dirty="0" smtClean="0"/>
              <a:t>” IS MUCH LIKE </a:t>
            </a:r>
            <a:r>
              <a:rPr lang="en-US" dirty="0" smtClean="0">
                <a:solidFill>
                  <a:srgbClr val="00B050"/>
                </a:solidFill>
                <a:latin typeface="Impact" pitchFamily="34" charset="0"/>
              </a:rPr>
              <a:t>SENSE PERCEPTION</a:t>
            </a:r>
            <a:r>
              <a:rPr lang="en-US" dirty="0" smtClean="0"/>
              <a:t>.</a:t>
            </a:r>
          </a:p>
          <a:p>
            <a:pPr>
              <a:buNone/>
            </a:pPr>
            <a:r>
              <a:rPr lang="en-US" dirty="0" smtClean="0"/>
              <a:t>2. A CERTAIN </a:t>
            </a:r>
            <a:r>
              <a:rPr lang="en-US" b="1" dirty="0" smtClean="0">
                <a:solidFill>
                  <a:srgbClr val="FFC000"/>
                </a:solidFill>
              </a:rPr>
              <a:t>EPISTEMOLOGY</a:t>
            </a:r>
            <a:r>
              <a:rPr lang="en-US" dirty="0" smtClean="0"/>
              <a:t> WILL BE ASSUMED.</a:t>
            </a:r>
          </a:p>
          <a:p>
            <a:pPr>
              <a:buNone/>
            </a:pPr>
            <a:r>
              <a:rPr lang="en-US" dirty="0" smtClean="0"/>
              <a:t>3. THERE ARE NO NON-CIRCULAR WAYS OF SHOWING THE </a:t>
            </a:r>
            <a:r>
              <a:rPr lang="en-US" dirty="0" smtClean="0">
                <a:solidFill>
                  <a:srgbClr val="C00000"/>
                </a:solidFill>
                <a:latin typeface="Arial Black" pitchFamily="34" charset="0"/>
              </a:rPr>
              <a:t>RELIABILITY</a:t>
            </a:r>
            <a:r>
              <a:rPr lang="en-US" dirty="0" smtClean="0"/>
              <a:t> OF </a:t>
            </a:r>
            <a:r>
              <a:rPr lang="en-US" dirty="0" smtClean="0">
                <a:solidFill>
                  <a:srgbClr val="00B050"/>
                </a:solidFill>
                <a:latin typeface="Impact" pitchFamily="34" charset="0"/>
              </a:rPr>
              <a:t>SENSE PERCEPTION</a:t>
            </a:r>
            <a:r>
              <a:rPr lang="en-US" dirty="0" smtClean="0"/>
              <a:t> OR OF ANY OF THE OTHER BASIC SOURCES OF </a:t>
            </a:r>
            <a:r>
              <a:rPr lang="en-US" b="1" dirty="0" smtClean="0">
                <a:solidFill>
                  <a:srgbClr val="FFC000"/>
                </a:solidFill>
              </a:rPr>
              <a:t>KNOWLEDGE</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latin typeface="Constantia" pitchFamily="18" charset="0"/>
              </a:rPr>
              <a:t>INCONSISTENCIES</a:t>
            </a:r>
            <a:r>
              <a:rPr lang="en-US" dirty="0" smtClean="0">
                <a:solidFill>
                  <a:srgbClr val="FF0000"/>
                </a:solidFill>
              </a:rPr>
              <a:t> IN THE OUTPUT OF </a:t>
            </a:r>
            <a:r>
              <a:rPr lang="en-US" dirty="0" smtClean="0">
                <a:solidFill>
                  <a:srgbClr val="00B050"/>
                </a:solidFill>
                <a:latin typeface="Impact" pitchFamily="34" charset="0"/>
              </a:rPr>
              <a:t>CMP</a:t>
            </a:r>
            <a:endParaRPr lang="en-US" dirty="0">
              <a:solidFill>
                <a:srgbClr val="00B050"/>
              </a:solidFill>
              <a:latin typeface="Impact" pitchFamily="34" charset="0"/>
            </a:endParaRPr>
          </a:p>
        </p:txBody>
      </p:sp>
      <p:sp>
        <p:nvSpPr>
          <p:cNvPr id="3" name="Content Placeholder 2"/>
          <p:cNvSpPr>
            <a:spLocks noGrp="1"/>
          </p:cNvSpPr>
          <p:nvPr>
            <p:ph idx="1"/>
          </p:nvPr>
        </p:nvSpPr>
        <p:spPr/>
        <p:txBody>
          <a:bodyPr/>
          <a:lstStyle/>
          <a:p>
            <a:pPr>
              <a:buNone/>
            </a:pPr>
            <a:r>
              <a:rPr lang="en-US" dirty="0" smtClean="0"/>
              <a:t>ALSTON’S REPLY:  WE CANNOT REQUIRE THAT A </a:t>
            </a:r>
            <a:r>
              <a:rPr lang="en-US" b="1" dirty="0" smtClean="0">
                <a:solidFill>
                  <a:srgbClr val="0070C0"/>
                </a:solidFill>
              </a:rPr>
              <a:t>DOXASTIC PRACTICE </a:t>
            </a:r>
            <a:r>
              <a:rPr lang="en-US" dirty="0" smtClean="0"/>
              <a:t>GENERATE NO </a:t>
            </a:r>
            <a:r>
              <a:rPr lang="en-US" dirty="0" smtClean="0">
                <a:solidFill>
                  <a:srgbClr val="C00000"/>
                </a:solidFill>
                <a:latin typeface="Impact" pitchFamily="34" charset="0"/>
              </a:rPr>
              <a:t>INCONSISTENCIES</a:t>
            </a:r>
            <a:r>
              <a:rPr lang="en-US" dirty="0" smtClean="0"/>
              <a:t>:  </a:t>
            </a:r>
            <a:r>
              <a:rPr lang="en-US" b="1" dirty="0" smtClean="0">
                <a:solidFill>
                  <a:srgbClr val="00B050"/>
                </a:solidFill>
              </a:rPr>
              <a:t>SENSE PERCEPTION</a:t>
            </a:r>
            <a:r>
              <a:rPr lang="en-US" dirty="0" smtClean="0"/>
              <a:t>, </a:t>
            </a:r>
            <a:r>
              <a:rPr lang="en-US" dirty="0" smtClean="0">
                <a:solidFill>
                  <a:srgbClr val="0070C0"/>
                </a:solidFill>
                <a:latin typeface="Mistral" pitchFamily="66" charset="0"/>
              </a:rPr>
              <a:t>RATIONAL INTUITION</a:t>
            </a:r>
            <a:r>
              <a:rPr lang="en-US" dirty="0" smtClean="0"/>
              <a:t>, </a:t>
            </a:r>
            <a:r>
              <a:rPr lang="en-US" b="1" dirty="0" smtClean="0">
                <a:solidFill>
                  <a:srgbClr val="92D050"/>
                </a:solidFill>
                <a:latin typeface="Century Gothic" pitchFamily="34" charset="0"/>
              </a:rPr>
              <a:t>MEMORY</a:t>
            </a:r>
            <a:r>
              <a:rPr lang="en-US" dirty="0" smtClean="0"/>
              <a:t>, AND THE REST RESULT IN </a:t>
            </a:r>
            <a:r>
              <a:rPr lang="en-US" b="1" dirty="0" smtClean="0">
                <a:solidFill>
                  <a:srgbClr val="C00000"/>
                </a:solidFill>
                <a:latin typeface="Constantia" pitchFamily="18" charset="0"/>
              </a:rPr>
              <a:t>INCONSISTENCIES</a:t>
            </a:r>
            <a:r>
              <a:rPr lang="en-US" dirty="0" smtClean="0"/>
              <a:t>.  WHILE THERE ARE MORE SUCH GENERATED BY </a:t>
            </a:r>
            <a:r>
              <a:rPr lang="en-US" dirty="0" smtClean="0">
                <a:solidFill>
                  <a:srgbClr val="00B050"/>
                </a:solidFill>
                <a:latin typeface="Impact" pitchFamily="34" charset="0"/>
              </a:rPr>
              <a:t>CMP</a:t>
            </a:r>
            <a:r>
              <a:rPr lang="en-US" dirty="0" smtClean="0"/>
              <a:t>, THEY ARE NOT SUFFICIENTLY “MASSIVE” SO AS TO INVALIDATE THE PRACTICE.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CONFLICTS BETWEEN CMP AND OTHER PRACTICES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buAutoNum type="alphaUcPeriod"/>
            </a:pPr>
            <a:r>
              <a:rPr lang="en-US" sz="5400" dirty="0" smtClean="0"/>
              <a:t>NATURAL SCIENCE</a:t>
            </a:r>
          </a:p>
          <a:p>
            <a:pPr marL="514350" indent="-514350">
              <a:buAutoNum type="alphaUcPeriod" startAt="2"/>
            </a:pPr>
            <a:r>
              <a:rPr lang="en-US" sz="5400" dirty="0" smtClean="0"/>
              <a:t>HISTORICAL RESEARCH</a:t>
            </a:r>
          </a:p>
          <a:p>
            <a:pPr marL="514350" indent="-514350">
              <a:buNone/>
            </a:pPr>
            <a:r>
              <a:rPr lang="en-US" sz="5400" dirty="0" smtClean="0"/>
              <a:t>C.  NATURALISTIC METAPHYSICS</a:t>
            </a:r>
            <a:endParaRPr lang="en-US" sz="5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NATURAL SCIENCE</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514350" indent="-514350">
              <a:buAutoNum type="arabicParenBoth"/>
            </a:pPr>
            <a:r>
              <a:rPr lang="en-US" dirty="0" smtClean="0"/>
              <a:t>PARTICULAR SCIENTIFIC RESULTS.</a:t>
            </a:r>
          </a:p>
          <a:p>
            <a:pPr marL="514350" indent="-514350">
              <a:buNone/>
            </a:pPr>
            <a:r>
              <a:rPr lang="en-US" dirty="0" smtClean="0">
                <a:solidFill>
                  <a:srgbClr val="C00000"/>
                </a:solidFill>
                <a:latin typeface="Impact" pitchFamily="34" charset="0"/>
              </a:rPr>
              <a:t>ALSTON:</a:t>
            </a:r>
            <a:r>
              <a:rPr lang="en-US" dirty="0" smtClean="0"/>
              <a:t>  THERE ARE NO CONFLICTS BETWEEN PARTICULAR SCIENTIFIC RESULTS AND THE CORE DOCTRINES OF </a:t>
            </a:r>
            <a:r>
              <a:rPr lang="en-US" b="1" dirty="0" smtClean="0">
                <a:solidFill>
                  <a:srgbClr val="FF0000"/>
                </a:solidFill>
              </a:rPr>
              <a:t>CHRISTIANITY.</a:t>
            </a:r>
            <a:r>
              <a:rPr lang="en-US" dirty="0" smtClean="0"/>
              <a:t>   THERE HAVE BEEN CONFLICTS BETWEEN, E.G.,  THE ASTRONOMICAL VIEWS OF THE CHURCH AND THE DISCOVERIES OF SCIENTISTS (E.G. </a:t>
            </a:r>
            <a:r>
              <a:rPr lang="en-US" dirty="0" smtClean="0">
                <a:solidFill>
                  <a:srgbClr val="C00000"/>
                </a:solidFill>
                <a:latin typeface="Impact" pitchFamily="34" charset="0"/>
              </a:rPr>
              <a:t>GALILEO</a:t>
            </a:r>
            <a:r>
              <a:rPr lang="en-US" dirty="0" smtClean="0"/>
              <a:t>).   BUT THIS WAS NOT A CONFLICT BETWEEN ESSENTIAL DOCTRINES OF </a:t>
            </a:r>
            <a:r>
              <a:rPr lang="en-US" b="1" dirty="0" smtClean="0">
                <a:solidFill>
                  <a:srgbClr val="FF0000"/>
                </a:solidFill>
              </a:rPr>
              <a:t>CHRISTIANITY</a:t>
            </a:r>
            <a:r>
              <a:rPr lang="en-US" dirty="0" smtClean="0"/>
              <a:t> AND SCIENCE.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Mistral" pitchFamily="66" charset="0"/>
              </a:rPr>
              <a:t>MIRACLES</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 OCCURRENCE OF OCCASIONAL </a:t>
            </a:r>
            <a:r>
              <a:rPr lang="en-US" dirty="0" smtClean="0">
                <a:solidFill>
                  <a:srgbClr val="FF0000"/>
                </a:solidFill>
                <a:latin typeface="Mistral" pitchFamily="66" charset="0"/>
              </a:rPr>
              <a:t>MIRACLES </a:t>
            </a:r>
            <a:r>
              <a:rPr lang="en-US" dirty="0" smtClean="0"/>
              <a:t>WOULD NOT DISTURB  THE USUAL CONDUCT OF </a:t>
            </a:r>
            <a:r>
              <a:rPr lang="en-US" b="1" dirty="0" smtClean="0">
                <a:solidFill>
                  <a:srgbClr val="0070C0"/>
                </a:solidFill>
                <a:latin typeface="Constantia" pitchFamily="18" charset="0"/>
              </a:rPr>
              <a:t>SCIENCE</a:t>
            </a:r>
            <a:r>
              <a:rPr lang="en-US" dirty="0" smtClean="0"/>
              <a:t>.   (WE HAVE SEEN THAT THERE NEED BE NO </a:t>
            </a:r>
            <a:r>
              <a:rPr lang="en-US" b="1" i="1" dirty="0" smtClean="0">
                <a:solidFill>
                  <a:srgbClr val="C00000"/>
                </a:solidFill>
              </a:rPr>
              <a:t>CONTRADICTION</a:t>
            </a:r>
            <a:r>
              <a:rPr lang="en-US" i="1" dirty="0" smtClean="0"/>
              <a:t> </a:t>
            </a:r>
            <a:r>
              <a:rPr lang="en-US" dirty="0" smtClean="0"/>
              <a:t>BETWEEN </a:t>
            </a:r>
            <a:r>
              <a:rPr lang="en-US" dirty="0" smtClean="0">
                <a:solidFill>
                  <a:srgbClr val="FF0000"/>
                </a:solidFill>
                <a:latin typeface="Mistral" pitchFamily="66" charset="0"/>
              </a:rPr>
              <a:t>MIRACLES</a:t>
            </a:r>
            <a:r>
              <a:rPr lang="en-US" dirty="0" smtClean="0"/>
              <a:t>,  CAREFULLY DEFINED, AND WELL-CONFIRMED </a:t>
            </a:r>
            <a:r>
              <a:rPr lang="en-US" dirty="0" smtClean="0">
                <a:solidFill>
                  <a:srgbClr val="0070C0"/>
                </a:solidFill>
                <a:latin typeface="Bookman Old Style" pitchFamily="18" charset="0"/>
              </a:rPr>
              <a:t>REGULARITIES</a:t>
            </a:r>
            <a:r>
              <a:rPr lang="en-US" dirty="0" smtClean="0"/>
              <a:t> OF </a:t>
            </a:r>
            <a:r>
              <a:rPr lang="en-US" b="1" dirty="0" smtClean="0">
                <a:solidFill>
                  <a:srgbClr val="92D050"/>
                </a:solidFill>
              </a:rPr>
              <a:t>NATURE</a:t>
            </a:r>
            <a:r>
              <a:rPr lang="en-US" dirty="0" smtClean="0"/>
              <a:t>.  BUT THE </a:t>
            </a:r>
            <a:r>
              <a:rPr lang="en-US" b="1" dirty="0" smtClean="0">
                <a:solidFill>
                  <a:srgbClr val="FFC000"/>
                </a:solidFill>
              </a:rPr>
              <a:t>PROBABILITIES</a:t>
            </a:r>
            <a:r>
              <a:rPr lang="en-US" dirty="0" smtClean="0"/>
              <a:t> OF THE ACCURACY OF REPORTS OF SUCH EVENTS WILL BE LOW.)</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PSYCHOLOGICAL THEORIES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SOME PSYCHOLOGICAL THEORIES, E.G. EXTREME BEHAVIORISM,  WOULD RULE OUT FREE WILL.   BUT THERE IS LITTLE CHANCE THAT ANY SUCH WILL BECOME ESTABLISHED SCIENTIFIC “RESULTS”.</a:t>
            </a:r>
          </a:p>
          <a:p>
            <a:pPr>
              <a:buNone/>
            </a:pPr>
            <a:r>
              <a:rPr lang="en-US" dirty="0" smtClean="0"/>
              <a:t>[NOTE:  SOME RECENT WORK IN NEUROLOGY HAS BEEN CLAIMED TO CONTRADICT THE EXISTENCE OF FREE WILL.  THIS NEEDS FURTHER INVESTIGATION.]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METHODOLOGICAL CONFLICTS?</a:t>
            </a:r>
            <a:endParaRPr lang="en-US" dirty="0">
              <a:solidFill>
                <a:srgbClr val="FF0000"/>
              </a:solidFill>
            </a:endParaRPr>
          </a:p>
        </p:txBody>
      </p:sp>
      <p:sp>
        <p:nvSpPr>
          <p:cNvPr id="3" name="Content Placeholder 2"/>
          <p:cNvSpPr>
            <a:spLocks noGrp="1"/>
          </p:cNvSpPr>
          <p:nvPr>
            <p:ph idx="1"/>
          </p:nvPr>
        </p:nvSpPr>
        <p:spPr>
          <a:xfrm>
            <a:off x="457200" y="1600200"/>
            <a:ext cx="8229600" cy="4953000"/>
          </a:xfrm>
        </p:spPr>
        <p:txBody>
          <a:bodyPr>
            <a:noAutofit/>
          </a:bodyPr>
          <a:lstStyle/>
          <a:p>
            <a:pPr>
              <a:buNone/>
            </a:pPr>
            <a:r>
              <a:rPr lang="en-US" sz="3600" dirty="0" smtClean="0">
                <a:solidFill>
                  <a:srgbClr val="0070C0"/>
                </a:solidFill>
                <a:latin typeface="Constantia" pitchFamily="18" charset="0"/>
              </a:rPr>
              <a:t>SCIENCE</a:t>
            </a:r>
            <a:r>
              <a:rPr lang="en-US" sz="3600" dirty="0" smtClean="0"/>
              <a:t> AND </a:t>
            </a:r>
            <a:r>
              <a:rPr lang="en-US" sz="3600" b="1" dirty="0" smtClean="0">
                <a:solidFill>
                  <a:srgbClr val="7030A0"/>
                </a:solidFill>
                <a:latin typeface="French Script MT" pitchFamily="66" charset="0"/>
              </a:rPr>
              <a:t>RELIGION</a:t>
            </a:r>
            <a:r>
              <a:rPr lang="en-US" sz="3600" dirty="0" smtClean="0"/>
              <a:t> ARE NOT SUBJECTED TO THE SAME METHODOLOGICAL METHODS, BUT NEITHER ARE </a:t>
            </a:r>
            <a:r>
              <a:rPr lang="en-US" sz="3600" dirty="0" smtClean="0">
                <a:solidFill>
                  <a:srgbClr val="0070C0"/>
                </a:solidFill>
                <a:latin typeface="Constantia" pitchFamily="18" charset="0"/>
              </a:rPr>
              <a:t>SCIENCE</a:t>
            </a:r>
            <a:r>
              <a:rPr lang="en-US" sz="3600" dirty="0" smtClean="0"/>
              <a:t> AND </a:t>
            </a:r>
            <a:r>
              <a:rPr lang="en-US" sz="3600" b="1" dirty="0" smtClean="0">
                <a:solidFill>
                  <a:srgbClr val="7030A0"/>
                </a:solidFill>
                <a:latin typeface="Bradley Hand ITC" pitchFamily="66" charset="0"/>
              </a:rPr>
              <a:t>MATHEMATICS</a:t>
            </a:r>
            <a:r>
              <a:rPr lang="en-US" sz="3600" dirty="0" smtClean="0"/>
              <a:t>.  THE SUBJECT MATTER OF </a:t>
            </a:r>
            <a:r>
              <a:rPr lang="en-US" sz="3600" b="1" dirty="0" smtClean="0">
                <a:solidFill>
                  <a:srgbClr val="7030A0"/>
                </a:solidFill>
                <a:latin typeface="French Script MT" pitchFamily="66" charset="0"/>
              </a:rPr>
              <a:t>RELIGION</a:t>
            </a:r>
            <a:r>
              <a:rPr lang="en-US" sz="3600" dirty="0" smtClean="0"/>
              <a:t> (</a:t>
            </a:r>
            <a:r>
              <a:rPr lang="en-US" sz="3600" dirty="0" smtClean="0">
                <a:solidFill>
                  <a:srgbClr val="C00000"/>
                </a:solidFill>
                <a:latin typeface="Impact" pitchFamily="34" charset="0"/>
              </a:rPr>
              <a:t>ALSTON</a:t>
            </a:r>
            <a:r>
              <a:rPr lang="en-US" sz="3600" dirty="0" smtClean="0"/>
              <a:t> CLAIMS) IS DIFFERENT FROM THAT OF </a:t>
            </a:r>
            <a:r>
              <a:rPr lang="en-US" sz="3600" dirty="0" smtClean="0">
                <a:solidFill>
                  <a:srgbClr val="0070C0"/>
                </a:solidFill>
                <a:latin typeface="Constantia" pitchFamily="18" charset="0"/>
              </a:rPr>
              <a:t>SCIENCE</a:t>
            </a:r>
            <a:r>
              <a:rPr lang="en-US" sz="3600" dirty="0" smtClean="0"/>
              <a:t>.  </a:t>
            </a:r>
            <a:r>
              <a:rPr lang="en-US" sz="3600" dirty="0" smtClean="0">
                <a:solidFill>
                  <a:srgbClr val="0070C0"/>
                </a:solidFill>
                <a:latin typeface="Constantia" pitchFamily="18" charset="0"/>
              </a:rPr>
              <a:t>SCIENCE</a:t>
            </a:r>
            <a:r>
              <a:rPr lang="en-US" sz="3600" dirty="0" smtClean="0"/>
              <a:t> STUDIES </a:t>
            </a:r>
            <a:r>
              <a:rPr lang="en-US" sz="3600" b="1" dirty="0" smtClean="0">
                <a:solidFill>
                  <a:srgbClr val="92D050"/>
                </a:solidFill>
              </a:rPr>
              <a:t>NATURE</a:t>
            </a:r>
            <a:r>
              <a:rPr lang="en-US" sz="3600" dirty="0" smtClean="0"/>
              <a:t>.  </a:t>
            </a:r>
            <a:r>
              <a:rPr lang="en-US" sz="3600" b="1" dirty="0" smtClean="0">
                <a:solidFill>
                  <a:srgbClr val="7030A0"/>
                </a:solidFill>
                <a:latin typeface="French Script MT" pitchFamily="66" charset="0"/>
              </a:rPr>
              <a:t>RELIGION </a:t>
            </a:r>
            <a:r>
              <a:rPr lang="en-US" sz="3600" dirty="0" smtClean="0"/>
              <a:t>CONCERNS </a:t>
            </a:r>
            <a:r>
              <a:rPr lang="en-US" sz="4000" dirty="0" smtClean="0">
                <a:solidFill>
                  <a:srgbClr val="00B050"/>
                </a:solidFill>
              </a:rPr>
              <a:t>SUPER-NATURE</a:t>
            </a:r>
            <a:r>
              <a:rPr lang="en-US" sz="3600" dirty="0" smtClean="0"/>
              <a:t>.  </a:t>
            </a:r>
            <a:endParaRPr 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HISTORICAL RESEARCH</a:t>
            </a:r>
            <a:endParaRPr lang="en-US" dirty="0">
              <a:solidFill>
                <a:srgbClr val="FF0000"/>
              </a:solidFill>
            </a:endParaRPr>
          </a:p>
        </p:txBody>
      </p:sp>
      <p:sp>
        <p:nvSpPr>
          <p:cNvPr id="3" name="Content Placeholder 2"/>
          <p:cNvSpPr>
            <a:spLocks noGrp="1"/>
          </p:cNvSpPr>
          <p:nvPr>
            <p:ph idx="1"/>
          </p:nvPr>
        </p:nvSpPr>
        <p:spPr/>
        <p:txBody>
          <a:bodyPr>
            <a:noAutofit/>
          </a:bodyPr>
          <a:lstStyle/>
          <a:p>
            <a:pPr>
              <a:buNone/>
            </a:pPr>
            <a:r>
              <a:rPr lang="en-US" sz="4400" dirty="0" smtClean="0"/>
              <a:t>THERE HAS BEEN NO HISTORICAL RESEARCH THAT SHOWS THAT THE BASIC </a:t>
            </a:r>
            <a:r>
              <a:rPr lang="en-US" sz="4400" b="1" dirty="0" smtClean="0">
                <a:solidFill>
                  <a:srgbClr val="0070C0"/>
                </a:solidFill>
              </a:rPr>
              <a:t>BELIEFS </a:t>
            </a:r>
            <a:r>
              <a:rPr lang="en-US" sz="4400" dirty="0" smtClean="0"/>
              <a:t>OF </a:t>
            </a:r>
            <a:r>
              <a:rPr lang="en-US" sz="4400" b="1" dirty="0" smtClean="0">
                <a:solidFill>
                  <a:srgbClr val="FF0000"/>
                </a:solidFill>
              </a:rPr>
              <a:t>CHRISTIANITY </a:t>
            </a:r>
            <a:r>
              <a:rPr lang="en-US" sz="4400" dirty="0" smtClean="0"/>
              <a:t>(E.G. CONCERNING </a:t>
            </a:r>
            <a:r>
              <a:rPr lang="en-US" sz="4400" b="1" dirty="0" smtClean="0">
                <a:solidFill>
                  <a:srgbClr val="7030A0"/>
                </a:solidFill>
                <a:latin typeface="Bradley Hand ITC" pitchFamily="66" charset="0"/>
              </a:rPr>
              <a:t>JESUS</a:t>
            </a:r>
            <a:r>
              <a:rPr lang="en-US" sz="4400" dirty="0" smtClean="0"/>
              <a:t>) ARE NOT HISTORICALLY ACCURATE.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NATURALISTIC </a:t>
            </a:r>
            <a:r>
              <a:rPr lang="en-US" dirty="0" smtClean="0">
                <a:solidFill>
                  <a:srgbClr val="FF0000"/>
                </a:solidFill>
                <a:latin typeface="Mistral" pitchFamily="66" charset="0"/>
              </a:rPr>
              <a:t>METAPHYSICS</a:t>
            </a:r>
            <a:endParaRPr lang="en-US" dirty="0">
              <a:solidFill>
                <a:srgbClr val="FF0000"/>
              </a:solidFill>
              <a:latin typeface="Mistral" pitchFamily="66" charset="0"/>
            </a:endParaRPr>
          </a:p>
        </p:txBody>
      </p:sp>
      <p:sp>
        <p:nvSpPr>
          <p:cNvPr id="3" name="Content Placeholder 2"/>
          <p:cNvSpPr>
            <a:spLocks noGrp="1"/>
          </p:cNvSpPr>
          <p:nvPr>
            <p:ph idx="1"/>
          </p:nvPr>
        </p:nvSpPr>
        <p:spPr/>
        <p:txBody>
          <a:bodyPr/>
          <a:lstStyle/>
          <a:p>
            <a:pPr>
              <a:buNone/>
            </a:pPr>
            <a:r>
              <a:rPr lang="en-US" dirty="0" smtClean="0"/>
              <a:t>THERE ARE CONFLICTS HERE, BUT NATURALISTIC </a:t>
            </a:r>
            <a:r>
              <a:rPr lang="en-US" dirty="0" smtClean="0">
                <a:latin typeface="Mistral" pitchFamily="66" charset="0"/>
              </a:rPr>
              <a:t>METAPHYSICS</a:t>
            </a:r>
            <a:r>
              <a:rPr lang="en-US" dirty="0" smtClean="0"/>
              <a:t> RESULT FROM EXTREME GENERALIZATIONS OF </a:t>
            </a:r>
            <a:r>
              <a:rPr lang="en-US" dirty="0" smtClean="0">
                <a:solidFill>
                  <a:srgbClr val="0070C0"/>
                </a:solidFill>
                <a:latin typeface="Constantia" pitchFamily="18" charset="0"/>
              </a:rPr>
              <a:t>SCIENTIFIC</a:t>
            </a:r>
            <a:r>
              <a:rPr lang="en-US" dirty="0" smtClean="0"/>
              <a:t> RESULTS AND METHODS.  THE LAWS OF </a:t>
            </a:r>
            <a:r>
              <a:rPr lang="en-US" b="1" dirty="0" smtClean="0">
                <a:solidFill>
                  <a:srgbClr val="92D050"/>
                </a:solidFill>
              </a:rPr>
              <a:t>NATURE</a:t>
            </a:r>
            <a:r>
              <a:rPr lang="en-US" dirty="0" smtClean="0"/>
              <a:t> DO NOT APPLY TO </a:t>
            </a:r>
            <a:r>
              <a:rPr lang="en-US" b="1" dirty="0" smtClean="0">
                <a:solidFill>
                  <a:srgbClr val="7030A0"/>
                </a:solidFill>
                <a:latin typeface="French Script MT" pitchFamily="66" charset="0"/>
              </a:rPr>
              <a:t>GOD</a:t>
            </a:r>
            <a:r>
              <a:rPr lang="en-US" dirty="0" smtClean="0"/>
              <a:t> AS CONCEIVED IN THE MONOTHEISTIC </a:t>
            </a:r>
            <a:r>
              <a:rPr lang="en-US" b="1" dirty="0" smtClean="0">
                <a:solidFill>
                  <a:srgbClr val="7030A0"/>
                </a:solidFill>
                <a:latin typeface="French Script MT" pitchFamily="66" charset="0"/>
              </a:rPr>
              <a:t>RELIGIONS</a:t>
            </a:r>
            <a:r>
              <a:rPr lang="en-US" dirty="0" smtClean="0"/>
              <a:t>.  MATERIALISM AND DETERMINISM  MAY APPLY TO THE NATURAL WORLD, BUT NEED NOT BE SEEN AS GENERALIZING TO OTHER </a:t>
            </a:r>
            <a:r>
              <a:rPr lang="en-US" b="1" dirty="0" smtClean="0">
                <a:solidFill>
                  <a:srgbClr val="C00000"/>
                </a:solidFill>
                <a:latin typeface="Mistral" pitchFamily="66" charset="0"/>
              </a:rPr>
              <a:t>REALMS OF REALITY</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TWO </a:t>
            </a:r>
            <a:r>
              <a:rPr lang="en-US" dirty="0" smtClean="0">
                <a:solidFill>
                  <a:srgbClr val="C00000"/>
                </a:solidFill>
                <a:latin typeface="Impact" pitchFamily="34" charset="0"/>
              </a:rPr>
              <a:t>FALLACIES</a:t>
            </a:r>
            <a:r>
              <a:rPr lang="en-US" dirty="0" smtClean="0">
                <a:solidFill>
                  <a:srgbClr val="FF0000"/>
                </a:solidFill>
              </a:rPr>
              <a:t> TO BE AVOIDED</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buAutoNum type="alphaUcPeriod"/>
            </a:pPr>
            <a:r>
              <a:rPr lang="en-US" sz="4800" b="1" dirty="0" smtClean="0">
                <a:solidFill>
                  <a:srgbClr val="FFC000"/>
                </a:solidFill>
              </a:rPr>
              <a:t>EPISTEMIC</a:t>
            </a:r>
            <a:r>
              <a:rPr lang="en-US" sz="4800" dirty="0" smtClean="0"/>
              <a:t> </a:t>
            </a:r>
            <a:r>
              <a:rPr lang="en-US" sz="4800" dirty="0" smtClean="0">
                <a:solidFill>
                  <a:srgbClr val="C00000"/>
                </a:solidFill>
                <a:latin typeface="Constantia" pitchFamily="18" charset="0"/>
              </a:rPr>
              <a:t>IMPERIALISM</a:t>
            </a:r>
            <a:r>
              <a:rPr lang="en-US" sz="4800" dirty="0" smtClean="0"/>
              <a:t> </a:t>
            </a:r>
          </a:p>
          <a:p>
            <a:pPr marL="514350" indent="-514350">
              <a:buNone/>
            </a:pPr>
            <a:r>
              <a:rPr lang="en-US" sz="4800" dirty="0" smtClean="0"/>
              <a:t>B.  </a:t>
            </a:r>
            <a:r>
              <a:rPr lang="en-US" sz="4800" i="1" dirty="0" smtClean="0">
                <a:solidFill>
                  <a:srgbClr val="FF0000"/>
                </a:solidFill>
              </a:rPr>
              <a:t>DOUBLE</a:t>
            </a:r>
            <a:r>
              <a:rPr lang="en-US" sz="4800" dirty="0" smtClean="0"/>
              <a:t> </a:t>
            </a:r>
            <a:r>
              <a:rPr lang="en-US" sz="4800" dirty="0" smtClean="0">
                <a:solidFill>
                  <a:srgbClr val="FF0000"/>
                </a:solidFill>
              </a:rPr>
              <a:t>STANDARD</a:t>
            </a:r>
            <a:endParaRPr lang="en-US" sz="48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3. </a:t>
            </a:r>
            <a:r>
              <a:rPr lang="en-US" dirty="0" smtClean="0">
                <a:solidFill>
                  <a:srgbClr val="00B050"/>
                </a:solidFill>
                <a:latin typeface="Impact" pitchFamily="34" charset="0"/>
              </a:rPr>
              <a:t>SENSE PERCEPTION </a:t>
            </a:r>
            <a:r>
              <a:rPr lang="en-US" dirty="0" smtClean="0"/>
              <a:t>AND THE OTHER SOURCES OF </a:t>
            </a:r>
            <a:r>
              <a:rPr lang="en-US" b="1" dirty="0" smtClean="0">
                <a:solidFill>
                  <a:srgbClr val="FFC000"/>
                </a:solidFill>
              </a:rPr>
              <a:t>KNOWLEDGE </a:t>
            </a:r>
            <a:r>
              <a:rPr lang="en-US" dirty="0" smtClean="0"/>
              <a:t>ARE “</a:t>
            </a:r>
            <a:r>
              <a:rPr lang="en-US" b="1" dirty="0" smtClean="0">
                <a:solidFill>
                  <a:srgbClr val="0070C0"/>
                </a:solidFill>
              </a:rPr>
              <a:t>DOXASTIC PRACTICES</a:t>
            </a:r>
            <a:r>
              <a:rPr lang="en-US" dirty="0" smtClean="0"/>
              <a:t>”</a:t>
            </a:r>
          </a:p>
          <a:p>
            <a:pPr>
              <a:buNone/>
            </a:pPr>
            <a:r>
              <a:rPr lang="en-US" dirty="0" smtClean="0"/>
              <a:t>4. IF SUCH A SOURCE IS EMBODIED IN A  </a:t>
            </a:r>
            <a:r>
              <a:rPr lang="en-US" b="1" dirty="0" smtClean="0">
                <a:solidFill>
                  <a:srgbClr val="C00000"/>
                </a:solidFill>
              </a:rPr>
              <a:t>SOCIALLY WELL-ESTABLISHED </a:t>
            </a:r>
            <a:r>
              <a:rPr lang="en-US" dirty="0" smtClean="0"/>
              <a:t>PRACTICE,  HAS A SYSTEM OF  </a:t>
            </a:r>
            <a:r>
              <a:rPr lang="en-US" sz="4000" b="1" dirty="0" smtClean="0">
                <a:solidFill>
                  <a:srgbClr val="C00000"/>
                </a:solidFill>
              </a:rPr>
              <a:t>OVERRIDERS</a:t>
            </a:r>
            <a:r>
              <a:rPr lang="en-US" dirty="0" smtClean="0"/>
              <a:t>,  CANNOT BE SHOWN TO BE </a:t>
            </a:r>
            <a:r>
              <a:rPr lang="en-US" b="1" dirty="0" smtClean="0">
                <a:solidFill>
                  <a:srgbClr val="C00000"/>
                </a:solidFill>
                <a:latin typeface="Arial Narrow" pitchFamily="34" charset="0"/>
              </a:rPr>
              <a:t>UNRELIABLE</a:t>
            </a:r>
            <a:r>
              <a:rPr lang="en-US" dirty="0" smtClean="0"/>
              <a:t>,  AND HAS </a:t>
            </a:r>
            <a:r>
              <a:rPr lang="en-US" dirty="0" smtClean="0">
                <a:solidFill>
                  <a:srgbClr val="FF0000"/>
                </a:solidFill>
                <a:latin typeface="Mistral" pitchFamily="66" charset="0"/>
              </a:rPr>
              <a:t>SIGNIFICANT</a:t>
            </a:r>
            <a:r>
              <a:rPr lang="en-US" dirty="0" smtClean="0"/>
              <a:t> </a:t>
            </a:r>
            <a:r>
              <a:rPr lang="en-US" dirty="0" smtClean="0">
                <a:solidFill>
                  <a:srgbClr val="00B050"/>
                </a:solidFill>
                <a:latin typeface="Impact" pitchFamily="34" charset="0"/>
              </a:rPr>
              <a:t>SELF-SUPPORT,</a:t>
            </a:r>
            <a:r>
              <a:rPr lang="en-US" dirty="0" smtClean="0"/>
              <a:t> THEN </a:t>
            </a:r>
            <a:r>
              <a:rPr lang="en-US" b="1" dirty="0" smtClean="0">
                <a:solidFill>
                  <a:srgbClr val="0070C0"/>
                </a:solidFill>
              </a:rPr>
              <a:t>BELIEFS</a:t>
            </a:r>
            <a:r>
              <a:rPr lang="en-US" dirty="0" smtClean="0"/>
              <a:t> FORMED BY WAY OF IT ARE </a:t>
            </a:r>
            <a:r>
              <a:rPr lang="en-US" i="1" dirty="0" smtClean="0"/>
              <a:t>PRIMA FACIE </a:t>
            </a:r>
            <a:r>
              <a:rPr lang="en-US" b="1" dirty="0" smtClean="0">
                <a:solidFill>
                  <a:srgbClr val="FFC000"/>
                </a:solidFill>
              </a:rPr>
              <a:t>JUSTIFIED</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5. </a:t>
            </a:r>
            <a:r>
              <a:rPr lang="en-US" b="1" dirty="0" smtClean="0">
                <a:solidFill>
                  <a:srgbClr val="7030A0"/>
                </a:solidFill>
                <a:latin typeface="French Script MT" pitchFamily="66" charset="0"/>
              </a:rPr>
              <a:t>CHRISTIAN</a:t>
            </a:r>
            <a:r>
              <a:rPr lang="en-US" dirty="0" smtClean="0"/>
              <a:t> </a:t>
            </a:r>
            <a:r>
              <a:rPr lang="en-US" dirty="0" smtClean="0">
                <a:solidFill>
                  <a:srgbClr val="FF0000"/>
                </a:solidFill>
                <a:latin typeface="Mistral" pitchFamily="66" charset="0"/>
              </a:rPr>
              <a:t>MYSTICAL</a:t>
            </a:r>
            <a:r>
              <a:rPr lang="en-US" dirty="0" smtClean="0"/>
              <a:t> “</a:t>
            </a:r>
            <a:r>
              <a:rPr lang="en-US" dirty="0" smtClean="0">
                <a:solidFill>
                  <a:srgbClr val="FFC000"/>
                </a:solidFill>
              </a:rPr>
              <a:t>PERCEPTUAL</a:t>
            </a:r>
            <a:r>
              <a:rPr lang="en-US" dirty="0" smtClean="0"/>
              <a:t>”  (</a:t>
            </a:r>
            <a:r>
              <a:rPr lang="en-US" dirty="0" smtClean="0">
                <a:solidFill>
                  <a:srgbClr val="00B050"/>
                </a:solidFill>
                <a:latin typeface="Impact" pitchFamily="34" charset="0"/>
              </a:rPr>
              <a:t>CMP</a:t>
            </a:r>
            <a:r>
              <a:rPr lang="en-US" dirty="0" smtClean="0"/>
              <a:t>) </a:t>
            </a:r>
            <a:r>
              <a:rPr lang="en-US" dirty="0" smtClean="0">
                <a:solidFill>
                  <a:srgbClr val="FF0000"/>
                </a:solidFill>
              </a:rPr>
              <a:t>PRACTICE</a:t>
            </a:r>
            <a:r>
              <a:rPr lang="en-US" dirty="0" smtClean="0"/>
              <a:t> IS A SOCIALLY WELL-ESTABLISHED </a:t>
            </a:r>
            <a:r>
              <a:rPr lang="en-US" b="1" dirty="0" smtClean="0">
                <a:solidFill>
                  <a:srgbClr val="0070C0"/>
                </a:solidFill>
              </a:rPr>
              <a:t>DOXASTIC PRACTICE</a:t>
            </a:r>
            <a:r>
              <a:rPr lang="en-US" dirty="0" smtClean="0"/>
              <a:t>.</a:t>
            </a:r>
          </a:p>
          <a:p>
            <a:pPr>
              <a:buNone/>
            </a:pPr>
            <a:r>
              <a:rPr lang="en-US" dirty="0" smtClean="0"/>
              <a:t>6. </a:t>
            </a:r>
            <a:r>
              <a:rPr lang="en-US" dirty="0" smtClean="0">
                <a:solidFill>
                  <a:srgbClr val="00B050"/>
                </a:solidFill>
                <a:latin typeface="Impact" pitchFamily="34" charset="0"/>
              </a:rPr>
              <a:t>CMP</a:t>
            </a:r>
            <a:r>
              <a:rPr lang="en-US" dirty="0" smtClean="0"/>
              <a:t> HAS A SYSTEM OF </a:t>
            </a:r>
            <a:r>
              <a:rPr lang="en-US" sz="3600" dirty="0" smtClean="0">
                <a:solidFill>
                  <a:srgbClr val="C00000"/>
                </a:solidFill>
              </a:rPr>
              <a:t>OVERRIDERS</a:t>
            </a:r>
            <a:r>
              <a:rPr lang="en-US" dirty="0" smtClean="0"/>
              <a:t>.</a:t>
            </a:r>
          </a:p>
          <a:p>
            <a:pPr>
              <a:buNone/>
            </a:pPr>
            <a:r>
              <a:rPr lang="en-US" dirty="0" smtClean="0"/>
              <a:t>7. </a:t>
            </a:r>
            <a:r>
              <a:rPr lang="en-US" dirty="0" smtClean="0">
                <a:solidFill>
                  <a:srgbClr val="00B050"/>
                </a:solidFill>
                <a:latin typeface="Impact" pitchFamily="34" charset="0"/>
              </a:rPr>
              <a:t>CMP</a:t>
            </a:r>
            <a:r>
              <a:rPr lang="en-US" dirty="0" smtClean="0"/>
              <a:t> CANNOT BE SHOWN TO BE </a:t>
            </a:r>
            <a:r>
              <a:rPr lang="en-US" dirty="0" smtClean="0">
                <a:solidFill>
                  <a:srgbClr val="C00000"/>
                </a:solidFill>
                <a:latin typeface="Impact" pitchFamily="34" charset="0"/>
              </a:rPr>
              <a:t>UNRELIABLE</a:t>
            </a:r>
            <a:r>
              <a:rPr lang="en-US" dirty="0" smtClean="0"/>
              <a:t>.</a:t>
            </a:r>
          </a:p>
          <a:p>
            <a:pPr>
              <a:buNone/>
            </a:pPr>
            <a:r>
              <a:rPr lang="en-US" dirty="0" smtClean="0"/>
              <a:t>8. </a:t>
            </a:r>
            <a:r>
              <a:rPr lang="en-US" dirty="0" smtClean="0">
                <a:solidFill>
                  <a:srgbClr val="00B050"/>
                </a:solidFill>
                <a:latin typeface="Impact" pitchFamily="34" charset="0"/>
              </a:rPr>
              <a:t>CMP</a:t>
            </a:r>
            <a:r>
              <a:rPr lang="en-US" dirty="0" smtClean="0"/>
              <a:t> HAS SIGNIFICANT </a:t>
            </a:r>
            <a:r>
              <a:rPr lang="en-US" b="1" dirty="0" smtClean="0">
                <a:solidFill>
                  <a:srgbClr val="00B050"/>
                </a:solidFill>
              </a:rPr>
              <a:t>SELF-SUPPORT</a:t>
            </a:r>
          </a:p>
          <a:p>
            <a:pPr>
              <a:buNone/>
            </a:pPr>
            <a:r>
              <a:rPr lang="en-US" dirty="0" smtClean="0"/>
              <a:t>HENCE,  </a:t>
            </a:r>
            <a:r>
              <a:rPr lang="en-US" b="1" dirty="0" smtClean="0">
                <a:solidFill>
                  <a:srgbClr val="0070C0"/>
                </a:solidFill>
              </a:rPr>
              <a:t>BELIEFS</a:t>
            </a:r>
            <a:r>
              <a:rPr lang="en-US" dirty="0" smtClean="0"/>
              <a:t> FORMED VIA </a:t>
            </a:r>
            <a:r>
              <a:rPr lang="en-US" dirty="0" smtClean="0">
                <a:solidFill>
                  <a:srgbClr val="00B050"/>
                </a:solidFill>
                <a:latin typeface="Impact" pitchFamily="34" charset="0"/>
              </a:rPr>
              <a:t>CMP</a:t>
            </a:r>
            <a:r>
              <a:rPr lang="en-US" dirty="0" smtClean="0"/>
              <a:t> ARE </a:t>
            </a:r>
            <a:r>
              <a:rPr lang="en-US" b="1" i="1" dirty="0" smtClean="0">
                <a:solidFill>
                  <a:srgbClr val="FFFF00"/>
                </a:solidFill>
                <a:latin typeface="Impact" pitchFamily="34" charset="0"/>
              </a:rPr>
              <a:t>P</a:t>
            </a:r>
            <a:r>
              <a:rPr lang="en-US" b="1" i="1" dirty="0" smtClean="0">
                <a:solidFill>
                  <a:srgbClr val="FFFF00"/>
                </a:solidFill>
                <a:latin typeface="Arial Black" pitchFamily="34" charset="0"/>
              </a:rPr>
              <a:t>RIMA FACIE </a:t>
            </a:r>
            <a:r>
              <a:rPr lang="en-US" b="1" dirty="0" smtClean="0">
                <a:solidFill>
                  <a:srgbClr val="FFC000"/>
                </a:solidFill>
              </a:rPr>
              <a:t>JUSTIFIED</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CHAPTER 5</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THIS CHAPTER IS DEVOTED TO SHOWING THAT CMP IS INDEED A </a:t>
            </a:r>
            <a:r>
              <a:rPr lang="en-US" b="1" dirty="0" smtClean="0">
                <a:solidFill>
                  <a:srgbClr val="00B0F0"/>
                </a:solidFill>
              </a:rPr>
              <a:t>DOXASTIC PRACTICE </a:t>
            </a:r>
            <a:r>
              <a:rPr lang="en-US" dirty="0" smtClean="0"/>
              <a:t>IN SOME WAYS SIMILAR TO SP (“THE </a:t>
            </a:r>
            <a:r>
              <a:rPr lang="en-US" dirty="0" smtClean="0">
                <a:solidFill>
                  <a:srgbClr val="00B050"/>
                </a:solidFill>
                <a:latin typeface="Impact" pitchFamily="34" charset="0"/>
              </a:rPr>
              <a:t>SENSE PERCEPTION </a:t>
            </a:r>
            <a:r>
              <a:rPr lang="en-US" b="1" dirty="0" smtClean="0">
                <a:solidFill>
                  <a:srgbClr val="0070C0"/>
                </a:solidFill>
              </a:rPr>
              <a:t>DOXASTIC PRACTICE</a:t>
            </a:r>
            <a:r>
              <a:rPr lang="en-US" dirty="0" smtClean="0"/>
              <a:t>”) AND IN SOME WAYS DIFFERENT.</a:t>
            </a:r>
          </a:p>
          <a:p>
            <a:pPr>
              <a:buNone/>
            </a:pPr>
            <a:r>
              <a:rPr lang="en-US" dirty="0" smtClean="0"/>
              <a:t>(1)  </a:t>
            </a:r>
            <a:r>
              <a:rPr lang="en-US" dirty="0" smtClean="0">
                <a:solidFill>
                  <a:srgbClr val="00B050"/>
                </a:solidFill>
                <a:latin typeface="Impact" pitchFamily="34" charset="0"/>
              </a:rPr>
              <a:t>CMP</a:t>
            </a:r>
            <a:r>
              <a:rPr lang="en-US" dirty="0" smtClean="0"/>
              <a:t>, LIKE </a:t>
            </a:r>
            <a:r>
              <a:rPr lang="en-US" b="1" dirty="0" smtClean="0">
                <a:solidFill>
                  <a:srgbClr val="00B050"/>
                </a:solidFill>
              </a:rPr>
              <a:t>SP</a:t>
            </a:r>
            <a:r>
              <a:rPr lang="en-US" dirty="0" smtClean="0"/>
              <a:t>, IS NORMALLY ACQUIRED AND ENGAGED IN BEFORE ONE IS EXPLICITLY AWARE OF THE PRACTICE (N.B.  “</a:t>
            </a:r>
            <a:r>
              <a:rPr lang="en-US" dirty="0" smtClean="0">
                <a:solidFill>
                  <a:srgbClr val="FF0000"/>
                </a:solidFill>
                <a:latin typeface="Mistral" pitchFamily="66" charset="0"/>
              </a:rPr>
              <a:t>MYSTICAL</a:t>
            </a:r>
            <a:r>
              <a:rPr lang="en-US" dirty="0" smtClean="0"/>
              <a:t> </a:t>
            </a:r>
            <a:r>
              <a:rPr lang="en-US" b="1" dirty="0" smtClean="0">
                <a:solidFill>
                  <a:srgbClr val="00B050"/>
                </a:solidFill>
              </a:rPr>
              <a:t>PERCEPTION</a:t>
            </a:r>
            <a:r>
              <a:rPr lang="en-US" dirty="0" smtClean="0"/>
              <a:t>” IS NOT CONFINED TO THE </a:t>
            </a:r>
            <a:r>
              <a:rPr lang="en-US" sz="3500" b="1" dirty="0" smtClean="0">
                <a:solidFill>
                  <a:srgbClr val="C00000"/>
                </a:solidFill>
              </a:rPr>
              <a:t>INTENSE</a:t>
            </a:r>
            <a:r>
              <a:rPr lang="en-US" dirty="0" smtClean="0"/>
              <a:t> EXPERIENCES OF “PROFESSIONAL” </a:t>
            </a:r>
            <a:r>
              <a:rPr lang="en-US" dirty="0" smtClean="0">
                <a:solidFill>
                  <a:srgbClr val="FF0000"/>
                </a:solidFill>
                <a:latin typeface="Mistral" pitchFamily="66" charset="0"/>
              </a:rPr>
              <a:t>MYSTICS</a:t>
            </a:r>
            <a:r>
              <a:rPr lang="en-US" dirty="0" smtClean="0"/>
              <a: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514350" indent="-514350">
              <a:buAutoNum type="arabicPeriod" startAt="2"/>
            </a:pPr>
            <a:r>
              <a:rPr lang="en-US" dirty="0" smtClean="0">
                <a:solidFill>
                  <a:srgbClr val="00B050"/>
                </a:solidFill>
                <a:latin typeface="Impact" pitchFamily="34" charset="0"/>
              </a:rPr>
              <a:t>CMP</a:t>
            </a:r>
            <a:r>
              <a:rPr lang="en-US" dirty="0" smtClean="0"/>
              <a:t> INVOLVES PROCEDURES FOR EVALUATING ITS INPUTS AS WELL AS FOR FORMING THEM.</a:t>
            </a:r>
          </a:p>
          <a:p>
            <a:pPr marL="514350" indent="-514350">
              <a:buNone/>
            </a:pPr>
            <a:r>
              <a:rPr lang="en-US" dirty="0" smtClean="0"/>
              <a:t>3.  LIKE </a:t>
            </a:r>
            <a:r>
              <a:rPr lang="en-US" b="1" dirty="0" smtClean="0">
                <a:solidFill>
                  <a:srgbClr val="00B050"/>
                </a:solidFill>
              </a:rPr>
              <a:t>SP</a:t>
            </a:r>
            <a:r>
              <a:rPr lang="en-US" dirty="0" smtClean="0"/>
              <a:t>, </a:t>
            </a:r>
            <a:r>
              <a:rPr lang="en-US" dirty="0" smtClean="0">
                <a:solidFill>
                  <a:srgbClr val="00B050"/>
                </a:solidFill>
                <a:latin typeface="Impact" pitchFamily="34" charset="0"/>
              </a:rPr>
              <a:t>CMP</a:t>
            </a:r>
            <a:r>
              <a:rPr lang="en-US" dirty="0" smtClean="0"/>
              <a:t> IS SET IN A WIDER SPHERE OF PRACTICE THAT INVOLVE INTERACTING WITH THE OBJECT(S) OF THE </a:t>
            </a:r>
            <a:r>
              <a:rPr lang="en-US" dirty="0" smtClean="0">
                <a:solidFill>
                  <a:srgbClr val="00B050"/>
                </a:solidFill>
                <a:latin typeface="Impact" pitchFamily="34" charset="0"/>
              </a:rPr>
              <a:t>PERCEPTIONS</a:t>
            </a:r>
            <a:r>
              <a:rPr lang="en-US" dirty="0" smtClean="0"/>
              <a:t>.   HERE: PRAYING, WORSHIPPPING, HEARING AND RESPONDING TO HIS VOICE, ASKING FOR FORGIVENESS, AND SO 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FURTHER SIMILARITIES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marL="514350" indent="-514350">
              <a:buAutoNum type="arabicPeriod" startAt="4"/>
            </a:pPr>
            <a:r>
              <a:rPr lang="en-US" dirty="0" smtClean="0">
                <a:solidFill>
                  <a:srgbClr val="00B050"/>
                </a:solidFill>
                <a:latin typeface="Impact" pitchFamily="34" charset="0"/>
              </a:rPr>
              <a:t>CMP</a:t>
            </a:r>
            <a:r>
              <a:rPr lang="en-US" dirty="0" smtClean="0"/>
              <a:t> IS SOCIALLY TRANSMITTED BY MONITORED LEARNING AND IS SOCIALLY SHARED.</a:t>
            </a:r>
          </a:p>
          <a:p>
            <a:pPr marL="514350" indent="-514350">
              <a:buAutoNum type="arabicPeriod" startAt="4"/>
            </a:pPr>
            <a:r>
              <a:rPr lang="en-US" dirty="0" smtClean="0">
                <a:solidFill>
                  <a:srgbClr val="00B050"/>
                </a:solidFill>
                <a:latin typeface="Impact" pitchFamily="34" charset="0"/>
              </a:rPr>
              <a:t>CMP</a:t>
            </a:r>
            <a:r>
              <a:rPr lang="en-US" dirty="0" smtClean="0"/>
              <a:t> IS CONNECTED WITH THE OTHER </a:t>
            </a:r>
            <a:r>
              <a:rPr lang="en-US" b="1" dirty="0" smtClean="0">
                <a:solidFill>
                  <a:srgbClr val="0070C0"/>
                </a:solidFill>
              </a:rPr>
              <a:t>DOXASTIC PRACTICES.</a:t>
            </a:r>
          </a:p>
          <a:p>
            <a:pPr marL="514350" indent="-514350">
              <a:buAutoNum type="arabicPeriod" startAt="4"/>
            </a:pPr>
            <a:r>
              <a:rPr lang="en-US" dirty="0" smtClean="0">
                <a:solidFill>
                  <a:srgbClr val="00B050"/>
                </a:solidFill>
                <a:latin typeface="Impact" pitchFamily="34" charset="0"/>
              </a:rPr>
              <a:t>CMP</a:t>
            </a:r>
            <a:r>
              <a:rPr lang="en-US" dirty="0" smtClean="0"/>
              <a:t> IS SUBJECT TO CHANGE.</a:t>
            </a:r>
          </a:p>
          <a:p>
            <a:pPr marL="514350" indent="-514350">
              <a:buAutoNum type="arabicPeriod" startAt="4"/>
            </a:pPr>
            <a:r>
              <a:rPr lang="en-US" dirty="0" smtClean="0">
                <a:solidFill>
                  <a:srgbClr val="00B050"/>
                </a:solidFill>
                <a:latin typeface="Impact" pitchFamily="34" charset="0"/>
              </a:rPr>
              <a:t>CMP</a:t>
            </a:r>
            <a:r>
              <a:rPr lang="en-US" dirty="0" smtClean="0"/>
              <a:t> HAS A DISTINCTIVE SET OF PRESUPPOSITIONS, E.G. THE </a:t>
            </a:r>
            <a:r>
              <a:rPr lang="en-US" b="1" dirty="0" smtClean="0">
                <a:solidFill>
                  <a:srgbClr val="002060"/>
                </a:solidFill>
                <a:latin typeface="Century Gothic" pitchFamily="34" charset="0"/>
              </a:rPr>
              <a:t>EXISTENCE</a:t>
            </a:r>
            <a:r>
              <a:rPr lang="en-US" dirty="0" smtClean="0"/>
              <a:t> OF </a:t>
            </a:r>
            <a:r>
              <a:rPr lang="en-US" b="1" dirty="0" smtClean="0">
                <a:solidFill>
                  <a:srgbClr val="7030A0"/>
                </a:solidFill>
                <a:latin typeface="French Script MT" pitchFamily="66" charset="0"/>
              </a:rPr>
              <a:t>GOD</a:t>
            </a:r>
            <a:r>
              <a:rPr lang="en-US" dirty="0" smtClean="0"/>
              <a:t>  AND THE RELIABILITY OF THIS WAY OF FORMING </a:t>
            </a:r>
            <a:r>
              <a:rPr lang="en-US" b="1" dirty="0" smtClean="0">
                <a:solidFill>
                  <a:srgbClr val="0070C0"/>
                </a:solidFill>
              </a:rPr>
              <a:t>BELIEFS</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DIFFERENCES BETWEEN </a:t>
            </a:r>
            <a:r>
              <a:rPr lang="en-US" b="1" dirty="0" smtClean="0">
                <a:solidFill>
                  <a:srgbClr val="00B050"/>
                </a:solidFill>
              </a:rPr>
              <a:t>SP</a:t>
            </a:r>
            <a:r>
              <a:rPr lang="en-US" dirty="0" smtClean="0">
                <a:solidFill>
                  <a:srgbClr val="FF0000"/>
                </a:solidFill>
              </a:rPr>
              <a:t> AND </a:t>
            </a:r>
            <a:r>
              <a:rPr lang="en-US" dirty="0" smtClean="0">
                <a:solidFill>
                  <a:srgbClr val="00B050"/>
                </a:solidFill>
                <a:latin typeface="Impact" pitchFamily="34" charset="0"/>
              </a:rPr>
              <a:t>MP</a:t>
            </a:r>
            <a:endParaRPr lang="en-US" dirty="0">
              <a:solidFill>
                <a:srgbClr val="00B050"/>
              </a:solidFill>
              <a:latin typeface="Impact" pitchFamily="34" charset="0"/>
            </a:endParaRPr>
          </a:p>
        </p:txBody>
      </p:sp>
      <p:sp>
        <p:nvSpPr>
          <p:cNvPr id="3" name="Content Placeholder 2"/>
          <p:cNvSpPr>
            <a:spLocks noGrp="1"/>
          </p:cNvSpPr>
          <p:nvPr>
            <p:ph idx="1"/>
          </p:nvPr>
        </p:nvSpPr>
        <p:spPr/>
        <p:txBody>
          <a:bodyPr/>
          <a:lstStyle/>
          <a:p>
            <a:pPr>
              <a:buNone/>
            </a:pPr>
            <a:r>
              <a:rPr lang="en-US" dirty="0" smtClean="0"/>
              <a:t>A.  </a:t>
            </a:r>
            <a:r>
              <a:rPr lang="en-US" b="1" dirty="0" smtClean="0">
                <a:solidFill>
                  <a:srgbClr val="00B050"/>
                </a:solidFill>
              </a:rPr>
              <a:t>SP</a:t>
            </a:r>
            <a:r>
              <a:rPr lang="en-US" dirty="0" smtClean="0"/>
              <a:t> EXHIBITS  THE SAME CONCEPTUAL SCHEME ACROSS CULTURES.  EXPERIENCE IS CONCEPTUALIZED AS “OBJECTS EXEMPLIFYING ATTRIBUTES” BY MEMBERS OF VERY DIFFERENT CULTURES AND BACKGROUNDS.  NOT SO FOR </a:t>
            </a:r>
            <a:r>
              <a:rPr lang="en-US" dirty="0" smtClean="0">
                <a:solidFill>
                  <a:srgbClr val="00B050"/>
                </a:solidFill>
                <a:latin typeface="Impact" pitchFamily="34" charset="0"/>
              </a:rPr>
              <a:t>MP</a:t>
            </a:r>
            <a:r>
              <a:rPr lang="en-US" dirty="0" smtClean="0"/>
              <a:t>.  DIFFERENT </a:t>
            </a:r>
            <a:r>
              <a:rPr lang="en-US" b="1" dirty="0" smtClean="0">
                <a:solidFill>
                  <a:srgbClr val="7030A0"/>
                </a:solidFill>
                <a:latin typeface="French Script MT" pitchFamily="66" charset="0"/>
              </a:rPr>
              <a:t>RELIGIOUS </a:t>
            </a:r>
            <a:r>
              <a:rPr lang="en-US" dirty="0" smtClean="0"/>
              <a:t>BACKGROUNDS MAKE FOR DIFFERENT CONCEPTUALIZATIONS OF </a:t>
            </a:r>
            <a:r>
              <a:rPr lang="en-US" dirty="0" smtClean="0">
                <a:solidFill>
                  <a:srgbClr val="FF0000"/>
                </a:solidFill>
                <a:latin typeface="Mistral" pitchFamily="66" charset="0"/>
              </a:rPr>
              <a:t>MYSTICAL</a:t>
            </a:r>
            <a:r>
              <a:rPr lang="en-US" dirty="0" smtClean="0"/>
              <a:t> </a:t>
            </a:r>
            <a:r>
              <a:rPr lang="en-US" b="1" dirty="0" smtClean="0">
                <a:solidFill>
                  <a:srgbClr val="00B050"/>
                </a:solidFill>
              </a:rPr>
              <a:t>EXPERIENCE</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FURTHER DIFFERENCES</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smtClean="0"/>
              <a:t>B.   </a:t>
            </a:r>
            <a:r>
              <a:rPr lang="en-US" b="1" dirty="0" smtClean="0">
                <a:solidFill>
                  <a:srgbClr val="00B050"/>
                </a:solidFill>
              </a:rPr>
              <a:t>SP</a:t>
            </a:r>
            <a:r>
              <a:rPr lang="en-US" dirty="0" smtClean="0"/>
              <a:t> IS SEEN AS ALWAYS DEALING WITH A SINGLE SUBJECT MATTER – OBJECTS IN THE WORLD AND THEIR PROPERTIES.  </a:t>
            </a:r>
            <a:r>
              <a:rPr lang="en-US" dirty="0" smtClean="0">
                <a:solidFill>
                  <a:srgbClr val="00B050"/>
                </a:solidFill>
                <a:latin typeface="Impact" pitchFamily="34" charset="0"/>
              </a:rPr>
              <a:t>MP,</a:t>
            </a:r>
            <a:r>
              <a:rPr lang="en-US" dirty="0" smtClean="0"/>
              <a:t> BECAUSE OF DIFFERENT CONCEPTUALIZATIONS AND BACKGROUND BELIEFS , MIGHT BE TAKEN TO BE DEALING WITH DIFFERENT SUBJECT MATTERS IN DIFFERENT CULTURES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1283</Words>
  <Application>Microsoft Office PowerPoint</Application>
  <PresentationFormat>On-screen Show (4:3)</PresentationFormat>
  <Paragraphs>81</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LECTURE 16</vt:lpstr>
      <vt:lpstr>STRUCTURE OF THE OVERALL ARGUMENT OF THE BOOK</vt:lpstr>
      <vt:lpstr>Slide 3</vt:lpstr>
      <vt:lpstr>Slide 4</vt:lpstr>
      <vt:lpstr>CHAPTER 5</vt:lpstr>
      <vt:lpstr>Slide 6</vt:lpstr>
      <vt:lpstr>FURTHER SIMILARITIES</vt:lpstr>
      <vt:lpstr>DIFFERENCES BETWEEN SP AND MP</vt:lpstr>
      <vt:lpstr>FURTHER DIFFERENCES</vt:lpstr>
      <vt:lpstr>DIFFERENT SUBJECT MATTER?</vt:lpstr>
      <vt:lpstr>DIFFERENT OVERRIDER SYSTEMS</vt:lpstr>
      <vt:lpstr>Slide 12</vt:lpstr>
      <vt:lpstr>IS CMP A DOXASTIC PRACTICE?</vt:lpstr>
      <vt:lpstr>ALSTON’S CONCLUSION FOR THIS CHAPTER</vt:lpstr>
      <vt:lpstr>CHAPTER 6</vt:lpstr>
      <vt:lpstr>Slide 16</vt:lpstr>
      <vt:lpstr>  </vt:lpstr>
      <vt:lpstr>THERE ARE NATURALISTIC EXPLANATIONS OF MYSTICAL EXPERIENCE</vt:lpstr>
      <vt:lpstr>BUT THERE ARE CAUSALLY SUFFICIENT STATES OF THE BRAIN THAT LEAD TO MYSTICAL ‘PERCEPTIONS.’</vt:lpstr>
      <vt:lpstr>INCONSISTENCIES IN THE OUTPUT OF CMP</vt:lpstr>
      <vt:lpstr>CONFLICTS BETWEEN CMP AND OTHER PRACTICES</vt:lpstr>
      <vt:lpstr>NATURAL SCIENCE</vt:lpstr>
      <vt:lpstr>MIRACLES?</vt:lpstr>
      <vt:lpstr>PSYCHOLOGICAL THEORIES</vt:lpstr>
      <vt:lpstr>METHODOLOGICAL CONFLICTS?</vt:lpstr>
      <vt:lpstr>HISTORICAL RESEARCH</vt:lpstr>
      <vt:lpstr>NATURALISTIC METAPHYSICS</vt:lpstr>
      <vt:lpstr>TWO FALLACIES TO BE AVOIDED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dc:title>
  <dc:creator>Curtis Anthony Anderson</dc:creator>
  <cp:lastModifiedBy>user</cp:lastModifiedBy>
  <cp:revision>7</cp:revision>
  <dcterms:created xsi:type="dcterms:W3CDTF">2013-03-05T14:43:53Z</dcterms:created>
  <dcterms:modified xsi:type="dcterms:W3CDTF">2013-03-16T19:40:11Z</dcterms:modified>
</cp:coreProperties>
</file>