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42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8855AD-3A75-4B53-B657-241A5142A911}" type="datetimeFigureOut">
              <a:rPr lang="en-US" smtClean="0"/>
              <a:pPr/>
              <a:t>3/16/2013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2CC7-CBAD-436A-B582-A871E1FFDA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8855AD-3A75-4B53-B657-241A5142A911}" type="datetimeFigureOut">
              <a:rPr lang="en-US" smtClean="0"/>
              <a:pPr/>
              <a:t>3/16/2013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2CC7-CBAD-436A-B582-A871E1FFDA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8855AD-3A75-4B53-B657-241A5142A911}" type="datetimeFigureOut">
              <a:rPr lang="en-US" smtClean="0"/>
              <a:pPr/>
              <a:t>3/16/2013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2CC7-CBAD-436A-B582-A871E1FFDA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8855AD-3A75-4B53-B657-241A5142A911}" type="datetimeFigureOut">
              <a:rPr lang="en-US" smtClean="0"/>
              <a:pPr/>
              <a:t>3/16/2013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2CC7-CBAD-436A-B582-A871E1FFDA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855AD-3A75-4B53-B657-241A5142A911}" type="datetimeFigureOut">
              <a:rPr lang="en-US" smtClean="0"/>
              <a:pPr/>
              <a:t>3/16/2013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072CC7-CBAD-436A-B582-A871E1FFDA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8855AD-3A75-4B53-B657-241A5142A911}" type="datetimeFigureOut">
              <a:rPr lang="en-US" smtClean="0"/>
              <a:pPr/>
              <a:t>3/16/2013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72CC7-CBAD-436A-B582-A871E1FFDA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8855AD-3A75-4B53-B657-241A5142A911}" type="datetimeFigureOut">
              <a:rPr lang="en-US" smtClean="0"/>
              <a:pPr/>
              <a:t>3/16/2013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072CC7-CBAD-436A-B582-A871E1FFDA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8855AD-3A75-4B53-B657-241A5142A911}" type="datetimeFigureOut">
              <a:rPr lang="en-US" smtClean="0"/>
              <a:pPr/>
              <a:t>3/16/2013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072CC7-CBAD-436A-B582-A871E1FFDA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855AD-3A75-4B53-B657-241A5142A911}" type="datetimeFigureOut">
              <a:rPr lang="en-US" smtClean="0"/>
              <a:pPr/>
              <a:t>3/16/2013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072CC7-CBAD-436A-B582-A871E1FFDA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855AD-3A75-4B53-B657-241A5142A911}" type="datetimeFigureOut">
              <a:rPr lang="en-US" smtClean="0"/>
              <a:pPr/>
              <a:t>3/16/2013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72CC7-CBAD-436A-B582-A871E1FFDA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855AD-3A75-4B53-B657-241A5142A911}" type="datetimeFigureOut">
              <a:rPr lang="en-US" smtClean="0"/>
              <a:pPr/>
              <a:t>3/16/2013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072CC7-CBAD-436A-B582-A871E1FFDA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855AD-3A75-4B53-B657-241A5142A911}" type="datetimeFigureOut">
              <a:rPr lang="en-US" smtClean="0"/>
              <a:pPr/>
              <a:t>3/16/2013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72CC7-CBAD-436A-B582-A871E1FFDA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solidFill>
                  <a:srgbClr val="FF0000"/>
                </a:solidFill>
              </a:rPr>
              <a:t>LECTURE 17</a:t>
            </a:r>
            <a:endParaRPr lang="en-US" sz="6000" dirty="0">
              <a:solidFill>
                <a:srgbClr val="FF0000"/>
              </a:solidFill>
            </a:endParaRPr>
          </a:p>
        </p:txBody>
      </p:sp>
      <p:sp>
        <p:nvSpPr>
          <p:cNvPr id="5" name="Content Placeholder 4"/>
          <p:cNvSpPr>
            <a:spLocks noGrp="1"/>
          </p:cNvSpPr>
          <p:nvPr>
            <p:ph idx="1"/>
          </p:nvPr>
        </p:nvSpPr>
        <p:spPr/>
        <p:txBody>
          <a:bodyPr/>
          <a:lstStyle/>
          <a:p>
            <a:r>
              <a:rPr lang="en-US" sz="5400" dirty="0" smtClean="0">
                <a:solidFill>
                  <a:srgbClr val="C00000"/>
                </a:solidFill>
                <a:latin typeface="Impact" pitchFamily="34" charset="0"/>
              </a:rPr>
              <a:t>WILLIAM ALSTON</a:t>
            </a:r>
            <a:r>
              <a:rPr lang="en-US" sz="5400" dirty="0" smtClean="0"/>
              <a:t>, </a:t>
            </a:r>
            <a:r>
              <a:rPr lang="en-US" sz="5400" b="1" i="1" dirty="0" smtClean="0">
                <a:solidFill>
                  <a:srgbClr val="FFC000"/>
                </a:solidFill>
              </a:rPr>
              <a:t>PERCEIVING </a:t>
            </a:r>
            <a:r>
              <a:rPr lang="en-US" sz="5400" b="1" i="1" dirty="0" smtClean="0">
                <a:solidFill>
                  <a:srgbClr val="7030A0"/>
                </a:solidFill>
                <a:latin typeface="French Script MT" pitchFamily="66" charset="0"/>
              </a:rPr>
              <a:t>GOD</a:t>
            </a:r>
            <a:r>
              <a:rPr lang="en-US" sz="5400" i="1" dirty="0" smtClean="0"/>
              <a:t>. THE </a:t>
            </a:r>
            <a:r>
              <a:rPr lang="en-US" sz="5400" b="1" i="1" dirty="0" smtClean="0">
                <a:solidFill>
                  <a:srgbClr val="FFC000"/>
                </a:solidFill>
              </a:rPr>
              <a:t>EPISTEMOLOGY</a:t>
            </a:r>
            <a:r>
              <a:rPr lang="en-US" sz="5400" i="1" dirty="0" smtClean="0"/>
              <a:t> OF </a:t>
            </a:r>
            <a:r>
              <a:rPr lang="en-US" sz="5400" b="1" i="1" dirty="0" smtClean="0">
                <a:solidFill>
                  <a:srgbClr val="7030A0"/>
                </a:solidFill>
                <a:latin typeface="French Script MT" pitchFamily="66" charset="0"/>
              </a:rPr>
              <a:t>RELIGIOUS</a:t>
            </a:r>
            <a:r>
              <a:rPr lang="en-US" sz="5400" i="1" dirty="0" smtClean="0"/>
              <a:t> </a:t>
            </a:r>
            <a:r>
              <a:rPr lang="en-US" sz="5400" b="1" i="1" dirty="0" smtClean="0">
                <a:solidFill>
                  <a:srgbClr val="00B050"/>
                </a:solidFill>
                <a:latin typeface="Impact" pitchFamily="34" charset="0"/>
              </a:rPr>
              <a:t>EXPERIENCE.</a:t>
            </a:r>
          </a:p>
          <a:p>
            <a:r>
              <a:rPr lang="en-US" sz="5400" dirty="0" smtClean="0"/>
              <a:t>CHAPTER  7</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 SUGGESTION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rgbClr val="C00000"/>
                </a:solidFill>
                <a:latin typeface="Impact" pitchFamily="34" charset="0"/>
              </a:rPr>
              <a:t>ALSTON </a:t>
            </a:r>
            <a:r>
              <a:rPr lang="en-US" dirty="0" smtClean="0"/>
              <a:t>DISCUSSES IN PASSING THE POSSIBILITY THAT INDEPENDENT  “EXTERNAL” CONSIDERATIONS MIGHT BE ABLE TO SHOW THE SUPERIOR EPISTEMIC STATUS OF CMP (OR OF ONE OF THE OTHER RELIGIOUS DOXASTIC PRACTICES) (p. 270).</a:t>
            </a:r>
          </a:p>
          <a:p>
            <a:pPr>
              <a:buNone/>
            </a:pPr>
            <a:r>
              <a:rPr lang="en-US" dirty="0" smtClean="0"/>
              <a:t>[LECTURER’S ASIDE: IT SEEMS PLAUSIBLE TO CONCLUDE THAT THIS IS  THE ONLY PHILOSOPHICALLY ACCEPTABLE WAY THAT THE PROBLEM  MIGHT BE SOLVED.]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PROBLEM OF </a:t>
            </a:r>
            <a:r>
              <a:rPr lang="en-US" b="1" dirty="0" smtClean="0">
                <a:solidFill>
                  <a:srgbClr val="7030A0"/>
                </a:solidFill>
                <a:latin typeface="French Script MT" pitchFamily="66" charset="0"/>
              </a:rPr>
              <a:t>RELIGIOUS</a:t>
            </a:r>
            <a:r>
              <a:rPr lang="en-US" dirty="0" smtClean="0">
                <a:solidFill>
                  <a:srgbClr val="FF0000"/>
                </a:solidFill>
              </a:rPr>
              <a:t> </a:t>
            </a:r>
            <a:r>
              <a:rPr lang="en-US" dirty="0" smtClean="0">
                <a:solidFill>
                  <a:srgbClr val="FF0000"/>
                </a:solidFill>
                <a:latin typeface="Impact" pitchFamily="34" charset="0"/>
                <a:cs typeface="Aharoni" pitchFamily="2" charset="-79"/>
              </a:rPr>
              <a:t>D</a:t>
            </a:r>
            <a:r>
              <a:rPr lang="en-US" dirty="0" smtClean="0">
                <a:solidFill>
                  <a:srgbClr val="FF0000"/>
                </a:solidFill>
                <a:latin typeface="Impact" pitchFamily="34" charset="0"/>
                <a:cs typeface="Andalus" pitchFamily="18" charset="-78"/>
              </a:rPr>
              <a:t>I</a:t>
            </a:r>
            <a:r>
              <a:rPr lang="en-US" dirty="0" smtClean="0">
                <a:solidFill>
                  <a:srgbClr val="FF0000"/>
                </a:solidFill>
                <a:latin typeface="Impact" pitchFamily="34" charset="0"/>
              </a:rPr>
              <a:t>VERSITY</a:t>
            </a:r>
            <a:endParaRPr lang="en-US" dirty="0">
              <a:solidFill>
                <a:srgbClr val="FF0000"/>
              </a:solidFill>
              <a:latin typeface="Impact" pitchFamily="34" charset="0"/>
            </a:endParaRPr>
          </a:p>
        </p:txBody>
      </p:sp>
      <p:sp>
        <p:nvSpPr>
          <p:cNvPr id="3" name="Content Placeholder 2"/>
          <p:cNvSpPr>
            <a:spLocks noGrp="1"/>
          </p:cNvSpPr>
          <p:nvPr>
            <p:ph idx="1"/>
          </p:nvPr>
        </p:nvSpPr>
        <p:spPr>
          <a:xfrm>
            <a:off x="457200" y="1447800"/>
            <a:ext cx="8229600" cy="4953000"/>
          </a:xfrm>
        </p:spPr>
        <p:txBody>
          <a:bodyPr>
            <a:normAutofit/>
          </a:bodyPr>
          <a:lstStyle/>
          <a:p>
            <a:pPr>
              <a:buNone/>
            </a:pPr>
            <a:r>
              <a:rPr lang="en-US" dirty="0" smtClean="0"/>
              <a:t>THE OBJECTIONS CONSIDERED SO FAR  ARE MADE FROM A </a:t>
            </a:r>
            <a:r>
              <a:rPr lang="en-US" b="1" dirty="0" smtClean="0">
                <a:solidFill>
                  <a:srgbClr val="C00000"/>
                </a:solidFill>
                <a:latin typeface="Eras Demi ITC" pitchFamily="34" charset="0"/>
              </a:rPr>
              <a:t>NATURALISTIC</a:t>
            </a:r>
            <a:r>
              <a:rPr lang="en-US" dirty="0" smtClean="0"/>
              <a:t>  PERSPECTIVE AND  EITHER:</a:t>
            </a:r>
          </a:p>
          <a:p>
            <a:pPr marL="514350" indent="-514350">
              <a:buAutoNum type="arabicParenBoth"/>
            </a:pPr>
            <a:r>
              <a:rPr lang="en-US" dirty="0" smtClean="0"/>
              <a:t>CONDEMN </a:t>
            </a:r>
            <a:r>
              <a:rPr lang="en-US" dirty="0" smtClean="0">
                <a:solidFill>
                  <a:srgbClr val="FF0000"/>
                </a:solidFill>
                <a:latin typeface="Matisse ITC" pitchFamily="82" charset="0"/>
              </a:rPr>
              <a:t>MP</a:t>
            </a:r>
            <a:r>
              <a:rPr lang="en-US" dirty="0" smtClean="0"/>
              <a:t> FOR FEATURES IT SHARES WITH </a:t>
            </a:r>
            <a:r>
              <a:rPr lang="en-US" dirty="0" smtClean="0">
                <a:solidFill>
                  <a:srgbClr val="00B050"/>
                </a:solidFill>
                <a:latin typeface="Impact" pitchFamily="34" charset="0"/>
              </a:rPr>
              <a:t>SP</a:t>
            </a:r>
            <a:r>
              <a:rPr lang="en-US" dirty="0" smtClean="0"/>
              <a:t> (“</a:t>
            </a:r>
            <a:r>
              <a:rPr lang="en-US" dirty="0" smtClean="0">
                <a:solidFill>
                  <a:srgbClr val="C00000"/>
                </a:solidFill>
                <a:latin typeface="Impact" pitchFamily="34" charset="0"/>
              </a:rPr>
              <a:t>DOUBLE STANDARD</a:t>
            </a:r>
            <a:r>
              <a:rPr lang="en-US" dirty="0" smtClean="0"/>
              <a:t>”)    OR</a:t>
            </a:r>
          </a:p>
          <a:p>
            <a:pPr marL="514350" indent="-514350">
              <a:buAutoNum type="arabicParenBoth" startAt="2"/>
            </a:pPr>
            <a:r>
              <a:rPr lang="en-US" dirty="0" smtClean="0"/>
              <a:t>UNFAIRLY REQUIRE </a:t>
            </a:r>
            <a:r>
              <a:rPr lang="en-US" dirty="0" smtClean="0">
                <a:solidFill>
                  <a:srgbClr val="FF0000"/>
                </a:solidFill>
                <a:latin typeface="Matisse ITC" pitchFamily="82" charset="0"/>
              </a:rPr>
              <a:t>MP</a:t>
            </a:r>
            <a:r>
              <a:rPr lang="en-US" dirty="0" smtClean="0"/>
              <a:t> TO EXHIBIT FEATURES OF </a:t>
            </a:r>
            <a:r>
              <a:rPr lang="en-US" dirty="0" smtClean="0">
                <a:solidFill>
                  <a:srgbClr val="00B050"/>
                </a:solidFill>
                <a:latin typeface="Impact" pitchFamily="34" charset="0"/>
              </a:rPr>
              <a:t>SP</a:t>
            </a:r>
            <a:r>
              <a:rPr lang="en-US" dirty="0" smtClean="0"/>
              <a:t> THAT IT NEED NOT HAVE TO BE AN ACCEPTABLE DOXASTIC PRACTICE.</a:t>
            </a:r>
          </a:p>
          <a:p>
            <a:pPr marL="514350" indent="-514350">
              <a:buNone/>
            </a:pPr>
            <a:r>
              <a:rPr lang="en-US" dirty="0" smtClean="0"/>
              <a:t>(“</a:t>
            </a:r>
            <a:r>
              <a:rPr lang="en-US" dirty="0" smtClean="0">
                <a:solidFill>
                  <a:srgbClr val="C00000"/>
                </a:solidFill>
                <a:latin typeface="Matisse ITC" pitchFamily="82" charset="0"/>
              </a:rPr>
              <a:t>IMPERIALISM</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BUT RELIGIOUS PLURALISM…</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dirty="0" smtClean="0"/>
              <a:t>    POSES A PROBLEM FOR CMP THAT DOES NOT PRESUPPOSE  ANYTHING THAT  SUFFERS  FROM EITHER OF THESE TWO DEFECTS.  NAMELY:</a:t>
            </a:r>
          </a:p>
          <a:p>
            <a:pPr>
              <a:buNone/>
            </a:pPr>
            <a:endParaRPr lang="en-US" dirty="0"/>
          </a:p>
          <a:p>
            <a:pPr>
              <a:buNone/>
            </a:pPr>
            <a:r>
              <a:rPr lang="en-US" dirty="0" smtClean="0"/>
              <a:t>THERE ARE A PLURALITY OF INCOMPATIBLE  RELIGIOUS PERCEPTUAL DOXASTIC PRACTICES.  IF THEY ALL HAVE AN EQUAL RIGHT TO </a:t>
            </a:r>
            <a:r>
              <a:rPr lang="en-US" i="1" dirty="0" smtClean="0"/>
              <a:t>PRIMA FACIE </a:t>
            </a:r>
            <a:r>
              <a:rPr lang="en-US" dirty="0" smtClean="0"/>
              <a:t>JUSTIFICATION, THEN ANY CHOICE WILL BE ARBITRARY – AND HENCE UNREASONABLE.</a:t>
            </a:r>
          </a:p>
          <a:p>
            <a:pPr>
              <a:buNone/>
            </a:pP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ARE THE DIFFERENT RELIGIONS TALKING ABOUT THE SAME “ULTIMATE”?</a:t>
            </a:r>
            <a:endParaRPr lang="en-US" dirty="0">
              <a:solidFill>
                <a:srgbClr val="FF0000"/>
              </a:solidFill>
            </a:endParaRPr>
          </a:p>
        </p:txBody>
      </p:sp>
      <p:sp>
        <p:nvSpPr>
          <p:cNvPr id="3" name="Content Placeholder 2"/>
          <p:cNvSpPr>
            <a:spLocks noGrp="1"/>
          </p:cNvSpPr>
          <p:nvPr>
            <p:ph idx="1"/>
          </p:nvPr>
        </p:nvSpPr>
        <p:spPr>
          <a:xfrm>
            <a:off x="457200" y="2057400"/>
            <a:ext cx="8229600" cy="4068763"/>
          </a:xfrm>
        </p:spPr>
        <p:txBody>
          <a:bodyPr>
            <a:noAutofit/>
          </a:bodyPr>
          <a:lstStyle/>
          <a:p>
            <a:pPr>
              <a:buNone/>
            </a:pPr>
            <a:r>
              <a:rPr lang="en-US" sz="4400" dirty="0" smtClean="0">
                <a:solidFill>
                  <a:srgbClr val="C00000"/>
                </a:solidFill>
                <a:latin typeface="Impact" pitchFamily="34" charset="0"/>
              </a:rPr>
              <a:t>ALSTON </a:t>
            </a:r>
            <a:r>
              <a:rPr lang="en-US" sz="4400" dirty="0" smtClean="0"/>
              <a:t>CONSIDERS AND REJECTS THE IDEA THAT THE DIFFERENT RELIGIONS ARE NOT INCOMPATIBLE BECAUSE THEY ARE TALKING ABOUT DIFFERENT SUBJECTS.  </a:t>
            </a:r>
            <a:r>
              <a:rPr lang="en-US" sz="4400" dirty="0"/>
              <a:t>	</a:t>
            </a:r>
            <a:endParaRPr lang="en-US" sz="4400" dirty="0" smtClean="0"/>
          </a:p>
          <a:p>
            <a:pPr>
              <a:buNone/>
            </a:pPr>
            <a:r>
              <a:rPr lang="en-US" sz="4400" dirty="0"/>
              <a:t>	</a:t>
            </a:r>
            <a:r>
              <a:rPr lang="en-US" sz="4400" dirty="0" smtClean="0"/>
              <a:t>	</a:t>
            </a:r>
            <a:endParaRPr lang="en-US"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“God has attribute A”</a:t>
            </a:r>
          </a:p>
          <a:p>
            <a:pPr>
              <a:buNone/>
            </a:pPr>
            <a:r>
              <a:rPr lang="en-US" dirty="0" smtClean="0"/>
              <a:t>and    “God has attribute non-A”</a:t>
            </a:r>
          </a:p>
          <a:p>
            <a:pPr>
              <a:buNone/>
            </a:pPr>
            <a:r>
              <a:rPr lang="en-US" dirty="0" smtClean="0"/>
              <a:t>need not be incompatible - if “God” doesn’t </a:t>
            </a:r>
          </a:p>
          <a:p>
            <a:pPr>
              <a:buNone/>
            </a:pPr>
            <a:r>
              <a:rPr lang="en-US" dirty="0" smtClean="0"/>
              <a:t>mean the same thing in the two statements.</a:t>
            </a:r>
          </a:p>
          <a:p>
            <a:pPr>
              <a:buNone/>
            </a:pPr>
            <a:r>
              <a:rPr lang="en-US" dirty="0" smtClean="0"/>
              <a:t>BUT IT IS JUST NOT PLAUSIBLE TO THINK THAT THIS IS WHAT IS GOING ON WITH DIFFERENT RELIGIONS AND DIFFERENT SECTS.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HICK RESPONSE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ACCORDING TO JOHN HICK THE MAJOR RELIGIONS  ARE DEALING WITH THE SAME  “ULTIMATE REALITY”  (IN ITSELF) BUT IT APPEARS  DIFFERENTLY DEPENDING ON THE DIFFERENT CULTURAL AND CONCEPTUAL FORMS UTILIZED.  NONE OF THESE APPEARANCES IS </a:t>
            </a:r>
            <a:r>
              <a:rPr lang="en-US" i="1" dirty="0" smtClean="0"/>
              <a:t>REALLY </a:t>
            </a:r>
            <a:r>
              <a:rPr lang="en-US" dirty="0" smtClean="0"/>
              <a:t>TRUE OF THE ULTIMATE AS IT IS IN ITSELF.</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ALSTON’S RESPONSE</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THIS IS JUST AN INVITATION TO RECONCEPTUALIZE THE DIFFERENT RELIGIONS (ALONG THE LINES SUGGESTED BY KANT FOR THINKING ABOUT REALITY ITSELF).  CMP IS SUPPOSED TO CONCERN CHRISTIANITY AS IT IS CURRENTLY CONCEIVED AND THE SAME GOES FOR OTHER RELIGIONS.  THEY STILL SEEM TO BE INCOMPATIBLE.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ALSTON CONDUCTS A THOUGHT EXPERIMENT</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dirty="0" smtClean="0"/>
              <a:t>IF WE IMAGINE PEOPLE WITH VERY DIFFERENT CONCEPTIONS OF REALITY  (ARISTOTELIAN,  CARTESIAN, WHITEHEADIAN) INTERPRETING THEIR SENSE PERCEPTIONS IN RADICALLY DIFFERENT WAYS, WHAT WOULD BE THE RESULT AS TO THE JUSTIFICATION FOR EACH OF THEIR DOXASTIC PRACTICES?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C00000"/>
                </a:solidFill>
                <a:latin typeface="Impact" pitchFamily="34" charset="0"/>
              </a:rPr>
              <a:t>ALSTON</a:t>
            </a:r>
            <a:r>
              <a:rPr lang="en-US" dirty="0" smtClean="0"/>
              <a:t> CONCLUDES THAT THE MERE POSSIBILITY OF THESE GIVES RISE TO A SIMILAR DIFFICULTY FOR SP.</a:t>
            </a:r>
          </a:p>
          <a:p>
            <a:endParaRPr lang="en-US" dirty="0" smtClean="0"/>
          </a:p>
          <a:p>
            <a:r>
              <a:rPr lang="en-US" dirty="0" smtClean="0"/>
              <a:t>STILL, </a:t>
            </a:r>
            <a:r>
              <a:rPr lang="en-US" dirty="0" smtClean="0">
                <a:solidFill>
                  <a:srgbClr val="C00000"/>
                </a:solidFill>
                <a:latin typeface="Impact" pitchFamily="34" charset="0"/>
              </a:rPr>
              <a:t>HE</a:t>
            </a:r>
            <a:r>
              <a:rPr lang="en-US" dirty="0" smtClean="0"/>
              <a:t> ADMITS THAT THE PROBLEM IS NOT REALLY SOLVED.   THE EXISTENCE OF RELIGIOUS DIVERSITY REDUCES THE RATIONALITY OF ENGAGING IN CMP.</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477</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LECTURE 17</vt:lpstr>
      <vt:lpstr>THE PROBLEM OF RELIGIOUS DIVERSITY</vt:lpstr>
      <vt:lpstr>BUT RELIGIOUS PLURALISM…</vt:lpstr>
      <vt:lpstr>ARE THE DIFFERENT RELIGIONS TALKING ABOUT THE SAME “ULTIMATE”?</vt:lpstr>
      <vt:lpstr>Slide 5</vt:lpstr>
      <vt:lpstr>THE HICK RESPONSE</vt:lpstr>
      <vt:lpstr>ALSTON’S RESPONSE</vt:lpstr>
      <vt:lpstr>ALSTON CONDUCTS A THOUGHT EXPERIMENT</vt:lpstr>
      <vt:lpstr>Slide 9</vt:lpstr>
      <vt:lpstr>A SUGGESTION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17</dc:title>
  <dc:creator>Curtis Anthony Anderson</dc:creator>
  <cp:lastModifiedBy>user</cp:lastModifiedBy>
  <cp:revision>1</cp:revision>
  <dcterms:created xsi:type="dcterms:W3CDTF">2013-03-07T14:27:23Z</dcterms:created>
  <dcterms:modified xsi:type="dcterms:W3CDTF">2013-03-16T19:39:30Z</dcterms:modified>
</cp:coreProperties>
</file>