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99ED-8CF0-4453-8FB5-CF25C47E2CD5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BF72-A87B-42B9-80E8-827D1BF0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THE REQUIREMENT OF TOTAL EVIDENCE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FINAL REMARKS ON MIRACLES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 OF TOTAL EVIDENCE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/>
              <a:t>An </a:t>
            </a:r>
            <a:r>
              <a:rPr lang="en-US" sz="4400" i="1" dirty="0" smtClean="0"/>
              <a:t>inductively</a:t>
            </a: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Impact" pitchFamily="34" charset="0"/>
              </a:rPr>
              <a:t>strong</a:t>
            </a:r>
            <a:r>
              <a:rPr lang="en-US" sz="4400" dirty="0" smtClean="0"/>
              <a:t> argument makes it </a:t>
            </a:r>
            <a:r>
              <a:rPr lang="en-US" sz="4400" b="1" dirty="0" smtClean="0">
                <a:solidFill>
                  <a:srgbClr val="00B050"/>
                </a:solidFill>
              </a:rPr>
              <a:t>reasonable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FFC000"/>
                </a:solidFill>
              </a:rPr>
              <a:t>to believe </a:t>
            </a:r>
            <a:r>
              <a:rPr lang="en-US" sz="4400" dirty="0" smtClean="0"/>
              <a:t>its conclusion on the basis of its premises </a:t>
            </a:r>
            <a:r>
              <a:rPr lang="en-US" sz="4400" i="1" dirty="0" smtClean="0"/>
              <a:t>only if </a:t>
            </a:r>
            <a:r>
              <a:rPr lang="en-US" sz="4400" dirty="0" smtClean="0"/>
              <a:t>the premises include </a:t>
            </a:r>
            <a:r>
              <a:rPr lang="en-US" sz="4400" i="1" dirty="0" smtClean="0"/>
              <a:t>all the evidence that  is </a:t>
            </a:r>
            <a:r>
              <a:rPr lang="en-US" sz="4400" b="1" i="1" dirty="0" smtClean="0">
                <a:solidFill>
                  <a:srgbClr val="FFC000"/>
                </a:solidFill>
              </a:rPr>
              <a:t>known</a:t>
            </a:r>
            <a:r>
              <a:rPr lang="en-US" sz="4400" i="1" dirty="0" smtClean="0">
                <a:solidFill>
                  <a:srgbClr val="FFC000"/>
                </a:solidFill>
              </a:rPr>
              <a:t> </a:t>
            </a:r>
            <a:r>
              <a:rPr lang="en-US" sz="4400" i="1" dirty="0" smtClean="0"/>
              <a:t>and </a:t>
            </a:r>
            <a:r>
              <a:rPr lang="en-US" sz="4400" i="1" dirty="0" smtClean="0">
                <a:solidFill>
                  <a:srgbClr val="7030A0"/>
                </a:solidFill>
              </a:rPr>
              <a:t>relevant</a:t>
            </a:r>
            <a:r>
              <a:rPr lang="en-US" sz="4400" i="1" dirty="0" smtClean="0"/>
              <a:t> to the conclusion</a:t>
            </a:r>
            <a:r>
              <a:rPr lang="en-US" sz="4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TRIAL BY JURY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Impact" pitchFamily="34" charset="0"/>
              </a:rPr>
              <a:t>Example</a:t>
            </a:r>
            <a:r>
              <a:rPr lang="en-US" sz="4000" dirty="0" smtClean="0">
                <a:latin typeface="Impact" pitchFamily="34" charset="0"/>
              </a:rPr>
              <a:t>:</a:t>
            </a:r>
            <a:r>
              <a:rPr lang="en-US" sz="4000" dirty="0" smtClean="0"/>
              <a:t> To decide if someone </a:t>
            </a:r>
            <a:r>
              <a:rPr lang="en-US" sz="4000" i="1" dirty="0" smtClean="0">
                <a:solidFill>
                  <a:srgbClr val="7030A0"/>
                </a:solidFill>
              </a:rPr>
              <a:t>probably</a:t>
            </a:r>
            <a:r>
              <a:rPr lang="en-US" sz="4000" dirty="0" smtClean="0"/>
              <a:t> committed a crime, it is </a:t>
            </a:r>
            <a:r>
              <a:rPr lang="en-US" sz="4400" b="1" dirty="0" smtClean="0"/>
              <a:t>not</a:t>
            </a:r>
            <a:r>
              <a:rPr lang="en-US" sz="4000" dirty="0" smtClean="0"/>
              <a:t> sufficient to produce an </a:t>
            </a:r>
            <a:r>
              <a:rPr lang="en-US" sz="4000" b="1" dirty="0" smtClean="0">
                <a:solidFill>
                  <a:srgbClr val="92D050"/>
                </a:solidFill>
              </a:rPr>
              <a:t>inductively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Impact" pitchFamily="34" charset="0"/>
              </a:rPr>
              <a:t>strong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argument </a:t>
            </a:r>
            <a:r>
              <a:rPr lang="en-US" sz="4000" dirty="0" smtClean="0"/>
              <a:t>that makes his guilt </a:t>
            </a:r>
            <a:r>
              <a:rPr lang="en-US" sz="4000" b="1" dirty="0" smtClean="0">
                <a:solidFill>
                  <a:srgbClr val="7030A0"/>
                </a:solidFill>
              </a:rPr>
              <a:t>probable</a:t>
            </a:r>
            <a:r>
              <a:rPr lang="en-US" sz="4000" dirty="0" smtClean="0"/>
              <a:t>.  The only </a:t>
            </a:r>
            <a:r>
              <a:rPr lang="en-US" sz="3600" dirty="0" smtClean="0"/>
              <a:t>SUCH</a:t>
            </a:r>
            <a:r>
              <a:rPr lang="en-US" sz="4000" dirty="0" smtClean="0"/>
              <a:t>  argument that is </a:t>
            </a:r>
            <a:r>
              <a:rPr lang="en-US" sz="4000" dirty="0" smtClean="0">
                <a:latin typeface="Impact" pitchFamily="34" charset="0"/>
              </a:rPr>
              <a:t>important</a:t>
            </a:r>
            <a:r>
              <a:rPr lang="en-US" sz="4000" dirty="0" smtClean="0"/>
              <a:t> is the one that </a:t>
            </a:r>
            <a:r>
              <a:rPr lang="en-US" sz="4000" i="1" dirty="0" smtClean="0"/>
              <a:t>includes </a:t>
            </a:r>
            <a:r>
              <a:rPr lang="en-US" sz="4400" b="1" i="1" dirty="0" smtClean="0"/>
              <a:t>all </a:t>
            </a:r>
            <a:r>
              <a:rPr lang="en-US" sz="4000" i="1" dirty="0" smtClean="0"/>
              <a:t>the </a:t>
            </a:r>
            <a:r>
              <a:rPr lang="en-US" sz="4000" b="1" i="1" dirty="0" smtClean="0">
                <a:solidFill>
                  <a:srgbClr val="FFC000"/>
                </a:solidFill>
              </a:rPr>
              <a:t>known </a:t>
            </a:r>
            <a:r>
              <a:rPr lang="en-US" sz="4000" b="1" i="1" dirty="0" smtClean="0">
                <a:solidFill>
                  <a:srgbClr val="7030A0"/>
                </a:solidFill>
              </a:rPr>
              <a:t>relevant</a:t>
            </a:r>
            <a:r>
              <a:rPr lang="en-US" sz="4000" i="1" dirty="0" smtClean="0"/>
              <a:t> </a:t>
            </a:r>
            <a:r>
              <a:rPr lang="en-US" sz="4000" b="1" i="1" dirty="0" smtClean="0">
                <a:solidFill>
                  <a:srgbClr val="FFC000"/>
                </a:solidFill>
              </a:rPr>
              <a:t>evidence</a:t>
            </a:r>
            <a:r>
              <a:rPr lang="en-US" sz="4000" i="1" dirty="0" smtClean="0"/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for </a:t>
            </a:r>
            <a:r>
              <a:rPr lang="en-US" sz="4000" b="1" dirty="0" smtClean="0"/>
              <a:t>and </a:t>
            </a:r>
            <a:r>
              <a:rPr lang="en-US" sz="4000" b="1" dirty="0" smtClean="0">
                <a:solidFill>
                  <a:srgbClr val="C00000"/>
                </a:solidFill>
              </a:rPr>
              <a:t>against</a:t>
            </a:r>
            <a:r>
              <a:rPr lang="en-US" sz="4000" b="1" dirty="0" smtClean="0"/>
              <a:t> </a:t>
            </a:r>
            <a:r>
              <a:rPr lang="en-US" sz="4000" dirty="0" smtClean="0"/>
              <a:t>the charge.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CONSIDER THE FOLLOWING ARGUMENT: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u="sng" dirty="0" smtClean="0"/>
              <a:t>Artificial Example</a:t>
            </a:r>
            <a:r>
              <a:rPr lang="en-US" sz="3800" dirty="0" smtClean="0"/>
              <a:t>:</a:t>
            </a:r>
          </a:p>
          <a:p>
            <a:pPr>
              <a:buNone/>
            </a:pPr>
            <a:r>
              <a:rPr lang="en-US" sz="3800" dirty="0" smtClean="0"/>
              <a:t>Consider the argument:</a:t>
            </a:r>
          </a:p>
          <a:p>
            <a:pPr>
              <a:buNone/>
            </a:pPr>
            <a:r>
              <a:rPr lang="en-US" sz="3800" dirty="0" smtClean="0"/>
              <a:t>   1. Ali is a rug dealer in Scranton, PA.</a:t>
            </a:r>
          </a:p>
          <a:p>
            <a:pPr>
              <a:buNone/>
            </a:pPr>
            <a:r>
              <a:rPr lang="en-US" sz="3800" dirty="0" smtClean="0"/>
              <a:t>   2. 80% of all rug dealers in Scranton, </a:t>
            </a:r>
            <a:r>
              <a:rPr lang="en-US" sz="3800" dirty="0" err="1" smtClean="0"/>
              <a:t>PA,are</a:t>
            </a:r>
            <a:r>
              <a:rPr lang="en-US" sz="3800" dirty="0" smtClean="0"/>
              <a:t> Syrian.</a:t>
            </a:r>
          </a:p>
          <a:p>
            <a:pPr>
              <a:buNone/>
            </a:pPr>
            <a:r>
              <a:rPr lang="en-US" sz="3800" dirty="0" smtClean="0"/>
              <a:t>So, probably:</a:t>
            </a:r>
          </a:p>
          <a:p>
            <a:pPr>
              <a:buNone/>
            </a:pPr>
            <a:r>
              <a:rPr lang="en-US" sz="3800" dirty="0" smtClean="0"/>
              <a:t>   3. Ali is Syrian.</a:t>
            </a:r>
          </a:p>
          <a:p>
            <a:pPr>
              <a:buNone/>
            </a:pPr>
            <a:r>
              <a:rPr lang="en-US" sz="3800" dirty="0" smtClean="0"/>
              <a:t> But suppose these premises do </a:t>
            </a:r>
            <a:r>
              <a:rPr lang="en-US" sz="3800" b="1" dirty="0" smtClean="0"/>
              <a:t>not</a:t>
            </a:r>
            <a:r>
              <a:rPr lang="en-US" sz="3800" dirty="0" smtClean="0"/>
              <a:t> include all of your evidence about Ali.  Suppose that you also know that know something else about Ali and add it as premise: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ADD YOUR OTHER INFORMATION TO THE PREMISES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800" dirty="0" smtClean="0"/>
              <a:t> 1.  Ali is a rug dealer in Scranton, PA.</a:t>
            </a:r>
          </a:p>
          <a:p>
            <a:pPr>
              <a:buNone/>
            </a:pPr>
            <a:r>
              <a:rPr lang="en-US" sz="3800" dirty="0" smtClean="0"/>
              <a:t> 2. 80% of all rug dealers in Scranton, PA, are Syrian.</a:t>
            </a:r>
          </a:p>
          <a:p>
            <a:pPr>
              <a:buNone/>
            </a:pPr>
            <a:r>
              <a:rPr lang="en-US" sz="3800" dirty="0" smtClean="0"/>
              <a:t> 3. Ali is a member of the Armenian Club of Scranton, PA, and 99% of all the members of that club are Armenian.</a:t>
            </a:r>
          </a:p>
          <a:p>
            <a:pPr>
              <a:buNone/>
            </a:pPr>
            <a:r>
              <a:rPr lang="en-US" sz="3800" dirty="0" smtClean="0"/>
              <a:t>So, probably:</a:t>
            </a:r>
          </a:p>
          <a:p>
            <a:pPr>
              <a:buNone/>
            </a:pPr>
            <a:r>
              <a:rPr lang="en-US" sz="3800" dirty="0" smtClean="0"/>
              <a:t> 4.  Ali is Syrian.</a:t>
            </a:r>
          </a:p>
          <a:p>
            <a:pPr>
              <a:buNone/>
            </a:pPr>
            <a:r>
              <a:rPr lang="en-US" sz="3800" dirty="0" smtClean="0"/>
              <a:t> </a:t>
            </a:r>
          </a:p>
          <a:p>
            <a:pPr>
              <a:buNone/>
            </a:pPr>
            <a:r>
              <a:rPr lang="en-US" sz="3800" dirty="0" smtClean="0"/>
              <a:t>This argument is </a:t>
            </a:r>
            <a:r>
              <a:rPr lang="en-US" sz="3800" b="1" dirty="0" smtClean="0"/>
              <a:t>not</a:t>
            </a:r>
            <a:r>
              <a:rPr lang="en-US" sz="3800" dirty="0" smtClean="0"/>
              <a:t> inductively strong.  Which argument should you prefer?  Don’t stop adding information to the premises until they include everything that you know that is relevant to the conclusion.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ASSIGNMENT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READ:</a:t>
            </a:r>
          </a:p>
          <a:p>
            <a:pPr>
              <a:buNone/>
            </a:pPr>
            <a:r>
              <a:rPr lang="en-US" dirty="0" smtClean="0"/>
              <a:t>“ The </a:t>
            </a:r>
            <a:r>
              <a:rPr lang="en-US" dirty="0" err="1" smtClean="0"/>
              <a:t>Humean</a:t>
            </a:r>
            <a:r>
              <a:rPr lang="en-US" dirty="0" smtClean="0"/>
              <a:t> Obstacle to Evidential Arguments from Suffering: On Avoiding the Evils </a:t>
            </a:r>
            <a:r>
              <a:rPr lang="en-US" dirty="0" err="1" smtClean="0"/>
              <a:t>of"Appearance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Author(s): Stephen J. </a:t>
            </a:r>
            <a:r>
              <a:rPr lang="en-US" dirty="0" err="1" smtClean="0"/>
              <a:t>Wykstra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Source: </a:t>
            </a:r>
            <a:r>
              <a:rPr lang="en-US" i="1" dirty="0" smtClean="0"/>
              <a:t>International Journal for Philosophy of Religion,</a:t>
            </a:r>
            <a:r>
              <a:rPr lang="en-US" dirty="0" smtClean="0"/>
              <a:t> Vol. 16, No. 2 (1984), pp. 73-93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279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 6</vt:lpstr>
      <vt:lpstr>REQUIREMENT OF TOTAL EVIDENCE:</vt:lpstr>
      <vt:lpstr>TRIAL BY JURY</vt:lpstr>
      <vt:lpstr>CONSIDER THE FOLLOWING ARGUMENT:</vt:lpstr>
      <vt:lpstr>NOW ADD YOUR OTHER INFORMATION TO THE PREMISES</vt:lpstr>
      <vt:lpstr>ASSIGNMENT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user</dc:creator>
  <cp:lastModifiedBy>Curtis Anthony Anderson</cp:lastModifiedBy>
  <cp:revision>104</cp:revision>
  <dcterms:created xsi:type="dcterms:W3CDTF">2013-01-23T20:33:43Z</dcterms:created>
  <dcterms:modified xsi:type="dcterms:W3CDTF">2013-01-30T20:49:12Z</dcterms:modified>
</cp:coreProperties>
</file>