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89" r:id="rId3"/>
    <p:sldId id="256" r:id="rId4"/>
    <p:sldId id="258" r:id="rId5"/>
    <p:sldId id="261" r:id="rId6"/>
    <p:sldId id="259" r:id="rId7"/>
    <p:sldId id="260" r:id="rId8"/>
    <p:sldId id="262" r:id="rId9"/>
    <p:sldId id="263" r:id="rId10"/>
    <p:sldId id="270" r:id="rId11"/>
    <p:sldId id="269" r:id="rId12"/>
    <p:sldId id="271" r:id="rId13"/>
    <p:sldId id="272" r:id="rId14"/>
    <p:sldId id="273" r:id="rId15"/>
    <p:sldId id="274" r:id="rId16"/>
    <p:sldId id="283" r:id="rId17"/>
    <p:sldId id="284" r:id="rId18"/>
    <p:sldId id="285" r:id="rId19"/>
    <p:sldId id="275" r:id="rId20"/>
    <p:sldId id="276" r:id="rId21"/>
    <p:sldId id="277" r:id="rId22"/>
    <p:sldId id="278" r:id="rId23"/>
    <p:sldId id="279" r:id="rId24"/>
    <p:sldId id="280" r:id="rId25"/>
    <p:sldId id="281" r:id="rId26"/>
    <p:sldId id="282" r:id="rId27"/>
    <p:sldId id="287"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2" y="-4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2CF4B4-F664-4D5D-8DF5-9F718F01126B}" type="datetimeFigureOut">
              <a:rPr lang="en-US" smtClean="0"/>
              <a:pPr/>
              <a:t>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CF4B4-F664-4D5D-8DF5-9F718F01126B}" type="datetimeFigureOut">
              <a:rPr lang="en-US" smtClean="0"/>
              <a:pPr/>
              <a:t>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CF4B4-F664-4D5D-8DF5-9F718F01126B}" type="datetimeFigureOut">
              <a:rPr lang="en-US" smtClean="0"/>
              <a:pPr/>
              <a:t>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CF4B4-F664-4D5D-8DF5-9F718F01126B}" type="datetimeFigureOut">
              <a:rPr lang="en-US" smtClean="0"/>
              <a:pPr/>
              <a:t>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2CF4B4-F664-4D5D-8DF5-9F718F01126B}" type="datetimeFigureOut">
              <a:rPr lang="en-US" smtClean="0"/>
              <a:pPr/>
              <a:t>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CF4B4-F664-4D5D-8DF5-9F718F01126B}" type="datetimeFigureOut">
              <a:rPr lang="en-US" smtClean="0"/>
              <a:pPr/>
              <a:t>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2CF4B4-F664-4D5D-8DF5-9F718F01126B}" type="datetimeFigureOut">
              <a:rPr lang="en-US" smtClean="0"/>
              <a:pPr/>
              <a:t>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2CF4B4-F664-4D5D-8DF5-9F718F01126B}" type="datetimeFigureOut">
              <a:rPr lang="en-US" smtClean="0"/>
              <a:pPr/>
              <a:t>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CF4B4-F664-4D5D-8DF5-9F718F01126B}" type="datetimeFigureOut">
              <a:rPr lang="en-US" smtClean="0"/>
              <a:pPr/>
              <a:t>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CF4B4-F664-4D5D-8DF5-9F718F01126B}" type="datetimeFigureOut">
              <a:rPr lang="en-US" smtClean="0"/>
              <a:pPr/>
              <a:t>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CF4B4-F664-4D5D-8DF5-9F718F01126B}" type="datetimeFigureOut">
              <a:rPr lang="en-US" smtClean="0"/>
              <a:pPr/>
              <a:t>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EBAF-93C6-4AF8-B3A9-ED88E3747E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CF4B4-F664-4D5D-8DF5-9F718F01126B}" type="datetimeFigureOut">
              <a:rPr lang="en-US" smtClean="0"/>
              <a:pPr/>
              <a:t>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5EBAF-93C6-4AF8-B3A9-ED88E3747E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219200" y="762000"/>
          <a:ext cx="6553200" cy="5181599"/>
        </p:xfrm>
        <a:graphic>
          <a:graphicData uri="http://schemas.openxmlformats.org/presentationml/2006/ole">
            <p:oleObj spid="_x0000_s4098" name="Document" r:id="rId3" imgW="5956042" imgH="4131423" progId="Word.Document.12">
              <p:embed/>
            </p:oleObj>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57400"/>
          </a:xfrm>
        </p:spPr>
        <p:txBody>
          <a:bodyPr>
            <a:normAutofit fontScale="90000"/>
          </a:bodyPr>
          <a:lstStyle/>
          <a:p>
            <a:r>
              <a:rPr lang="en-US" dirty="0" smtClean="0">
                <a:solidFill>
                  <a:srgbClr val="FF0000"/>
                </a:solidFill>
              </a:rPr>
              <a:t>BRUCE REICHENBACH CRITICIZED ROWE AS COMMITTING THE </a:t>
            </a:r>
            <a:r>
              <a:rPr lang="en-US" dirty="0" smtClean="0">
                <a:solidFill>
                  <a:srgbClr val="C00000"/>
                </a:solidFill>
              </a:rPr>
              <a:t>FALLACY OF ARGUING FROM IGNORANCE</a:t>
            </a:r>
            <a:endParaRPr lang="en-US" dirty="0">
              <a:solidFill>
                <a:srgbClr val="C00000"/>
              </a:solidFill>
            </a:endParaRPr>
          </a:p>
        </p:txBody>
      </p:sp>
      <p:sp>
        <p:nvSpPr>
          <p:cNvPr id="3" name="Content Placeholder 2"/>
          <p:cNvSpPr>
            <a:spLocks noGrp="1"/>
          </p:cNvSpPr>
          <p:nvPr>
            <p:ph idx="1"/>
          </p:nvPr>
        </p:nvSpPr>
        <p:spPr>
          <a:xfrm>
            <a:off x="457200" y="2590800"/>
            <a:ext cx="8229600" cy="3535363"/>
          </a:xfrm>
        </p:spPr>
        <p:txBody>
          <a:bodyPr>
            <a:normAutofit lnSpcReduction="10000"/>
          </a:bodyPr>
          <a:lstStyle/>
          <a:p>
            <a:pPr>
              <a:buNone/>
            </a:pPr>
            <a:r>
              <a:rPr lang="en-US" dirty="0" smtClean="0"/>
              <a:t>According to </a:t>
            </a:r>
            <a:r>
              <a:rPr lang="en-US" dirty="0" err="1" smtClean="0"/>
              <a:t>Reichenbach</a:t>
            </a:r>
            <a:r>
              <a:rPr lang="en-US" dirty="0" smtClean="0"/>
              <a:t>, Rowe argues from the fact that we do not </a:t>
            </a:r>
            <a:r>
              <a:rPr lang="en-US" i="1" dirty="0" smtClean="0"/>
              <a:t>know </a:t>
            </a:r>
            <a:r>
              <a:rPr lang="en-US" dirty="0" smtClean="0"/>
              <a:t>of any reason which would justify the suffering of a fawn, that </a:t>
            </a:r>
            <a:r>
              <a:rPr lang="en-US" i="1" dirty="0" smtClean="0"/>
              <a:t>there is </a:t>
            </a:r>
            <a:r>
              <a:rPr lang="en-US" dirty="0" smtClean="0"/>
              <a:t>no such reason.</a:t>
            </a:r>
          </a:p>
          <a:p>
            <a:pPr>
              <a:buNone/>
            </a:pPr>
            <a:r>
              <a:rPr lang="en-US" dirty="0" smtClean="0"/>
              <a:t>But, as </a:t>
            </a:r>
            <a:r>
              <a:rPr lang="en-US" dirty="0" err="1" smtClean="0"/>
              <a:t>Wykstra</a:t>
            </a:r>
            <a:r>
              <a:rPr lang="en-US" dirty="0" smtClean="0"/>
              <a:t> points out, Rowe actually argues from “There does not </a:t>
            </a:r>
            <a:r>
              <a:rPr lang="en-US" i="1" dirty="0" smtClean="0"/>
              <a:t>appear </a:t>
            </a:r>
            <a:r>
              <a:rPr lang="en-US" dirty="0" smtClean="0"/>
              <a:t>to be any such reason…” to his conclusion.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normAutofit fontScale="90000"/>
          </a:bodyPr>
          <a:lstStyle/>
          <a:p>
            <a:r>
              <a:rPr lang="en-US" dirty="0" smtClean="0">
                <a:solidFill>
                  <a:srgbClr val="FF0000"/>
                </a:solidFill>
              </a:rPr>
              <a:t>THE FALLACY OF </a:t>
            </a:r>
            <a:r>
              <a:rPr lang="en-US" i="1" dirty="0" smtClean="0">
                <a:solidFill>
                  <a:srgbClr val="FF0000"/>
                </a:solidFill>
              </a:rPr>
              <a:t>ARGUMENTUM AD IGNORANTIUM </a:t>
            </a:r>
            <a:r>
              <a:rPr lang="en-US" dirty="0" smtClean="0">
                <a:solidFill>
                  <a:srgbClr val="FF0000"/>
                </a:solidFill>
              </a:rPr>
              <a:t>(APPEAL TO IGNORANCE)</a:t>
            </a:r>
            <a:endParaRPr lang="en-US" dirty="0">
              <a:solidFill>
                <a:srgbClr val="FF0000"/>
              </a:solidFill>
            </a:endParaRPr>
          </a:p>
        </p:txBody>
      </p:sp>
      <p:sp>
        <p:nvSpPr>
          <p:cNvPr id="3" name="Content Placeholder 2"/>
          <p:cNvSpPr>
            <a:spLocks noGrp="1"/>
          </p:cNvSpPr>
          <p:nvPr>
            <p:ph idx="1"/>
          </p:nvPr>
        </p:nvSpPr>
        <p:spPr>
          <a:xfrm>
            <a:off x="457200" y="1905000"/>
            <a:ext cx="8229600" cy="4221163"/>
          </a:xfrm>
        </p:spPr>
        <p:txBody>
          <a:bodyPr>
            <a:normAutofit fontScale="92500" lnSpcReduction="10000"/>
          </a:bodyPr>
          <a:lstStyle/>
          <a:p>
            <a:pPr>
              <a:buNone/>
            </a:pPr>
            <a:r>
              <a:rPr lang="en-US" dirty="0" smtClean="0"/>
              <a:t>    An arguer commits the </a:t>
            </a:r>
            <a:r>
              <a:rPr lang="en-US" i="1" dirty="0" smtClean="0"/>
              <a:t>Fallacy of Appeal to Ignorance </a:t>
            </a:r>
            <a:r>
              <a:rPr lang="en-US" dirty="0" smtClean="0"/>
              <a:t>if he infers that not-p from the fact that we do not know that p (or infers that p from the fact that we do not know that not-p).</a:t>
            </a:r>
          </a:p>
          <a:p>
            <a:pPr>
              <a:buNone/>
            </a:pPr>
            <a:r>
              <a:rPr lang="en-US" dirty="0" smtClean="0"/>
              <a:t>[Sometimes the fallacy is stated as involving “proving” rather than “knowing”].</a:t>
            </a:r>
          </a:p>
          <a:p>
            <a:pPr>
              <a:buNone/>
            </a:pPr>
            <a:r>
              <a:rPr lang="en-US" dirty="0" smtClean="0"/>
              <a:t>Of course, such an argument would not be deductively valid but, in general, it will not be </a:t>
            </a:r>
            <a:r>
              <a:rPr lang="en-US" i="1" dirty="0" smtClean="0"/>
              <a:t>inductively strong </a:t>
            </a:r>
            <a:r>
              <a:rPr lang="en-US" dirty="0" smtClean="0"/>
              <a:t>either.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“APPEARS-NOT” VS. “DOES NOT APPEAR.”</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WYKSTRA POINTS OUT THERE IS A CERTAIN KIND OF </a:t>
            </a:r>
            <a:r>
              <a:rPr lang="en-US" i="1" dirty="0" smtClean="0"/>
              <a:t>AMBIGUITY </a:t>
            </a:r>
            <a:r>
              <a:rPr lang="en-US" dirty="0" smtClean="0"/>
              <a:t>IN USING “APPEARS” (OR “SEEMS”) WITH “NOT”.</a:t>
            </a:r>
          </a:p>
          <a:p>
            <a:pPr>
              <a:buNone/>
            </a:pPr>
            <a:r>
              <a:rPr lang="en-US" dirty="0" smtClean="0">
                <a:solidFill>
                  <a:srgbClr val="C00000"/>
                </a:solidFill>
              </a:rPr>
              <a:t>WEAK SENSE</a:t>
            </a:r>
            <a:r>
              <a:rPr lang="en-US" dirty="0" smtClean="0"/>
              <a:t>:   Jones does not </a:t>
            </a:r>
            <a:r>
              <a:rPr lang="en-US" i="1" dirty="0" smtClean="0"/>
              <a:t>seem </a:t>
            </a:r>
            <a:r>
              <a:rPr lang="en-US" dirty="0" smtClean="0"/>
              <a:t>to be stupid.</a:t>
            </a:r>
          </a:p>
          <a:p>
            <a:pPr>
              <a:buNone/>
            </a:pPr>
            <a:r>
              <a:rPr lang="en-US" dirty="0" smtClean="0">
                <a:solidFill>
                  <a:srgbClr val="00B050"/>
                </a:solidFill>
                <a:latin typeface="Impact" pitchFamily="34" charset="0"/>
              </a:rPr>
              <a:t>STRONG SENSE</a:t>
            </a:r>
            <a:r>
              <a:rPr lang="en-US" dirty="0" smtClean="0"/>
              <a:t>:  Jones seems to be not stupid (i.e., either or average or above average intelligence).</a:t>
            </a:r>
          </a:p>
          <a:p>
            <a:pPr>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REICHENBACH READS ROWE AS USING THE </a:t>
            </a:r>
            <a:r>
              <a:rPr lang="en-US" i="1" dirty="0" smtClean="0">
                <a:solidFill>
                  <a:srgbClr val="FF0000"/>
                </a:solidFill>
              </a:rPr>
              <a:t>WEAK </a:t>
            </a:r>
            <a:r>
              <a:rPr lang="en-US" dirty="0" smtClean="0">
                <a:solidFill>
                  <a:srgbClr val="FF0000"/>
                </a:solidFill>
              </a:rPr>
              <a:t>SENSE</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dirty="0" smtClean="0"/>
              <a:t>“NO REASON FOR THE SUFFERING APPEARS TO BE AVAILABLE”  (WEAK), ROUGHLY :“WE DO NOT KNOW OF ANY REASON FOR THE SUFFERING.”</a:t>
            </a:r>
          </a:p>
          <a:p>
            <a:pPr>
              <a:buNone/>
            </a:pPr>
            <a:r>
              <a:rPr lang="en-US" dirty="0" smtClean="0"/>
              <a:t>“IT APPEARS THAT THERE IS NO REASON FOR THE SUFFERING.” (STRONG)</a:t>
            </a:r>
          </a:p>
          <a:p>
            <a:pPr>
              <a:buNone/>
            </a:pPr>
            <a:r>
              <a:rPr lang="en-US" dirty="0" smtClean="0"/>
              <a:t>IF ROWE WERE USING THE WEAK SENSE, HE WOULD INDEED BE COMMITTING THE FALLACY OF ARGUING FROM IGNORANCE.  BUT HE WASN’T AND SO DIDN’T.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solidFill>
                  <a:srgbClr val="FF0000"/>
                </a:solidFill>
              </a:rPr>
              <a:t>THEREFORE, REICHENBACH’S CRITICISM OF ROWE’S ARGUMENT IS NOT WELL TAKEN</a:t>
            </a:r>
            <a:endParaRPr lang="en-US" dirty="0">
              <a:solidFill>
                <a:srgbClr val="FF0000"/>
              </a:solidFill>
            </a:endParaRPr>
          </a:p>
        </p:txBody>
      </p:sp>
      <p:sp>
        <p:nvSpPr>
          <p:cNvPr id="3" name="Content Placeholder 2"/>
          <p:cNvSpPr>
            <a:spLocks noGrp="1"/>
          </p:cNvSpPr>
          <p:nvPr>
            <p:ph idx="1"/>
          </p:nvPr>
        </p:nvSpPr>
        <p:spPr>
          <a:xfrm>
            <a:off x="457200" y="2133600"/>
            <a:ext cx="8229600" cy="3992563"/>
          </a:xfrm>
        </p:spPr>
        <p:txBody>
          <a:bodyPr/>
          <a:lstStyle/>
          <a:p>
            <a:pPr>
              <a:buNone/>
            </a:pPr>
            <a:r>
              <a:rPr lang="en-US" dirty="0" smtClean="0"/>
              <a:t>IF ROWE IS USING “APPEARS” (“SEEMS”) IN THE STRONG SENSE, THEN HE IS JUSTIFIED IN ARGUING FROM APPEARANCE TO PROBABILITY BY WAY OF THE (EPISTEMIC) PRINCIPLE OF CREDULITY.  SO HE HAS NOT COMMITTED A FALLACY IN MAKING THAT INFERENCE.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SWINBURNE’S CRITICISM OF ROWE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RICHARD SWINBURNE ACCEPTS THE PRINCIPLE OF CREDULITY, BUT ONLY IN CASES OF “POSITIVE SEEMINGS” – NOT IN THE CASE OF “NEGATIVE SEEMINGS”.</a:t>
            </a:r>
          </a:p>
          <a:p>
            <a:pPr>
              <a:buNone/>
            </a:pPr>
            <a:r>
              <a:rPr lang="en-US" dirty="0" smtClean="0"/>
              <a:t>WKYSTRA REPLIES THAT WHETHER A SEEMING IS POSITIVE OR NEGATIVE IS NOT AN OBJECTIVE FEATURE OF IT.  IT ALL DEPENDS ON HOW WE WORD THE APPEARANCE.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PRINCIPLE OF CREDULITY</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(PC)  If it appears to a certain person h that something p is the case, then (other things being equal) h is justified in believing that p is the case.</a:t>
            </a:r>
          </a:p>
          <a:p>
            <a:pPr>
              <a:buNone/>
            </a:pPr>
            <a:r>
              <a:rPr lang="en-US" b="1" dirty="0" smtClean="0"/>
              <a:t>Example</a:t>
            </a:r>
            <a:r>
              <a:rPr lang="en-US" dirty="0" smtClean="0"/>
              <a:t>:  It appears to me now that there are students in this room.  </a:t>
            </a:r>
          </a:p>
          <a:p>
            <a:pPr>
              <a:buNone/>
            </a:pPr>
            <a:r>
              <a:rPr lang="en-US" b="1" dirty="0" smtClean="0"/>
              <a:t>     </a:t>
            </a:r>
            <a:r>
              <a:rPr lang="en-US" dirty="0" smtClean="0"/>
              <a:t>I have gone through my checkbook and it appears to me that I have $247.06 in the bank.</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AN EXAMPLE WHERE PC DOES NOT SEEM TO WORK</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smtClean="0"/>
              <a:t>It appears to me that I am not a brain in a vat. </a:t>
            </a:r>
          </a:p>
          <a:p>
            <a:pPr>
              <a:buNone/>
            </a:pPr>
            <a:r>
              <a:rPr lang="en-US" dirty="0" smtClean="0"/>
              <a:t>So, I am justified in believing that I am not a brain in a vat.</a:t>
            </a:r>
          </a:p>
          <a:p>
            <a:pPr>
              <a:buNone/>
            </a:pPr>
            <a:endParaRPr lang="en-US" dirty="0" smtClean="0"/>
          </a:p>
          <a:p>
            <a:pPr>
              <a:buNone/>
            </a:pPr>
            <a:r>
              <a:rPr lang="en-US" dirty="0" smtClean="0"/>
              <a:t>Well, how would things appear if you </a:t>
            </a:r>
            <a:r>
              <a:rPr lang="en-US" i="1" dirty="0" smtClean="0"/>
              <a:t>were </a:t>
            </a:r>
            <a:r>
              <a:rPr lang="en-US" dirty="0" smtClean="0"/>
              <a:t>a brain in a vat.</a:t>
            </a:r>
          </a:p>
          <a:p>
            <a:pPr>
              <a:buNone/>
            </a:pPr>
            <a:r>
              <a:rPr lang="en-US" dirty="0" smtClean="0"/>
              <a:t>Does it really </a:t>
            </a:r>
            <a:r>
              <a:rPr lang="en-US" i="1" dirty="0" smtClean="0"/>
              <a:t>appear </a:t>
            </a:r>
            <a:r>
              <a:rPr lang="en-US" dirty="0" smtClean="0"/>
              <a:t>to you that you are not a brain in vat?  </a:t>
            </a:r>
            <a:r>
              <a:rPr lang="en-US" dirty="0" err="1" smtClean="0"/>
              <a:t>Wykstra</a:t>
            </a:r>
            <a:r>
              <a:rPr lang="en-US" dirty="0" smtClean="0"/>
              <a:t> would say no.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YOU </a:t>
            </a:r>
            <a:r>
              <a:rPr lang="en-US" dirty="0" smtClean="0">
                <a:solidFill>
                  <a:srgbClr val="FF0000"/>
                </a:solidFill>
                <a:latin typeface="Impact" pitchFamily="34" charset="0"/>
              </a:rPr>
              <a:t>ARE </a:t>
            </a:r>
            <a:r>
              <a:rPr lang="en-US" dirty="0" smtClean="0">
                <a:solidFill>
                  <a:srgbClr val="FF0000"/>
                </a:solidFill>
              </a:rPr>
              <a:t>A BRAIN IN VAT</a:t>
            </a:r>
            <a:r>
              <a:rPr lang="en-US" dirty="0" smtClean="0">
                <a:solidFill>
                  <a:srgbClr val="FF0000"/>
                </a:solidFill>
                <a:latin typeface="Impact" pitchFamily="34" charset="0"/>
              </a:rPr>
              <a:t>!!</a:t>
            </a:r>
            <a:endParaRPr lang="en-US" dirty="0">
              <a:solidFill>
                <a:srgbClr val="FF0000"/>
              </a:solidFill>
              <a:latin typeface="Impact" pitchFamily="34" charset="0"/>
            </a:endParaRPr>
          </a:p>
        </p:txBody>
      </p:sp>
      <p:pic>
        <p:nvPicPr>
          <p:cNvPr id="4" name="Content Placeholder 3" descr="brain in vat.jpg"/>
          <p:cNvPicPr>
            <a:picLocks noGrp="1" noChangeAspect="1"/>
          </p:cNvPicPr>
          <p:nvPr>
            <p:ph idx="1"/>
          </p:nvPr>
        </p:nvPicPr>
        <p:blipFill>
          <a:blip r:embed="rId2" cstate="print"/>
          <a:stretch>
            <a:fillRect/>
          </a:stretch>
        </p:blipFill>
        <p:spPr>
          <a:xfrm>
            <a:off x="2438400" y="1828800"/>
            <a:ext cx="3810000" cy="38862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BEER IN THE REFRIGERATOR?</a:t>
            </a:r>
            <a:endParaRPr lang="en-US" dirty="0">
              <a:solidFill>
                <a:srgbClr val="FF0000"/>
              </a:solidFill>
            </a:endParaRPr>
          </a:p>
        </p:txBody>
      </p:sp>
      <p:pic>
        <p:nvPicPr>
          <p:cNvPr id="1027" name="Picture 3" descr="C:\Documents and Settings\user\My Documents\Downloads\NO BEER.jpg"/>
          <p:cNvPicPr>
            <a:picLocks noGrp="1" noChangeAspect="1" noChangeArrowheads="1"/>
          </p:cNvPicPr>
          <p:nvPr>
            <p:ph idx="1"/>
          </p:nvPr>
        </p:nvPicPr>
        <p:blipFill>
          <a:blip r:embed="rId2" cstate="print"/>
          <a:srcRect/>
          <a:stretch>
            <a:fillRect/>
          </a:stretch>
        </p:blipFill>
        <p:spPr bwMode="auto">
          <a:xfrm>
            <a:off x="3700462" y="2548731"/>
            <a:ext cx="1743075" cy="26289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219200" y="533401"/>
          <a:ext cx="6477000" cy="5310188"/>
        </p:xfrm>
        <a:graphic>
          <a:graphicData uri="http://schemas.openxmlformats.org/presentationml/2006/ole">
            <p:oleObj spid="_x0000_s3074" name="Document" r:id="rId3" imgW="5956042" imgH="4828572" progId="Word.Document.12">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NEGATIVE OR POSTIVE?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THERE SEEMS TO BE NO BEER IN THE REFRIGERATOR. (NEGATIVE?)</a:t>
            </a:r>
          </a:p>
          <a:p>
            <a:pPr>
              <a:buNone/>
            </a:pPr>
            <a:r>
              <a:rPr lang="en-US" dirty="0" smtClean="0"/>
              <a:t>THERE SEEMS TO BE A DEARTH (OR LACK) OF BEER IN THE REFRIGERATOR. (POSITIVE?)</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WE CONCLUDE THAT SWINBURNE’S RESTRICTION IS ARBITRARY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BUT THERE CERTAINLY IS SOMETHING TO THE PRINCIPLE OF CREDULITY.  IN MOST CASES IF SOMETHING </a:t>
            </a:r>
            <a:r>
              <a:rPr lang="en-US" i="1" dirty="0" smtClean="0"/>
              <a:t>APPEARS </a:t>
            </a:r>
            <a:r>
              <a:rPr lang="en-US" dirty="0" smtClean="0"/>
              <a:t>TO BE SO, THEN YOU ARE JUSTIFIED IN BELIEVING THAT IT PROBABLY </a:t>
            </a:r>
            <a:r>
              <a:rPr lang="en-US" i="1" dirty="0" smtClean="0"/>
              <a:t>IS</a:t>
            </a:r>
            <a:r>
              <a:rPr lang="en-US" dirty="0" smtClean="0"/>
              <a:t> SO.</a:t>
            </a:r>
          </a:p>
          <a:p>
            <a:r>
              <a:rPr lang="en-US" dirty="0" smtClean="0"/>
              <a:t>“It appears to me that this is a pen”</a:t>
            </a:r>
          </a:p>
          <a:p>
            <a:r>
              <a:rPr lang="en-US" dirty="0" smtClean="0"/>
              <a:t>“Probably, this is a pen.”</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38400"/>
          </a:xfrm>
        </p:spPr>
        <p:txBody>
          <a:bodyPr>
            <a:normAutofit fontScale="90000"/>
          </a:bodyPr>
          <a:lstStyle/>
          <a:p>
            <a:r>
              <a:rPr lang="en-US" dirty="0" smtClean="0">
                <a:solidFill>
                  <a:srgbClr val="FF0000"/>
                </a:solidFill>
              </a:rPr>
              <a:t>WKYSTRA FORMULATES A PRINCIPLE AS TO WHEN ONE IS JUSTIFIED IN MAKING THE “STRONG” APPEARS-CLAIM</a:t>
            </a:r>
            <a:endParaRPr lang="en-US" dirty="0">
              <a:solidFill>
                <a:srgbClr val="FF0000"/>
              </a:solidFill>
            </a:endParaRPr>
          </a:p>
        </p:txBody>
      </p:sp>
      <p:sp>
        <p:nvSpPr>
          <p:cNvPr id="3" name="Content Placeholder 2"/>
          <p:cNvSpPr>
            <a:spLocks noGrp="1"/>
          </p:cNvSpPr>
          <p:nvPr>
            <p:ph idx="1"/>
          </p:nvPr>
        </p:nvSpPr>
        <p:spPr>
          <a:xfrm>
            <a:off x="457200" y="2667000"/>
            <a:ext cx="8229600" cy="3459163"/>
          </a:xfrm>
        </p:spPr>
        <p:txBody>
          <a:bodyPr/>
          <a:lstStyle/>
          <a:p>
            <a:pPr>
              <a:buNone/>
            </a:pPr>
            <a:r>
              <a:rPr lang="en-US" dirty="0" smtClean="0"/>
              <a:t>THE PRINCIPLE OF CREDULITY IS A GOOD ONE, BUT IT MUST BE APPLIED TO “APPEARS” OR “SEEMS” CLAIMS – IN THE STRONG SENSE.  WYKSTRA FORMULATES A PRINCIPLE THAT (HE URGES) IS A NECESSARY CONDITION FOR MAKING STRONG APPEARS-CLAIMS:  CORNEA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“CORNEA”</a:t>
            </a:r>
            <a:br>
              <a:rPr lang="en-US" dirty="0" smtClean="0">
                <a:solidFill>
                  <a:srgbClr val="FF0000"/>
                </a:solidFill>
              </a:rPr>
            </a:br>
            <a:r>
              <a:rPr lang="en-US" dirty="0" smtClean="0">
                <a:solidFill>
                  <a:srgbClr val="FF0000"/>
                </a:solidFill>
              </a:rPr>
              <a:t>(CONDITION OF REASONABLE ACCESS)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(CORNEA)  On the basis of a cognized situation s, human H is entitled to claim “It appears that p” only if it is </a:t>
            </a:r>
            <a:r>
              <a:rPr lang="en-US" dirty="0" err="1" smtClean="0"/>
              <a:t>reasonab</a:t>
            </a:r>
            <a:r>
              <a:rPr lang="en-US" dirty="0" smtClean="0"/>
              <a:t> le for H to believe that, given his cognitive faculties and the use he made of them, if p were not the case, s would likely be different than it is in some way discernible to him.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solidFill>
                  <a:srgbClr val="FF0000"/>
                </a:solidFill>
              </a:rPr>
              <a:t>ROWE WOULD BE JUSTIFIED IN ASSERTING A WEAK “APPE</a:t>
            </a:r>
            <a:r>
              <a:rPr lang="en-US" dirty="0" smtClean="0"/>
              <a:t>ARS NOT” </a:t>
            </a:r>
            <a:r>
              <a:rPr lang="en-US" dirty="0" smtClean="0">
                <a:solidFill>
                  <a:srgbClr val="FF0000"/>
                </a:solidFill>
              </a:rPr>
              <a:t>CLAIM</a:t>
            </a:r>
            <a:endParaRPr lang="en-US" dirty="0">
              <a:solidFill>
                <a:srgbClr val="FF0000"/>
              </a:solidFill>
            </a:endParaRPr>
          </a:p>
        </p:txBody>
      </p:sp>
      <p:sp>
        <p:nvSpPr>
          <p:cNvPr id="3" name="Content Placeholder 2"/>
          <p:cNvSpPr>
            <a:spLocks noGrp="1"/>
          </p:cNvSpPr>
          <p:nvPr>
            <p:ph idx="1"/>
          </p:nvPr>
        </p:nvSpPr>
        <p:spPr>
          <a:xfrm>
            <a:off x="457200" y="2057400"/>
            <a:ext cx="8229600" cy="4068763"/>
          </a:xfrm>
        </p:spPr>
        <p:txBody>
          <a:bodyPr>
            <a:normAutofit lnSpcReduction="10000"/>
          </a:bodyPr>
          <a:lstStyle/>
          <a:p>
            <a:pPr>
              <a:buNone/>
            </a:pPr>
            <a:r>
              <a:rPr lang="en-US" dirty="0" smtClean="0"/>
              <a:t>“A REASON FOR THE SUFFERING DOES NOT APPEAR TO US – WE CAN’T THINK OF ANY”</a:t>
            </a:r>
          </a:p>
          <a:p>
            <a:pPr>
              <a:buNone/>
            </a:pPr>
            <a:r>
              <a:rPr lang="en-US" dirty="0" smtClean="0"/>
              <a:t>“IT APPEARS THAT THERE IS NO REASON FOR THE SUFFERING”   </a:t>
            </a:r>
          </a:p>
          <a:p>
            <a:pPr>
              <a:buNone/>
            </a:pPr>
            <a:r>
              <a:rPr lang="en-US" dirty="0" smtClean="0"/>
              <a:t>HOW WOULD THINGS APPEAR IF THERE WERE A REASON?  IF AN OMISCIENT AND OMNIPOTENT BEING HAD A REASON, WOULD THAT REASON APPEAR TO US?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solidFill>
                  <a:srgbClr val="FF0000"/>
                </a:solidFill>
              </a:rPr>
              <a:t>TO MOVE FROM THE WEAK SENSE TO THE STRONG SENSE WOULD BE TO COMMIT A FALLACY</a:t>
            </a:r>
            <a:endParaRPr lang="en-US" dirty="0">
              <a:solidFill>
                <a:srgbClr val="FF0000"/>
              </a:solidFill>
            </a:endParaRPr>
          </a:p>
        </p:txBody>
      </p:sp>
      <p:sp>
        <p:nvSpPr>
          <p:cNvPr id="3" name="Content Placeholder 2"/>
          <p:cNvSpPr>
            <a:spLocks noGrp="1"/>
          </p:cNvSpPr>
          <p:nvPr>
            <p:ph idx="1"/>
          </p:nvPr>
        </p:nvSpPr>
        <p:spPr>
          <a:xfrm>
            <a:off x="457200" y="2133600"/>
            <a:ext cx="8229600" cy="3992563"/>
          </a:xfrm>
        </p:spPr>
        <p:txBody>
          <a:bodyPr/>
          <a:lstStyle/>
          <a:p>
            <a:pPr>
              <a:buNone/>
            </a:pPr>
            <a:r>
              <a:rPr lang="en-US" dirty="0" smtClean="0"/>
              <a:t>THE FALLACY OF EQUIVOCATION.</a:t>
            </a:r>
          </a:p>
          <a:p>
            <a:pPr>
              <a:buNone/>
            </a:pPr>
            <a:r>
              <a:rPr lang="en-US" dirty="0" smtClean="0"/>
              <a:t>WE DON’T CLAIM THAT ROWE COMMITTED THIS FALLACY.  BUT THE AMBIGUITY MAY MAKE HIS SEEMS-CLAIM APPEAR TO BE OBVIOUS.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a:t>
            </a:r>
            <a:r>
              <a:rPr lang="en-US" dirty="0" smtClean="0">
                <a:solidFill>
                  <a:srgbClr val="C00000"/>
                </a:solidFill>
              </a:rPr>
              <a:t>FALLACY</a:t>
            </a:r>
            <a:r>
              <a:rPr lang="en-US" dirty="0" smtClean="0">
                <a:solidFill>
                  <a:srgbClr val="FF0000"/>
                </a:solidFill>
              </a:rPr>
              <a:t> OF EQUIVOCATION</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    An </a:t>
            </a:r>
            <a:r>
              <a:rPr lang="en-US" b="1" dirty="0">
                <a:solidFill>
                  <a:srgbClr val="00B050"/>
                </a:solidFill>
              </a:rPr>
              <a:t>argument</a:t>
            </a:r>
            <a:r>
              <a:rPr lang="en-US" dirty="0"/>
              <a:t> </a:t>
            </a:r>
            <a:r>
              <a:rPr lang="en-US" i="1" dirty="0"/>
              <a:t>commits the </a:t>
            </a:r>
            <a:r>
              <a:rPr lang="en-US" b="1" i="1" dirty="0">
                <a:solidFill>
                  <a:srgbClr val="C00000"/>
                </a:solidFill>
              </a:rPr>
              <a:t>Fallacy of Ambiguity </a:t>
            </a:r>
            <a:r>
              <a:rPr lang="en-US" b="1" dirty="0">
                <a:solidFill>
                  <a:srgbClr val="C00000"/>
                </a:solidFill>
              </a:rPr>
              <a:t>(</a:t>
            </a:r>
            <a:r>
              <a:rPr lang="en-US" b="1" i="1" dirty="0">
                <a:solidFill>
                  <a:srgbClr val="C00000"/>
                </a:solidFill>
              </a:rPr>
              <a:t>Equivocation</a:t>
            </a:r>
            <a:r>
              <a:rPr lang="en-US" b="1" dirty="0">
                <a:solidFill>
                  <a:srgbClr val="C00000"/>
                </a:solidFill>
              </a:rPr>
              <a:t>)</a:t>
            </a:r>
            <a:r>
              <a:rPr lang="en-US" b="1" dirty="0"/>
              <a:t> </a:t>
            </a:r>
            <a:r>
              <a:rPr lang="en-US" dirty="0"/>
              <a:t>=</a:t>
            </a:r>
            <a:r>
              <a:rPr lang="en-US" baseline="-25000" dirty="0" err="1"/>
              <a:t>df</a:t>
            </a:r>
            <a:r>
              <a:rPr lang="en-US" dirty="0"/>
              <a:t> The </a:t>
            </a:r>
            <a:r>
              <a:rPr lang="en-US" b="1" dirty="0">
                <a:solidFill>
                  <a:srgbClr val="00B050"/>
                </a:solidFill>
              </a:rPr>
              <a:t>argument </a:t>
            </a:r>
            <a:r>
              <a:rPr lang="en-US" dirty="0"/>
              <a:t>contains a word, phrase or sentence that is </a:t>
            </a:r>
            <a:endParaRPr lang="en-US" dirty="0" smtClean="0"/>
          </a:p>
          <a:p>
            <a:pPr>
              <a:buNone/>
            </a:pPr>
            <a:r>
              <a:rPr lang="en-US" dirty="0" smtClean="0"/>
              <a:t>   ambiguous …</a:t>
            </a:r>
          </a:p>
          <a:p>
            <a:pPr>
              <a:buNone/>
            </a:pPr>
            <a:r>
              <a:rPr lang="en-US" dirty="0" smtClean="0"/>
              <a:t>   in such a way that the </a:t>
            </a:r>
            <a:r>
              <a:rPr lang="en-US" b="1" dirty="0">
                <a:solidFill>
                  <a:srgbClr val="00B050"/>
                </a:solidFill>
              </a:rPr>
              <a:t>argument</a:t>
            </a:r>
            <a:r>
              <a:rPr lang="en-US" dirty="0"/>
              <a:t> is </a:t>
            </a:r>
            <a:r>
              <a:rPr lang="en-US" b="1" dirty="0">
                <a:solidFill>
                  <a:srgbClr val="C00000"/>
                </a:solidFill>
              </a:rPr>
              <a:t>invalid</a:t>
            </a:r>
            <a:r>
              <a:rPr lang="en-US" dirty="0"/>
              <a:t> if we take one of the readings throughout and not </a:t>
            </a:r>
            <a:r>
              <a:rPr lang="en-US" b="1" dirty="0">
                <a:solidFill>
                  <a:srgbClr val="00B050"/>
                </a:solidFill>
              </a:rPr>
              <a:t>cogent</a:t>
            </a:r>
            <a:r>
              <a:rPr lang="en-US" dirty="0"/>
              <a:t> </a:t>
            </a:r>
            <a:r>
              <a:rPr lang="en-US" dirty="0" smtClean="0"/>
              <a:t>if </a:t>
            </a:r>
            <a:r>
              <a:rPr lang="en-US" dirty="0"/>
              <a:t>we use different readings.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AN EQUIVOCATION</a:t>
            </a:r>
            <a:endParaRPr lang="en-US" dirty="0">
              <a:solidFill>
                <a:srgbClr val="C00000"/>
              </a:solidFill>
            </a:endParaRPr>
          </a:p>
        </p:txBody>
      </p:sp>
      <p:sp>
        <p:nvSpPr>
          <p:cNvPr id="3" name="Content Placeholder 2"/>
          <p:cNvSpPr>
            <a:spLocks noGrp="1"/>
          </p:cNvSpPr>
          <p:nvPr>
            <p:ph idx="1"/>
          </p:nvPr>
        </p:nvSpPr>
        <p:spPr/>
        <p:txBody>
          <a:bodyPr/>
          <a:lstStyle/>
          <a:p>
            <a:pPr marL="514350" indent="-514350">
              <a:buAutoNum type="arabicParenBoth"/>
            </a:pPr>
            <a:r>
              <a:rPr lang="en-US" dirty="0" smtClean="0"/>
              <a:t>The </a:t>
            </a:r>
            <a:r>
              <a:rPr lang="en-US" b="1" dirty="0" smtClean="0">
                <a:solidFill>
                  <a:srgbClr val="0070C0"/>
                </a:solidFill>
              </a:rPr>
              <a:t>end</a:t>
            </a:r>
            <a:r>
              <a:rPr lang="en-US" dirty="0" smtClean="0"/>
              <a:t> of a thing is its purpose.</a:t>
            </a:r>
          </a:p>
          <a:p>
            <a:pPr marL="514350" indent="-514350">
              <a:buNone/>
            </a:pPr>
            <a:r>
              <a:rPr lang="en-US" dirty="0" smtClean="0"/>
              <a:t>(2) </a:t>
            </a:r>
            <a:r>
              <a:rPr lang="en-US" dirty="0" smtClean="0">
                <a:solidFill>
                  <a:srgbClr val="FF0000"/>
                </a:solidFill>
                <a:latin typeface="Impact" pitchFamily="34" charset="0"/>
              </a:rPr>
              <a:t>Death</a:t>
            </a:r>
            <a:r>
              <a:rPr lang="en-US" dirty="0" smtClean="0"/>
              <a:t> is the </a:t>
            </a:r>
            <a:r>
              <a:rPr lang="en-US" b="1" dirty="0" smtClean="0">
                <a:solidFill>
                  <a:srgbClr val="C00000"/>
                </a:solidFill>
              </a:rPr>
              <a:t>end</a:t>
            </a:r>
            <a:r>
              <a:rPr lang="en-US" dirty="0" smtClean="0"/>
              <a:t> of life.</a:t>
            </a:r>
          </a:p>
          <a:p>
            <a:pPr marL="514350" indent="-514350">
              <a:buNone/>
            </a:pPr>
            <a:r>
              <a:rPr lang="en-US" dirty="0" smtClean="0"/>
              <a:t>Therefore:</a:t>
            </a:r>
          </a:p>
          <a:p>
            <a:pPr marL="514350" indent="-514350">
              <a:buNone/>
            </a:pPr>
            <a:r>
              <a:rPr lang="en-US" dirty="0" smtClean="0"/>
              <a:t>(3) </a:t>
            </a:r>
            <a:r>
              <a:rPr lang="en-US" dirty="0" smtClean="0">
                <a:solidFill>
                  <a:srgbClr val="FF0000"/>
                </a:solidFill>
                <a:latin typeface="Impact" pitchFamily="34" charset="0"/>
              </a:rPr>
              <a:t>Death</a:t>
            </a:r>
            <a:r>
              <a:rPr lang="en-US" dirty="0" smtClean="0"/>
              <a:t> is the purpose of life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TENTATIVE CONCLUSION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THE </a:t>
            </a:r>
            <a:r>
              <a:rPr lang="en-US" b="1" dirty="0" smtClean="0">
                <a:solidFill>
                  <a:srgbClr val="FFC000"/>
                </a:solidFill>
              </a:rPr>
              <a:t>EVIDENTIAL</a:t>
            </a:r>
            <a:r>
              <a:rPr lang="en-US" dirty="0" smtClean="0"/>
              <a:t> </a:t>
            </a:r>
            <a:r>
              <a:rPr lang="en-US" b="1" dirty="0" smtClean="0">
                <a:solidFill>
                  <a:srgbClr val="00B050"/>
                </a:solidFill>
              </a:rPr>
              <a:t>ARGUMENT</a:t>
            </a:r>
            <a:r>
              <a:rPr lang="en-US" dirty="0" smtClean="0"/>
              <a:t> FROM </a:t>
            </a:r>
            <a:r>
              <a:rPr lang="en-US" b="1" dirty="0" smtClean="0">
                <a:solidFill>
                  <a:srgbClr val="C00000"/>
                </a:solidFill>
                <a:latin typeface="Century Gothic" pitchFamily="34" charset="0"/>
              </a:rPr>
              <a:t>EVIL</a:t>
            </a:r>
            <a:r>
              <a:rPr lang="en-US" dirty="0" smtClean="0"/>
              <a:t>, AS STATED BY </a:t>
            </a:r>
            <a:r>
              <a:rPr lang="en-US" b="1" dirty="0" smtClean="0">
                <a:solidFill>
                  <a:srgbClr val="C00000"/>
                </a:solidFill>
              </a:rPr>
              <a:t>ROWE</a:t>
            </a:r>
            <a:r>
              <a:rPr lang="en-US" dirty="0" smtClean="0"/>
              <a:t>, DOES </a:t>
            </a:r>
            <a:r>
              <a:rPr lang="en-US" dirty="0" smtClean="0">
                <a:latin typeface="Impact" pitchFamily="34" charset="0"/>
              </a:rPr>
              <a:t>NOT</a:t>
            </a:r>
            <a:r>
              <a:rPr lang="en-US" dirty="0" smtClean="0"/>
              <a:t> SUCCEED IN SHOWING THAT </a:t>
            </a:r>
            <a:r>
              <a:rPr lang="en-US" i="1" dirty="0" smtClean="0"/>
              <a:t>THE OCCURRENCE OF INSTANCES OF </a:t>
            </a:r>
            <a:r>
              <a:rPr lang="en-US" sz="3600" b="1" i="1" dirty="0" smtClean="0"/>
              <a:t>INTENSE</a:t>
            </a:r>
            <a:r>
              <a:rPr lang="en-US" i="1" dirty="0" smtClean="0"/>
              <a:t> </a:t>
            </a:r>
            <a:r>
              <a:rPr lang="en-US" b="1" i="1" dirty="0" smtClean="0">
                <a:solidFill>
                  <a:srgbClr val="C00000"/>
                </a:solidFill>
              </a:rPr>
              <a:t>SUFFERING</a:t>
            </a:r>
            <a:r>
              <a:rPr lang="en-US" i="1" dirty="0" smtClean="0"/>
              <a:t> </a:t>
            </a:r>
            <a:r>
              <a:rPr lang="en-US" b="1" i="1" dirty="0" smtClean="0"/>
              <a:t>DIS</a:t>
            </a:r>
            <a:r>
              <a:rPr lang="en-US" b="1" i="1" dirty="0" smtClean="0">
                <a:solidFill>
                  <a:srgbClr val="FFC000"/>
                </a:solidFill>
              </a:rPr>
              <a:t>CONFIRM</a:t>
            </a:r>
            <a:r>
              <a:rPr lang="en-US" i="1" dirty="0" smtClean="0"/>
              <a:t> THE </a:t>
            </a:r>
            <a:r>
              <a:rPr lang="en-US" i="1" dirty="0" smtClean="0">
                <a:solidFill>
                  <a:srgbClr val="00B0F0"/>
                </a:solidFill>
                <a:latin typeface="Century Gothic" pitchFamily="34" charset="0"/>
              </a:rPr>
              <a:t>EXISTENCE</a:t>
            </a:r>
            <a:r>
              <a:rPr lang="en-US" i="1" dirty="0" smtClean="0"/>
              <a:t> OF </a:t>
            </a:r>
            <a:r>
              <a:rPr lang="en-US" b="1" i="1" dirty="0" smtClean="0">
                <a:solidFill>
                  <a:srgbClr val="7030A0"/>
                </a:solidFill>
                <a:latin typeface="French Script MT" pitchFamily="66" charset="0"/>
              </a:rPr>
              <a:t>GOD</a:t>
            </a:r>
            <a:r>
              <a:rPr lang="en-US" dirty="0" smtClean="0"/>
              <a:t>.</a:t>
            </a:r>
          </a:p>
          <a:p>
            <a:pPr>
              <a:buNone/>
            </a:pPr>
            <a:r>
              <a:rPr lang="en-US" b="1" dirty="0" smtClean="0">
                <a:solidFill>
                  <a:srgbClr val="00B050"/>
                </a:solidFill>
              </a:rPr>
              <a:t>WYKSTRA</a:t>
            </a:r>
            <a:r>
              <a:rPr lang="en-US" dirty="0" smtClean="0"/>
              <a:t> SEEMS (</a:t>
            </a:r>
            <a:r>
              <a:rPr lang="en-US" b="1" dirty="0" smtClean="0"/>
              <a:t>STRONG</a:t>
            </a:r>
            <a:r>
              <a:rPr lang="en-US" dirty="0" smtClean="0"/>
              <a:t> SENSE) TO HAVE </a:t>
            </a:r>
            <a:r>
              <a:rPr lang="en-US" b="1" dirty="0" smtClean="0">
                <a:solidFill>
                  <a:srgbClr val="00B0F0"/>
                </a:solidFill>
              </a:rPr>
              <a:t>SHOWN</a:t>
            </a:r>
            <a:r>
              <a:rPr lang="en-US" dirty="0" smtClean="0"/>
              <a:t> THAT </a:t>
            </a:r>
            <a:r>
              <a:rPr lang="en-US" b="1" dirty="0" smtClean="0">
                <a:solidFill>
                  <a:srgbClr val="C00000"/>
                </a:solidFill>
              </a:rPr>
              <a:t>ROWE</a:t>
            </a:r>
            <a:r>
              <a:rPr lang="en-US" dirty="0" smtClean="0"/>
              <a:t> IS </a:t>
            </a:r>
            <a:r>
              <a:rPr lang="en-US" dirty="0" smtClean="0">
                <a:latin typeface="Impact" pitchFamily="34" charset="0"/>
              </a:rPr>
              <a:t>NOT</a:t>
            </a:r>
            <a:r>
              <a:rPr lang="en-US" dirty="0" smtClean="0"/>
              <a:t> </a:t>
            </a:r>
            <a:r>
              <a:rPr lang="en-US" b="1" dirty="0" smtClean="0">
                <a:solidFill>
                  <a:srgbClr val="FFC000"/>
                </a:solidFill>
              </a:rPr>
              <a:t>JUSTIFIED</a:t>
            </a:r>
            <a:r>
              <a:rPr lang="en-US" dirty="0" smtClean="0"/>
              <a:t> IN </a:t>
            </a:r>
            <a:r>
              <a:rPr lang="en-US" b="1" dirty="0" smtClean="0">
                <a:solidFill>
                  <a:srgbClr val="C00000"/>
                </a:solidFill>
              </a:rPr>
              <a:t>HIS</a:t>
            </a:r>
            <a:r>
              <a:rPr lang="en-US" dirty="0" smtClean="0"/>
              <a:t> CLAIM: THAT SUCH INSTANCES </a:t>
            </a:r>
            <a:r>
              <a:rPr lang="en-US" b="1" i="1" dirty="0" smtClean="0"/>
              <a:t>SEEM</a:t>
            </a:r>
            <a:r>
              <a:rPr lang="en-US" i="1" dirty="0" smtClean="0"/>
              <a:t> </a:t>
            </a:r>
            <a:r>
              <a:rPr lang="en-US" dirty="0" smtClean="0"/>
              <a:t>TO HAVE NO </a:t>
            </a:r>
            <a:r>
              <a:rPr lang="en-US" b="1" dirty="0" smtClean="0">
                <a:solidFill>
                  <a:srgbClr val="00B050"/>
                </a:solidFill>
              </a:rPr>
              <a:t>MORAL</a:t>
            </a:r>
            <a:r>
              <a:rPr lang="en-US" dirty="0" smtClean="0"/>
              <a:t> PURPOSE.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solidFill>
                  <a:srgbClr val="C00000"/>
                </a:solidFill>
              </a:rPr>
              <a:t>LECTURE 9</a:t>
            </a:r>
            <a:endParaRPr lang="en-US" sz="6600" dirty="0">
              <a:solidFill>
                <a:srgbClr val="C00000"/>
              </a:solidFill>
            </a:endParaRPr>
          </a:p>
        </p:txBody>
      </p:sp>
      <p:sp>
        <p:nvSpPr>
          <p:cNvPr id="3" name="Subtitle 2"/>
          <p:cNvSpPr>
            <a:spLocks noGrp="1"/>
          </p:cNvSpPr>
          <p:nvPr>
            <p:ph type="subTitle" idx="1"/>
          </p:nvPr>
        </p:nvSpPr>
        <p:spPr/>
        <p:txBody>
          <a:bodyPr/>
          <a:lstStyle/>
          <a:p>
            <a:r>
              <a:rPr lang="en-US" b="1" dirty="0" smtClean="0">
                <a:solidFill>
                  <a:srgbClr val="FF0000"/>
                </a:solidFill>
              </a:rPr>
              <a:t>WYKSTRA’S REPLY TO THE INDUCTIVE ARGUMENT FROM EVIL</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WYKSTRA STATES AND CLARIFIES ROWE’S ARGUMENT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PREMISE (2), HE SAYS, IS A </a:t>
            </a:r>
            <a:r>
              <a:rPr lang="en-US" i="1" dirty="0" smtClean="0"/>
              <a:t>CONCEPTUAL TRUTH.</a:t>
            </a:r>
          </a:p>
          <a:p>
            <a:pPr>
              <a:buNone/>
            </a:pPr>
            <a:r>
              <a:rPr lang="en-US" dirty="0" smtClean="0"/>
              <a:t>WHAT IS A </a:t>
            </a:r>
            <a:r>
              <a:rPr lang="en-US" i="1" dirty="0" smtClean="0"/>
              <a:t>CONCEPTUAL TRUTH?</a:t>
            </a:r>
          </a:p>
          <a:p>
            <a:pPr>
              <a:buNone/>
            </a:pPr>
            <a:r>
              <a:rPr lang="en-US" b="1" u="sng" dirty="0" smtClean="0"/>
              <a:t>DEFINITION</a:t>
            </a:r>
            <a:r>
              <a:rPr lang="en-US" b="1" dirty="0" smtClean="0"/>
              <a:t>:  </a:t>
            </a:r>
            <a:r>
              <a:rPr lang="en-US" dirty="0" smtClean="0"/>
              <a:t>A PROPOSITION </a:t>
            </a:r>
            <a:r>
              <a:rPr lang="en-US" i="1" dirty="0" smtClean="0"/>
              <a:t>P </a:t>
            </a:r>
            <a:r>
              <a:rPr lang="en-US" dirty="0" smtClean="0"/>
              <a:t>IS A </a:t>
            </a:r>
            <a:r>
              <a:rPr lang="en-US" i="1" dirty="0" smtClean="0"/>
              <a:t>CONCEPTUAL TRUTH </a:t>
            </a:r>
            <a:r>
              <a:rPr lang="en-US" dirty="0" smtClean="0"/>
              <a:t>IF AND ONLY IF </a:t>
            </a:r>
            <a:r>
              <a:rPr lang="en-US" i="1" dirty="0" smtClean="0"/>
              <a:t>P </a:t>
            </a:r>
            <a:r>
              <a:rPr lang="en-US" dirty="0" smtClean="0"/>
              <a:t>IS NECESSARILY TRUE SIMPLY IN VIRTUE OF THE CONCEPTS IT CONTAINS.</a:t>
            </a:r>
          </a:p>
          <a:p>
            <a:pPr>
              <a:buNone/>
            </a:pPr>
            <a:r>
              <a:rPr lang="en-US" dirty="0" smtClean="0"/>
              <a:t>(A </a:t>
            </a:r>
            <a:r>
              <a:rPr lang="en-US" i="1" dirty="0" smtClean="0"/>
              <a:t>proposition </a:t>
            </a:r>
            <a:r>
              <a:rPr lang="en-US" dirty="0" smtClean="0"/>
              <a:t>is something that can be expressed by a statement)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09800"/>
          </a:xfrm>
        </p:spPr>
        <p:txBody>
          <a:bodyPr>
            <a:normAutofit/>
          </a:bodyPr>
          <a:lstStyle/>
          <a:p>
            <a:r>
              <a:rPr lang="en-US" dirty="0" smtClean="0">
                <a:solidFill>
                  <a:srgbClr val="FF0000"/>
                </a:solidFill>
              </a:rPr>
              <a:t>WYKSTRA CLAIMS, AND ROWE WOULD AGREE, THAT (2) IS A CONCEPTUAL TRUTH</a:t>
            </a:r>
            <a:endParaRPr lang="en-US" dirty="0">
              <a:solidFill>
                <a:srgbClr val="FF0000"/>
              </a:solidFill>
            </a:endParaRPr>
          </a:p>
        </p:txBody>
      </p:sp>
      <p:sp>
        <p:nvSpPr>
          <p:cNvPr id="3" name="Content Placeholder 2"/>
          <p:cNvSpPr>
            <a:spLocks noGrp="1"/>
          </p:cNvSpPr>
          <p:nvPr>
            <p:ph idx="1"/>
          </p:nvPr>
        </p:nvSpPr>
        <p:spPr>
          <a:xfrm>
            <a:off x="457200" y="2438400"/>
            <a:ext cx="8229600" cy="3962400"/>
          </a:xfrm>
        </p:spPr>
        <p:txBody>
          <a:bodyPr>
            <a:normAutofit fontScale="92500"/>
          </a:bodyPr>
          <a:lstStyle/>
          <a:p>
            <a:pPr>
              <a:buNone/>
            </a:pPr>
            <a:r>
              <a:rPr lang="en-US" dirty="0" smtClean="0"/>
              <a:t>(DO YOU AGREE?   WHY OR WHY NOT)?</a:t>
            </a:r>
          </a:p>
          <a:p>
            <a:pPr>
              <a:buNone/>
            </a:pPr>
            <a:r>
              <a:rPr lang="en-US" dirty="0" smtClean="0"/>
              <a:t>CONCEPTUAL TRUTHS ARE NOT MERELY “TRUE BY DEFINITION”.  TRUTHS OF MATHEMATICS AND LOGIC SEEM TO BE CONCEPTUAL TRUTHS.  CONCEPTUAL TRUTHS ARE </a:t>
            </a:r>
            <a:r>
              <a:rPr lang="en-US" i="1" dirty="0" smtClean="0"/>
              <a:t>KNOWABLE A PRIORI</a:t>
            </a:r>
            <a:r>
              <a:rPr lang="en-US" dirty="0" smtClean="0"/>
              <a:t>.   CONCEPTUAL TRUTHS ARE </a:t>
            </a:r>
            <a:r>
              <a:rPr lang="en-US" i="1" dirty="0" smtClean="0"/>
              <a:t>NECESSARILY TRUE</a:t>
            </a:r>
            <a:r>
              <a:rPr lang="en-US" dirty="0" smtClean="0"/>
              <a:t>.  TRUTHS THAT DEPEND ON OBSERVATION (SENSE EXPERIENCE) ARE CALLED “EMPIRICAL TRUTHS”.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EXAMPLES OF CONCEPTUAL TRUTHS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i="1" dirty="0" smtClean="0"/>
              <a:t>No bachelor is married.</a:t>
            </a:r>
          </a:p>
          <a:p>
            <a:pPr>
              <a:buNone/>
            </a:pPr>
            <a:r>
              <a:rPr lang="en-US" dirty="0" smtClean="0"/>
              <a:t>Compare:  </a:t>
            </a:r>
            <a:r>
              <a:rPr lang="en-US" i="1" dirty="0" smtClean="0"/>
              <a:t>No bachelor is happy.</a:t>
            </a:r>
          </a:p>
          <a:p>
            <a:pPr>
              <a:buNone/>
            </a:pPr>
            <a:endParaRPr lang="en-US" i="1" dirty="0"/>
          </a:p>
          <a:p>
            <a:pPr>
              <a:buNone/>
            </a:pPr>
            <a:r>
              <a:rPr lang="en-US" dirty="0" smtClean="0"/>
              <a:t>5 + 7 = 12</a:t>
            </a:r>
          </a:p>
          <a:p>
            <a:pPr>
              <a:buNone/>
            </a:pPr>
            <a:endParaRPr lang="en-US" dirty="0"/>
          </a:p>
          <a:p>
            <a:pPr>
              <a:buNone/>
            </a:pPr>
            <a:r>
              <a:rPr lang="en-US" dirty="0" smtClean="0"/>
              <a:t>Nothing can be red without being colored.</a:t>
            </a:r>
          </a:p>
          <a:p>
            <a:pPr>
              <a:buNone/>
            </a:pPr>
            <a:r>
              <a:rPr lang="en-US" dirty="0" smtClean="0"/>
              <a:t>Every whale is a mammal.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“PHILOSOPHICAL” PROBLEMATIC EXAMPLES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i="1" dirty="0" smtClean="0"/>
              <a:t>Cruelty is wrong </a:t>
            </a:r>
            <a:r>
              <a:rPr lang="en-US" dirty="0" smtClean="0"/>
              <a:t>(?)</a:t>
            </a:r>
          </a:p>
          <a:p>
            <a:pPr>
              <a:buNone/>
            </a:pPr>
            <a:r>
              <a:rPr lang="en-US" i="1" dirty="0" smtClean="0"/>
              <a:t>No physical body can be wholly in two different places at one time. </a:t>
            </a:r>
            <a:r>
              <a:rPr lang="en-US" dirty="0" smtClean="0"/>
              <a:t>(?)</a:t>
            </a:r>
            <a:endParaRPr lang="en-US" i="1" dirty="0" smtClean="0"/>
          </a:p>
          <a:p>
            <a:pPr>
              <a:buNone/>
            </a:pPr>
            <a:r>
              <a:rPr lang="en-US" i="1" dirty="0" smtClean="0"/>
              <a:t>Physical space has three dimensions </a:t>
            </a:r>
            <a:r>
              <a:rPr lang="en-US" dirty="0" smtClean="0"/>
              <a:t>(?)</a:t>
            </a:r>
          </a:p>
          <a:p>
            <a:pPr>
              <a:buNone/>
            </a:pPr>
            <a:r>
              <a:rPr lang="en-US" i="1" dirty="0"/>
              <a:t> </a:t>
            </a:r>
            <a:r>
              <a:rPr lang="en-US" i="1" dirty="0" smtClean="0"/>
              <a:t>A person cannot exist without having a physical body </a:t>
            </a:r>
            <a:r>
              <a:rPr lang="en-US" dirty="0" smtClean="0"/>
              <a:t>(?)</a:t>
            </a:r>
          </a:p>
          <a:p>
            <a:pPr>
              <a:buNone/>
            </a:pPr>
            <a:r>
              <a:rPr lang="en-US" i="1" dirty="0" smtClean="0"/>
              <a:t> There is a perfect being </a:t>
            </a:r>
            <a:r>
              <a:rPr lang="en-US" dirty="0" smtClean="0"/>
              <a:t>(!!??)</a:t>
            </a:r>
          </a:p>
          <a:p>
            <a:pPr>
              <a:buNone/>
            </a:pPr>
            <a:r>
              <a:rPr lang="en-US" i="1" dirty="0" smtClean="0"/>
              <a:t> If space is continuous, then a person cannot run from one point to another.  </a:t>
            </a:r>
            <a:r>
              <a:rPr lang="en-US" dirty="0" smtClean="0"/>
              <a:t>(!!?</a:t>
            </a:r>
            <a:r>
              <a:rPr lang="en-US" dirty="0" smtClean="0">
                <a:sym typeface="Webdings"/>
              </a:rPr>
              <a:t></a:t>
            </a:r>
            <a:r>
              <a:rPr lang="en-US" dirty="0" smtClean="0">
                <a:sym typeface="Wingdings"/>
              </a:rPr>
              <a:t>)</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ATTRIBUTES OF CONCEPTUAL TRUTHS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CONCEPTUAL TRUTHS ARE NOT MERELY “TRUE BY DEFINITION”.  TRUTHS OF MATHEMATICS AND LOGIC SEEM TO BE CONCEPTUAL TRUTHS.  CONCEPTUAL TRUTHS ARE </a:t>
            </a:r>
            <a:r>
              <a:rPr lang="en-US" i="1" dirty="0" smtClean="0"/>
              <a:t>KNOWABLE A PRIORI</a:t>
            </a:r>
            <a:r>
              <a:rPr lang="en-US" dirty="0" smtClean="0"/>
              <a:t>.   CONCEPTUAL TRUTHS ARE </a:t>
            </a:r>
            <a:r>
              <a:rPr lang="en-US" i="1" dirty="0" smtClean="0"/>
              <a:t>NECESSARILY TRUE</a:t>
            </a:r>
            <a:r>
              <a:rPr lang="en-US"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WYKSTRA CONSIDERS TWO OBJECTIONS TO ROWE’S ARGUMENT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1. BRUCE REICHENBACH:  ROWE COMMITS THE FALLACY OF IGNORANCE</a:t>
            </a:r>
          </a:p>
          <a:p>
            <a:pPr>
              <a:buNone/>
            </a:pPr>
            <a:r>
              <a:rPr lang="en-US" dirty="0" smtClean="0"/>
              <a:t>2. RICHARD SWINBURNE:  ROWE MISAPPLIES THE PRINCIPLE OF CREDULITY</a:t>
            </a:r>
          </a:p>
          <a:p>
            <a:pPr>
              <a:buNone/>
            </a:pPr>
            <a:r>
              <a:rPr lang="en-US" dirty="0" smtClean="0"/>
              <a:t>3. THE AMBIGUITY OF “APPEARS NOT” (OR “SEEMS NOT”)</a:t>
            </a:r>
          </a:p>
          <a:p>
            <a:pPr>
              <a:buNone/>
            </a:pPr>
            <a:r>
              <a:rPr lang="en-US" dirty="0" smtClean="0"/>
              <a:t>4. CORNEA:  AN </a:t>
            </a:r>
            <a:r>
              <a:rPr lang="en-US" i="1" dirty="0" smtClean="0"/>
              <a:t>EPISTEMIC </a:t>
            </a:r>
            <a:r>
              <a:rPr lang="en-US" dirty="0" smtClean="0"/>
              <a:t>PRINCIPLE.</a:t>
            </a:r>
          </a:p>
          <a:p>
            <a:pPr>
              <a:buNone/>
            </a:pPr>
            <a:r>
              <a:rPr lang="en-US" dirty="0" smtClean="0"/>
              <a:t>5. ROWE’S ARGUMENT FAILS.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1430</Words>
  <Application>Microsoft Office PowerPoint</Application>
  <PresentationFormat>On-screen Show (4:3)</PresentationFormat>
  <Paragraphs>95</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Microsoft Office Word Document</vt:lpstr>
      <vt:lpstr>Slide 1</vt:lpstr>
      <vt:lpstr>Slide 2</vt:lpstr>
      <vt:lpstr>LECTURE 9</vt:lpstr>
      <vt:lpstr>WYKSTRA STATES AND CLARIFIES ROWE’S ARGUMENT</vt:lpstr>
      <vt:lpstr>WYKSTRA CLAIMS, AND ROWE WOULD AGREE, THAT (2) IS A CONCEPTUAL TRUTH</vt:lpstr>
      <vt:lpstr>EXAMPLES OF CONCEPTUAL TRUTHS</vt:lpstr>
      <vt:lpstr>“PHILOSOPHICAL” PROBLEMATIC EXAMPLES</vt:lpstr>
      <vt:lpstr>ATTRIBUTES OF CONCEPTUAL TRUTHS</vt:lpstr>
      <vt:lpstr>WYKSTRA CONSIDERS TWO OBJECTIONS TO ROWE’S ARGUMENT</vt:lpstr>
      <vt:lpstr>BRUCE REICHENBACH CRITICIZED ROWE AS COMMITTING THE FALLACY OF ARGUING FROM IGNORANCE</vt:lpstr>
      <vt:lpstr>THE FALLACY OF ARGUMENTUM AD IGNORANTIUM (APPEAL TO IGNORANCE)</vt:lpstr>
      <vt:lpstr>“APPEARS-NOT” VS. “DOES NOT APPEAR.”</vt:lpstr>
      <vt:lpstr>REICHENBACH READS ROWE AS USING THE WEAK SENSE</vt:lpstr>
      <vt:lpstr>THEREFORE, REICHENBACH’S CRITICISM OF ROWE’S ARGUMENT IS NOT WELL TAKEN</vt:lpstr>
      <vt:lpstr>SWINBURNE’S CRITICISM OF ROWE</vt:lpstr>
      <vt:lpstr>THE PRINCIPLE OF CREDULITY</vt:lpstr>
      <vt:lpstr>AN EXAMPLE WHERE PC DOES NOT SEEM TO WORK</vt:lpstr>
      <vt:lpstr>YOU ARE A BRAIN IN VAT!!</vt:lpstr>
      <vt:lpstr>BEER IN THE REFRIGERATOR?</vt:lpstr>
      <vt:lpstr>NEGATIVE OR POSTIVE?</vt:lpstr>
      <vt:lpstr>WE CONCLUDE THAT SWINBURNE’S RESTRICTION IS ARBITRARY</vt:lpstr>
      <vt:lpstr>WKYSTRA FORMULATES A PRINCIPLE AS TO WHEN ONE IS JUSTIFIED IN MAKING THE “STRONG” APPEARS-CLAIM</vt:lpstr>
      <vt:lpstr>“CORNEA” (CONDITION OF REASONABLE ACCESS)</vt:lpstr>
      <vt:lpstr>ROWE WOULD BE JUSTIFIED IN ASSERTING A WEAK “APPEARS NOT” CLAIM</vt:lpstr>
      <vt:lpstr>TO MOVE FROM THE WEAK SENSE TO THE STRONG SENSE WOULD BE TO COMMIT A FALLACY</vt:lpstr>
      <vt:lpstr>THE FALLACY OF EQUIVOCATION</vt:lpstr>
      <vt:lpstr>AN EQUIVOCATION</vt:lpstr>
      <vt:lpstr>TENTATIVE CONCLUSION (!)</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user</dc:creator>
  <cp:lastModifiedBy>user</cp:lastModifiedBy>
  <cp:revision>24</cp:revision>
  <dcterms:created xsi:type="dcterms:W3CDTF">2013-01-31T18:01:25Z</dcterms:created>
  <dcterms:modified xsi:type="dcterms:W3CDTF">2013-02-05T18:46:50Z</dcterms:modified>
</cp:coreProperties>
</file>