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42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26B4-8238-4205-B475-ACF820CB3354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6F8CE-1E37-4FB7-A0D6-51FFB3FE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DA230-CBAE-42FE-B0B6-B854FE0F1515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94C4-4E72-4AA7-85EA-79B30DA28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1066A-9629-4E80-8AE8-F14FF65DB1FD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D9B33-3ACC-4D8D-BBED-A52D75A5D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24BF6-638C-4F6F-B124-A1A0439277FB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ADD8-0BB6-4D88-A64D-515F3362F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77452-7EDB-4899-B243-3850EABCD0D1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5D90-470E-4125-9CDC-12B818F4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81451-CB62-4B62-9E1E-EE57A885CA38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D7758-4E3B-43B2-871A-8BDCB0B7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8A13D-9BD5-424D-938D-0240CD311112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8E396-DBE7-48FF-A0F6-854281559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8683-C52E-4075-B8D1-FC5A0755EB89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EC0BA-A1E5-4523-8FD9-EDC068CA9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5678-BD65-4AF6-B26C-6BB34E1E19BA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B68E-7042-455F-A8B3-9C03FE5AF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1E706-2A14-414B-AE96-6333F8E92A19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3B33-730A-4E87-8D3E-0E2D2D84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5DE4C-EBEF-4A63-8D1F-B1A3A8AB804C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4710-A495-455E-BC25-BD7007884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099B6-E7BF-4B6B-9704-5AD1537A8CAA}" type="datetimeFigureOut">
              <a:rPr lang="en-US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586439-2DC2-4ED8-95A1-34BBD9860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rtleby.com/37/3/1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DOES GOD EXIST?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What do you mean by “God”?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 ORDER  ONLINE  THE TEXT:  RICHARD SWINBURNE (ED.),  </a:t>
            </a:r>
            <a:r>
              <a:rPr lang="en-US" i="1" dirty="0" smtClean="0">
                <a:solidFill>
                  <a:srgbClr val="00B050"/>
                </a:solidFill>
              </a:rPr>
              <a:t>MIRACLES 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(DO THIS TODAY!).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2. READ:  </a:t>
            </a:r>
            <a:r>
              <a:rPr lang="en-US" i="1" dirty="0" smtClean="0"/>
              <a:t>PART ONE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7030A0"/>
                </a:solidFill>
              </a:rPr>
              <a:t>DAVID HUME’S </a:t>
            </a:r>
            <a:r>
              <a:rPr lang="en-US" dirty="0" smtClean="0"/>
              <a:t>“OF MIRACLES”:  ONLINE AT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hlinkClick r:id="rId2"/>
              </a:rPr>
              <a:t>http://www.bartleby.com/37/3/14.html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 STUDY  HANDOUTS  ON LOGIC.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Father Divine?</a:t>
            </a:r>
          </a:p>
        </p:txBody>
      </p:sp>
      <p:pic>
        <p:nvPicPr>
          <p:cNvPr id="15362" name="Content Placeholder 3" descr="father div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17788" y="1600200"/>
            <a:ext cx="390842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Good Side of the Force?</a:t>
            </a:r>
          </a:p>
        </p:txBody>
      </p:sp>
      <p:pic>
        <p:nvPicPr>
          <p:cNvPr id="16386" name="Content Placeholder 3" descr="Yod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54350" y="1600200"/>
            <a:ext cx="30353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What attributes would something have to have in order to be God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Omniscience</a:t>
            </a:r>
          </a:p>
          <a:p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Omnipotence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Omni-benevolence</a:t>
            </a:r>
          </a:p>
          <a:p>
            <a:r>
              <a:rPr lang="en-US" dirty="0" smtClean="0"/>
              <a:t>Creator of the Universe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shall mean by “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”: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A</a:t>
            </a:r>
            <a:r>
              <a:rPr lang="en-US" dirty="0" smtClean="0"/>
              <a:t> being who is </a:t>
            </a:r>
            <a:r>
              <a:rPr lang="en-US" dirty="0" smtClean="0">
                <a:solidFill>
                  <a:srgbClr val="FFC000"/>
                </a:solidFill>
              </a:rPr>
              <a:t>omniscient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omnipotent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00B0F0"/>
                </a:solidFill>
              </a:rPr>
              <a:t>omni</a:t>
            </a:r>
            <a:r>
              <a:rPr lang="en-US" dirty="0" smtClean="0">
                <a:solidFill>
                  <a:srgbClr val="00B0F0"/>
                </a:solidFill>
              </a:rPr>
              <a:t>-benevolent </a:t>
            </a:r>
            <a:r>
              <a:rPr lang="en-US" dirty="0" smtClean="0"/>
              <a:t>… or at least very </a:t>
            </a:r>
            <a:r>
              <a:rPr lang="en-US" dirty="0" smtClean="0">
                <a:solidFill>
                  <a:srgbClr val="FFC000"/>
                </a:solidFill>
              </a:rPr>
              <a:t>knowledgeable</a:t>
            </a:r>
            <a:r>
              <a:rPr lang="en-US" dirty="0" smtClean="0"/>
              <a:t>, very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powerful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/>
              <a:t> and very </a:t>
            </a:r>
            <a:r>
              <a:rPr lang="en-US" dirty="0" smtClean="0">
                <a:solidFill>
                  <a:srgbClr val="00B0F0"/>
                </a:solidFill>
              </a:rPr>
              <a:t>good</a:t>
            </a:r>
            <a:r>
              <a:rPr lang="en-US" dirty="0" smtClean="0"/>
              <a:t>… and who </a:t>
            </a:r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created </a:t>
            </a:r>
            <a:r>
              <a:rPr lang="en-US" dirty="0" smtClean="0"/>
              <a:t>the Universe.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Our question: “What </a:t>
            </a:r>
            <a:r>
              <a:rPr lang="en-US" dirty="0" smtClean="0">
                <a:solidFill>
                  <a:srgbClr val="00B050"/>
                </a:solidFill>
              </a:rPr>
              <a:t>reasons</a:t>
            </a:r>
            <a:r>
              <a:rPr lang="en-US" dirty="0" smtClean="0"/>
              <a:t> are there to </a:t>
            </a:r>
            <a:r>
              <a:rPr lang="en-US" dirty="0" smtClean="0">
                <a:solidFill>
                  <a:srgbClr val="FFC000"/>
                </a:solidFill>
              </a:rPr>
              <a:t>believe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C00000"/>
                </a:solidFill>
              </a:rPr>
              <a:t>disbelieve</a:t>
            </a:r>
            <a:r>
              <a:rPr lang="en-US" dirty="0" smtClean="0"/>
              <a:t> in the </a:t>
            </a:r>
            <a:r>
              <a:rPr lang="en-US" b="1" dirty="0" smtClean="0">
                <a:solidFill>
                  <a:srgbClr val="002060"/>
                </a:solidFill>
                <a:latin typeface="Bradley Hand ITC" pitchFamily="66" charset="0"/>
              </a:rPr>
              <a:t>existence </a:t>
            </a:r>
            <a:r>
              <a:rPr lang="en-US" dirty="0" smtClean="0"/>
              <a:t>of a being who has some or most of these attributes?”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066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“No intelligent person could believe in God”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Isaac </a:t>
            </a:r>
            <a:r>
              <a:rPr lang="en-US" dirty="0"/>
              <a:t>Newton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Albert </a:t>
            </a:r>
            <a:r>
              <a:rPr lang="en-US" dirty="0"/>
              <a:t>Einstein </a:t>
            </a:r>
            <a:r>
              <a:rPr lang="en-US" dirty="0" smtClean="0">
                <a:sym typeface="Euclid Symbol"/>
              </a:rPr>
              <a:t> (</a:t>
            </a:r>
            <a:r>
              <a:rPr lang="en-US" dirty="0" err="1" smtClean="0">
                <a:sym typeface="Euclid Symbol"/>
              </a:rPr>
              <a:t>Spinozian</a:t>
            </a:r>
            <a:r>
              <a:rPr lang="en-US" dirty="0" smtClean="0">
                <a:sym typeface="Euclid Symbol"/>
              </a:rPr>
              <a:t> God) 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James </a:t>
            </a:r>
            <a:r>
              <a:rPr lang="en-US" dirty="0"/>
              <a:t>Clerk </a:t>
            </a:r>
            <a:r>
              <a:rPr lang="en-US" dirty="0" smtClean="0"/>
              <a:t>Maxwell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/>
              <a:t>Bohr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Werner Heisenberg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Galileo </a:t>
            </a:r>
            <a:r>
              <a:rPr lang="en-US" dirty="0" err="1"/>
              <a:t>Galilei</a:t>
            </a:r>
            <a:r>
              <a:rPr lang="en-US" dirty="0"/>
              <a:t>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Richard </a:t>
            </a:r>
            <a:r>
              <a:rPr lang="en-US" dirty="0"/>
              <a:t>Feynman </a:t>
            </a:r>
            <a:r>
              <a:rPr lang="en-US" dirty="0" smtClean="0"/>
              <a:t>  X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Paul </a:t>
            </a:r>
            <a:r>
              <a:rPr lang="en-US" dirty="0"/>
              <a:t>Dirac </a:t>
            </a:r>
            <a:r>
              <a:rPr lang="en-US" dirty="0" smtClean="0"/>
              <a:t> X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Erwin </a:t>
            </a:r>
            <a:r>
              <a:rPr lang="en-US" dirty="0" err="1"/>
              <a:t>Schroedinger</a:t>
            </a:r>
            <a:r>
              <a:rPr lang="en-US" dirty="0"/>
              <a:t>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Ernest </a:t>
            </a:r>
            <a:r>
              <a:rPr lang="en-US" dirty="0"/>
              <a:t>Rutherford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Kurt  </a:t>
            </a:r>
            <a:r>
              <a:rPr lang="en-US" dirty="0" err="1" smtClean="0"/>
              <a:t>Goedel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THEISTS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65550" y="2286000"/>
          <a:ext cx="2711450" cy="2008981"/>
        </p:xfrm>
        <a:graphic>
          <a:graphicData uri="http://schemas.openxmlformats.org/presentationml/2006/ole">
            <p:oleObj spid="_x0000_s1026" name="Packager Shell Object" showAsIcon="1" r:id="rId3" imgW="1613160" imgH="863640" progId="Package">
              <p:embed/>
            </p:oleObj>
          </a:graphicData>
        </a:graphic>
      </p:graphicFrame>
      <p:pic>
        <p:nvPicPr>
          <p:cNvPr id="1027" name="Picture 3" descr="C:\Users\Tony\AppData\Local\Temp\redneck c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248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ATHEIST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89400" y="3431381"/>
          <a:ext cx="965200" cy="863600"/>
        </p:xfrm>
        <a:graphic>
          <a:graphicData uri="http://schemas.openxmlformats.org/presentationml/2006/ole">
            <p:oleObj spid="_x0000_s3074" name="Packager Shell Object" showAsIcon="1" r:id="rId3" imgW="965520" imgH="863640" progId="Package">
              <p:embed/>
            </p:oleObj>
          </a:graphicData>
        </a:graphic>
      </p:graphicFrame>
      <p:pic>
        <p:nvPicPr>
          <p:cNvPr id="3075" name="Picture 3" descr="C:\Users\Tony\AppData\Local\Temp\sat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905000"/>
            <a:ext cx="48006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WE WILL CONSIDER THE FOLLOWING THREE QUESTIONS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IS IT </a:t>
            </a:r>
            <a:r>
              <a:rPr lang="en-US" dirty="0" smtClean="0">
                <a:solidFill>
                  <a:srgbClr val="00B0F0"/>
                </a:solidFill>
              </a:rPr>
              <a:t>REASONABLE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C000"/>
                </a:solidFill>
              </a:rPr>
              <a:t>BELIEVE</a:t>
            </a:r>
            <a:r>
              <a:rPr lang="en-US" dirty="0" smtClean="0"/>
              <a:t> THAT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                        MIRACLES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HAVE OCCURRED THAT WOULD </a:t>
            </a:r>
            <a:r>
              <a:rPr lang="en-US" dirty="0" smtClean="0">
                <a:solidFill>
                  <a:srgbClr val="00B050"/>
                </a:solidFill>
              </a:rPr>
              <a:t>CONFIRM </a:t>
            </a:r>
            <a:r>
              <a:rPr lang="en-US" dirty="0" smtClean="0"/>
              <a:t>THE EXISTENCE OF 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IS IT </a:t>
            </a:r>
            <a:r>
              <a:rPr lang="en-US" dirty="0" smtClean="0">
                <a:solidFill>
                  <a:srgbClr val="00B0F0"/>
                </a:solidFill>
              </a:rPr>
              <a:t>REASONABLE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C000"/>
                </a:solidFill>
              </a:rPr>
              <a:t>BELIEVE</a:t>
            </a:r>
            <a:r>
              <a:rPr lang="en-US" dirty="0" smtClean="0"/>
              <a:t> THAT THERE IS A 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7030A0"/>
                </a:solidFill>
                <a:latin typeface="French Script MT" pitchFamily="66" charset="0"/>
              </a:rPr>
              <a:t>   </a:t>
            </a:r>
            <a:r>
              <a:rPr lang="en-US" dirty="0" smtClean="0"/>
              <a:t>GIVEN ALL THE </a:t>
            </a:r>
            <a:r>
              <a:rPr lang="en-US" dirty="0" smtClean="0">
                <a:solidFill>
                  <a:srgbClr val="C00000"/>
                </a:solidFill>
                <a:latin typeface="Monotype Corsiva" pitchFamily="66" charset="0"/>
              </a:rPr>
              <a:t>EVIL</a:t>
            </a:r>
            <a:r>
              <a:rPr lang="en-US" dirty="0" smtClean="0"/>
              <a:t> THAT THERE IS IN THE WORLD?</a:t>
            </a:r>
          </a:p>
          <a:p>
            <a:pPr>
              <a:buNone/>
            </a:pPr>
            <a:r>
              <a:rPr lang="en-US" dirty="0" smtClean="0"/>
              <a:t>IS IT </a:t>
            </a:r>
            <a:r>
              <a:rPr lang="en-US" dirty="0" smtClean="0">
                <a:solidFill>
                  <a:srgbClr val="00B0F0"/>
                </a:solidFill>
              </a:rPr>
              <a:t>REASONABLE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C000"/>
                </a:solidFill>
              </a:rPr>
              <a:t>BELIEVE</a:t>
            </a:r>
            <a:r>
              <a:rPr lang="en-US" dirty="0" smtClean="0"/>
              <a:t> THAT THERE IS A 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GOD </a:t>
            </a:r>
            <a:r>
              <a:rPr lang="en-US" dirty="0" smtClean="0"/>
              <a:t>THAT  HAS BEEN 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DIRECTLY </a:t>
            </a: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EXPERIENCED</a:t>
            </a:r>
            <a:r>
              <a:rPr lang="en-US" dirty="0" smtClean="0">
                <a:latin typeface="Arial Black" pitchFamily="34" charset="0"/>
              </a:rPr>
              <a:t>  </a:t>
            </a:r>
            <a:r>
              <a:rPr lang="en-US" dirty="0" smtClean="0"/>
              <a:t>BY SOME PEOPLE ?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Packager Shell Object</vt:lpstr>
      <vt:lpstr>DOES GOD EXIST?</vt:lpstr>
      <vt:lpstr>Father Divine?</vt:lpstr>
      <vt:lpstr>The Good Side of the Force?</vt:lpstr>
      <vt:lpstr>What attributes would something have to have in order to be God ?</vt:lpstr>
      <vt:lpstr>We shall mean by “God”:</vt:lpstr>
      <vt:lpstr>“No intelligent person could believe in God”</vt:lpstr>
      <vt:lpstr>TYPICAL THEISTS</vt:lpstr>
      <vt:lpstr>TYPICAL ATHEIST</vt:lpstr>
      <vt:lpstr>WE WILL CONSIDER THE FOLLOWING THREE QUESTIONS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GOD EXIST?</dc:title>
  <dc:creator>Tony</dc:creator>
  <cp:lastModifiedBy>Curtis Anthony Anderson</cp:lastModifiedBy>
  <cp:revision>29</cp:revision>
  <dcterms:created xsi:type="dcterms:W3CDTF">2009-09-28T13:21:34Z</dcterms:created>
  <dcterms:modified xsi:type="dcterms:W3CDTF">2013-01-11T15:11:23Z</dcterms:modified>
</cp:coreProperties>
</file>