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6"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8B05B5-EF79-43E2-BF61-00FBE189C4B6}" type="datetimeFigureOut">
              <a:rPr lang="en-US" smtClean="0"/>
              <a:pPr/>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B05B5-EF79-43E2-BF61-00FBE189C4B6}" type="datetimeFigureOut">
              <a:rPr lang="en-US" smtClean="0"/>
              <a:pPr/>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B05B5-EF79-43E2-BF61-00FBE189C4B6}" type="datetimeFigureOut">
              <a:rPr lang="en-US" smtClean="0"/>
              <a:pPr/>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B05B5-EF79-43E2-BF61-00FBE189C4B6}" type="datetimeFigureOut">
              <a:rPr lang="en-US" smtClean="0"/>
              <a:pPr/>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B05B5-EF79-43E2-BF61-00FBE189C4B6}" type="datetimeFigureOut">
              <a:rPr lang="en-US" smtClean="0"/>
              <a:pPr/>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B05B5-EF79-43E2-BF61-00FBE189C4B6}" type="datetimeFigureOut">
              <a:rPr lang="en-US" smtClean="0"/>
              <a:pPr/>
              <a:t>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8B05B5-EF79-43E2-BF61-00FBE189C4B6}" type="datetimeFigureOut">
              <a:rPr lang="en-US" smtClean="0"/>
              <a:pPr/>
              <a:t>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B05B5-EF79-43E2-BF61-00FBE189C4B6}" type="datetimeFigureOut">
              <a:rPr lang="en-US" smtClean="0"/>
              <a:pPr/>
              <a:t>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B05B5-EF79-43E2-BF61-00FBE189C4B6}" type="datetimeFigureOut">
              <a:rPr lang="en-US" smtClean="0"/>
              <a:pPr/>
              <a:t>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B05B5-EF79-43E2-BF61-00FBE189C4B6}" type="datetimeFigureOut">
              <a:rPr lang="en-US" smtClean="0"/>
              <a:pPr/>
              <a:t>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B05B5-EF79-43E2-BF61-00FBE189C4B6}" type="datetimeFigureOut">
              <a:rPr lang="en-US" smtClean="0"/>
              <a:pPr/>
              <a:t>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5460A-71CF-421C-8054-6B10AB3C4F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B05B5-EF79-43E2-BF61-00FBE189C4B6}" type="datetimeFigureOut">
              <a:rPr lang="en-US" smtClean="0"/>
              <a:pPr/>
              <a:t>2/12/2013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5460A-71CF-421C-8054-6B10AB3C4F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609600" y="914400"/>
          <a:ext cx="8001000" cy="4448175"/>
        </p:xfrm>
        <a:graphic>
          <a:graphicData uri="http://schemas.openxmlformats.org/presentationml/2006/ole">
            <p:oleObj spid="_x0000_s1026" name="Document" r:id="rId3" imgW="6222639" imgH="3866889" progId="Word.Document.12">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HUME’S PRINCIPLE OF REASONABLE BELIEF</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MUST MENTION “A </a:t>
            </a:r>
            <a:r>
              <a:rPr lang="en-US" sz="4000" dirty="0" smtClean="0"/>
              <a:t>LARGE </a:t>
            </a:r>
            <a:r>
              <a:rPr lang="en-US" dirty="0" smtClean="0"/>
              <a:t>NUMBER OF A’S HAVE BEEN EXAMINED.”</a:t>
            </a:r>
          </a:p>
          <a:p>
            <a:pPr>
              <a:buNone/>
            </a:pPr>
            <a:r>
              <a:rPr lang="en-US" dirty="0" smtClean="0"/>
              <a:t>OTHERWISE, THE PRINCIPLE IS OBVIOUSLY FALSE.</a:t>
            </a:r>
          </a:p>
          <a:p>
            <a:pPr>
              <a:buNone/>
            </a:pPr>
            <a:r>
              <a:rPr lang="en-US" dirty="0" smtClean="0"/>
              <a:t>“THE ONE GREEN-EYED REDHEAD I HAVE MET IS HOT-TEMPERED.  SO, BY HPR,  I SHOULD BE CERTAIN THAT THE NEXT GREEN-EYED REDHEAD I MEET WILL BE HOT-TEMPERED.”</a:t>
            </a:r>
          </a:p>
          <a:p>
            <a:pPr>
              <a:buNone/>
            </a:pPr>
            <a:endParaRPr lang="en-US" dirty="0"/>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FALLACY OF HASTY GENERALIZATION</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ONE MUST EXAMINE A SUFFICIENTLY LARGE (RANDOM, OR FAIR) SAMPLE IN ORDER TO MAKE A REASONABLE GENERALIZATION.</a:t>
            </a:r>
          </a:p>
          <a:p>
            <a:pPr>
              <a:buNone/>
            </a:pPr>
            <a:r>
              <a:rPr lang="en-US" dirty="0" smtClean="0"/>
              <a:t>OTHERWISE, ONE IS COMMITTING:</a:t>
            </a:r>
          </a:p>
          <a:p>
            <a:pPr>
              <a:buNone/>
            </a:pPr>
            <a:r>
              <a:rPr lang="en-US" dirty="0" smtClean="0">
                <a:latin typeface="Impact" pitchFamily="34" charset="0"/>
              </a:rPr>
              <a:t>THE FALLACY OF HASTY GENERALIZATION.</a:t>
            </a:r>
            <a:endParaRPr lang="en-US" dirty="0">
              <a:latin typeface="Impact"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REQUIREMENT OF TOTAL EVIDENCE </a:t>
            </a:r>
            <a:r>
              <a:rPr lang="en-US" dirty="0" smtClean="0">
                <a:solidFill>
                  <a:srgbClr val="FF0000"/>
                </a:solidFill>
                <a:latin typeface="Impact" pitchFamily="34" charset="0"/>
              </a:rPr>
              <a:t>I</a:t>
            </a:r>
            <a:endParaRPr lang="en-US" dirty="0">
              <a:solidFill>
                <a:srgbClr val="FF0000"/>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t>THE REQUIREMENT IS NOT A CONDITION FOR AN ARGUMENT TO BE VALID.  </a:t>
            </a:r>
          </a:p>
          <a:p>
            <a:pPr>
              <a:buNone/>
            </a:pPr>
            <a:r>
              <a:rPr lang="en-US" dirty="0" smtClean="0"/>
              <a:t> THE REQUIREMENT IS NOT A CONDITION FOR AN ARGUMENT TO BE INDUCTIVELY STRONG.</a:t>
            </a:r>
          </a:p>
          <a:p>
            <a:pPr>
              <a:buNone/>
            </a:pPr>
            <a:r>
              <a:rPr lang="en-US" dirty="0"/>
              <a:t> </a:t>
            </a:r>
            <a:r>
              <a:rPr lang="en-US" dirty="0" smtClean="0"/>
              <a:t>  THE REQUIREMENT IS ONLY STATED FOR INDUCTIVELY STRONG ARGUMENT (NOT FOR DEDUCTIVELY VALID OR INDUCTIVELY WEAK ARGUMENTS)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REQUIREMENT OF TOTAL EVIDENCE </a:t>
            </a:r>
            <a:r>
              <a:rPr lang="en-US" dirty="0" smtClean="0">
                <a:solidFill>
                  <a:srgbClr val="FF0000"/>
                </a:solidFill>
                <a:latin typeface="Impact" pitchFamily="34" charset="0"/>
              </a:rPr>
              <a:t>II</a:t>
            </a:r>
            <a:endParaRPr lang="en-US" dirty="0">
              <a:solidFill>
                <a:srgbClr val="FF0000"/>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t>THE  REQUIREMENT OF TOTAL EVIDENCE IS NOT A GENERAL REQUIREMENT FOR WHEN IT IS REASONABLE TO BELIEVE THE CONCLUSION OF AN ARGUMENT.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ARGUMENTS BASED ON HUME’S “OF MIRACLES”</a:t>
            </a:r>
            <a:endParaRPr lang="en-US" dirty="0"/>
          </a:p>
        </p:txBody>
      </p:sp>
      <p:sp>
        <p:nvSpPr>
          <p:cNvPr id="3" name="Content Placeholder 2"/>
          <p:cNvSpPr>
            <a:spLocks noGrp="1"/>
          </p:cNvSpPr>
          <p:nvPr>
            <p:ph idx="1"/>
          </p:nvPr>
        </p:nvSpPr>
        <p:spPr/>
        <p:txBody>
          <a:bodyPr/>
          <a:lstStyle/>
          <a:p>
            <a:pPr marL="514350" indent="-514350">
              <a:buAutoNum type="arabicParenBoth"/>
            </a:pPr>
            <a:r>
              <a:rPr lang="en-US" dirty="0" smtClean="0"/>
              <a:t>THE IMPOSSIBILITY ARGUMENT (ALLEGEDLY IN PART I)</a:t>
            </a:r>
          </a:p>
          <a:p>
            <a:pPr marL="514350" indent="-514350">
              <a:buNone/>
            </a:pPr>
            <a:r>
              <a:rPr lang="en-US" dirty="0" smtClean="0"/>
              <a:t>(2)  HUME’S GENERAL ARGUMENT AGAINST BELIEVING TESTIMONY REGARDING ALLEGED MIRACLES.  (USES HPR.   DOESN’T TRY TO SHOW MIRACLES ARE IMPOSSIBLE).  ALSO IN PART 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THESE ARE </a:t>
            </a:r>
            <a:r>
              <a:rPr lang="en-US" dirty="0" smtClean="0">
                <a:solidFill>
                  <a:srgbClr val="FF0000"/>
                </a:solidFill>
                <a:latin typeface="Impact" pitchFamily="34" charset="0"/>
              </a:rPr>
              <a:t>TWO</a:t>
            </a:r>
            <a:r>
              <a:rPr lang="en-US" dirty="0" smtClean="0">
                <a:solidFill>
                  <a:srgbClr val="FF0000"/>
                </a:solidFill>
              </a:rPr>
              <a:t> DISTINCT ARGUMENTS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b="1" dirty="0" smtClean="0"/>
              <a:t>ONE</a:t>
            </a:r>
            <a:r>
              <a:rPr lang="en-US" dirty="0" smtClean="0"/>
              <a:t> ARGUMENT (“THE IMPOSSIBILITY ARGUMENT”) PURPORTS TO SHOW THAT MIRACLES ARE IMPOSSIBLE.</a:t>
            </a:r>
          </a:p>
          <a:p>
            <a:pPr>
              <a:buNone/>
            </a:pPr>
            <a:r>
              <a:rPr lang="en-US" b="1" dirty="0" smtClean="0"/>
              <a:t>THE OTHER ARGUMENT </a:t>
            </a:r>
            <a:r>
              <a:rPr lang="en-US" dirty="0" smtClean="0"/>
              <a:t>PURPORTS TO SHOW THAT REPORTS OF MIRACLES OUGHT NEVER TO BE BELIEVED. (“HUME’S </a:t>
            </a:r>
            <a:r>
              <a:rPr lang="en-US" dirty="0" smtClean="0">
                <a:latin typeface="Impact" pitchFamily="34" charset="0"/>
              </a:rPr>
              <a:t>GENERAL</a:t>
            </a:r>
            <a:r>
              <a:rPr lang="en-US" dirty="0" smtClean="0"/>
              <a:t> ARGUMENT AGAINST TESTIMONY REGARDING MIRACLES”).   THE PROGRESS OF </a:t>
            </a:r>
            <a:r>
              <a:rPr lang="en-US" dirty="0" smtClean="0"/>
              <a:t>SCIENCE- AND GRUE- </a:t>
            </a:r>
            <a:r>
              <a:rPr lang="en-US" dirty="0" smtClean="0"/>
              <a:t>OBJECTIONS ONLY APPLY TO </a:t>
            </a:r>
            <a:r>
              <a:rPr lang="en-US" b="1" dirty="0" smtClean="0"/>
              <a:t>THIS</a:t>
            </a:r>
            <a:r>
              <a:rPr lang="en-US" dirty="0" smtClean="0"/>
              <a:t> ARGUMENT.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IMPOSSIBILITY ARGUMENT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THERE ARE A NUMBER OF DIFFERENT KINDS OF DEFINITION.</a:t>
            </a:r>
          </a:p>
          <a:p>
            <a:pPr marL="514350" indent="-514350">
              <a:buAutoNum type="arabicParenBoth"/>
            </a:pPr>
            <a:r>
              <a:rPr lang="en-US" dirty="0" smtClean="0"/>
              <a:t>STIPULATIVE DEFINITIONS.</a:t>
            </a:r>
          </a:p>
          <a:p>
            <a:pPr marL="514350" indent="-514350">
              <a:buNone/>
            </a:pPr>
            <a:r>
              <a:rPr lang="en-US" dirty="0" smtClean="0"/>
              <a:t>(2) REPORTIVE DEFINITIONS.</a:t>
            </a:r>
          </a:p>
          <a:p>
            <a:pPr marL="514350" indent="-514350">
              <a:buNone/>
            </a:pPr>
            <a:r>
              <a:rPr lang="en-US" dirty="0" smtClean="0"/>
              <a:t>(3) PHILOSOPHICAL DEFINITIONS (“ANALYSES”)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STIPULATIVE DEFINITION CANNOT BE WRONG OR MISTAKEN*</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WITH A STIPULATIVE DEFINITION, A NEW TERM IS BEING INTRODUCED OR A FAMILIAR TERM IS BEING GIVEN A NEW MEANING.</a:t>
            </a:r>
          </a:p>
          <a:p>
            <a:pPr>
              <a:buNone/>
            </a:pPr>
            <a:endParaRPr lang="en-US" dirty="0"/>
          </a:p>
          <a:p>
            <a:pPr>
              <a:buNone/>
            </a:pPr>
            <a:endParaRPr lang="en-US" dirty="0" smtClean="0"/>
          </a:p>
          <a:p>
            <a:pPr>
              <a:buNone/>
            </a:pPr>
            <a:endParaRPr lang="en-US" dirty="0"/>
          </a:p>
          <a:p>
            <a:pPr>
              <a:buNone/>
            </a:pPr>
            <a:r>
              <a:rPr lang="en-US" dirty="0" smtClean="0"/>
              <a:t>*A STIPULATIVE DEFINITION CAN BE DEFECTIVE IF IT IS CIRCULAR OR OBSCURE.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REPORTIVE DEFINITIONS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A </a:t>
            </a:r>
            <a:r>
              <a:rPr lang="en-US" b="1" dirty="0" smtClean="0"/>
              <a:t>REPORTIVE </a:t>
            </a:r>
            <a:r>
              <a:rPr lang="en-US" dirty="0" smtClean="0"/>
              <a:t>DEFINITION ATTEMPTS TO CAPTURE THE ACTUAL MEANING OF A TERM OR EXPRESSION AS IT IS USED IN A  NATURAL LANGUAGE (E.G., ENGLISH, FRENCH OR GERMAN).</a:t>
            </a:r>
          </a:p>
          <a:p>
            <a:pPr>
              <a:buNone/>
            </a:pPr>
            <a:r>
              <a:rPr lang="en-US" dirty="0" smtClean="0"/>
              <a:t>SUCH A DEFINTION CAN BE MISTAKEN, ERRONEOUS OR MISTAKEN.</a:t>
            </a:r>
          </a:p>
          <a:p>
            <a:pPr>
              <a:buNone/>
            </a:pPr>
            <a:r>
              <a:rPr lang="en-US" dirty="0" smtClean="0"/>
              <a:t>HUME’S DEFINITION WAS PROBABLY REGARDED BY HIM AS REPORTIVE.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PHILOSOPHICAL DEFINITIONS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THESE TRY TO CAPTURE THE IMPORTANT ELEMENTS IN THE ORDINARY CONCEPT, AND POSSIBLY TO REFINE OR REPLACE THE ORDINARY NOTION BY A MORE PRECISE ONE.</a:t>
            </a:r>
          </a:p>
          <a:p>
            <a:pPr>
              <a:buNone/>
            </a:pPr>
            <a:endParaRPr lang="en-US" dirty="0" smtClean="0"/>
          </a:p>
          <a:p>
            <a:pPr>
              <a:buNone/>
            </a:pPr>
            <a:r>
              <a:rPr lang="en-US" dirty="0" smtClean="0"/>
              <a:t>E. G.:   S </a:t>
            </a:r>
            <a:r>
              <a:rPr lang="en-US" b="1" dirty="0" smtClean="0">
                <a:solidFill>
                  <a:srgbClr val="FFC000"/>
                </a:solidFill>
              </a:rPr>
              <a:t>knows </a:t>
            </a:r>
            <a:r>
              <a:rPr lang="en-US" dirty="0" smtClean="0"/>
              <a:t>that p if and only if p is true, S believes that p, and S is completely justified in believing p.</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0000"/>
                </a:solidFill>
              </a:rPr>
              <a:t>REVIEW OF </a:t>
            </a:r>
            <a:r>
              <a:rPr lang="en-US" dirty="0" smtClean="0">
                <a:solidFill>
                  <a:srgbClr val="FF0000"/>
                </a:solidFill>
                <a:latin typeface="Impact" pitchFamily="34" charset="0"/>
              </a:rPr>
              <a:t>ERRORS</a:t>
            </a:r>
            <a:endParaRPr lang="en-US" dirty="0">
              <a:solidFill>
                <a:srgbClr val="FF0000"/>
              </a:solidFill>
              <a:latin typeface="Impact" pitchFamily="34" charset="0"/>
            </a:endParaRPr>
          </a:p>
        </p:txBody>
      </p:sp>
      <p:sp>
        <p:nvSpPr>
          <p:cNvPr id="5" name="Content Placeholder 4"/>
          <p:cNvSpPr>
            <a:spLocks noGrp="1"/>
          </p:cNvSpPr>
          <p:nvPr>
            <p:ph idx="1"/>
          </p:nvPr>
        </p:nvSpPr>
        <p:spPr/>
        <p:txBody>
          <a:bodyPr/>
          <a:lstStyle/>
          <a:p>
            <a:pPr>
              <a:buNone/>
            </a:pPr>
            <a:r>
              <a:rPr lang="en-US" dirty="0" smtClean="0"/>
              <a:t>NONE OF THE FOLLOWING EXPRESSIONS MAKE SENSE:</a:t>
            </a:r>
          </a:p>
          <a:p>
            <a:pPr>
              <a:buNone/>
            </a:pPr>
            <a:r>
              <a:rPr lang="en-US" dirty="0" smtClean="0"/>
              <a:t>“Inductively valid argument”</a:t>
            </a:r>
          </a:p>
          <a:p>
            <a:pPr>
              <a:buNone/>
            </a:pPr>
            <a:r>
              <a:rPr lang="en-US" dirty="0" smtClean="0"/>
              <a:t>“Inductive premise”</a:t>
            </a:r>
          </a:p>
          <a:p>
            <a:pPr>
              <a:buNone/>
            </a:pPr>
            <a:r>
              <a:rPr lang="en-US" dirty="0" smtClean="0"/>
              <a:t>“Inductively strong premise”</a:t>
            </a:r>
          </a:p>
          <a:p>
            <a:pPr>
              <a:buNone/>
            </a:pPr>
            <a:r>
              <a:rPr lang="en-US" dirty="0" smtClean="0"/>
              <a:t>“Deductive premise”</a:t>
            </a:r>
          </a:p>
          <a:p>
            <a:pPr>
              <a:buNone/>
            </a:pPr>
            <a:r>
              <a:rPr lang="en-US" dirty="0" smtClean="0"/>
              <a:t>“Deductively valid premise”</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THEIST RESPONSE TO THE IMPOSSIBILITY ARGUMENT</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THE THEIST NEED NOT, AND SHOULD NOT, SAY THAT HUME’S DEFINITION OF “MIRACLE” IS DEFECTIVE, ERRONEOUS, OR MISTAKEN.  HE NEED ONLY SAY THAT “HUMEAN MIRACLES” (I.E., EVENTS SATISFYING THE CONDITIONS OF HUME’S DEFINITIONS) ARE NOT HE KIND OF MIRACLES HE BELIEVES IN.  THEY ARE “THEISTIC MIRACLES” (AS PER DEFINITION) OR ARE OTHERWISE NOT ALLEGED FALSIFIERS OF WHAT IS BY DEFINITION TRUTH (LAW OF NATURE).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ROWE’S ARGUMENT FOR ATHEISM</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NONE OF THE PREMISES OF ROWE’S ARGUMENT ARE “DEDUCTIVELY VALID “ OR “INDUCTIVELY STRONG”.</a:t>
            </a:r>
          </a:p>
          <a:p>
            <a:pPr>
              <a:buNone/>
            </a:pPr>
            <a:r>
              <a:rPr lang="en-US" dirty="0" smtClean="0"/>
              <a:t>WYKSTRA’S OBJECTION CONCERNS ONE OF THE PREMISES OF THE ARGUMENT.</a:t>
            </a:r>
          </a:p>
          <a:p>
            <a:pPr>
              <a:buNone/>
            </a:pPr>
            <a:r>
              <a:rPr lang="en-US" dirty="0" smtClean="0"/>
              <a:t>GIVEN THAT PREMISE, THE IMMEDIATE ARGUMENT THEREFROM IS INDUCTIVELY STRONG.  THE REMAINING PART OF THE ARGUMENT STRUCTURE IS DEDUCTIVELY VALID.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PREMISE IS A </a:t>
            </a:r>
            <a:r>
              <a:rPr lang="en-US" i="1" dirty="0" smtClean="0">
                <a:solidFill>
                  <a:srgbClr val="FF0000"/>
                </a:solidFill>
              </a:rPr>
              <a:t>STATEMENT </a:t>
            </a:r>
            <a:r>
              <a:rPr lang="en-US" dirty="0" smtClean="0">
                <a:solidFill>
                  <a:srgbClr val="FF0000"/>
                </a:solidFill>
              </a:rPr>
              <a:t>AND AS SUCH CANNOT BE DEDUCTIVELY VALID</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ONLY AN ARGUMENT CAN BE DEDUCTIVELY VALID, INDUCTIVELY STRONG,  </a:t>
            </a:r>
            <a:r>
              <a:rPr lang="en-US" dirty="0"/>
              <a:t>C</a:t>
            </a:r>
            <a:r>
              <a:rPr lang="en-US" dirty="0" smtClean="0"/>
              <a:t>OGENT, OR SOUND</a:t>
            </a:r>
          </a:p>
          <a:p>
            <a:pPr>
              <a:buNone/>
            </a:pPr>
            <a:r>
              <a:rPr lang="en-US" dirty="0" smtClean="0"/>
              <a:t>ONLY A STATEMENT OR A PREMISE CAN BE TRUE OR FALSE, KNOWN, BELIEVED.</a:t>
            </a:r>
          </a:p>
          <a:p>
            <a:pPr>
              <a:buNone/>
            </a:pPr>
            <a:r>
              <a:rPr lang="en-US" b="1" dirty="0" smtClean="0">
                <a:latin typeface="Impact" pitchFamily="34" charset="0"/>
              </a:rPr>
              <a:t>Example of the Mistake</a:t>
            </a:r>
            <a:r>
              <a:rPr lang="en-US" dirty="0" smtClean="0"/>
              <a:t>:</a:t>
            </a:r>
          </a:p>
          <a:p>
            <a:pPr>
              <a:buNone/>
            </a:pPr>
            <a:r>
              <a:rPr lang="en-US" b="1" dirty="0" smtClean="0">
                <a:solidFill>
                  <a:srgbClr val="0070C0"/>
                </a:solidFill>
              </a:rPr>
              <a:t>Nancy Pelosi</a:t>
            </a:r>
            <a:r>
              <a:rPr lang="en-US" dirty="0" smtClean="0"/>
              <a:t>:  “It is a false argument to say that there is a spending problem</a:t>
            </a:r>
            <a:r>
              <a:rPr lang="en-US" dirty="0" smtClean="0"/>
              <a:t>.” (2/11/2013)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PELOSI’S </a:t>
            </a:r>
            <a:r>
              <a:rPr lang="en-US" dirty="0" smtClean="0">
                <a:solidFill>
                  <a:srgbClr val="FF0000"/>
                </a:solidFill>
              </a:rPr>
              <a:t> </a:t>
            </a:r>
            <a:r>
              <a:rPr lang="en-US" dirty="0" smtClean="0">
                <a:solidFill>
                  <a:srgbClr val="FF0000"/>
                </a:solidFill>
              </a:rPr>
              <a:t>MISTAKES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A statement is not an argument.  </a:t>
            </a:r>
          </a:p>
          <a:p>
            <a:pPr>
              <a:buNone/>
            </a:pPr>
            <a:r>
              <a:rPr lang="en-US" dirty="0" smtClean="0"/>
              <a:t>An argument cannot be false (or true</a:t>
            </a:r>
            <a:r>
              <a:rPr lang="en-US" dirty="0" smtClean="0"/>
              <a:t>).</a:t>
            </a:r>
          </a:p>
          <a:p>
            <a:pPr>
              <a:buNone/>
            </a:pPr>
            <a:endParaRPr lang="en-US" dirty="0" smtClean="0"/>
          </a:p>
          <a:p>
            <a:pPr>
              <a:buNone/>
            </a:pPr>
            <a:r>
              <a:rPr lang="en-US" dirty="0" smtClean="0"/>
              <a:t>[THIS IS NOT A CRITICISM OF DEMOCRATS IN GENERAL, NOR AN ARGUMENT FAVORING REPUBLICANS.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MISLEADING DEFINITION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t>“A deductively valid argument is an argument which is such that if the premises are true, then it is impossible for the conclusion to be false</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GRADE FATALISM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If you </a:t>
            </a:r>
            <a:r>
              <a:rPr lang="en-US" dirty="0" smtClean="0"/>
              <a:t>didn’t read the assigned material, study it until you understood it, come to lecture, ask questions about what you didn’t understand, and review the </a:t>
            </a:r>
            <a:r>
              <a:rPr lang="en-US" dirty="0" smtClean="0"/>
              <a:t>PowerPoint, then you  didn’t make a good grade.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a:t>
            </a:r>
            <a:r>
              <a:rPr lang="en-US" dirty="0" smtClean="0"/>
              <a:t>2) You didn’t read the assigned material, study it until you understood it, come to lecture, ask questions about what you didn’t understand, and review the PowerPoint.</a:t>
            </a:r>
          </a:p>
          <a:p>
            <a:pPr>
              <a:buNone/>
            </a:pPr>
            <a:r>
              <a:rPr lang="en-US" dirty="0" smtClean="0"/>
              <a:t>Therefore :</a:t>
            </a:r>
          </a:p>
          <a:p>
            <a:pPr>
              <a:buNone/>
            </a:pPr>
            <a:r>
              <a:rPr lang="en-US" dirty="0" smtClean="0"/>
              <a:t>(3) You didn’t make a good grade.</a:t>
            </a:r>
            <a:endParaRPr lang="en-US" dirty="0"/>
          </a:p>
        </p:txBody>
      </p:sp>
      <p:sp>
        <p:nvSpPr>
          <p:cNvPr id="4" name="Title 1"/>
          <p:cNvSpPr>
            <a:spLocks noGrp="1"/>
          </p:cNvSpPr>
          <p:nvPr>
            <p:ph type="title"/>
          </p:nvPr>
        </p:nvSpPr>
        <p:spPr>
          <a:xfrm>
            <a:off x="457200" y="274638"/>
            <a:ext cx="8229600" cy="1143000"/>
          </a:xfrm>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premises are true.  The argument is deductively valid.  Is it </a:t>
            </a:r>
            <a:r>
              <a:rPr lang="en-US" i="1" dirty="0" smtClean="0">
                <a:latin typeface="Impact" pitchFamily="34" charset="0"/>
              </a:rPr>
              <a:t>impossible</a:t>
            </a:r>
            <a:r>
              <a:rPr lang="en-US" i="1" dirty="0" smtClean="0"/>
              <a:t> </a:t>
            </a:r>
            <a:r>
              <a:rPr lang="en-US" dirty="0" smtClean="0"/>
              <a:t>that the conclusion should be false?  Is it </a:t>
            </a:r>
            <a:r>
              <a:rPr lang="en-US" i="1" dirty="0" smtClean="0">
                <a:latin typeface="Impact" pitchFamily="34" charset="0"/>
              </a:rPr>
              <a:t>impossible</a:t>
            </a:r>
            <a:r>
              <a:rPr lang="en-US" i="1" dirty="0" smtClean="0"/>
              <a:t> </a:t>
            </a:r>
            <a:r>
              <a:rPr lang="en-US" dirty="0" smtClean="0"/>
              <a:t>to make a good grade on the exam?</a:t>
            </a:r>
          </a:p>
          <a:p>
            <a:pPr>
              <a:buNone/>
            </a:pPr>
            <a:r>
              <a:rPr lang="en-US" dirty="0"/>
              <a:t> </a:t>
            </a:r>
            <a:r>
              <a:rPr lang="en-US" dirty="0" smtClean="0"/>
              <a:t>                              </a:t>
            </a:r>
            <a:r>
              <a:rPr lang="en-US" sz="4000" dirty="0" smtClean="0"/>
              <a:t>No!</a:t>
            </a:r>
          </a:p>
          <a:p>
            <a:pPr>
              <a:buNone/>
            </a:pPr>
            <a:r>
              <a:rPr lang="en-US" dirty="0" smtClean="0"/>
              <a:t>What is </a:t>
            </a:r>
            <a:r>
              <a:rPr lang="en-US" dirty="0" smtClean="0">
                <a:latin typeface="Impact" pitchFamily="34" charset="0"/>
              </a:rPr>
              <a:t>impossible</a:t>
            </a:r>
            <a:r>
              <a:rPr lang="en-US" dirty="0" smtClean="0"/>
              <a:t> is that both the premises should be true and at the same time the conclusion should be false.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AMBIGUITY OF “IMPOSSIBILITY” SENTENCES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It is impossible that P and not-Q.</a:t>
            </a:r>
          </a:p>
          <a:p>
            <a:r>
              <a:rPr lang="en-US" dirty="0" smtClean="0"/>
              <a:t>If P, then it is impossible that not-Q.</a:t>
            </a:r>
          </a:p>
          <a:p>
            <a:endParaRPr lang="en-US" dirty="0"/>
          </a:p>
          <a:p>
            <a:r>
              <a:rPr lang="en-US" dirty="0" smtClean="0"/>
              <a:t>It </a:t>
            </a:r>
            <a:r>
              <a:rPr lang="en-US" dirty="0" smtClean="0"/>
              <a:t>IS impossible </a:t>
            </a:r>
            <a:r>
              <a:rPr lang="en-US" dirty="0" smtClean="0"/>
              <a:t>that you are a drunk and a  tee-</a:t>
            </a:r>
            <a:r>
              <a:rPr lang="en-US" dirty="0" err="1" smtClean="0"/>
              <a:t>totaler</a:t>
            </a:r>
            <a:r>
              <a:rPr lang="en-US" dirty="0" smtClean="0"/>
              <a:t> (non-drinker).</a:t>
            </a:r>
          </a:p>
          <a:p>
            <a:r>
              <a:rPr lang="en-US" dirty="0" smtClean="0"/>
              <a:t>If you are a drunk, it is impossible that you could be a tee-</a:t>
            </a:r>
            <a:r>
              <a:rPr lang="en-US" dirty="0" err="1" smtClean="0"/>
              <a:t>totaler</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986</Words>
  <Application>Microsoft Office PowerPoint</Application>
  <PresentationFormat>On-screen Show (4:3)</PresentationFormat>
  <Paragraphs>82</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Microsoft Office Word Document</vt:lpstr>
      <vt:lpstr>Slide 1</vt:lpstr>
      <vt:lpstr>REVIEW OF ERRORS</vt:lpstr>
      <vt:lpstr>A PREMISE IS A STATEMENT AND AS SUCH CANNOT BE DEDUCTIVELY VALID</vt:lpstr>
      <vt:lpstr>PELOSI’S  MISTAKES</vt:lpstr>
      <vt:lpstr>MISLEADING DEFINITION</vt:lpstr>
      <vt:lpstr>GRADE FATALISM</vt:lpstr>
      <vt:lpstr>Slide 7</vt:lpstr>
      <vt:lpstr>Slide 8</vt:lpstr>
      <vt:lpstr>AMBIGUITY OF “IMPOSSIBILITY” SENTENCES</vt:lpstr>
      <vt:lpstr>HUME’S PRINCIPLE OF REASONABLE BELIEF</vt:lpstr>
      <vt:lpstr>THE FALLACY OF HASTY GENERALIZATION</vt:lpstr>
      <vt:lpstr>THE REQUIREMENT OF TOTAL EVIDENCE I</vt:lpstr>
      <vt:lpstr>THE REQUIREMENT OF TOTAL EVIDENCE II</vt:lpstr>
      <vt:lpstr>TWO ARGUMENTS BASED ON HUME’S “OF MIRACLES”</vt:lpstr>
      <vt:lpstr>THESE ARE TWO DISTINCT ARGUMENTS</vt:lpstr>
      <vt:lpstr>THE IMPOSSIBILITY ARGUMENT</vt:lpstr>
      <vt:lpstr>A STIPULATIVE DEFINITION CANNOT BE WRONG OR MISTAKEN*</vt:lpstr>
      <vt:lpstr>REPORTIVE DEFINITIONS</vt:lpstr>
      <vt:lpstr>PHILOSOPHICAL DEFINITIONS</vt:lpstr>
      <vt:lpstr>THE THEIST RESPONSE TO THE IMPOSSIBILITY ARGUMENT</vt:lpstr>
      <vt:lpstr>ROWE’S ARGUMENT FOR ATHEISM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ERRORS</dc:title>
  <dc:creator>Curtis Anthony Anderson</dc:creator>
  <cp:lastModifiedBy>user</cp:lastModifiedBy>
  <cp:revision>3</cp:revision>
  <dcterms:created xsi:type="dcterms:W3CDTF">2013-02-12T15:13:29Z</dcterms:created>
  <dcterms:modified xsi:type="dcterms:W3CDTF">2013-02-12T18:44:42Z</dcterms:modified>
</cp:coreProperties>
</file>