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3" r:id="rId6"/>
    <p:sldId id="263" r:id="rId7"/>
    <p:sldId id="270" r:id="rId8"/>
    <p:sldId id="275" r:id="rId9"/>
    <p:sldId id="276" r:id="rId10"/>
    <p:sldId id="277" r:id="rId11"/>
    <p:sldId id="271" r:id="rId12"/>
    <p:sldId id="269" r:id="rId13"/>
    <p:sldId id="265" r:id="rId14"/>
    <p:sldId id="266" r:id="rId15"/>
    <p:sldId id="274" r:id="rId16"/>
    <p:sldId id="267" r:id="rId17"/>
    <p:sldId id="268" r:id="rId18"/>
    <p:sldId id="278" r:id="rId19"/>
    <p:sldId id="279" r:id="rId20"/>
    <p:sldId id="280" r:id="rId21"/>
    <p:sldId id="264" r:id="rId22"/>
    <p:sldId id="272" r:id="rId23"/>
    <p:sldId id="259" r:id="rId24"/>
    <p:sldId id="261" r:id="rId25"/>
    <p:sldId id="26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8" d="100"/>
          <a:sy n="98" d="100"/>
        </p:scale>
        <p:origin x="-90"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F55ED-9E2F-4F69-829E-BA4AE7E1E5A0}" type="datetimeFigureOut">
              <a:rPr lang="en-US" smtClean="0"/>
              <a:pPr/>
              <a:t>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F55ED-9E2F-4F69-829E-BA4AE7E1E5A0}"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F55ED-9E2F-4F69-829E-BA4AE7E1E5A0}" type="datetimeFigureOut">
              <a:rPr lang="en-US" smtClean="0"/>
              <a:pPr/>
              <a:t>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F55ED-9E2F-4F69-829E-BA4AE7E1E5A0}" type="datetimeFigureOut">
              <a:rPr lang="en-US" smtClean="0"/>
              <a:pPr/>
              <a:t>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F55ED-9E2F-4F69-829E-BA4AE7E1E5A0}" type="datetimeFigureOut">
              <a:rPr lang="en-US" smtClean="0"/>
              <a:pPr/>
              <a:t>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F55ED-9E2F-4F69-829E-BA4AE7E1E5A0}"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F55ED-9E2F-4F69-829E-BA4AE7E1E5A0}" type="datetimeFigureOut">
              <a:rPr lang="en-US" smtClean="0"/>
              <a:pPr/>
              <a:t>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F55ED-9E2F-4F69-829E-BA4AE7E1E5A0}" type="datetimeFigureOut">
              <a:rPr lang="en-US" smtClean="0"/>
              <a:pPr/>
              <a:t>2/14/2013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FF548-0167-467B-B464-5EE20B62CF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rgbClr val="FF0000"/>
                </a:solidFill>
              </a:rPr>
              <a:t>LECTURE 11</a:t>
            </a:r>
            <a:endParaRPr lang="en-US" sz="5400" dirty="0">
              <a:solidFill>
                <a:srgbClr val="FF0000"/>
              </a:solidFill>
            </a:endParaRPr>
          </a:p>
        </p:txBody>
      </p:sp>
      <p:sp>
        <p:nvSpPr>
          <p:cNvPr id="3" name="Subtitle 2"/>
          <p:cNvSpPr>
            <a:spLocks noGrp="1"/>
          </p:cNvSpPr>
          <p:nvPr>
            <p:ph type="subTitle" idx="1"/>
          </p:nvPr>
        </p:nvSpPr>
        <p:spPr/>
        <p:txBody>
          <a:bodyPr>
            <a:noAutofit/>
          </a:bodyPr>
          <a:lstStyle/>
          <a:p>
            <a:r>
              <a:rPr lang="en-US" sz="4400" b="1" dirty="0" smtClean="0">
                <a:solidFill>
                  <a:srgbClr val="C00000"/>
                </a:solidFill>
              </a:rPr>
              <a:t>INTRODUCTION TO EPISTEMOLOGY </a:t>
            </a:r>
          </a:p>
          <a:p>
            <a:r>
              <a:rPr lang="en-US" sz="4400" b="1" dirty="0" smtClean="0">
                <a:solidFill>
                  <a:srgbClr val="C00000"/>
                </a:solidFill>
              </a:rPr>
              <a:t>(THEORY OF KNOWLEDGE)</a:t>
            </a:r>
            <a:endParaRPr lang="en-US" sz="4400"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DAVID HUME</a:t>
            </a:r>
            <a:br>
              <a:rPr lang="en-US" dirty="0" smtClean="0">
                <a:solidFill>
                  <a:srgbClr val="FF0000"/>
                </a:solidFill>
              </a:rPr>
            </a:br>
            <a:r>
              <a:rPr lang="en-US" dirty="0" smtClean="0">
                <a:solidFill>
                  <a:srgbClr val="FF0000"/>
                </a:solidFill>
              </a:rPr>
              <a:t>( 1711  - 1776)</a:t>
            </a:r>
            <a:endParaRPr lang="en-US" dirty="0">
              <a:solidFill>
                <a:srgbClr val="FF0000"/>
              </a:solidFill>
            </a:endParaRPr>
          </a:p>
        </p:txBody>
      </p:sp>
      <p:pic>
        <p:nvPicPr>
          <p:cNvPr id="4" name="Content Placeholder 3" descr="hume.jpg"/>
          <p:cNvPicPr>
            <a:picLocks noGrp="1" noChangeAspect="1"/>
          </p:cNvPicPr>
          <p:nvPr>
            <p:ph idx="1"/>
          </p:nvPr>
        </p:nvPicPr>
        <p:blipFill>
          <a:blip r:embed="rId2" cstate="print"/>
          <a:stretch>
            <a:fillRect/>
          </a:stretch>
        </p:blipFill>
        <p:spPr>
          <a:xfrm>
            <a:off x="2819400" y="1752600"/>
            <a:ext cx="3200400" cy="3962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PROBLEM FOR RADICAL EMPIRICISM</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PROBLEM:  WHAT ABOUT OUR (PUTATIVE) KNOWLEDGE OF MATHEMATICS AND LOGIC?  </a:t>
            </a:r>
          </a:p>
          <a:p>
            <a:r>
              <a:rPr lang="en-US" dirty="0" smtClean="0"/>
              <a:t>5 +7 = 12</a:t>
            </a:r>
          </a:p>
          <a:p>
            <a:r>
              <a:rPr lang="en-US" dirty="0" smtClean="0"/>
              <a:t>A STATEMENT CANNOT BE BOTH TRUE AND FALSE.</a:t>
            </a:r>
          </a:p>
          <a:p>
            <a:r>
              <a:rPr lang="en-US" dirty="0" smtClean="0"/>
              <a:t>IF ALL MEN ARE MORTAL AND SOCRATES IS A MAN, THEN SOCRATES IS MORTAL.</a:t>
            </a:r>
          </a:p>
          <a:p>
            <a:r>
              <a:rPr lang="en-US" dirty="0" smtClean="0"/>
              <a:t>THERE ARE NO THREE POSITIVE INTEGERS, X, Y, AND Z, AND A NUMBER N GREATER THAN 2, SUCH THAT X TO THE N-TH POWER  PLUS Y TO THE N-TH POWER IS EQUAL TO Z TO THE N-TH POWER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solidFill>
                  <a:srgbClr val="FF0000"/>
                </a:solidFill>
              </a:rPr>
              <a:t>RADICAL EMPIRICISTS HAVE TRIED TO “EXPLAIN AWAY” ALLEGED MATHEMATICAL AND LOGICAL KNOWLEDGE</a:t>
            </a:r>
            <a:endParaRPr lang="en-US" dirty="0">
              <a:solidFill>
                <a:srgbClr val="FF0000"/>
              </a:solidFill>
            </a:endParaRPr>
          </a:p>
        </p:txBody>
      </p:sp>
      <p:sp>
        <p:nvSpPr>
          <p:cNvPr id="3" name="Content Placeholder 2"/>
          <p:cNvSpPr>
            <a:spLocks noGrp="1"/>
          </p:cNvSpPr>
          <p:nvPr>
            <p:ph idx="1"/>
          </p:nvPr>
        </p:nvSpPr>
        <p:spPr>
          <a:xfrm>
            <a:off x="457200" y="2362200"/>
            <a:ext cx="8229600" cy="3763963"/>
          </a:xfrm>
        </p:spPr>
        <p:txBody>
          <a:bodyPr/>
          <a:lstStyle/>
          <a:p>
            <a:pPr>
              <a:buNone/>
            </a:pPr>
            <a:r>
              <a:rPr lang="en-US" dirty="0" smtClean="0"/>
              <a:t>“OUR ‘KNOWLEDGE’ OF LOGIC AND MATHEMATICS IS JUST EMPIRICALLY LEARNED RULES OF LANGUAGE.  WE LEARN DEFINITIONS AND THE RULES FOR WHAT CONFLICTS WITH WHAT AND THE RESULT IS THAT WE APPEAR TO ‘KNOW’ FACTS THAT WE DID NOT LEARN FROM EXPERIENCE.”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REASON</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WE SEEM TO GAIN KNOWLEDGE IN SOME CASES JUST BY THINKING, REASONING, AND INTUITIVE INSIGHT.  IS , FOR EXAMPLE, MATHEMATICS</a:t>
            </a:r>
            <a:r>
              <a:rPr lang="en-US" dirty="0"/>
              <a:t> </a:t>
            </a:r>
            <a:r>
              <a:rPr lang="en-US" dirty="0" smtClean="0"/>
              <a:t> REAL  KNOWLEDGE?  IT DOESN’T SEEM TO BE GAINED OR JUSTIFIED BY MEANS OF SENSORY EXPERIENCE.  PERHAPS IT IS NOT REALLY KNOWLEDGE “ABOUT THE WORLD”.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AN EXAMPLE WHERE WE SEEM TO LEARN SOMETHING ABOUT THE WORLD JUST BY REASONING</a:t>
            </a:r>
            <a:endParaRPr lang="en-US" dirty="0">
              <a:solidFill>
                <a:srgbClr val="FF0000"/>
              </a:solidFill>
            </a:endParaRPr>
          </a:p>
        </p:txBody>
      </p:sp>
      <p:sp>
        <p:nvSpPr>
          <p:cNvPr id="3" name="Content Placeholder 2"/>
          <p:cNvSpPr>
            <a:spLocks noGrp="1"/>
          </p:cNvSpPr>
          <p:nvPr>
            <p:ph idx="1"/>
          </p:nvPr>
        </p:nvSpPr>
        <p:spPr>
          <a:xfrm>
            <a:off x="457200" y="1905000"/>
            <a:ext cx="8229600" cy="4221163"/>
          </a:xfrm>
        </p:spPr>
        <p:txBody>
          <a:bodyPr/>
          <a:lstStyle/>
          <a:p>
            <a:pPr>
              <a:buNone/>
            </a:pPr>
            <a:r>
              <a:rPr lang="en-US" dirty="0" smtClean="0">
                <a:solidFill>
                  <a:srgbClr val="C00000"/>
                </a:solidFill>
              </a:rPr>
              <a:t>“THE PROBLEM OF THE SEVEN BRIDGES OF KONIGSBURG”:</a:t>
            </a:r>
            <a:endParaRPr lang="en-US" dirty="0">
              <a:solidFill>
                <a:srgbClr val="C00000"/>
              </a:solidFill>
            </a:endParaRPr>
          </a:p>
          <a:p>
            <a:pPr>
              <a:buNone/>
            </a:pPr>
            <a:r>
              <a:rPr lang="en-US" dirty="0" smtClean="0"/>
              <a:t>                                  </a:t>
            </a:r>
            <a:endParaRPr lang="en-US" dirty="0"/>
          </a:p>
        </p:txBody>
      </p:sp>
      <p:graphicFrame>
        <p:nvGraphicFramePr>
          <p:cNvPr id="4" name="Object 3"/>
          <p:cNvGraphicFramePr>
            <a:graphicFrameLocks noChangeAspect="1"/>
          </p:cNvGraphicFramePr>
          <p:nvPr/>
        </p:nvGraphicFramePr>
        <p:xfrm>
          <a:off x="3613150" y="2997200"/>
          <a:ext cx="1917700" cy="863600"/>
        </p:xfrm>
        <a:graphic>
          <a:graphicData uri="http://schemas.openxmlformats.org/presentationml/2006/ole">
            <p:oleObj spid="_x0000_s2050" name="Packager Shell Object" showAsIcon="1" r:id="rId3" imgW="1918080" imgH="863640" progId="Package">
              <p:embed/>
            </p:oleObj>
          </a:graphicData>
        </a:graphic>
      </p:graphicFrame>
      <p:pic>
        <p:nvPicPr>
          <p:cNvPr id="2051" name="Picture 3" descr="C:\Users\Tony\AppData\Local\Temp\seven bridges.png"/>
          <p:cNvPicPr>
            <a:picLocks noChangeAspect="1" noChangeArrowheads="1"/>
          </p:cNvPicPr>
          <p:nvPr/>
        </p:nvPicPr>
        <p:blipFill>
          <a:blip r:embed="rId4" cstate="print"/>
          <a:srcRect/>
          <a:stretch>
            <a:fillRect/>
          </a:stretch>
        </p:blipFill>
        <p:spPr bwMode="auto">
          <a:xfrm>
            <a:off x="2667000" y="2895600"/>
            <a:ext cx="4191000" cy="3581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EULER’S PROOF THAT THERE IS NO SUCH PATH</a:t>
            </a:r>
            <a:endParaRPr lang="en-US" dirty="0">
              <a:solidFill>
                <a:srgbClr val="FF0000"/>
              </a:solidFill>
            </a:endParaRPr>
          </a:p>
        </p:txBody>
      </p:sp>
      <p:graphicFrame>
        <p:nvGraphicFramePr>
          <p:cNvPr id="4" name="Content Placeholder 3"/>
          <p:cNvGraphicFramePr>
            <a:graphicFrameLocks noChangeAspect="1"/>
          </p:cNvGraphicFramePr>
          <p:nvPr>
            <p:ph idx="1"/>
          </p:nvPr>
        </p:nvGraphicFramePr>
        <p:xfrm>
          <a:off x="4076700" y="3431381"/>
          <a:ext cx="990600" cy="863600"/>
        </p:xfrm>
        <a:graphic>
          <a:graphicData uri="http://schemas.openxmlformats.org/presentationml/2006/ole">
            <p:oleObj spid="_x0000_s3074" name="Packager Shell Object" showAsIcon="1" r:id="rId3" imgW="990720" imgH="863640" progId="Package">
              <p:embed/>
            </p:oleObj>
          </a:graphicData>
        </a:graphic>
      </p:graphicFrame>
      <p:pic>
        <p:nvPicPr>
          <p:cNvPr id="3075" name="Picture 3" descr="C:\Users\Tony\AppData\Local\Temp\euler.png"/>
          <p:cNvPicPr>
            <a:picLocks noChangeAspect="1" noChangeArrowheads="1"/>
          </p:cNvPicPr>
          <p:nvPr/>
        </p:nvPicPr>
        <p:blipFill>
          <a:blip r:embed="rId4" cstate="print"/>
          <a:srcRect/>
          <a:stretch>
            <a:fillRect/>
          </a:stretch>
        </p:blipFill>
        <p:spPr bwMode="auto">
          <a:xfrm>
            <a:off x="1447800" y="1828800"/>
            <a:ext cx="5867400" cy="3581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fontScale="90000"/>
          </a:bodyPr>
          <a:lstStyle/>
          <a:p>
            <a:r>
              <a:rPr lang="en-US" dirty="0" smtClean="0">
                <a:solidFill>
                  <a:srgbClr val="FF0000"/>
                </a:solidFill>
              </a:rPr>
              <a:t>THIS SORT OF THING, AND LOGICAL AND MATHEMATICAL REASONING IN GENERAL, PRESENTS A PROBLEM FOR EMPIRICISM</a:t>
            </a:r>
            <a:endParaRPr lang="en-US" dirty="0">
              <a:solidFill>
                <a:srgbClr val="FF0000"/>
              </a:solidFill>
            </a:endParaRPr>
          </a:p>
        </p:txBody>
      </p:sp>
      <p:sp>
        <p:nvSpPr>
          <p:cNvPr id="3" name="Content Placeholder 2"/>
          <p:cNvSpPr>
            <a:spLocks noGrp="1"/>
          </p:cNvSpPr>
          <p:nvPr>
            <p:ph idx="1"/>
          </p:nvPr>
        </p:nvSpPr>
        <p:spPr>
          <a:xfrm>
            <a:off x="457200" y="2971800"/>
            <a:ext cx="8229600" cy="3154363"/>
          </a:xfrm>
        </p:spPr>
        <p:txBody>
          <a:bodyPr/>
          <a:lstStyle/>
          <a:p>
            <a:pPr>
              <a:buNone/>
            </a:pPr>
            <a:r>
              <a:rPr lang="en-US" dirty="0" smtClean="0"/>
              <a:t>OTHER POSSIBLE PROBLEMS:   ETHICAL KNOWLEDGE,  RELIGIOUS KNOWLEDGE,  AND … .   HOW DO WE DRAW THE LINE?   HOW DO WE DETERMINE WHETHER EMPIRICISM IS WRONG OR IF THE PUTATIVE COUNTER-EXAMPLES ARE REALLY KNOWLEDGE???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RADICAL RATIONALISM</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(RR) WE CAN FIND OUT EVERYTHING THAT THERE IS TO KNOW JUST BY INTUITIVE INSIGHT, REASONING AND  LOGICAL THINKING.   </a:t>
            </a:r>
          </a:p>
          <a:p>
            <a:pPr>
              <a:buNone/>
            </a:pPr>
            <a:endParaRPr lang="en-US" dirty="0"/>
          </a:p>
          <a:p>
            <a:pPr>
              <a:buNone/>
            </a:pPr>
            <a:r>
              <a:rPr lang="en-US" dirty="0" smtClean="0"/>
              <a:t>DESCARTES, SPINOZA AND LEIBNIZ ARE USUALLY CITED AS EXAMPLES OF RADICAL RATIONALISTS (THE LABEL DOESN’T REALLY QUITE FIT IN ANY OF THESE CASES).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RENE DESCARTES</a:t>
            </a:r>
            <a:br>
              <a:rPr lang="en-US" dirty="0" smtClean="0">
                <a:solidFill>
                  <a:srgbClr val="FF0000"/>
                </a:solidFill>
              </a:rPr>
            </a:br>
            <a:r>
              <a:rPr lang="en-US" dirty="0" smtClean="0">
                <a:solidFill>
                  <a:srgbClr val="FF0000"/>
                </a:solidFill>
              </a:rPr>
              <a:t>(1596   - 1650)</a:t>
            </a:r>
            <a:endParaRPr lang="en-US" dirty="0">
              <a:solidFill>
                <a:srgbClr val="FF0000"/>
              </a:solidFill>
            </a:endParaRPr>
          </a:p>
        </p:txBody>
      </p:sp>
      <p:pic>
        <p:nvPicPr>
          <p:cNvPr id="4" name="Content Placeholder 3" descr="descartes.jpg"/>
          <p:cNvPicPr>
            <a:picLocks noGrp="1" noChangeAspect="1"/>
          </p:cNvPicPr>
          <p:nvPr>
            <p:ph idx="1"/>
          </p:nvPr>
        </p:nvPicPr>
        <p:blipFill>
          <a:blip r:embed="rId2" cstate="print"/>
          <a:stretch>
            <a:fillRect/>
          </a:stretch>
        </p:blipFill>
        <p:spPr>
          <a:xfrm>
            <a:off x="2209800" y="1676400"/>
            <a:ext cx="3505200"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BARUCH (BENEDICT) SPINOZA</a:t>
            </a:r>
            <a:br>
              <a:rPr lang="en-US" dirty="0" smtClean="0">
                <a:solidFill>
                  <a:srgbClr val="FF0000"/>
                </a:solidFill>
              </a:rPr>
            </a:br>
            <a:r>
              <a:rPr lang="en-US" dirty="0" smtClean="0">
                <a:solidFill>
                  <a:srgbClr val="FF0000"/>
                </a:solidFill>
              </a:rPr>
              <a:t>(1632   -  1677 )</a:t>
            </a:r>
            <a:endParaRPr lang="en-US" dirty="0">
              <a:solidFill>
                <a:srgbClr val="FF0000"/>
              </a:solidFill>
            </a:endParaRPr>
          </a:p>
        </p:txBody>
      </p:sp>
      <p:pic>
        <p:nvPicPr>
          <p:cNvPr id="4" name="Content Placeholder 3" descr="spinoza.jpg"/>
          <p:cNvPicPr>
            <a:picLocks noGrp="1" noChangeAspect="1"/>
          </p:cNvPicPr>
          <p:nvPr>
            <p:ph idx="1"/>
          </p:nvPr>
        </p:nvPicPr>
        <p:blipFill>
          <a:blip r:embed="rId2" cstate="print"/>
          <a:stretch>
            <a:fillRect/>
          </a:stretch>
        </p:blipFill>
        <p:spPr>
          <a:xfrm>
            <a:off x="2667000" y="1981200"/>
            <a:ext cx="3124199" cy="37338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THE THEORY OF  KNOWLEDGE?</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None/>
            </a:pPr>
            <a:r>
              <a:rPr lang="en-US" dirty="0" smtClean="0"/>
              <a:t>THEORY OF KNOWLEDGE, ALSO CALLED “EPISTEMOLOGY” IS THE PHILOSOPHICAL DISCIPLINE THAT ATTEMPTS TO:</a:t>
            </a:r>
          </a:p>
          <a:p>
            <a:pPr>
              <a:buNone/>
            </a:pPr>
            <a:r>
              <a:rPr lang="en-US" dirty="0" smtClean="0"/>
              <a:t>(1) DEFINE KNOWLEDGE</a:t>
            </a:r>
          </a:p>
          <a:p>
            <a:pPr>
              <a:buNone/>
            </a:pPr>
            <a:r>
              <a:rPr lang="en-US" dirty="0" smtClean="0"/>
              <a:t>(2) DETERMINE THE SOURCES OF KNOWLEDGE – AND PROPOSE THEORIES AS TO HOW SUCH KNOWLEDGE IS POSSIBLE</a:t>
            </a:r>
          </a:p>
          <a:p>
            <a:pPr>
              <a:buNone/>
            </a:pPr>
            <a:r>
              <a:rPr lang="en-US" dirty="0" smtClean="0"/>
              <a:t>(3) SPECIFY A </a:t>
            </a:r>
            <a:r>
              <a:rPr lang="en-US" i="1" dirty="0" smtClean="0"/>
              <a:t>CRITERION </a:t>
            </a:r>
            <a:r>
              <a:rPr lang="en-US" dirty="0" smtClean="0"/>
              <a:t>OF KNOWLEDGE</a:t>
            </a:r>
          </a:p>
          <a:p>
            <a:pPr>
              <a:buNone/>
            </a:pPr>
            <a:r>
              <a:rPr lang="en-US" dirty="0" smtClean="0"/>
              <a:t>(4) DETERMINE THE LIMITS OF HUMAN KNOWLEDGE</a:t>
            </a:r>
          </a:p>
          <a:p>
            <a:pPr>
              <a:buNone/>
            </a:pPr>
            <a:r>
              <a:rPr lang="en-US" dirty="0" smtClean="0"/>
              <a:t>(5) SOLVE  VARIOUS PROBLEMS AND PARADOXES ABOUT KNOWLEDGE.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GOTTFRIED WILHELM VON LEIBNIZ</a:t>
            </a:r>
            <a:br>
              <a:rPr lang="en-US" dirty="0" smtClean="0">
                <a:solidFill>
                  <a:srgbClr val="FF0000"/>
                </a:solidFill>
              </a:rPr>
            </a:br>
            <a:r>
              <a:rPr lang="en-US" dirty="0" smtClean="0">
                <a:solidFill>
                  <a:srgbClr val="FF0000"/>
                </a:solidFill>
              </a:rPr>
              <a:t>(1646   - 1716)</a:t>
            </a:r>
            <a:endParaRPr lang="en-US" dirty="0">
              <a:solidFill>
                <a:srgbClr val="FF0000"/>
              </a:solidFill>
            </a:endParaRPr>
          </a:p>
        </p:txBody>
      </p:sp>
      <p:pic>
        <p:nvPicPr>
          <p:cNvPr id="4" name="Content Placeholder 3" descr="leibniz.jpg"/>
          <p:cNvPicPr>
            <a:picLocks noGrp="1" noChangeAspect="1"/>
          </p:cNvPicPr>
          <p:nvPr>
            <p:ph idx="1"/>
          </p:nvPr>
        </p:nvPicPr>
        <p:blipFill>
          <a:blip r:embed="rId2" cstate="print"/>
          <a:stretch>
            <a:fillRect/>
          </a:stretch>
        </p:blipFill>
        <p:spPr>
          <a:xfrm>
            <a:off x="2667000" y="1524000"/>
            <a:ext cx="3124200" cy="4114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PROBLEM OF THE CRITERION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HOW DO EMPIRICISTS DETERMINE THAT SENSORY EXPERIENCE IS THE CRITERION OF KNOWLEDGE?   DO THEY TAKE CASES OF THINGS THAT ARE KNOWN AND TRY TO FIND A PRINCPLE THAT WILL FIT THEM?   IF SO, HOW DO THEY DECIDE WHAT THINGS ARE KNOWN WITHOUT A CRITERION?   IF SOMETHING (SAY “KNOWLEDGE OF GOD”) CONFLICTS WITH THE TEST, IS THE TEST WRONG OR IS IT NOT KNOWLEDGE?  HOW DO THEY DECIDE?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PROBLEM OF OTHER MINDS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HOW DO YOU KNOW THAT “OTHER PEOPLE” HAVE CONSCIOUS EXPERIENCES, THOUGHTS, AND SENSATIONS LIKE YOU DO?   HOW MANY CASES DO YOU REALLY KNOW OF WHERE BEHAVIOR APPARENTLY EXPRESSING THOUGHTS, EMOTIONS AND EXPERIENCE ACTUALLY DOES SO?  VERY HASTY GENERALIZATION!    MAYBE YOU ARE ALL ALONE.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solidFill>
                  <a:srgbClr val="FF0000"/>
                </a:solidFill>
              </a:rPr>
              <a:t>WILLIAM ALSTON IS ATTEMPTING TO SHOW THAT THERE MAY BE A KIND OF “PERCEPTION” OF GOD </a:t>
            </a:r>
            <a:endParaRPr lang="en-US" dirty="0">
              <a:solidFill>
                <a:srgbClr val="FF0000"/>
              </a:solidFill>
            </a:endParaRPr>
          </a:p>
        </p:txBody>
      </p:sp>
      <p:sp>
        <p:nvSpPr>
          <p:cNvPr id="3" name="Content Placeholder 2"/>
          <p:cNvSpPr>
            <a:spLocks noGrp="1"/>
          </p:cNvSpPr>
          <p:nvPr>
            <p:ph idx="1"/>
          </p:nvPr>
        </p:nvSpPr>
        <p:spPr>
          <a:xfrm>
            <a:off x="457200" y="2590800"/>
            <a:ext cx="8229600" cy="3535363"/>
          </a:xfrm>
        </p:spPr>
        <p:txBody>
          <a:bodyPr/>
          <a:lstStyle/>
          <a:p>
            <a:pPr>
              <a:buNone/>
            </a:pPr>
            <a:r>
              <a:rPr lang="en-US" dirty="0" smtClean="0"/>
              <a:t>HE ALSO CONSIDERS THE GENERAL PHILOSOPHICAL PROBLEM OF TRYING TO JUSTIFY A SOURCE OF KNOWLEDGE – TO SHOW THAT IT REALLY YIELDS WHAT IT PURPORTS  TO OR,  AT LEAST,  TO SHOW THAT WE ARE JUSTIFIED IN ACCEPTING IT AS A RELIABLE SOURCE.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FF0000"/>
                </a:solidFill>
              </a:rPr>
              <a:t>WILLIAM P. ALSTON</a:t>
            </a:r>
            <a:br>
              <a:rPr lang="en-US" dirty="0" smtClean="0">
                <a:solidFill>
                  <a:srgbClr val="FF0000"/>
                </a:solidFill>
              </a:rPr>
            </a:br>
            <a:r>
              <a:rPr lang="en-US" dirty="0" smtClean="0"/>
              <a:t>(1921 - 2009  )</a:t>
            </a:r>
            <a:endParaRPr lang="en-US" dirty="0"/>
          </a:p>
        </p:txBody>
      </p:sp>
      <p:graphicFrame>
        <p:nvGraphicFramePr>
          <p:cNvPr id="6" name="Content Placeholder 5"/>
          <p:cNvGraphicFramePr>
            <a:graphicFrameLocks noChangeAspect="1"/>
          </p:cNvGraphicFramePr>
          <p:nvPr>
            <p:ph idx="1"/>
          </p:nvPr>
        </p:nvGraphicFramePr>
        <p:xfrm>
          <a:off x="3619500" y="3431381"/>
          <a:ext cx="1905000" cy="863600"/>
        </p:xfrm>
        <a:graphic>
          <a:graphicData uri="http://schemas.openxmlformats.org/presentationml/2006/ole">
            <p:oleObj spid="_x0000_s1026" name="Packager Shell Object" showAsIcon="1" r:id="rId3" imgW="1905480" imgH="863640" progId="Package">
              <p:embed/>
            </p:oleObj>
          </a:graphicData>
        </a:graphic>
      </p:graphicFrame>
      <p:pic>
        <p:nvPicPr>
          <p:cNvPr id="1027" name="Picture 3" descr="C:\Users\Tony\AppData\Local\Temp\william_alston.jpg"/>
          <p:cNvPicPr>
            <a:picLocks noChangeAspect="1" noChangeArrowheads="1"/>
          </p:cNvPicPr>
          <p:nvPr/>
        </p:nvPicPr>
        <p:blipFill>
          <a:blip r:embed="rId4" cstate="print"/>
          <a:srcRect/>
          <a:stretch>
            <a:fillRect/>
          </a:stretch>
        </p:blipFill>
        <p:spPr bwMode="auto">
          <a:xfrm>
            <a:off x="2819400" y="1752600"/>
            <a:ext cx="3581400" cy="4800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WORD LIST</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EPISTEMOLOGICAL</a:t>
            </a:r>
          </a:p>
          <a:p>
            <a:pPr>
              <a:buNone/>
            </a:pPr>
            <a:r>
              <a:rPr lang="en-US" dirty="0" smtClean="0"/>
              <a:t>PUTATIVE</a:t>
            </a:r>
            <a:endParaRPr lang="en-US" dirty="0" smtClean="0"/>
          </a:p>
          <a:p>
            <a:pPr>
              <a:buNone/>
            </a:pPr>
            <a:r>
              <a:rPr lang="en-US" dirty="0" smtClean="0"/>
              <a:t>PHENOMENOLOGICAL</a:t>
            </a:r>
          </a:p>
          <a:p>
            <a:pPr>
              <a:buNone/>
            </a:pPr>
            <a:r>
              <a:rPr lang="en-US" dirty="0" smtClean="0"/>
              <a:t>QUALIA</a:t>
            </a:r>
          </a:p>
          <a:p>
            <a:pPr>
              <a:buNone/>
            </a:pPr>
            <a:r>
              <a:rPr lang="en-US" dirty="0" smtClean="0"/>
              <a:t>NOETIC</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CHIEF AIM OF THE BOOK</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buNone/>
            </a:pPr>
            <a:r>
              <a:rPr lang="en-US" sz="4300" dirty="0" smtClean="0"/>
              <a:t>“[T]o defend the view that </a:t>
            </a:r>
            <a:r>
              <a:rPr lang="en-US" sz="4300" dirty="0" smtClean="0">
                <a:latin typeface="Impact" pitchFamily="34" charset="0"/>
              </a:rPr>
              <a:t>putative direct awareness </a:t>
            </a:r>
            <a:r>
              <a:rPr lang="en-US" sz="4300" dirty="0" smtClean="0"/>
              <a:t>of </a:t>
            </a:r>
            <a:r>
              <a:rPr lang="en-US" sz="4300" b="1" dirty="0" smtClean="0">
                <a:solidFill>
                  <a:srgbClr val="7030A0"/>
                </a:solidFill>
                <a:latin typeface="French Script MT" pitchFamily="66" charset="0"/>
              </a:rPr>
              <a:t>God</a:t>
            </a:r>
            <a:r>
              <a:rPr lang="en-US" sz="4300" dirty="0" smtClean="0"/>
              <a:t> </a:t>
            </a:r>
            <a:r>
              <a:rPr lang="en-US" sz="4300" dirty="0" smtClean="0">
                <a:latin typeface="Arial Black" pitchFamily="34" charset="0"/>
              </a:rPr>
              <a:t>can provide </a:t>
            </a:r>
            <a:r>
              <a:rPr lang="en-US" sz="4300" dirty="0" smtClean="0">
                <a:solidFill>
                  <a:srgbClr val="00B050"/>
                </a:solidFill>
                <a:latin typeface="Century Gothic" pitchFamily="34" charset="0"/>
              </a:rPr>
              <a:t>justification</a:t>
            </a:r>
            <a:r>
              <a:rPr lang="en-US" sz="4300" dirty="0" smtClean="0"/>
              <a:t> for certain kinds of </a:t>
            </a:r>
            <a:r>
              <a:rPr lang="en-US" sz="4300" b="1" dirty="0" smtClean="0">
                <a:solidFill>
                  <a:srgbClr val="FFC000"/>
                </a:solidFill>
              </a:rPr>
              <a:t>beliefs </a:t>
            </a:r>
            <a:r>
              <a:rPr lang="en-US" sz="4300" dirty="0" smtClean="0"/>
              <a:t>about </a:t>
            </a:r>
            <a:r>
              <a:rPr lang="en-US" sz="4300" b="1" dirty="0" smtClean="0">
                <a:solidFill>
                  <a:srgbClr val="7030A0"/>
                </a:solidFill>
                <a:latin typeface="French Script MT" pitchFamily="66" charset="0"/>
              </a:rPr>
              <a:t>God</a:t>
            </a:r>
            <a:r>
              <a:rPr lang="en-US" sz="4300" dirty="0" smtClean="0"/>
              <a:t>” [p. 9]</a:t>
            </a:r>
          </a:p>
          <a:p>
            <a:pPr>
              <a:buNone/>
            </a:pPr>
            <a:endParaRPr lang="en-US" dirty="0" smtClean="0"/>
          </a:p>
          <a:p>
            <a:pPr>
              <a:buNone/>
            </a:pPr>
            <a:r>
              <a:rPr lang="en-US" dirty="0" smtClean="0">
                <a:solidFill>
                  <a:srgbClr val="C00000"/>
                </a:solidFill>
                <a:latin typeface="Impact" pitchFamily="34" charset="0"/>
              </a:rPr>
              <a:t>PRELIMINARIES</a:t>
            </a:r>
            <a:r>
              <a:rPr lang="en-US" dirty="0" smtClean="0"/>
              <a:t>:</a:t>
            </a:r>
          </a:p>
          <a:p>
            <a:pPr marL="514350" indent="-514350">
              <a:buAutoNum type="arabicParenBoth"/>
            </a:pPr>
            <a:r>
              <a:rPr lang="en-US" sz="4800" dirty="0" smtClean="0"/>
              <a:t>How Alston is thinking about “(putative) </a:t>
            </a:r>
            <a:r>
              <a:rPr lang="en-US" sz="4800" dirty="0" smtClean="0">
                <a:latin typeface="Impact" pitchFamily="34" charset="0"/>
              </a:rPr>
              <a:t>direct awareness </a:t>
            </a:r>
            <a:r>
              <a:rPr lang="en-US" sz="4800" dirty="0" smtClean="0"/>
              <a:t>of </a:t>
            </a:r>
            <a:r>
              <a:rPr lang="en-US" sz="4800" dirty="0" smtClean="0">
                <a:solidFill>
                  <a:srgbClr val="7030A0"/>
                </a:solidFill>
                <a:latin typeface="French Script MT" pitchFamily="66" charset="0"/>
              </a:rPr>
              <a:t>God</a:t>
            </a:r>
            <a:r>
              <a:rPr lang="en-US" sz="4800" dirty="0" smtClean="0"/>
              <a:t>” [Ibid.]</a:t>
            </a:r>
          </a:p>
          <a:p>
            <a:pPr marL="514350" indent="-514350">
              <a:buNone/>
            </a:pPr>
            <a:r>
              <a:rPr lang="en-US" dirty="0" smtClean="0"/>
              <a:t> </a:t>
            </a:r>
            <a:r>
              <a:rPr lang="en-US" dirty="0" smtClean="0"/>
              <a:t>    </a:t>
            </a:r>
            <a:endParaRPr lang="en-US" sz="4800" dirty="0" smtClean="0"/>
          </a:p>
          <a:p>
            <a:pPr>
              <a:buNone/>
            </a:pPr>
            <a:endParaRPr lang="en-US" sz="4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rPr>
              <a:t>DIRECT AWARENESS </a:t>
            </a:r>
            <a:r>
              <a:rPr lang="en-US" dirty="0" smtClean="0">
                <a:solidFill>
                  <a:srgbClr val="FF0000"/>
                </a:solidFill>
              </a:rPr>
              <a:t>OF </a:t>
            </a:r>
            <a:r>
              <a:rPr lang="en-US" dirty="0" smtClean="0">
                <a:solidFill>
                  <a:srgbClr val="7030A0"/>
                </a:solidFill>
                <a:latin typeface="French Script MT" pitchFamily="66" charset="0"/>
              </a:rPr>
              <a:t>GOD</a:t>
            </a:r>
            <a:r>
              <a:rPr lang="en-US" dirty="0" smtClean="0">
                <a:solidFill>
                  <a:srgbClr val="FF0000"/>
                </a:solidFill>
              </a:rPr>
              <a:t> AS TREATED BY ALSTON</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914400" indent="-914400">
              <a:buAutoNum type="alphaUcParenBoth"/>
            </a:pPr>
            <a:r>
              <a:rPr lang="en-US" sz="4800" dirty="0" smtClean="0"/>
              <a:t>What </a:t>
            </a:r>
            <a:r>
              <a:rPr lang="en-US" sz="4800" dirty="0" smtClean="0"/>
              <a:t>‘</a:t>
            </a:r>
            <a:r>
              <a:rPr lang="en-US" sz="4800" dirty="0" smtClean="0">
                <a:latin typeface="Impact" pitchFamily="34" charset="0"/>
              </a:rPr>
              <a:t>territory</a:t>
            </a:r>
            <a:r>
              <a:rPr lang="en-US" sz="4800" dirty="0" smtClean="0"/>
              <a:t>’ it </a:t>
            </a:r>
            <a:r>
              <a:rPr lang="en-US" sz="4800" dirty="0" smtClean="0"/>
              <a:t>(the term) cove</a:t>
            </a:r>
            <a:r>
              <a:rPr lang="en-US" sz="5200" dirty="0" smtClean="0"/>
              <a:t>rs.</a:t>
            </a:r>
          </a:p>
          <a:p>
            <a:pPr marL="914400" indent="-914400">
              <a:buNone/>
            </a:pPr>
            <a:endParaRPr lang="en-US" sz="5200" dirty="0" smtClean="0"/>
          </a:p>
          <a:p>
            <a:pPr marL="514350" indent="-514350">
              <a:buNone/>
            </a:pPr>
            <a:r>
              <a:rPr lang="en-US" sz="4800" dirty="0" smtClean="0"/>
              <a:t>(B) Over </a:t>
            </a:r>
            <a:r>
              <a:rPr lang="en-US" sz="4800" dirty="0" smtClean="0"/>
              <a:t>what </a:t>
            </a:r>
            <a:r>
              <a:rPr lang="en-US" sz="4800" dirty="0" smtClean="0">
                <a:latin typeface="Impact" pitchFamily="34" charset="0"/>
              </a:rPr>
              <a:t>important differences </a:t>
            </a:r>
            <a:r>
              <a:rPr lang="en-US" sz="4800" dirty="0" smtClean="0"/>
              <a:t>it </a:t>
            </a:r>
            <a:r>
              <a:rPr lang="en-US" sz="4800" dirty="0" smtClean="0"/>
              <a:t>ranges.</a:t>
            </a:r>
            <a:endParaRPr lang="en-US" sz="4800" dirty="0" smtClean="0"/>
          </a:p>
          <a:p>
            <a:pPr marL="514350" indent="-514350">
              <a:buNone/>
            </a:pPr>
            <a:endParaRPr lang="en-US" dirty="0" smtClean="0"/>
          </a:p>
          <a:p>
            <a:pPr>
              <a:buNone/>
            </a:pPr>
            <a:r>
              <a:rPr lang="en-US" sz="4800" dirty="0" smtClean="0"/>
              <a:t>(C) On which </a:t>
            </a:r>
            <a:r>
              <a:rPr lang="en-US" sz="4800" dirty="0" smtClean="0">
                <a:latin typeface="Impact" pitchFamily="34" charset="0"/>
              </a:rPr>
              <a:t>stretches</a:t>
            </a:r>
            <a:r>
              <a:rPr lang="en-US" sz="4800" dirty="0" smtClean="0"/>
              <a:t> of the ‘territory’ he </a:t>
            </a:r>
            <a:r>
              <a:rPr lang="en-US" sz="4800" dirty="0" smtClean="0">
                <a:latin typeface="Impact" pitchFamily="34" charset="0"/>
              </a:rPr>
              <a:t>will be concentrating</a:t>
            </a:r>
            <a:r>
              <a:rPr lang="en-US" sz="4800" dirty="0" smtClean="0"/>
              <a:t> </a:t>
            </a:r>
            <a:r>
              <a:rPr lang="en-US" sz="4800" dirty="0" smtClean="0">
                <a:latin typeface="Impact" pitchFamily="34" charset="0"/>
              </a:rPr>
              <a:t>on.</a:t>
            </a:r>
            <a:endParaRPr lang="en-US" sz="4800" dirty="0">
              <a:latin typeface="Impac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OBVIOUS SOURCES OF KNOWLEDGE</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514350" indent="-514350">
              <a:buAutoNum type="arabicParenBoth"/>
            </a:pPr>
            <a:r>
              <a:rPr lang="en-US" dirty="0" smtClean="0"/>
              <a:t>PERCEPTION BY MEANS OF THE SENSES: SIGHT, TOUCH, HEARING, SMELL, AND TASTE.</a:t>
            </a:r>
          </a:p>
          <a:p>
            <a:pPr marL="514350" indent="-514350">
              <a:buNone/>
            </a:pPr>
            <a:r>
              <a:rPr lang="en-US" dirty="0" smtClean="0"/>
              <a:t>(2)  INTROSPECTION</a:t>
            </a:r>
          </a:p>
          <a:p>
            <a:pPr marL="514350" indent="-514350">
              <a:buNone/>
            </a:pPr>
            <a:r>
              <a:rPr lang="en-US" dirty="0" smtClean="0"/>
              <a:t>(3)   MEMORY</a:t>
            </a:r>
          </a:p>
          <a:p>
            <a:pPr marL="514350" indent="-514350">
              <a:buNone/>
            </a:pPr>
            <a:r>
              <a:rPr lang="en-US" dirty="0" smtClean="0"/>
              <a:t>(4)  REASON </a:t>
            </a:r>
          </a:p>
          <a:p>
            <a:pPr marL="514350" indent="-514350">
              <a:buNone/>
            </a:pPr>
            <a:r>
              <a:rPr lang="en-US" dirty="0" smtClean="0"/>
              <a:t>(5)  TESTIMONY</a:t>
            </a:r>
          </a:p>
          <a:p>
            <a:pPr marL="514350" indent="-514350">
              <a:buNone/>
            </a:pPr>
            <a:endParaRPr lang="en-US" dirty="0"/>
          </a:p>
          <a:p>
            <a:pPr marL="514350" indent="-514350">
              <a:buNone/>
            </a:pPr>
            <a:r>
              <a:rPr lang="en-US" dirty="0" smtClean="0"/>
              <a:t>ANYTHING ELSE?  ETHICAL INTUITION?   ESP?  MYSTICAL INTUITION?  FAITH?  SOME KIND OF PERCEPTION OF GOD (NOT BY MEANS OF THE FIVE SENSES)?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SOME PROBLEMS OF EPISTEMOLOGY</a:t>
            </a:r>
            <a:endParaRPr lang="en-US"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None/>
            </a:pPr>
            <a:r>
              <a:rPr lang="en-US" dirty="0" smtClean="0"/>
              <a:t>HOW DO WE KNOW THAT THERE IS A PHYSICAL WORLD?  OBVIOUS ANSWER:  WE SEE, FEEL, HEAR, TASTE AND SMELL OBJECTS IN THE “EXTERNAL WORLD”.  </a:t>
            </a:r>
          </a:p>
          <a:p>
            <a:pPr>
              <a:buNone/>
            </a:pPr>
            <a:r>
              <a:rPr lang="en-US" dirty="0" smtClean="0"/>
              <a:t> SKEPTICAL QUESTION:  HOW DO YOU KNOW THAT THESE EXPERIENCES ARE ACTUALLY CAUSED BY REAL OBJECTS IN SPACE AS THEY ARE PRESENTED TO YOU BY MEANS OF “QUALIA”?  </a:t>
            </a:r>
            <a:r>
              <a:rPr lang="en-US" dirty="0"/>
              <a:t>  </a:t>
            </a:r>
            <a:r>
              <a:rPr lang="en-US" dirty="0" smtClean="0"/>
              <a:t>WHAT ABOUT DREAMS?  WHAT ABOUT THE POSSIBILITY OF A MATRIX OR AN EVIL DECEIVING GOD?  COULD WE BE BRAINS IN VATS?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ONE PHILOSOPHICAL PROJECT IS TO ANSWER SKEPTICAL ARGUMENTS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G. E. MOORE ARGUED THAT </a:t>
            </a:r>
            <a:r>
              <a:rPr lang="en-US" i="1" dirty="0" smtClean="0"/>
              <a:t>SOMETHING </a:t>
            </a:r>
            <a:r>
              <a:rPr lang="en-US" dirty="0" smtClean="0"/>
              <a:t>MUST BE WRONG WITH SKEPTICISM SINCE WE DO KNOW THAT THERE IS AN “EXTERNAL WORLD.”   BUT HE DIDN’T GO ON TO EXPLAIN WHAT IS WRONG WITH THEIR ARGUMENTS.  SO THE “G. E. MOORE SHIFT” WAS NOT ENTIRELY SUCCESSFUL IN THAT CASE.  NOR DOES IT SEEM ENTIRELY SATISFACTORY AS A RESPONSE TO THE PROBLEM OF EVI.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solidFill>
                  <a:srgbClr val="FF0000"/>
                </a:solidFill>
              </a:rPr>
              <a:t>RADICAL EMPIRICISM:  ALL KNOWLEDGE IS GAINED BY MEANS OF EXPERIENCE</a:t>
            </a:r>
            <a:endParaRPr lang="en-US" dirty="0">
              <a:solidFill>
                <a:srgbClr val="FF0000"/>
              </a:solidFill>
            </a:endParaRPr>
          </a:p>
        </p:txBody>
      </p:sp>
      <p:sp>
        <p:nvSpPr>
          <p:cNvPr id="3" name="Content Placeholder 2"/>
          <p:cNvSpPr>
            <a:spLocks noGrp="1"/>
          </p:cNvSpPr>
          <p:nvPr>
            <p:ph idx="1"/>
          </p:nvPr>
        </p:nvSpPr>
        <p:spPr>
          <a:xfrm>
            <a:off x="457200" y="1905000"/>
            <a:ext cx="8229600" cy="4724400"/>
          </a:xfrm>
        </p:spPr>
        <p:txBody>
          <a:bodyPr>
            <a:normAutofit/>
          </a:bodyPr>
          <a:lstStyle/>
          <a:p>
            <a:pPr>
              <a:buNone/>
            </a:pPr>
            <a:r>
              <a:rPr lang="en-US" dirty="0" smtClean="0"/>
              <a:t>ACCORDING TO EMPIRICISM, EVERYTHING WE KNOW ABOUT ANYTHING ULTIMATELY DERIVES FROM SENSORY EXPERIENCE.  THE ULTIMATE CRITERION OF KNOWLEDGE:  DID I OBTAIN THIS BELIEF BY MEANS OF THE SENSES (INCLUDING PERHAPS INTROSPECTION AS AN “INNER SENSE”)?  (THE BELIEF MUST PASS OTHER TESTS AS WELL).</a:t>
            </a:r>
          </a:p>
          <a:p>
            <a:pPr>
              <a:buNone/>
            </a:pPr>
            <a:r>
              <a:rPr lang="en-US" dirty="0" smtClean="0"/>
              <a:t>NO?   IT ISN’T KNOWLEDGE.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EMPIRICISTS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LOCKE, BERKELEY, AND HUME</a:t>
            </a:r>
          </a:p>
          <a:p>
            <a:pPr>
              <a:buNone/>
            </a:pPr>
            <a:r>
              <a:rPr lang="en-US" dirty="0" smtClean="0"/>
              <a:t>IN MODERN TIMES,  THE LOGICAL POSITIVISTS (LOGICAL EMPIRICISTS)</a:t>
            </a:r>
          </a:p>
          <a:p>
            <a:pPr>
              <a:buNone/>
            </a:pPr>
            <a:r>
              <a:rPr lang="en-US" dirty="0" smtClean="0"/>
              <a:t>MOST PHILOSOPHERS IN RECENT YEARS HAVE TENDED TO BE EMPIRICISTS OR STRONGLY SYMPATHETIC TO EMPIRICISM.  [HOWEVER, THINGS HAVE BEGUN TO CHANGE A BIT QUITE RECENTLY.]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JOHN LOCKE</a:t>
            </a:r>
            <a:br>
              <a:rPr lang="en-US" dirty="0" smtClean="0">
                <a:solidFill>
                  <a:srgbClr val="FF0000"/>
                </a:solidFill>
              </a:rPr>
            </a:br>
            <a:r>
              <a:rPr lang="en-US" dirty="0" smtClean="0">
                <a:solidFill>
                  <a:srgbClr val="FF0000"/>
                </a:solidFill>
              </a:rPr>
              <a:t>( 1632  - 1704 )</a:t>
            </a:r>
            <a:endParaRPr lang="en-US" dirty="0">
              <a:solidFill>
                <a:srgbClr val="FF0000"/>
              </a:solidFill>
            </a:endParaRPr>
          </a:p>
        </p:txBody>
      </p:sp>
      <p:pic>
        <p:nvPicPr>
          <p:cNvPr id="4" name="Content Placeholder 3" descr="locke.jpg"/>
          <p:cNvPicPr>
            <a:picLocks noGrp="1" noChangeAspect="1"/>
          </p:cNvPicPr>
          <p:nvPr>
            <p:ph idx="1"/>
          </p:nvPr>
        </p:nvPicPr>
        <p:blipFill>
          <a:blip r:embed="rId2" cstate="print"/>
          <a:stretch>
            <a:fillRect/>
          </a:stretch>
        </p:blipFill>
        <p:spPr>
          <a:xfrm>
            <a:off x="2133600" y="1600200"/>
            <a:ext cx="4419600" cy="3429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solidFill>
                  <a:srgbClr val="FF0000"/>
                </a:solidFill>
              </a:rPr>
              <a:t>BISHOP GEORGE BERKELEY</a:t>
            </a:r>
            <a:br>
              <a:rPr lang="en-US" dirty="0" smtClean="0">
                <a:solidFill>
                  <a:srgbClr val="FF0000"/>
                </a:solidFill>
              </a:rPr>
            </a:br>
            <a:r>
              <a:rPr lang="en-US" dirty="0" smtClean="0">
                <a:solidFill>
                  <a:srgbClr val="FF0000"/>
                </a:solidFill>
              </a:rPr>
              <a:t>(1685 - 1753)</a:t>
            </a:r>
            <a:endParaRPr lang="en-US" dirty="0">
              <a:solidFill>
                <a:srgbClr val="FF0000"/>
              </a:solidFill>
            </a:endParaRPr>
          </a:p>
        </p:txBody>
      </p:sp>
      <p:pic>
        <p:nvPicPr>
          <p:cNvPr id="4" name="Content Placeholder 3" descr="berkeley.jpg"/>
          <p:cNvPicPr>
            <a:picLocks noGrp="1" noChangeAspect="1"/>
          </p:cNvPicPr>
          <p:nvPr>
            <p:ph idx="1"/>
          </p:nvPr>
        </p:nvPicPr>
        <p:blipFill>
          <a:blip r:embed="rId2" cstate="print"/>
          <a:stretch>
            <a:fillRect/>
          </a:stretch>
        </p:blipFill>
        <p:spPr>
          <a:xfrm>
            <a:off x="2590800" y="1981200"/>
            <a:ext cx="3276600" cy="39624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1114</Words>
  <Application>Microsoft Office PowerPoint</Application>
  <PresentationFormat>On-screen Show (4:3)</PresentationFormat>
  <Paragraphs>81</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Packager Shell Object</vt:lpstr>
      <vt:lpstr>LECTURE 11</vt:lpstr>
      <vt:lpstr>WHAT IS THE THEORY OF  KNOWLEDGE?</vt:lpstr>
      <vt:lpstr>OBVIOUS SOURCES OF KNOWLEDGE</vt:lpstr>
      <vt:lpstr>SOME PROBLEMS OF EPISTEMOLOGY</vt:lpstr>
      <vt:lpstr>ONE PHILOSOPHICAL PROJECT IS TO ANSWER SKEPTICAL ARGUMENTS</vt:lpstr>
      <vt:lpstr>RADICAL EMPIRICISM:  ALL KNOWLEDGE IS GAINED BY MEANS OF EXPERIENCE</vt:lpstr>
      <vt:lpstr>“THE” EMPIRICISTS</vt:lpstr>
      <vt:lpstr>JOHN LOCKE ( 1632  - 1704 )</vt:lpstr>
      <vt:lpstr>BISHOP GEORGE BERKELEY (1685 - 1753)</vt:lpstr>
      <vt:lpstr>DAVID HUME ( 1711  - 1776)</vt:lpstr>
      <vt:lpstr>A PROBLEM FOR RADICAL EMPIRICISM</vt:lpstr>
      <vt:lpstr>RADICAL EMPIRICISTS HAVE TRIED TO “EXPLAIN AWAY” ALLEGED MATHEMATICAL AND LOGICAL KNOWLEDGE</vt:lpstr>
      <vt:lpstr>REASON</vt:lpstr>
      <vt:lpstr>AN EXAMPLE WHERE WE SEEM TO LEARN SOMETHING ABOUT THE WORLD JUST BY REASONING</vt:lpstr>
      <vt:lpstr>EULER’S PROOF THAT THERE IS NO SUCH PATH</vt:lpstr>
      <vt:lpstr>THIS SORT OF THING, AND LOGICAL AND MATHEMATICAL REASONING IN GENERAL, PRESENTS A PROBLEM FOR EMPIRICISM</vt:lpstr>
      <vt:lpstr>RADICAL RATIONALISM</vt:lpstr>
      <vt:lpstr>RENE DESCARTES (1596   - 1650)</vt:lpstr>
      <vt:lpstr>BARUCH (BENEDICT) SPINOZA (1632   -  1677 )</vt:lpstr>
      <vt:lpstr>GOTTFRIED WILHELM VON LEIBNIZ (1646   - 1716)</vt:lpstr>
      <vt:lpstr>THE PROBLEM OF THE CRITERION</vt:lpstr>
      <vt:lpstr>THE PROBLEM OF OTHER MINDS</vt:lpstr>
      <vt:lpstr>WILLIAM ALSTON IS ATTEMPTING TO SHOW THAT THERE MAY BE A KIND OF “PERCEPTION” OF GOD </vt:lpstr>
      <vt:lpstr>WILLIAM P. ALSTON (1921 - 2009  )</vt:lpstr>
      <vt:lpstr>WORD LIST</vt:lpstr>
      <vt:lpstr>CHIEF AIM OF THE BOOK</vt:lpstr>
      <vt:lpstr>DIRECT AWARENESS OF GOD AS TREATED BY ALSTON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Curtis Anthony Anderson</dc:creator>
  <cp:lastModifiedBy>user</cp:lastModifiedBy>
  <cp:revision>6</cp:revision>
  <dcterms:created xsi:type="dcterms:W3CDTF">2013-02-14T13:50:29Z</dcterms:created>
  <dcterms:modified xsi:type="dcterms:W3CDTF">2013-02-14T18:38:42Z</dcterms:modified>
</cp:coreProperties>
</file>