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32" r:id="rId2"/>
    <p:sldId id="333" r:id="rId3"/>
    <p:sldId id="334" r:id="rId4"/>
    <p:sldId id="336" r:id="rId5"/>
    <p:sldId id="335" r:id="rId6"/>
    <p:sldId id="337" r:id="rId7"/>
    <p:sldId id="354" r:id="rId8"/>
    <p:sldId id="355" r:id="rId9"/>
    <p:sldId id="338" r:id="rId10"/>
    <p:sldId id="351" r:id="rId11"/>
    <p:sldId id="352" r:id="rId12"/>
    <p:sldId id="353" r:id="rId13"/>
    <p:sldId id="35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7" autoAdjust="0"/>
    <p:restoredTop sz="94660"/>
  </p:normalViewPr>
  <p:slideViewPr>
    <p:cSldViewPr>
      <p:cViewPr varScale="1">
        <p:scale>
          <a:sx n="50" d="100"/>
          <a:sy n="50" d="100"/>
        </p:scale>
        <p:origin x="-1104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874D3-EEEF-4D73-82BD-F0713073FFBE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97946-F761-49AB-8248-26F94958DF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97946-F761-49AB-8248-26F94958DF9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21A-4576-4A99-AB68-43967EAEC47A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21A-4576-4A99-AB68-43967EAEC47A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21A-4576-4A99-AB68-43967EAEC47A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21A-4576-4A99-AB68-43967EAEC47A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21A-4576-4A99-AB68-43967EAEC47A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21A-4576-4A99-AB68-43967EAEC47A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21A-4576-4A99-AB68-43967EAEC47A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21A-4576-4A99-AB68-43967EAEC47A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21A-4576-4A99-AB68-43967EAEC47A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21A-4576-4A99-AB68-43967EAEC47A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21A-4576-4A99-AB68-43967EAEC47A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8F21A-4576-4A99-AB68-43967EAEC47A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56903-CCD6-434C-8FFF-CC761638B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LECTURE 18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6000" dirty="0" smtClean="0"/>
              <a:t>        </a:t>
            </a:r>
            <a:r>
              <a:rPr lang="en-US" sz="6000" dirty="0" smtClean="0">
                <a:solidFill>
                  <a:srgbClr val="C00000"/>
                </a:solidFill>
                <a:latin typeface="Impact" pitchFamily="34" charset="0"/>
              </a:rPr>
              <a:t>ROBIN COLLINS</a:t>
            </a:r>
            <a:r>
              <a:rPr lang="en-US" sz="6000" dirty="0" smtClean="0"/>
              <a:t>,  “</a:t>
            </a:r>
            <a:r>
              <a:rPr lang="en-US" sz="6000" dirty="0" smtClean="0">
                <a:solidFill>
                  <a:srgbClr val="C00000"/>
                </a:solidFill>
                <a:latin typeface="Impact" pitchFamily="34" charset="0"/>
              </a:rPr>
              <a:t>A</a:t>
            </a:r>
            <a:r>
              <a:rPr lang="en-US" sz="6000" dirty="0" smtClean="0">
                <a:latin typeface="Impact" pitchFamily="34" charset="0"/>
              </a:rPr>
              <a:t>  </a:t>
            </a:r>
            <a:r>
              <a:rPr lang="en-US" sz="6000" dirty="0" smtClean="0">
                <a:solidFill>
                  <a:srgbClr val="00B050"/>
                </a:solidFill>
                <a:latin typeface="Impact" pitchFamily="34" charset="0"/>
              </a:rPr>
              <a:t>SCIENTIFIC</a:t>
            </a:r>
            <a:r>
              <a:rPr lang="en-US" sz="6000" dirty="0" smtClean="0"/>
              <a:t> </a:t>
            </a:r>
            <a:r>
              <a:rPr lang="en-US" sz="6000" b="1" dirty="0" smtClean="0">
                <a:solidFill>
                  <a:srgbClr val="00B050"/>
                </a:solidFill>
                <a:latin typeface="Impact" pitchFamily="34" charset="0"/>
              </a:rPr>
              <a:t>ARGUMENT</a:t>
            </a:r>
            <a:r>
              <a:rPr lang="en-US" sz="6000" dirty="0" smtClean="0">
                <a:solidFill>
                  <a:srgbClr val="C00000"/>
                </a:solidFill>
              </a:rPr>
              <a:t> </a:t>
            </a:r>
            <a:r>
              <a:rPr lang="en-US" sz="6000" b="1" dirty="0" smtClean="0"/>
              <a:t>FOR</a:t>
            </a:r>
            <a:r>
              <a:rPr lang="en-US" sz="6000" dirty="0" smtClean="0"/>
              <a:t> THE </a:t>
            </a:r>
            <a:r>
              <a:rPr lang="en-US" sz="6000" dirty="0" smtClean="0">
                <a:solidFill>
                  <a:srgbClr val="0070C0"/>
                </a:solidFill>
                <a:latin typeface="Impact" pitchFamily="34" charset="0"/>
              </a:rPr>
              <a:t>EXISTENCE</a:t>
            </a:r>
            <a:r>
              <a:rPr lang="en-US" sz="6000" dirty="0" smtClean="0"/>
              <a:t> OF </a:t>
            </a:r>
            <a:r>
              <a:rPr lang="en-US" sz="6000" dirty="0" smtClean="0">
                <a:solidFill>
                  <a:srgbClr val="7030A0"/>
                </a:solidFill>
                <a:latin typeface="French Script MT" pitchFamily="66" charset="0"/>
              </a:rPr>
              <a:t>GOD</a:t>
            </a:r>
            <a:r>
              <a:rPr lang="en-US" sz="6000" dirty="0" smtClean="0"/>
              <a:t>:  </a:t>
            </a:r>
            <a:r>
              <a:rPr lang="en-US" sz="6000" dirty="0" smtClean="0">
                <a:solidFill>
                  <a:srgbClr val="C00000"/>
                </a:solidFill>
                <a:latin typeface="Century Gothic" pitchFamily="34" charset="0"/>
              </a:rPr>
              <a:t>THE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C00000"/>
                </a:solidFill>
                <a:latin typeface="Century Gothic" pitchFamily="34" charset="0"/>
              </a:rPr>
              <a:t>FINE-TUNING</a:t>
            </a:r>
            <a:r>
              <a:rPr lang="en-US" sz="6000" dirty="0" smtClean="0"/>
              <a:t> </a:t>
            </a:r>
            <a:r>
              <a:rPr lang="en-US" sz="6000" b="1" dirty="0" smtClean="0">
                <a:solidFill>
                  <a:srgbClr val="7030A0"/>
                </a:solidFill>
                <a:latin typeface="French Script MT" pitchFamily="66" charset="0"/>
              </a:rPr>
              <a:t>DESIGN</a:t>
            </a:r>
            <a:r>
              <a:rPr lang="en-US" sz="6000" b="1" dirty="0" smtClean="0">
                <a:solidFill>
                  <a:srgbClr val="00B050"/>
                </a:solidFill>
                <a:latin typeface="French Script MT" pitchFamily="66" charset="0"/>
              </a:rPr>
              <a:t> </a:t>
            </a:r>
            <a:r>
              <a:rPr lang="en-US" sz="6000" dirty="0" smtClean="0">
                <a:solidFill>
                  <a:srgbClr val="00B050"/>
                </a:solidFill>
                <a:latin typeface="French Script MT" pitchFamily="66" charset="0"/>
              </a:rPr>
              <a:t> </a:t>
            </a:r>
            <a:r>
              <a:rPr lang="en-US" sz="6000" dirty="0" smtClean="0">
                <a:solidFill>
                  <a:srgbClr val="00B050"/>
                </a:solidFill>
                <a:latin typeface="Impact" pitchFamily="34" charset="0"/>
              </a:rPr>
              <a:t>ARGUMENT</a:t>
            </a:r>
            <a:r>
              <a:rPr lang="en-US" sz="6000" dirty="0" smtClean="0">
                <a:solidFill>
                  <a:srgbClr val="C00000"/>
                </a:solidFill>
              </a:rPr>
              <a:t>”</a:t>
            </a:r>
            <a:endParaRPr lang="en-US" sz="6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895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COLLINS </a:t>
            </a:r>
            <a:r>
              <a:rPr lang="en-US" dirty="0" smtClean="0">
                <a:solidFill>
                  <a:srgbClr val="FFC000"/>
                </a:solidFill>
              </a:rPr>
              <a:t>ARGUES</a:t>
            </a:r>
            <a:r>
              <a:rPr lang="en-US" dirty="0" smtClean="0">
                <a:solidFill>
                  <a:srgbClr val="FF0000"/>
                </a:solidFill>
              </a:rPr>
              <a:t> THAT </a:t>
            </a:r>
            <a:r>
              <a:rPr lang="en-US" dirty="0" smtClean="0">
                <a:solidFill>
                  <a:srgbClr val="FF0000"/>
                </a:solidFill>
                <a:latin typeface="Century Gothic" pitchFamily="34" charset="0"/>
              </a:rPr>
              <a:t>THE FINE-TUNING </a:t>
            </a:r>
            <a:r>
              <a:rPr lang="en-US" dirty="0" smtClean="0">
                <a:solidFill>
                  <a:srgbClr val="00B050"/>
                </a:solidFill>
              </a:rPr>
              <a:t>EVIDENCE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Impact" pitchFamily="34" charset="0"/>
              </a:rPr>
              <a:t>CONFIRMS</a:t>
            </a:r>
            <a:r>
              <a:rPr lang="en-US" dirty="0" smtClean="0">
                <a:solidFill>
                  <a:srgbClr val="FF0000"/>
                </a:solidFill>
              </a:rPr>
              <a:t> THE HYPOTHESIS OF </a:t>
            </a:r>
            <a:r>
              <a:rPr lang="en-US" b="1" dirty="0" smtClean="0">
                <a:solidFill>
                  <a:srgbClr val="7030A0"/>
                </a:solidFill>
                <a:latin typeface="French Script MT" pitchFamily="66" charset="0"/>
              </a:rPr>
              <a:t>THEISM</a:t>
            </a:r>
            <a:r>
              <a:rPr lang="en-US" dirty="0" smtClean="0">
                <a:solidFill>
                  <a:srgbClr val="00B050"/>
                </a:solidFill>
                <a:latin typeface="French Script MT" pitchFamily="66" charset="0"/>
              </a:rPr>
              <a:t> </a:t>
            </a:r>
            <a:r>
              <a:rPr lang="en-US" sz="4900" dirty="0" smtClean="0">
                <a:solidFill>
                  <a:srgbClr val="FF0000"/>
                </a:solidFill>
              </a:rPr>
              <a:t>MORE</a:t>
            </a:r>
            <a:r>
              <a:rPr lang="en-US" dirty="0" smtClean="0">
                <a:solidFill>
                  <a:srgbClr val="FF0000"/>
                </a:solidFill>
              </a:rPr>
              <a:t> THAN </a:t>
            </a:r>
            <a:r>
              <a:rPr lang="en-US" dirty="0" smtClean="0">
                <a:solidFill>
                  <a:srgbClr val="C00000"/>
                </a:solidFill>
              </a:rPr>
              <a:t>THE </a:t>
            </a:r>
            <a:r>
              <a:rPr lang="en-US" b="1" dirty="0" smtClean="0">
                <a:latin typeface="Century Gothic" pitchFamily="34" charset="0"/>
              </a:rPr>
              <a:t>ATHEISTIC</a:t>
            </a:r>
            <a:r>
              <a:rPr lang="en-US" dirty="0" smtClean="0">
                <a:solidFill>
                  <a:srgbClr val="C00000"/>
                </a:solidFill>
              </a:rPr>
              <a:t> UNIQUE- UNIVERSE HYPOTHESIS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4038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HE ALSO </a:t>
            </a:r>
            <a:r>
              <a:rPr lang="en-US" sz="3600" dirty="0" smtClean="0">
                <a:solidFill>
                  <a:srgbClr val="FFC000"/>
                </a:solidFill>
              </a:rPr>
              <a:t>ARGUES</a:t>
            </a:r>
            <a:r>
              <a:rPr lang="en-US" sz="3600" dirty="0" smtClean="0"/>
              <a:t>, INDEPENDENTLY, THAT THE  </a:t>
            </a:r>
            <a:r>
              <a:rPr lang="en-US" sz="3600" b="1" dirty="0" smtClean="0"/>
              <a:t>ATHEISTIC</a:t>
            </a:r>
            <a:r>
              <a:rPr lang="en-US" sz="3600" dirty="0" smtClean="0">
                <a:solidFill>
                  <a:srgbClr val="C00000"/>
                </a:solidFill>
              </a:rPr>
              <a:t> MANY-UNIVERSES HYPOTHESIS </a:t>
            </a:r>
            <a:r>
              <a:rPr lang="en-US" sz="3600" dirty="0" smtClean="0"/>
              <a:t>“</a:t>
            </a:r>
            <a:r>
              <a:rPr lang="en-US" sz="3600" dirty="0" smtClean="0">
                <a:solidFill>
                  <a:srgbClr val="00B050"/>
                </a:solidFill>
              </a:rPr>
              <a:t>OUGHT </a:t>
            </a:r>
            <a:r>
              <a:rPr lang="en-US" sz="3600" dirty="0" smtClean="0"/>
              <a:t>TO BE REJECTED.”  HE </a:t>
            </a:r>
            <a:r>
              <a:rPr lang="en-US" sz="3600" i="1" dirty="0" smtClean="0">
                <a:solidFill>
                  <a:srgbClr val="00B050"/>
                </a:solidFill>
              </a:rPr>
              <a:t>SHOULD</a:t>
            </a:r>
            <a:r>
              <a:rPr lang="en-US" sz="3600" dirty="0" smtClean="0"/>
              <a:t> SAY: “CERTAIN THINGS COUNT </a:t>
            </a:r>
            <a:r>
              <a:rPr lang="en-US" sz="3600" dirty="0" smtClean="0">
                <a:latin typeface="Impact" pitchFamily="34" charset="0"/>
              </a:rPr>
              <a:t>STRONGLY</a:t>
            </a:r>
            <a:r>
              <a:rPr lang="en-US" sz="3600" dirty="0" smtClean="0"/>
              <a:t> </a:t>
            </a:r>
            <a:r>
              <a:rPr lang="en-US" sz="3600" b="1" dirty="0" smtClean="0"/>
              <a:t>AGAINST</a:t>
            </a:r>
            <a:r>
              <a:rPr lang="en-US" sz="3600" dirty="0" smtClean="0"/>
              <a:t> THIS HYPOTHESIS AS COMPARED TO THE HYPOTHESIS OF </a:t>
            </a:r>
            <a:r>
              <a:rPr lang="en-US" sz="3600" b="1" dirty="0" smtClean="0">
                <a:solidFill>
                  <a:srgbClr val="7030A0"/>
                </a:solidFill>
                <a:latin typeface="French Script MT" pitchFamily="66" charset="0"/>
              </a:rPr>
              <a:t>THEISM</a:t>
            </a:r>
            <a:r>
              <a:rPr lang="en-US" sz="3600" dirty="0" smtClean="0"/>
              <a:t>.”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3581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HIS </a:t>
            </a:r>
            <a:r>
              <a:rPr lang="en-US" dirty="0" smtClean="0">
                <a:solidFill>
                  <a:srgbClr val="00B050"/>
                </a:solidFill>
              </a:rPr>
              <a:t>ARGUMENT </a:t>
            </a:r>
            <a:r>
              <a:rPr lang="en-US" dirty="0" smtClean="0">
                <a:solidFill>
                  <a:srgbClr val="FF0000"/>
                </a:solidFill>
              </a:rPr>
              <a:t>IS </a:t>
            </a:r>
            <a:r>
              <a:rPr lang="en-US" dirty="0" smtClean="0">
                <a:solidFill>
                  <a:srgbClr val="00B050"/>
                </a:solidFill>
                <a:latin typeface="Impact" pitchFamily="34" charset="0"/>
              </a:rPr>
              <a:t>DEDUCTIVELY VALID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BUT</a:t>
            </a:r>
            <a:r>
              <a:rPr lang="en-US" dirty="0" smtClean="0">
                <a:solidFill>
                  <a:srgbClr val="FF0000"/>
                </a:solidFill>
              </a:rPr>
              <a:t> ITS </a:t>
            </a:r>
            <a:r>
              <a:rPr lang="en-US" b="1" dirty="0" smtClean="0">
                <a:solidFill>
                  <a:srgbClr val="FF0000"/>
                </a:solidFill>
              </a:rPr>
              <a:t>CONCLUSION</a:t>
            </a:r>
            <a:r>
              <a:rPr lang="en-US" dirty="0" smtClean="0">
                <a:solidFill>
                  <a:srgbClr val="FF0000"/>
                </a:solidFill>
              </a:rPr>
              <a:t> IS THAT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ONE THING (</a:t>
            </a:r>
            <a:r>
              <a:rPr lang="en-US" b="1" dirty="0" smtClean="0">
                <a:solidFill>
                  <a:srgbClr val="7030A0"/>
                </a:solidFill>
                <a:latin typeface="French Script MT" pitchFamily="66" charset="0"/>
              </a:rPr>
              <a:t>THEISM</a:t>
            </a:r>
            <a:r>
              <a:rPr lang="en-US" dirty="0" smtClean="0">
                <a:solidFill>
                  <a:srgbClr val="FF0000"/>
                </a:solidFill>
              </a:rPr>
              <a:t>) IS MADE </a:t>
            </a:r>
            <a:r>
              <a:rPr lang="en-US" sz="6000" dirty="0" smtClean="0">
                <a:solidFill>
                  <a:srgbClr val="FF0000"/>
                </a:solidFill>
              </a:rPr>
              <a:t>MORE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Impact" pitchFamily="34" charset="0"/>
              </a:rPr>
              <a:t>PROBABLE</a:t>
            </a:r>
            <a:r>
              <a:rPr lang="en-US" dirty="0" smtClean="0">
                <a:solidFill>
                  <a:srgbClr val="FF0000"/>
                </a:solidFill>
              </a:rPr>
              <a:t> THAN AN </a:t>
            </a:r>
            <a:r>
              <a:rPr lang="en-US" b="1" dirty="0" smtClean="0">
                <a:latin typeface="Century Gothic" pitchFamily="34" charset="0"/>
              </a:rPr>
              <a:t>ATHEISTIC </a:t>
            </a:r>
            <a:r>
              <a:rPr lang="en-US" dirty="0" smtClean="0">
                <a:solidFill>
                  <a:srgbClr val="C00000"/>
                </a:solidFill>
                <a:latin typeface="Century Gothic" pitchFamily="34" charset="0"/>
              </a:rPr>
              <a:t>HYPOTHESIS</a:t>
            </a:r>
            <a:r>
              <a:rPr lang="en-US" dirty="0" smtClean="0">
                <a:latin typeface="Century Gothic" pitchFamily="34" charset="0"/>
              </a:rPr>
              <a:t/>
            </a:r>
            <a:br>
              <a:rPr lang="en-US" dirty="0" smtClean="0">
                <a:latin typeface="Century Gothic" pitchFamily="34" charset="0"/>
              </a:rPr>
            </a:br>
            <a:r>
              <a:rPr lang="en-US" dirty="0" smtClean="0">
                <a:latin typeface="Century Gothic" pitchFamily="34" charset="0"/>
              </a:rPr>
              <a:t> 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312420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THIS </a:t>
            </a:r>
            <a:r>
              <a:rPr lang="en-US" sz="4000" i="1" dirty="0" smtClean="0">
                <a:solidFill>
                  <a:srgbClr val="7030A0"/>
                </a:solidFill>
              </a:rPr>
              <a:t>MAY</a:t>
            </a:r>
            <a:r>
              <a:rPr lang="en-US" sz="4000" dirty="0" smtClean="0"/>
              <a:t> BE </a:t>
            </a:r>
            <a:r>
              <a:rPr lang="en-US" sz="4000" b="1" dirty="0" smtClean="0">
                <a:solidFill>
                  <a:srgbClr val="FFC000"/>
                </a:solidFill>
                <a:latin typeface="Blackadder ITC" pitchFamily="82" charset="0"/>
              </a:rPr>
              <a:t>CONFUSING</a:t>
            </a:r>
            <a:r>
              <a:rPr lang="en-US" sz="4000" dirty="0" smtClean="0">
                <a:latin typeface="Blackadder ITC" pitchFamily="82" charset="0"/>
              </a:rPr>
              <a:t>.</a:t>
            </a:r>
            <a:r>
              <a:rPr lang="en-US" sz="4000" dirty="0" smtClean="0"/>
              <a:t>  THE </a:t>
            </a:r>
            <a:r>
              <a:rPr lang="en-US" sz="4000" b="1" dirty="0" smtClean="0">
                <a:solidFill>
                  <a:srgbClr val="00B050"/>
                </a:solidFill>
              </a:rPr>
              <a:t>ARGUMENT</a:t>
            </a:r>
            <a:r>
              <a:rPr lang="en-US" sz="4000" b="1" dirty="0" smtClean="0"/>
              <a:t> </a:t>
            </a:r>
            <a:r>
              <a:rPr lang="en-US" sz="4000" dirty="0" smtClean="0"/>
              <a:t>HE </a:t>
            </a:r>
            <a:r>
              <a:rPr lang="en-US" sz="4000" b="1" dirty="0" smtClean="0">
                <a:solidFill>
                  <a:srgbClr val="FFC000"/>
                </a:solidFill>
              </a:rPr>
              <a:t>GIVES</a:t>
            </a:r>
            <a:r>
              <a:rPr lang="en-US" sz="4000" dirty="0" smtClean="0"/>
              <a:t> IS SUPPOSED TO BE (AND IS) </a:t>
            </a:r>
            <a:r>
              <a:rPr lang="en-US" sz="4000" dirty="0" smtClean="0">
                <a:solidFill>
                  <a:srgbClr val="00B050"/>
                </a:solidFill>
                <a:latin typeface="Impact" pitchFamily="34" charset="0"/>
              </a:rPr>
              <a:t>DEDUCTIVELY VALID</a:t>
            </a:r>
            <a:r>
              <a:rPr lang="en-US" sz="4000" dirty="0" smtClean="0"/>
              <a:t>.  </a:t>
            </a:r>
            <a:r>
              <a:rPr lang="en-US" sz="4000" b="1" dirty="0" smtClean="0"/>
              <a:t>BUT </a:t>
            </a:r>
            <a:r>
              <a:rPr lang="en-US" sz="4000" dirty="0" smtClean="0"/>
              <a:t>THE </a:t>
            </a:r>
            <a:r>
              <a:rPr lang="en-US" sz="4000" b="1" dirty="0" smtClean="0">
                <a:solidFill>
                  <a:srgbClr val="FF0000"/>
                </a:solidFill>
              </a:rPr>
              <a:t>CONCLUSION </a:t>
            </a:r>
            <a:r>
              <a:rPr lang="en-US" sz="4000" dirty="0" smtClean="0"/>
              <a:t>CONCERNS </a:t>
            </a:r>
            <a:r>
              <a:rPr lang="en-US" sz="4000" dirty="0" smtClean="0">
                <a:solidFill>
                  <a:srgbClr val="00B050"/>
                </a:solidFill>
                <a:latin typeface="Impact" pitchFamily="34" charset="0"/>
              </a:rPr>
              <a:t>INDUCTIVE SUPPORT</a:t>
            </a:r>
            <a:r>
              <a:rPr lang="en-US" sz="4000" dirty="0" smtClean="0"/>
              <a:t>!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COLLINS’S </a:t>
            </a:r>
            <a:r>
              <a:rPr lang="en-US" dirty="0" smtClean="0">
                <a:solidFill>
                  <a:srgbClr val="FF0000"/>
                </a:solidFill>
                <a:latin typeface="Franklin Gothic Heavy" pitchFamily="34" charset="0"/>
              </a:rPr>
              <a:t>ARGUMENT</a:t>
            </a:r>
            <a:r>
              <a:rPr lang="en-US" dirty="0" smtClean="0">
                <a:solidFill>
                  <a:srgbClr val="FF0000"/>
                </a:solidFill>
              </a:rPr>
              <a:t> USES “</a:t>
            </a:r>
            <a:r>
              <a:rPr lang="en-US" dirty="0" smtClean="0">
                <a:solidFill>
                  <a:srgbClr val="00B050"/>
                </a:solidFill>
                <a:latin typeface="Impact" pitchFamily="34" charset="0"/>
              </a:rPr>
              <a:t>THE PRIME PRINCIPLE OF CONFIRMATION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</a:t>
            </a:r>
            <a:r>
              <a:rPr lang="en-US" sz="4000" dirty="0" smtClean="0"/>
              <a:t>HIS </a:t>
            </a:r>
            <a:r>
              <a:rPr lang="en-US" sz="4000" dirty="0" smtClean="0">
                <a:solidFill>
                  <a:srgbClr val="00B050"/>
                </a:solidFill>
                <a:latin typeface="Impact" pitchFamily="34" charset="0"/>
              </a:rPr>
              <a:t>DEDUCTIVELY VALID ARGUMENT </a:t>
            </a:r>
          </a:p>
          <a:p>
            <a:pPr>
              <a:buNone/>
            </a:pPr>
            <a:r>
              <a:rPr lang="en-US" sz="4000" dirty="0" smtClean="0"/>
              <a:t>   </a:t>
            </a:r>
            <a:r>
              <a:rPr lang="en-US" sz="4000" b="1" dirty="0" smtClean="0">
                <a:solidFill>
                  <a:srgbClr val="FFC000"/>
                </a:solidFill>
              </a:rPr>
              <a:t>CONCERNS</a:t>
            </a:r>
            <a:r>
              <a:rPr lang="en-US" sz="4000" dirty="0" smtClean="0"/>
              <a:t>   </a:t>
            </a:r>
            <a:r>
              <a:rPr lang="en-US" sz="4000" b="1" dirty="0" smtClean="0"/>
              <a:t>ONLY</a:t>
            </a:r>
            <a:r>
              <a:rPr lang="en-US" sz="4000" dirty="0" smtClean="0"/>
              <a:t>  </a:t>
            </a:r>
            <a:r>
              <a:rPr lang="en-US" sz="4000" dirty="0" smtClean="0">
                <a:solidFill>
                  <a:srgbClr val="C00000"/>
                </a:solidFill>
              </a:rPr>
              <a:t>THE ATHEISTIC UNIQUE UNIVERSE </a:t>
            </a:r>
            <a:r>
              <a:rPr lang="en-US" sz="4000" dirty="0" smtClean="0"/>
              <a:t> </a:t>
            </a:r>
            <a:r>
              <a:rPr lang="en-US" sz="4000" b="1" dirty="0" smtClean="0">
                <a:solidFill>
                  <a:srgbClr val="FFC000"/>
                </a:solidFill>
              </a:rPr>
              <a:t>HYPOTHESIS</a:t>
            </a:r>
            <a:r>
              <a:rPr lang="en-US" sz="4000" dirty="0" smtClean="0"/>
              <a:t>  (AND THE </a:t>
            </a:r>
            <a:r>
              <a:rPr lang="en-US" sz="4000" dirty="0" smtClean="0">
                <a:solidFill>
                  <a:srgbClr val="7030A0"/>
                </a:solidFill>
                <a:latin typeface="French Script MT" pitchFamily="66" charset="0"/>
              </a:rPr>
              <a:t>THEISTIC </a:t>
            </a:r>
            <a:r>
              <a:rPr lang="en-US" sz="4000" b="1" dirty="0" smtClean="0">
                <a:solidFill>
                  <a:srgbClr val="FFC000"/>
                </a:solidFill>
              </a:rPr>
              <a:t>HYPOTHESIS</a:t>
            </a:r>
            <a:r>
              <a:rPr lang="en-US" sz="4000" dirty="0" smtClean="0"/>
              <a:t>).  IT </a:t>
            </a:r>
            <a:r>
              <a:rPr lang="en-US" sz="4400" b="1" dirty="0" smtClean="0"/>
              <a:t>DOESN’T</a:t>
            </a:r>
            <a:r>
              <a:rPr lang="en-US" sz="4000" dirty="0" smtClean="0"/>
              <a:t> CONCERN ,  AND HAS </a:t>
            </a:r>
            <a:r>
              <a:rPr lang="en-US" sz="4000" b="1" dirty="0" smtClean="0"/>
              <a:t>NOTHING</a:t>
            </a:r>
            <a:r>
              <a:rPr lang="en-US" sz="4000" dirty="0" smtClean="0"/>
              <a:t> TO DO WITH,  </a:t>
            </a:r>
            <a:r>
              <a:rPr lang="en-US" sz="4000" dirty="0" smtClean="0">
                <a:solidFill>
                  <a:srgbClr val="C00000"/>
                </a:solidFill>
              </a:rPr>
              <a:t>THE </a:t>
            </a:r>
            <a:r>
              <a:rPr lang="en-US" sz="4000" dirty="0" smtClean="0">
                <a:solidFill>
                  <a:srgbClr val="C00000"/>
                </a:solidFill>
                <a:latin typeface="Century Gothic" pitchFamily="34" charset="0"/>
              </a:rPr>
              <a:t>ATHEISTIC</a:t>
            </a:r>
            <a:r>
              <a:rPr lang="en-US" sz="4000" dirty="0" smtClean="0">
                <a:solidFill>
                  <a:srgbClr val="C00000"/>
                </a:solidFill>
              </a:rPr>
              <a:t> </a:t>
            </a:r>
            <a:r>
              <a:rPr lang="en-US" sz="4800" b="1" dirty="0" smtClean="0">
                <a:solidFill>
                  <a:srgbClr val="C00000"/>
                </a:solidFill>
              </a:rPr>
              <a:t>MANY</a:t>
            </a:r>
            <a:r>
              <a:rPr lang="en-US" sz="4000" dirty="0" smtClean="0">
                <a:solidFill>
                  <a:srgbClr val="C00000"/>
                </a:solidFill>
              </a:rPr>
              <a:t>-UNIVERSES</a:t>
            </a:r>
            <a:r>
              <a:rPr lang="en-US" sz="4000" dirty="0" smtClean="0"/>
              <a:t> </a:t>
            </a:r>
            <a:r>
              <a:rPr lang="en-US" sz="4000" b="1" dirty="0" smtClean="0">
                <a:solidFill>
                  <a:srgbClr val="FFC000"/>
                </a:solidFill>
              </a:rPr>
              <a:t>HYPOTHESIS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00B050"/>
                </a:solidFill>
                <a:latin typeface="Impact" pitchFamily="34" charset="0"/>
              </a:rPr>
              <a:t>PRIME PRINCIPLE OF CONFIRMATION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(“</a:t>
            </a:r>
            <a:r>
              <a:rPr lang="en-US" b="1" dirty="0" smtClean="0"/>
              <a:t>THE LIKELIHOOD PRINCIPLE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When comparing two </a:t>
            </a:r>
            <a:r>
              <a:rPr lang="en-US" dirty="0" smtClean="0"/>
              <a:t>hypothesis </a:t>
            </a:r>
            <a:r>
              <a:rPr lang="en-US" dirty="0" smtClean="0"/>
              <a:t>with respect to certain observed </a:t>
            </a:r>
            <a:r>
              <a:rPr lang="en-US" dirty="0" smtClean="0"/>
              <a:t>evidence,  </a:t>
            </a:r>
            <a:r>
              <a:rPr lang="en-US" dirty="0" smtClean="0"/>
              <a:t>the hypothesis  that would make it more likely to observe that evidence is more highly confirmed  by the observation  (i.e., is made more probable).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ROBIN COLLINS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ROBIN COLLIN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33600" y="1752600"/>
            <a:ext cx="5181600" cy="37338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 INFORMAL ANALOGY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  SUPPOSE </a:t>
            </a:r>
            <a:r>
              <a:rPr lang="en-US" dirty="0" smtClean="0">
                <a:solidFill>
                  <a:srgbClr val="FFC000"/>
                </a:solidFill>
              </a:rPr>
              <a:t>WE FIND </a:t>
            </a:r>
            <a:r>
              <a:rPr lang="en-US" dirty="0" smtClean="0"/>
              <a:t>A </a:t>
            </a:r>
            <a:r>
              <a:rPr lang="en-US" dirty="0" smtClean="0">
                <a:latin typeface="Franklin Gothic Heavy" pitchFamily="34" charset="0"/>
              </a:rPr>
              <a:t>FULLY</a:t>
            </a:r>
            <a:r>
              <a:rPr lang="en-US" dirty="0" smtClean="0"/>
              <a:t> FUNCTIONING BIOSPHERE ON MARS.   WE WOULD CONCLUDE THAT IT WAS </a:t>
            </a:r>
            <a:r>
              <a:rPr lang="en-US" b="1" dirty="0" smtClean="0">
                <a:solidFill>
                  <a:srgbClr val="00B050"/>
                </a:solidFill>
                <a:latin typeface="French Script MT" pitchFamily="66" charset="0"/>
              </a:rPr>
              <a:t>DESIGNED </a:t>
            </a:r>
            <a:r>
              <a:rPr lang="en-US" dirty="0" smtClean="0"/>
              <a:t>BY SOME </a:t>
            </a:r>
            <a:r>
              <a:rPr lang="en-US" dirty="0" smtClean="0">
                <a:solidFill>
                  <a:srgbClr val="0070C0"/>
                </a:solidFill>
              </a:rPr>
              <a:t>INTELLIGENT BEINGS.  </a:t>
            </a:r>
          </a:p>
          <a:p>
            <a:pPr>
              <a:buNone/>
            </a:pPr>
            <a:r>
              <a:rPr lang="en-US" dirty="0" smtClean="0"/>
              <a:t>    THIS IS </a:t>
            </a:r>
            <a:r>
              <a:rPr lang="en-US" b="1" dirty="0" smtClean="0"/>
              <a:t>NOT</a:t>
            </a:r>
            <a:r>
              <a:rPr lang="en-US" dirty="0" smtClean="0"/>
              <a:t> </a:t>
            </a:r>
            <a:r>
              <a:rPr lang="en-US" dirty="0" smtClean="0">
                <a:latin typeface="Impact" pitchFamily="34" charset="0"/>
              </a:rPr>
              <a:t>COMPLETELY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ANALOGOUS</a:t>
            </a:r>
            <a:r>
              <a:rPr lang="en-US" dirty="0" smtClean="0"/>
              <a:t>.  IN THAT CASE, WE </a:t>
            </a:r>
            <a:r>
              <a:rPr lang="en-US" dirty="0" smtClean="0">
                <a:solidFill>
                  <a:srgbClr val="FFC000"/>
                </a:solidFill>
              </a:rPr>
              <a:t>KNOW </a:t>
            </a:r>
            <a:r>
              <a:rPr lang="en-US" dirty="0" smtClean="0"/>
              <a:t>SOMETHING  ABOUT </a:t>
            </a:r>
            <a:r>
              <a:rPr lang="en-US" dirty="0" smtClean="0">
                <a:solidFill>
                  <a:srgbClr val="0070C0"/>
                </a:solidFill>
              </a:rPr>
              <a:t>BIOSPHERES </a:t>
            </a:r>
            <a:r>
              <a:rPr lang="en-US" dirty="0" smtClean="0"/>
              <a:t>ALREADY (COMPARE </a:t>
            </a:r>
            <a:r>
              <a:rPr lang="en-US" b="1" dirty="0" smtClean="0"/>
              <a:t>WILLIAM PALEY’S </a:t>
            </a:r>
            <a:r>
              <a:rPr lang="en-US" dirty="0" smtClean="0">
                <a:solidFill>
                  <a:srgbClr val="00B050"/>
                </a:solidFill>
                <a:latin typeface="Century Gothic" pitchFamily="34" charset="0"/>
              </a:rPr>
              <a:t>WATCH – ARGUMENT FROM DESIGN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    THERE IS </a:t>
            </a:r>
            <a:r>
              <a:rPr lang="en-US" sz="2800" i="1" dirty="0" smtClean="0"/>
              <a:t>SOME</a:t>
            </a:r>
            <a:r>
              <a:rPr lang="en-US" i="1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ANALOGY</a:t>
            </a:r>
            <a:r>
              <a:rPr lang="en-US" dirty="0" smtClean="0"/>
              <a:t> WITH THE </a:t>
            </a:r>
            <a:r>
              <a:rPr lang="en-US" sz="3600" dirty="0" smtClean="0">
                <a:latin typeface="Impact" pitchFamily="34" charset="0"/>
              </a:rPr>
              <a:t>UNIVERSE</a:t>
            </a:r>
            <a:r>
              <a:rPr lang="en-US" dirty="0" smtClean="0"/>
              <a:t>.   BUT </a:t>
            </a:r>
            <a:r>
              <a:rPr lang="en-US" dirty="0" smtClean="0">
                <a:solidFill>
                  <a:srgbClr val="FFC000"/>
                </a:solidFill>
              </a:rPr>
              <a:t>EVALUATING </a:t>
            </a:r>
            <a:r>
              <a:rPr lang="en-US" dirty="0" smtClean="0">
                <a:solidFill>
                  <a:srgbClr val="00B050"/>
                </a:solidFill>
              </a:rPr>
              <a:t>ANALOGIES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rgbClr val="C00000"/>
                </a:solidFill>
              </a:rPr>
              <a:t>TRICKY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sz="2400" dirty="0" smtClean="0"/>
              <a:t>     DELICATE</a:t>
            </a:r>
            <a:r>
              <a:rPr lang="en-US" dirty="0" smtClean="0"/>
              <a:t> , AND  </a:t>
            </a:r>
            <a:r>
              <a:rPr lang="en-US" dirty="0" smtClean="0">
                <a:solidFill>
                  <a:srgbClr val="7030A0"/>
                </a:solidFill>
                <a:latin typeface="Impact" pitchFamily="34" charset="0"/>
              </a:rPr>
              <a:t>INTUITIVE</a:t>
            </a:r>
            <a:r>
              <a:rPr lang="en-US" dirty="0" smtClean="0">
                <a:latin typeface="Impact" pitchFamily="34" charset="0"/>
              </a:rPr>
              <a:t> </a:t>
            </a:r>
            <a:r>
              <a:rPr lang="en-US" dirty="0" smtClean="0"/>
              <a:t>BUSINESS.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ARGUMENTS FROM </a:t>
            </a:r>
            <a:r>
              <a:rPr lang="en-US" dirty="0" smtClean="0">
                <a:solidFill>
                  <a:srgbClr val="7030A0"/>
                </a:solidFill>
                <a:latin typeface="French Script MT" pitchFamily="66" charset="0"/>
              </a:rPr>
              <a:t>DESIGN</a:t>
            </a:r>
            <a:endParaRPr lang="en-US" dirty="0">
              <a:solidFill>
                <a:srgbClr val="7030A0"/>
              </a:solidFill>
              <a:latin typeface="French Script MT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AN </a:t>
            </a:r>
            <a:r>
              <a:rPr lang="en-US" dirty="0" smtClean="0">
                <a:solidFill>
                  <a:srgbClr val="00B050"/>
                </a:solidFill>
                <a:latin typeface="Impact" pitchFamily="34" charset="0"/>
              </a:rPr>
              <a:t>ARGUMENT </a:t>
            </a:r>
            <a:r>
              <a:rPr lang="en-US" dirty="0" smtClean="0"/>
              <a:t>FOR THE </a:t>
            </a:r>
            <a:r>
              <a:rPr lang="en-US" dirty="0" smtClean="0">
                <a:latin typeface="Impact" pitchFamily="34" charset="0"/>
              </a:rPr>
              <a:t>EXISTENCE</a:t>
            </a:r>
            <a:r>
              <a:rPr lang="en-US" dirty="0" smtClean="0"/>
              <a:t> OF </a:t>
            </a:r>
            <a:r>
              <a:rPr lang="en-US" dirty="0" smtClean="0">
                <a:latin typeface="French Script MT" pitchFamily="66" charset="0"/>
              </a:rPr>
              <a:t>GOD </a:t>
            </a:r>
            <a:r>
              <a:rPr lang="en-US" dirty="0" smtClean="0"/>
              <a:t>BASED ON THE </a:t>
            </a:r>
            <a:r>
              <a:rPr lang="en-US" i="1" dirty="0" smtClean="0"/>
              <a:t>APPARENT </a:t>
            </a:r>
            <a:r>
              <a:rPr lang="en-US" dirty="0" smtClean="0"/>
              <a:t> </a:t>
            </a:r>
            <a:r>
              <a:rPr lang="en-US" dirty="0" smtClean="0">
                <a:latin typeface="French Script MT" pitchFamily="66" charset="0"/>
              </a:rPr>
              <a:t>DESIGN</a:t>
            </a:r>
            <a:r>
              <a:rPr lang="en-US" dirty="0" smtClean="0"/>
              <a:t> IN THE </a:t>
            </a:r>
            <a:r>
              <a:rPr lang="en-US" dirty="0" smtClean="0">
                <a:latin typeface="Impact" pitchFamily="34" charset="0"/>
              </a:rPr>
              <a:t>UNIVERSE</a:t>
            </a:r>
            <a:r>
              <a:rPr lang="en-US" dirty="0" smtClean="0"/>
              <a:t> OR IN </a:t>
            </a:r>
            <a:r>
              <a:rPr lang="en-US" dirty="0" smtClean="0">
                <a:solidFill>
                  <a:srgbClr val="0070C0"/>
                </a:solidFill>
              </a:rPr>
              <a:t>LIVING ORGANISMS  </a:t>
            </a:r>
            <a:r>
              <a:rPr lang="en-US" dirty="0" smtClean="0"/>
              <a:t>IS AN </a:t>
            </a:r>
            <a:r>
              <a:rPr lang="en-US" i="1" dirty="0" smtClean="0">
                <a:latin typeface="Impact" pitchFamily="34" charset="0"/>
              </a:rPr>
              <a:t>ARGUMENT</a:t>
            </a:r>
            <a:r>
              <a:rPr lang="en-US" i="1" dirty="0" smtClean="0"/>
              <a:t> FROM </a:t>
            </a:r>
            <a:r>
              <a:rPr lang="en-US" i="1" dirty="0" smtClean="0">
                <a:solidFill>
                  <a:srgbClr val="7030A0"/>
                </a:solidFill>
                <a:latin typeface="French Script MT" pitchFamily="66" charset="0"/>
              </a:rPr>
              <a:t>DESIGN</a:t>
            </a:r>
            <a:r>
              <a:rPr lang="en-US" i="1" dirty="0" smtClean="0"/>
              <a:t>.  </a:t>
            </a:r>
            <a:r>
              <a:rPr lang="en-US" dirty="0" smtClean="0"/>
              <a:t>  THE SUCCESS OF DARWIN’S THEORY OF EVOLUTION HAS  </a:t>
            </a:r>
            <a:r>
              <a:rPr lang="en-US" sz="2800" dirty="0" smtClean="0"/>
              <a:t>SERIOUSLY WEAKENED </a:t>
            </a:r>
            <a:r>
              <a:rPr lang="en-US" dirty="0" smtClean="0"/>
              <a:t>(SOME  THINK, </a:t>
            </a:r>
            <a:r>
              <a:rPr lang="en-US" dirty="0" smtClean="0">
                <a:solidFill>
                  <a:srgbClr val="C00000"/>
                </a:solidFill>
                <a:latin typeface="Impact" pitchFamily="34" charset="0"/>
              </a:rPr>
              <a:t>DESTROYED</a:t>
            </a:r>
            <a:r>
              <a:rPr lang="en-US" dirty="0" smtClean="0"/>
              <a:t>) THE </a:t>
            </a:r>
            <a:r>
              <a:rPr lang="en-US" dirty="0" smtClean="0">
                <a:latin typeface="Impact" pitchFamily="34" charset="0"/>
              </a:rPr>
              <a:t>FORCE</a:t>
            </a:r>
            <a:r>
              <a:rPr lang="en-US" dirty="0" smtClean="0"/>
              <a:t> OF THE LATTER VERSIONS (SEE  </a:t>
            </a:r>
            <a:r>
              <a:rPr lang="en-US" b="1" dirty="0" smtClean="0"/>
              <a:t>RICHARD DAWKINS</a:t>
            </a:r>
            <a:r>
              <a:rPr lang="en-US" dirty="0" smtClean="0"/>
              <a:t>, </a:t>
            </a:r>
            <a:r>
              <a:rPr lang="en-US" b="1" dirty="0" smtClean="0"/>
              <a:t>DANIEL DENNETT</a:t>
            </a:r>
            <a:r>
              <a:rPr lang="en-US" dirty="0" smtClean="0"/>
              <a:t>.   ALSO SEE </a:t>
            </a:r>
            <a:r>
              <a:rPr lang="en-US" b="1" dirty="0" smtClean="0"/>
              <a:t>PLANTINGA</a:t>
            </a:r>
            <a:r>
              <a:rPr lang="en-US" dirty="0" smtClean="0"/>
              <a:t> FOR ATTEMPTED REBUTTALS AND </a:t>
            </a:r>
            <a:r>
              <a:rPr lang="en-US" dirty="0" smtClean="0">
                <a:solidFill>
                  <a:srgbClr val="00B050"/>
                </a:solidFill>
              </a:rPr>
              <a:t>COUNTER-ARGUMENTS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WILLIAM PALEY (1743 -1805)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pale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67000" y="1676399"/>
            <a:ext cx="3733800" cy="433562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PALEY USED A </a:t>
            </a:r>
            <a:r>
              <a:rPr lang="en-US" dirty="0" smtClean="0">
                <a:solidFill>
                  <a:srgbClr val="00B050"/>
                </a:solidFill>
                <a:latin typeface="French Script MT" pitchFamily="66" charset="0"/>
              </a:rPr>
              <a:t>WATCH</a:t>
            </a:r>
            <a:endParaRPr lang="en-US" dirty="0">
              <a:solidFill>
                <a:srgbClr val="00B050"/>
              </a:solidFill>
              <a:latin typeface="French Script MT" pitchFamily="66" charset="0"/>
            </a:endParaRPr>
          </a:p>
        </p:txBody>
      </p:sp>
      <p:pic>
        <p:nvPicPr>
          <p:cNvPr id="4" name="Content Placeholder 3" descr="WATC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143000"/>
            <a:ext cx="4572000" cy="55626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AND COMPARED IT TO THE HUMAN EYE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ey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67000" y="1752600"/>
            <a:ext cx="3581400" cy="3429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DARWIN’S THEORY OF EVOLUTION HAS TAKEN THE STARCH OUT OF THIS VERSION OF THE DESIGN ARGUMENT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4800" dirty="0" smtClean="0"/>
              <a:t>RANDOM VARIATIONS  OF GENETIC TRAITS AND SURVIVAL OF THE FITTEST CAN ACCOUNT FOR MANY FEATURES OF LIVING ORGANISMS THAT SEEM  TO BE DELIBERATELY DESIGNED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2316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COLLINS USES THE </a:t>
            </a:r>
            <a:r>
              <a:rPr lang="en-US" b="1" dirty="0" smtClean="0">
                <a:solidFill>
                  <a:srgbClr val="C00000"/>
                </a:solidFill>
                <a:latin typeface="French Script MT" pitchFamily="66" charset="0"/>
              </a:rPr>
              <a:t>LAWS OF NATURE,  </a:t>
            </a:r>
            <a:r>
              <a:rPr lang="en-US" b="1" dirty="0" smtClean="0">
                <a:latin typeface="+mn-lt"/>
              </a:rPr>
              <a:t>THE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Impact" pitchFamily="34" charset="0"/>
              </a:rPr>
              <a:t>PARAMETERS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(CONSTANTS) IN THE </a:t>
            </a:r>
            <a:r>
              <a:rPr lang="en-US" b="1" dirty="0" smtClean="0">
                <a:solidFill>
                  <a:srgbClr val="C00000"/>
                </a:solidFill>
                <a:latin typeface="French Script MT" pitchFamily="66" charset="0"/>
              </a:rPr>
              <a:t>LAWS, 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AND THE INITIAL CONDITIONS OF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       </a:t>
            </a:r>
            <a:endParaRPr lang="en-US" sz="4900" dirty="0">
              <a:solidFill>
                <a:srgbClr val="C00000"/>
              </a:solidFill>
              <a:latin typeface="Impac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/>
          <a:lstStyle/>
          <a:p>
            <a:pPr>
              <a:buNone/>
            </a:pPr>
            <a:r>
              <a:rPr lang="en-US" sz="4800" dirty="0" smtClean="0">
                <a:latin typeface="Impact" pitchFamily="34" charset="0"/>
              </a:rPr>
              <a:t>			</a:t>
            </a:r>
            <a:r>
              <a:rPr lang="en-US" sz="4800" dirty="0" smtClean="0">
                <a:solidFill>
                  <a:srgbClr val="C00000"/>
                </a:solidFill>
                <a:latin typeface="Impact" pitchFamily="34" charset="0"/>
              </a:rPr>
              <a:t>THE BIG BANG</a:t>
            </a:r>
          </a:p>
          <a:p>
            <a:pPr>
              <a:buNone/>
            </a:pPr>
            <a:endParaRPr lang="en-US" sz="4800" dirty="0" smtClean="0">
              <a:solidFill>
                <a:srgbClr val="C00000"/>
              </a:solidFill>
              <a:latin typeface="Impact" pitchFamily="34" charset="0"/>
            </a:endParaRPr>
          </a:p>
          <a:p>
            <a:pPr>
              <a:buNone/>
            </a:pPr>
            <a:r>
              <a:rPr lang="en-US" sz="4800" dirty="0" smtClean="0">
                <a:latin typeface="Impact" pitchFamily="34" charset="0"/>
              </a:rPr>
              <a:t>MANY </a:t>
            </a:r>
            <a:r>
              <a:rPr lang="en-US" sz="4800" dirty="0" smtClean="0">
                <a:solidFill>
                  <a:srgbClr val="7030A0"/>
                </a:solidFill>
              </a:rPr>
              <a:t>PHYSICISTS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FFC000"/>
                </a:solidFill>
              </a:rPr>
              <a:t>AGREE</a:t>
            </a:r>
            <a:r>
              <a:rPr lang="en-US" sz="4800" dirty="0" smtClean="0"/>
              <a:t> WITH </a:t>
            </a:r>
            <a:r>
              <a:rPr lang="en-US" sz="4800" b="1" dirty="0" smtClean="0"/>
              <a:t>COLLINS</a:t>
            </a:r>
            <a:r>
              <a:rPr lang="en-US" sz="4800" dirty="0" smtClean="0"/>
              <a:t> ABOUT THIS.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427</Words>
  <Application>Microsoft Office PowerPoint</Application>
  <PresentationFormat>On-screen Show (4:3)</PresentationFormat>
  <Paragraphs>30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LECTURE 18</vt:lpstr>
      <vt:lpstr>ROBIN COLLINS </vt:lpstr>
      <vt:lpstr>AN INFORMAL ANALOGY</vt:lpstr>
      <vt:lpstr>ARGUMENTS FROM DESIGN</vt:lpstr>
      <vt:lpstr>WILLIAM PALEY (1743 -1805)</vt:lpstr>
      <vt:lpstr>PALEY USED A WATCH</vt:lpstr>
      <vt:lpstr>AND COMPARED IT TO THE HUMAN EYE</vt:lpstr>
      <vt:lpstr>DARWIN’S THEORY OF EVOLUTION HAS TAKEN THE STARCH OUT OF THIS VERSION OF THE DESIGN ARGUMENT</vt:lpstr>
      <vt:lpstr>COLLINS USES THE LAWS OF NATURE,  THE PARAMETERS (CONSTANTS) IN THE LAWS,  AND THE INITIAL CONDITIONS OF       </vt:lpstr>
      <vt:lpstr>COLLINS ARGUES THAT THE FINE-TUNING EVIDENCE CONFIRMS THE HYPOTHESIS OF THEISM MORE THAN THE ATHEISTIC UNIQUE- UNIVERSE HYPOTHESIS</vt:lpstr>
      <vt:lpstr>HIS ARGUMENT IS DEDUCTIVELY VALID, BUT ITS CONCLUSION IS THAT ONE THING (THEISM) IS MADE MORE PROBABLE THAN AN ATHEISTIC HYPOTHESIS  </vt:lpstr>
      <vt:lpstr>COLLINS’S ARGUMENT USES “THE PRIME PRINCIPLE OF CONFIRMATION”</vt:lpstr>
      <vt:lpstr>PRIME PRINCIPLE OF CONFIRMATION (“THE LIKELIHOOD PRINCIPLE”)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WILL TO BELIEVE</dc:title>
  <dc:creator>Curtis Anthony Anderson</dc:creator>
  <cp:lastModifiedBy>Curtis Anthony Anderson</cp:lastModifiedBy>
  <cp:revision>101</cp:revision>
  <dcterms:created xsi:type="dcterms:W3CDTF">2012-11-21T18:30:47Z</dcterms:created>
  <dcterms:modified xsi:type="dcterms:W3CDTF">2013-03-15T18:10:37Z</dcterms:modified>
</cp:coreProperties>
</file>