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32" r:id="rId2"/>
    <p:sldId id="334" r:id="rId3"/>
    <p:sldId id="336" r:id="rId4"/>
    <p:sldId id="351" r:id="rId5"/>
    <p:sldId id="352" r:id="rId6"/>
    <p:sldId id="353" r:id="rId7"/>
    <p:sldId id="355" r:id="rId8"/>
    <p:sldId id="371" r:id="rId9"/>
    <p:sldId id="356" r:id="rId10"/>
    <p:sldId id="357" r:id="rId11"/>
    <p:sldId id="358" r:id="rId12"/>
    <p:sldId id="359" r:id="rId13"/>
    <p:sldId id="360" r:id="rId14"/>
    <p:sldId id="361" r:id="rId15"/>
    <p:sldId id="362" r:id="rId16"/>
    <p:sldId id="363" r:id="rId17"/>
    <p:sldId id="364" r:id="rId18"/>
    <p:sldId id="365" r:id="rId19"/>
    <p:sldId id="366" r:id="rId20"/>
    <p:sldId id="367" r:id="rId21"/>
    <p:sldId id="368" r:id="rId22"/>
    <p:sldId id="36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47" autoAdjust="0"/>
    <p:restoredTop sz="94660"/>
  </p:normalViewPr>
  <p:slideViewPr>
    <p:cSldViewPr>
      <p:cViewPr varScale="1">
        <p:scale>
          <a:sx n="50" d="100"/>
          <a:sy n="50" d="100"/>
        </p:scale>
        <p:origin x="-1104"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E874D3-EEEF-4D73-82BD-F0713073FFBE}" type="datetimeFigureOut">
              <a:rPr lang="en-US" smtClean="0"/>
              <a:pPr/>
              <a:t>3/15/2013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A97946-F761-49AB-8248-26F94958DF9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A97946-F761-49AB-8248-26F94958DF94}"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78F21A-4576-4A99-AB68-43967EAEC47A}" type="datetimeFigureOut">
              <a:rPr lang="en-US" smtClean="0"/>
              <a:pPr/>
              <a:t>3/15/2013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78F21A-4576-4A99-AB68-43967EAEC47A}" type="datetimeFigureOut">
              <a:rPr lang="en-US" smtClean="0"/>
              <a:pPr/>
              <a:t>3/15/2013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78F21A-4576-4A99-AB68-43967EAEC47A}" type="datetimeFigureOut">
              <a:rPr lang="en-US" smtClean="0"/>
              <a:pPr/>
              <a:t>3/15/2013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78F21A-4576-4A99-AB68-43967EAEC47A}" type="datetimeFigureOut">
              <a:rPr lang="en-US" smtClean="0"/>
              <a:pPr/>
              <a:t>3/15/2013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78F21A-4576-4A99-AB68-43967EAEC47A}" type="datetimeFigureOut">
              <a:rPr lang="en-US" smtClean="0"/>
              <a:pPr/>
              <a:t>3/15/2013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78F21A-4576-4A99-AB68-43967EAEC47A}" type="datetimeFigureOut">
              <a:rPr lang="en-US" smtClean="0"/>
              <a:pPr/>
              <a:t>3/15/2013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78F21A-4576-4A99-AB68-43967EAEC47A}" type="datetimeFigureOut">
              <a:rPr lang="en-US" smtClean="0"/>
              <a:pPr/>
              <a:t>3/15/2013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78F21A-4576-4A99-AB68-43967EAEC47A}" type="datetimeFigureOut">
              <a:rPr lang="en-US" smtClean="0"/>
              <a:pPr/>
              <a:t>3/15/2013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8F21A-4576-4A99-AB68-43967EAEC47A}" type="datetimeFigureOut">
              <a:rPr lang="en-US" smtClean="0"/>
              <a:pPr/>
              <a:t>3/15/2013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78F21A-4576-4A99-AB68-43967EAEC47A}" type="datetimeFigureOut">
              <a:rPr lang="en-US" smtClean="0"/>
              <a:pPr/>
              <a:t>3/15/2013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78F21A-4576-4A99-AB68-43967EAEC47A}" type="datetimeFigureOut">
              <a:rPr lang="en-US" smtClean="0"/>
              <a:pPr/>
              <a:t>3/15/2013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78F21A-4576-4A99-AB68-43967EAEC47A}" type="datetimeFigureOut">
              <a:rPr lang="en-US" smtClean="0"/>
              <a:pPr/>
              <a:t>3/15/2013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56903-CCD6-434C-8FFF-CC761638BF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6600" dirty="0" smtClean="0">
                <a:solidFill>
                  <a:srgbClr val="FF0000"/>
                </a:solidFill>
              </a:rPr>
              <a:t>LECTURE 19</a:t>
            </a:r>
            <a:endParaRPr lang="en-US" sz="6600" dirty="0">
              <a:solidFill>
                <a:srgbClr val="FF0000"/>
              </a:solidFill>
            </a:endParaRPr>
          </a:p>
        </p:txBody>
      </p:sp>
      <p:sp>
        <p:nvSpPr>
          <p:cNvPr id="3" name="Content Placeholder 2"/>
          <p:cNvSpPr>
            <a:spLocks noGrp="1"/>
          </p:cNvSpPr>
          <p:nvPr>
            <p:ph idx="1"/>
          </p:nvPr>
        </p:nvSpPr>
        <p:spPr>
          <a:xfrm>
            <a:off x="457200" y="1295400"/>
            <a:ext cx="8229600" cy="5562600"/>
          </a:xfrm>
        </p:spPr>
        <p:txBody>
          <a:bodyPr>
            <a:noAutofit/>
          </a:bodyPr>
          <a:lstStyle/>
          <a:p>
            <a:pPr>
              <a:buNone/>
            </a:pPr>
            <a:r>
              <a:rPr lang="en-US" sz="6000" dirty="0" smtClean="0"/>
              <a:t>         </a:t>
            </a:r>
            <a:r>
              <a:rPr lang="en-US" sz="5400" dirty="0" smtClean="0"/>
              <a:t>ROBIN COLLINS “</a:t>
            </a:r>
            <a:r>
              <a:rPr lang="en-US" sz="5400" dirty="0" smtClean="0">
                <a:solidFill>
                  <a:srgbClr val="C00000"/>
                </a:solidFill>
                <a:latin typeface="Impact" pitchFamily="34" charset="0"/>
              </a:rPr>
              <a:t>A</a:t>
            </a:r>
            <a:r>
              <a:rPr lang="en-US" sz="5400" dirty="0" smtClean="0">
                <a:latin typeface="Impact" pitchFamily="34" charset="0"/>
              </a:rPr>
              <a:t>  </a:t>
            </a:r>
            <a:r>
              <a:rPr lang="en-US" sz="5400" dirty="0" smtClean="0">
                <a:solidFill>
                  <a:srgbClr val="00B050"/>
                </a:solidFill>
                <a:latin typeface="Impact" pitchFamily="34" charset="0"/>
              </a:rPr>
              <a:t>SCIENTIFIC</a:t>
            </a:r>
            <a:r>
              <a:rPr lang="en-US" sz="5400" dirty="0" smtClean="0"/>
              <a:t> </a:t>
            </a:r>
            <a:r>
              <a:rPr lang="en-US" sz="5400" b="1" dirty="0" smtClean="0">
                <a:solidFill>
                  <a:srgbClr val="C00000"/>
                </a:solidFill>
                <a:latin typeface="Impact" pitchFamily="34" charset="0"/>
              </a:rPr>
              <a:t>ARGUMENT</a:t>
            </a:r>
            <a:r>
              <a:rPr lang="en-US" sz="5400" dirty="0" smtClean="0">
                <a:solidFill>
                  <a:srgbClr val="C00000"/>
                </a:solidFill>
              </a:rPr>
              <a:t> </a:t>
            </a:r>
            <a:r>
              <a:rPr lang="en-US" sz="5400" b="1" dirty="0" smtClean="0"/>
              <a:t>FOR</a:t>
            </a:r>
            <a:r>
              <a:rPr lang="en-US" sz="5400" dirty="0" smtClean="0"/>
              <a:t> THE </a:t>
            </a:r>
            <a:r>
              <a:rPr lang="en-US" sz="5400" dirty="0" smtClean="0">
                <a:solidFill>
                  <a:srgbClr val="0070C0"/>
                </a:solidFill>
                <a:latin typeface="Impact" pitchFamily="34" charset="0"/>
              </a:rPr>
              <a:t>EXISTENCE</a:t>
            </a:r>
            <a:r>
              <a:rPr lang="en-US" sz="5400" dirty="0" smtClean="0"/>
              <a:t> OF </a:t>
            </a:r>
            <a:r>
              <a:rPr lang="en-US" sz="5400" b="1" dirty="0" smtClean="0">
                <a:solidFill>
                  <a:srgbClr val="7030A0"/>
                </a:solidFill>
                <a:latin typeface="French Script MT" pitchFamily="66" charset="0"/>
              </a:rPr>
              <a:t>GOD</a:t>
            </a:r>
            <a:r>
              <a:rPr lang="en-US" sz="5400" dirty="0" smtClean="0"/>
              <a:t>:  </a:t>
            </a:r>
            <a:r>
              <a:rPr lang="en-US" sz="5400" dirty="0" smtClean="0">
                <a:solidFill>
                  <a:srgbClr val="C00000"/>
                </a:solidFill>
                <a:latin typeface="Century Gothic" pitchFamily="34" charset="0"/>
              </a:rPr>
              <a:t>THE</a:t>
            </a:r>
            <a:r>
              <a:rPr lang="en-US" sz="5400" dirty="0" smtClean="0"/>
              <a:t> </a:t>
            </a:r>
            <a:r>
              <a:rPr lang="en-US" sz="5400" dirty="0" smtClean="0">
                <a:solidFill>
                  <a:srgbClr val="C00000"/>
                </a:solidFill>
                <a:latin typeface="Century Gothic" pitchFamily="34" charset="0"/>
              </a:rPr>
              <a:t>FINE-TUNING</a:t>
            </a:r>
            <a:r>
              <a:rPr lang="en-US" sz="5400" dirty="0" smtClean="0"/>
              <a:t> </a:t>
            </a:r>
            <a:r>
              <a:rPr lang="en-US" sz="5400" b="1" dirty="0" smtClean="0">
                <a:solidFill>
                  <a:srgbClr val="00B050"/>
                </a:solidFill>
                <a:latin typeface="French Script MT" pitchFamily="66" charset="0"/>
              </a:rPr>
              <a:t>DESIGN </a:t>
            </a:r>
            <a:r>
              <a:rPr lang="en-US" sz="5400" dirty="0" smtClean="0">
                <a:solidFill>
                  <a:srgbClr val="00B050"/>
                </a:solidFill>
                <a:latin typeface="French Script MT" pitchFamily="66" charset="0"/>
              </a:rPr>
              <a:t> </a:t>
            </a:r>
            <a:r>
              <a:rPr lang="en-US" sz="5400" dirty="0" smtClean="0">
                <a:solidFill>
                  <a:srgbClr val="C00000"/>
                </a:solidFill>
                <a:latin typeface="Impact" pitchFamily="34" charset="0"/>
              </a:rPr>
              <a:t>ARGUMENT</a:t>
            </a:r>
            <a:r>
              <a:rPr lang="en-US" sz="6600" dirty="0" smtClean="0">
                <a:solidFill>
                  <a:srgbClr val="C00000"/>
                </a:solidFill>
              </a:rPr>
              <a:t>”</a:t>
            </a:r>
            <a:endParaRPr lang="en-US" sz="6600" dirty="0">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COLLINS ARGUES THAT HIS PREMISES ARE SUPPORTED </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IF GOD IS ALL GOOD AND ALL POWERFUL, THEN HE WOULD WANT TO CREATE A UNIVERSE CONTAINING LIFE AND WOULD BE ABLE TO CREATE SUCH A UNIVERSE.  SO THE LAWS OF SUCH A UNIVERSE WOULD BE LIFE-PERMITTING.</a:t>
            </a:r>
          </a:p>
          <a:p>
            <a:pPr>
              <a:buNone/>
            </a:pPr>
            <a:r>
              <a:rPr lang="en-US" dirty="0" smtClean="0"/>
              <a:t>SO, PREMISE (1) IS CORRECT.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PREMISE (2) IS SUPPORTED</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IF THERE IS A SINGLE UNIVERSE AND ITS LAWS ARE SIMPLY DUE TO CHANCE (OR ARE JUST “BRUTE FACTS”) , THEN IT IS UNLIKELY THAT THE LAWS WOULD BE LIFE-PERMITTING.</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 </a:t>
            </a:r>
            <a:r>
              <a:rPr lang="en-US" dirty="0" smtClean="0">
                <a:solidFill>
                  <a:srgbClr val="00B050"/>
                </a:solidFill>
                <a:latin typeface="Impact" pitchFamily="34" charset="0"/>
              </a:rPr>
              <a:t>PRIME PRINCIPLE OF CONFIRMATION</a:t>
            </a:r>
            <a:r>
              <a:rPr lang="en-US" dirty="0" smtClean="0">
                <a:solidFill>
                  <a:srgbClr val="FF0000"/>
                </a:solidFill>
              </a:rPr>
              <a:t> IS TRUE</a:t>
            </a:r>
            <a:endParaRPr lang="en-US" dirty="0">
              <a:solidFill>
                <a:srgbClr val="FF0000"/>
              </a:solidFill>
            </a:endParaRPr>
          </a:p>
        </p:txBody>
      </p:sp>
      <p:sp>
        <p:nvSpPr>
          <p:cNvPr id="3" name="Content Placeholder 2"/>
          <p:cNvSpPr>
            <a:spLocks noGrp="1"/>
          </p:cNvSpPr>
          <p:nvPr>
            <p:ph idx="1"/>
          </p:nvPr>
        </p:nvSpPr>
        <p:spPr/>
        <p:txBody>
          <a:bodyPr>
            <a:normAutofit/>
          </a:bodyPr>
          <a:lstStyle/>
          <a:p>
            <a:pPr>
              <a:buNone/>
            </a:pPr>
            <a:r>
              <a:rPr lang="en-US" sz="4400" dirty="0" smtClean="0"/>
              <a:t>THE </a:t>
            </a:r>
            <a:r>
              <a:rPr lang="en-US" sz="4400" dirty="0" smtClean="0">
                <a:solidFill>
                  <a:srgbClr val="00B050"/>
                </a:solidFill>
                <a:latin typeface="Impact" pitchFamily="34" charset="0"/>
              </a:rPr>
              <a:t>PRIME PRINCIPLE OF CONFIRMATION </a:t>
            </a:r>
            <a:r>
              <a:rPr lang="en-US" sz="4400" dirty="0" smtClean="0"/>
              <a:t>IS INTUITIVELY CORRECT AND IS DERIVABLE FROM THE FUNDAMENTAL AXIOMS OF THE THEORY OF PROBABILITY</a:t>
            </a:r>
            <a:endParaRPr lang="en-US" sz="4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 ARGUMENT IS DEDUCTIVELY VALID</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THE CONCLUSION FOLLOWS DEDUCTIVELY FROM THE PREMISES.  THE CONCLUSION IS THAT A CERTAIN INDUCTIVELY STRONG ARGUMENT IS STRONGER THAN ANOTHER THAT IS (AT BEST) INDUCTIVELY STRONG.  SO WE MAY CONCLUDE THAT THE THEISTIC HYPOTHESIS IS MORE STRONGLY CONFIRMED BY THE FINE-TUNING EVIDENCE THAN IS THE ATHEISTIC (SINGLE UNIVERSE) HYPOTHESIS.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OBJECTIONS</a:t>
            </a:r>
            <a:endParaRPr lang="en-US" dirty="0">
              <a:solidFill>
                <a:srgbClr val="FF0000"/>
              </a:solidFill>
            </a:endParaRPr>
          </a:p>
        </p:txBody>
      </p:sp>
      <p:sp>
        <p:nvSpPr>
          <p:cNvPr id="3" name="Content Placeholder 2"/>
          <p:cNvSpPr>
            <a:spLocks noGrp="1"/>
          </p:cNvSpPr>
          <p:nvPr>
            <p:ph idx="1"/>
          </p:nvPr>
        </p:nvSpPr>
        <p:spPr/>
        <p:txBody>
          <a:bodyPr>
            <a:noAutofit/>
          </a:bodyPr>
          <a:lstStyle/>
          <a:p>
            <a:pPr marL="514350" indent="-514350">
              <a:buAutoNum type="arabicPeriod"/>
            </a:pPr>
            <a:r>
              <a:rPr lang="en-US" sz="4000" dirty="0" smtClean="0"/>
              <a:t>MORE FUNDAMENTAL LAW OBJECTION.</a:t>
            </a:r>
          </a:p>
          <a:p>
            <a:pPr marL="514350" indent="-514350">
              <a:buNone/>
            </a:pPr>
            <a:r>
              <a:rPr lang="en-US" sz="4000" dirty="0" smtClean="0"/>
              <a:t>2.  OTHER FORMS OF LIFE OBJECTION.</a:t>
            </a:r>
          </a:p>
          <a:p>
            <a:pPr marL="514350" indent="-514350">
              <a:buNone/>
            </a:pPr>
            <a:r>
              <a:rPr lang="en-US" sz="4000" dirty="0" smtClean="0"/>
              <a:t>3.  ANTHROPIC PRINCIPLE OBJECTION.</a:t>
            </a:r>
          </a:p>
          <a:p>
            <a:pPr marL="514350" indent="-514350">
              <a:buNone/>
            </a:pPr>
            <a:r>
              <a:rPr lang="en-US" sz="4000" dirty="0" smtClean="0"/>
              <a:t>4.  THE “WHO DESIGNED </a:t>
            </a:r>
            <a:r>
              <a:rPr lang="en-US" sz="4000" dirty="0" smtClean="0"/>
              <a:t>GOD?” </a:t>
            </a:r>
            <a:r>
              <a:rPr lang="en-US" sz="4000" dirty="0" smtClean="0"/>
              <a:t>OBJECTION.</a:t>
            </a:r>
            <a:endParaRPr lang="en-US" sz="4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CONCLUSION</a:t>
            </a:r>
            <a:endParaRPr lang="en-US" dirty="0">
              <a:solidFill>
                <a:srgbClr val="FF0000"/>
              </a:solidFill>
            </a:endParaRPr>
          </a:p>
        </p:txBody>
      </p:sp>
      <p:sp>
        <p:nvSpPr>
          <p:cNvPr id="3" name="Content Placeholder 2"/>
          <p:cNvSpPr>
            <a:spLocks noGrp="1"/>
          </p:cNvSpPr>
          <p:nvPr>
            <p:ph idx="1"/>
          </p:nvPr>
        </p:nvSpPr>
        <p:spPr>
          <a:xfrm>
            <a:off x="457200" y="1600200"/>
            <a:ext cx="8229600" cy="5029200"/>
          </a:xfrm>
        </p:spPr>
        <p:txBody>
          <a:bodyPr>
            <a:noAutofit/>
          </a:bodyPr>
          <a:lstStyle/>
          <a:p>
            <a:pPr>
              <a:buNone/>
            </a:pPr>
            <a:r>
              <a:rPr lang="en-US" sz="4000" dirty="0" smtClean="0"/>
              <a:t>NONE OF THE OBJECTIONS DEFEATS OR WEAKENS  THE BASIC ARGUMENT SHOWING THAT THE FINE-TUNING EVIDENCE CONFIRMS THE THEISTIC HYPOTHESIS TO A GREATER DEGREE THAN IT CONFIRMS THE ATHEISTIC SINGLE-UNIVERSE HYPOTHESIS.</a:t>
            </a:r>
            <a:endParaRPr lang="en-US" sz="4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 MANY-UNIVERSES ATHEISTIC HYPOTHESIS</a:t>
            </a:r>
            <a:endParaRPr lang="en-US" dirty="0">
              <a:solidFill>
                <a:srgbClr val="FF0000"/>
              </a:solidFill>
            </a:endParaRPr>
          </a:p>
        </p:txBody>
      </p:sp>
      <p:sp>
        <p:nvSpPr>
          <p:cNvPr id="3" name="Content Placeholder 2"/>
          <p:cNvSpPr>
            <a:spLocks noGrp="1"/>
          </p:cNvSpPr>
          <p:nvPr>
            <p:ph idx="1"/>
          </p:nvPr>
        </p:nvSpPr>
        <p:spPr/>
        <p:txBody>
          <a:bodyPr>
            <a:normAutofit/>
          </a:bodyPr>
          <a:lstStyle/>
          <a:p>
            <a:pPr>
              <a:buNone/>
            </a:pPr>
            <a:r>
              <a:rPr lang="en-US" sz="4400" dirty="0" smtClean="0">
                <a:solidFill>
                  <a:srgbClr val="C00000"/>
                </a:solidFill>
              </a:rPr>
              <a:t>THERE ARE MANY-UNIVERSES, PERHAPS INFINITELY MANY.  SO THE FACT THAT ONE OF THEM IS LIFE PERMITTING IS NOT </a:t>
            </a:r>
          </a:p>
          <a:p>
            <a:pPr>
              <a:buNone/>
            </a:pPr>
            <a:r>
              <a:rPr lang="en-US" sz="4400" dirty="0" smtClean="0">
                <a:solidFill>
                  <a:srgbClr val="C00000"/>
                </a:solidFill>
              </a:rPr>
              <a:t>  IMPROBABLE.  IT IS EVEN PROBABLE.</a:t>
            </a:r>
            <a:endParaRPr lang="en-US" sz="4400" dirty="0">
              <a:solidFill>
                <a:srgbClr val="C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OBJECTIONS TO THE MANY-UNIVERSES HYPOTHESIS</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THE MANY-UNIVERSES HYPOTHESIS IS NOT A NATURAL EXTRAPOLATION FROM THINGS OF WHICH WE HAVE EXPERIENCE.  WE HAVE EXPERIENCE OF MINDS.  GOD WOULD BE A SUPER-MIND.  THERE IS EVIDENCE THAT SOME PEOPLE  (MYSTICAL PERCEIVERS) HAVE DIRECT EXPERIENCE OF GOD.  THERE IS NO SUCH EVIDENCE FOR THE EXISTENCE OF INFINITELY MANY UNIVERSES.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 UNIVERSE GENERATOR?</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IF THE MANY-UNIVERSE HYPOTHESIS POSTULATES SOME LAW OR MECHANISM THAT RESULTS IN MANY UNIVERSES, THEN THE QUESTION ARISES AS TO WHETHER THE GENERATOR IS DESIGNED OR NOT.  THE HYPOTHESIS THAT IT WAS DESIGNED WOULD BE MORE HIGHLY CONFIRMED THAN THAT IS </a:t>
            </a:r>
            <a:r>
              <a:rPr lang="en-US" dirty="0" err="1" smtClean="0"/>
              <a:t>IS</a:t>
            </a:r>
            <a:r>
              <a:rPr lang="en-US" dirty="0" smtClean="0"/>
              <a:t> AN ACCIDENT.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 SECOND LAW OF THERMODYNAMICS</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THE UNIVERSE IS BECOMING MORE AND MORE DIS-ORDERED.  EVENTUALLY THERE WILL BE NOTHING BUT PARTICLES  RANDOMLY MOVING ABOUT IN SPACE.   (THIS IS ACCORING TO THE SECOND LAW OF THERMODYNAMICS) . THE INITIAL STATE OF THE UNIVERSE (IMMEDIATELY AFTER THE BIG BANG) WAS SUFFICIENTLY ORDERED TO ALLOW FOR LIFE.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AN INFORMAL ANALOGY</a:t>
            </a:r>
            <a:endParaRPr lang="en-US" dirty="0">
              <a:solidFill>
                <a:srgbClr val="FF0000"/>
              </a:solidFill>
            </a:endParaRPr>
          </a:p>
        </p:txBody>
      </p:sp>
      <p:sp>
        <p:nvSpPr>
          <p:cNvPr id="3" name="Content Placeholder 2"/>
          <p:cNvSpPr>
            <a:spLocks noGrp="1"/>
          </p:cNvSpPr>
          <p:nvPr>
            <p:ph idx="1"/>
          </p:nvPr>
        </p:nvSpPr>
        <p:spPr>
          <a:xfrm>
            <a:off x="457200" y="1219200"/>
            <a:ext cx="8229600" cy="5257800"/>
          </a:xfrm>
        </p:spPr>
        <p:txBody>
          <a:bodyPr>
            <a:normAutofit fontScale="92500" lnSpcReduction="20000"/>
          </a:bodyPr>
          <a:lstStyle/>
          <a:p>
            <a:pPr>
              <a:buNone/>
            </a:pPr>
            <a:r>
              <a:rPr lang="en-US" dirty="0" smtClean="0"/>
              <a:t>    SUPPOSE </a:t>
            </a:r>
            <a:r>
              <a:rPr lang="en-US" dirty="0" smtClean="0">
                <a:solidFill>
                  <a:srgbClr val="FFC000"/>
                </a:solidFill>
              </a:rPr>
              <a:t>WE FIND </a:t>
            </a:r>
            <a:r>
              <a:rPr lang="en-US" dirty="0" smtClean="0"/>
              <a:t>A </a:t>
            </a:r>
            <a:r>
              <a:rPr lang="en-US" dirty="0" smtClean="0">
                <a:latin typeface="Franklin Gothic Heavy" pitchFamily="34" charset="0"/>
              </a:rPr>
              <a:t>FULLY</a:t>
            </a:r>
            <a:r>
              <a:rPr lang="en-US" dirty="0" smtClean="0"/>
              <a:t> FUNCTIONING BIOSPHERE ON MARS.   WE WOULD CONCLUDE THAT IT WAS </a:t>
            </a:r>
            <a:r>
              <a:rPr lang="en-US" b="1" dirty="0" smtClean="0">
                <a:solidFill>
                  <a:srgbClr val="00B050"/>
                </a:solidFill>
                <a:latin typeface="French Script MT" pitchFamily="66" charset="0"/>
              </a:rPr>
              <a:t>DESIGNED </a:t>
            </a:r>
            <a:r>
              <a:rPr lang="en-US" dirty="0" smtClean="0"/>
              <a:t>BY SOME </a:t>
            </a:r>
            <a:r>
              <a:rPr lang="en-US" dirty="0" smtClean="0">
                <a:solidFill>
                  <a:srgbClr val="0070C0"/>
                </a:solidFill>
              </a:rPr>
              <a:t>INTELLIGENT BEINGS.  </a:t>
            </a:r>
          </a:p>
          <a:p>
            <a:pPr>
              <a:buNone/>
            </a:pPr>
            <a:r>
              <a:rPr lang="en-US" dirty="0" smtClean="0"/>
              <a:t>    THIS IS </a:t>
            </a:r>
            <a:r>
              <a:rPr lang="en-US" b="1" dirty="0" smtClean="0"/>
              <a:t>NOT</a:t>
            </a:r>
            <a:r>
              <a:rPr lang="en-US" dirty="0" smtClean="0"/>
              <a:t> </a:t>
            </a:r>
            <a:r>
              <a:rPr lang="en-US" dirty="0" smtClean="0">
                <a:latin typeface="Impact" pitchFamily="34" charset="0"/>
              </a:rPr>
              <a:t>COMPLETELY</a:t>
            </a:r>
            <a:r>
              <a:rPr lang="en-US" dirty="0" smtClean="0"/>
              <a:t> </a:t>
            </a:r>
            <a:r>
              <a:rPr lang="en-US" dirty="0" smtClean="0">
                <a:solidFill>
                  <a:srgbClr val="00B050"/>
                </a:solidFill>
              </a:rPr>
              <a:t>ANALOGOUS</a:t>
            </a:r>
            <a:r>
              <a:rPr lang="en-US" dirty="0" smtClean="0"/>
              <a:t>.  IN THAT CASE, WE </a:t>
            </a:r>
            <a:r>
              <a:rPr lang="en-US" dirty="0" smtClean="0">
                <a:solidFill>
                  <a:srgbClr val="FFC000"/>
                </a:solidFill>
              </a:rPr>
              <a:t>KNOW </a:t>
            </a:r>
            <a:r>
              <a:rPr lang="en-US" dirty="0" smtClean="0"/>
              <a:t>SOMETHING  ABOUT </a:t>
            </a:r>
            <a:r>
              <a:rPr lang="en-US" dirty="0" smtClean="0">
                <a:solidFill>
                  <a:srgbClr val="0070C0"/>
                </a:solidFill>
              </a:rPr>
              <a:t>BIOSPHERES </a:t>
            </a:r>
            <a:r>
              <a:rPr lang="en-US" dirty="0" smtClean="0"/>
              <a:t>ALREADY (COMPARE </a:t>
            </a:r>
            <a:r>
              <a:rPr lang="en-US" b="1" dirty="0" smtClean="0"/>
              <a:t>WILLIAM PALEY’S </a:t>
            </a:r>
            <a:r>
              <a:rPr lang="en-US" dirty="0" smtClean="0">
                <a:solidFill>
                  <a:srgbClr val="00B050"/>
                </a:solidFill>
                <a:latin typeface="Century Gothic" pitchFamily="34" charset="0"/>
              </a:rPr>
              <a:t>WATCH – ARGUMENT FROM DESIGN</a:t>
            </a:r>
            <a:r>
              <a:rPr lang="en-US" dirty="0" smtClean="0"/>
              <a:t>).</a:t>
            </a:r>
          </a:p>
          <a:p>
            <a:pPr>
              <a:buNone/>
            </a:pPr>
            <a:r>
              <a:rPr lang="en-US" dirty="0" smtClean="0"/>
              <a:t>    THERE IS </a:t>
            </a:r>
            <a:r>
              <a:rPr lang="en-US" sz="2800" i="1" dirty="0" smtClean="0"/>
              <a:t>SOME</a:t>
            </a:r>
            <a:r>
              <a:rPr lang="en-US" i="1" dirty="0" smtClean="0"/>
              <a:t> </a:t>
            </a:r>
            <a:r>
              <a:rPr lang="en-US" dirty="0" smtClean="0">
                <a:solidFill>
                  <a:srgbClr val="00B050"/>
                </a:solidFill>
              </a:rPr>
              <a:t>ANALOGY</a:t>
            </a:r>
            <a:r>
              <a:rPr lang="en-US" dirty="0" smtClean="0"/>
              <a:t> WITH THE </a:t>
            </a:r>
            <a:r>
              <a:rPr lang="en-US" sz="3600" dirty="0" smtClean="0">
                <a:latin typeface="Impact" pitchFamily="34" charset="0"/>
              </a:rPr>
              <a:t>UNIVERSE</a:t>
            </a:r>
            <a:r>
              <a:rPr lang="en-US" dirty="0" smtClean="0"/>
              <a:t>.   BUT </a:t>
            </a:r>
            <a:r>
              <a:rPr lang="en-US" dirty="0" smtClean="0">
                <a:solidFill>
                  <a:srgbClr val="FFC000"/>
                </a:solidFill>
              </a:rPr>
              <a:t>EVALUATING </a:t>
            </a:r>
            <a:r>
              <a:rPr lang="en-US" dirty="0" smtClean="0">
                <a:solidFill>
                  <a:srgbClr val="00B050"/>
                </a:solidFill>
              </a:rPr>
              <a:t>ANALOGIES</a:t>
            </a:r>
            <a:r>
              <a:rPr lang="en-US" dirty="0" smtClean="0"/>
              <a:t> IS A </a:t>
            </a:r>
            <a:r>
              <a:rPr lang="en-US" dirty="0" smtClean="0">
                <a:solidFill>
                  <a:srgbClr val="C00000"/>
                </a:solidFill>
              </a:rPr>
              <a:t>TRICKY</a:t>
            </a:r>
            <a:r>
              <a:rPr lang="en-US" dirty="0" smtClean="0"/>
              <a:t>, </a:t>
            </a:r>
          </a:p>
          <a:p>
            <a:pPr>
              <a:buNone/>
            </a:pPr>
            <a:r>
              <a:rPr lang="en-US" sz="2400" dirty="0" smtClean="0"/>
              <a:t>     DELICATE</a:t>
            </a:r>
            <a:r>
              <a:rPr lang="en-US" dirty="0" smtClean="0"/>
              <a:t> , AND  </a:t>
            </a:r>
            <a:r>
              <a:rPr lang="en-US" dirty="0" smtClean="0">
                <a:solidFill>
                  <a:srgbClr val="7030A0"/>
                </a:solidFill>
                <a:latin typeface="Impact" pitchFamily="34" charset="0"/>
              </a:rPr>
              <a:t>INTUITIVE</a:t>
            </a:r>
            <a:r>
              <a:rPr lang="en-US" dirty="0" smtClean="0">
                <a:latin typeface="Impact" pitchFamily="34" charset="0"/>
              </a:rPr>
              <a:t> </a:t>
            </a:r>
            <a:r>
              <a:rPr lang="en-US" dirty="0" smtClean="0"/>
              <a:t>BUSINESS.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rmAutofit fontScale="90000"/>
          </a:bodyPr>
          <a:lstStyle/>
          <a:p>
            <a:r>
              <a:rPr lang="en-US" dirty="0" smtClean="0">
                <a:solidFill>
                  <a:srgbClr val="FF0000"/>
                </a:solidFill>
              </a:rPr>
              <a:t>THE MANY-UNIVERSE HYPOTHESIS STILL DOES NOT MAKE THE INITIAL ORDER LIKELY</a:t>
            </a:r>
            <a:endParaRPr lang="en-US" dirty="0">
              <a:solidFill>
                <a:srgbClr val="FF0000"/>
              </a:solidFill>
            </a:endParaRPr>
          </a:p>
        </p:txBody>
      </p:sp>
      <p:sp>
        <p:nvSpPr>
          <p:cNvPr id="3" name="Content Placeholder 2"/>
          <p:cNvSpPr>
            <a:spLocks noGrp="1"/>
          </p:cNvSpPr>
          <p:nvPr>
            <p:ph idx="1"/>
          </p:nvPr>
        </p:nvSpPr>
        <p:spPr>
          <a:xfrm>
            <a:off x="457200" y="2286000"/>
            <a:ext cx="8229600" cy="3840163"/>
          </a:xfrm>
        </p:spPr>
        <p:txBody>
          <a:bodyPr>
            <a:normAutofit/>
          </a:bodyPr>
          <a:lstStyle/>
          <a:p>
            <a:pPr>
              <a:buNone/>
            </a:pPr>
            <a:r>
              <a:rPr lang="en-US" sz="4400" dirty="0" smtClean="0"/>
              <a:t>ACCORDING TO COLLINS, EVEN ASSUMING MANY UNIVERSES, IT IS EXTREMELY UNLIKELY THAT ONE OF THEM WOULD BE “GLOBALLY” ORDERLY .</a:t>
            </a:r>
            <a:endParaRPr lang="en-US" sz="4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Impact" pitchFamily="34" charset="0"/>
              </a:rPr>
              <a:t>0VERALL CONCLUSION</a:t>
            </a:r>
            <a:endParaRPr lang="en-US" dirty="0">
              <a:solidFill>
                <a:srgbClr val="FF0000"/>
              </a:solidFill>
              <a:latin typeface="Impact" pitchFamily="34" charset="0"/>
            </a:endParaRPr>
          </a:p>
        </p:txBody>
      </p:sp>
      <p:sp>
        <p:nvSpPr>
          <p:cNvPr id="3" name="Content Placeholder 2"/>
          <p:cNvSpPr>
            <a:spLocks noGrp="1"/>
          </p:cNvSpPr>
          <p:nvPr>
            <p:ph idx="1"/>
          </p:nvPr>
        </p:nvSpPr>
        <p:spPr/>
        <p:txBody>
          <a:bodyPr/>
          <a:lstStyle/>
          <a:p>
            <a:pPr>
              <a:buNone/>
            </a:pPr>
            <a:r>
              <a:rPr lang="en-US" dirty="0" smtClean="0"/>
              <a:t>THE </a:t>
            </a:r>
            <a:r>
              <a:rPr lang="en-US" b="1" dirty="0" smtClean="0">
                <a:solidFill>
                  <a:srgbClr val="7030A0"/>
                </a:solidFill>
                <a:latin typeface="French Script MT" pitchFamily="66" charset="0"/>
              </a:rPr>
              <a:t>THEISTIC</a:t>
            </a:r>
            <a:r>
              <a:rPr lang="en-US" dirty="0" smtClean="0"/>
              <a:t> HYPOTHESIS </a:t>
            </a:r>
            <a:r>
              <a:rPr lang="en-US" dirty="0" smtClean="0"/>
              <a:t>IS</a:t>
            </a:r>
            <a:r>
              <a:rPr lang="en-US" b="1" dirty="0" smtClean="0"/>
              <a:t> </a:t>
            </a:r>
            <a:r>
              <a:rPr lang="en-US" sz="3600" b="1" dirty="0" smtClean="0"/>
              <a:t>MORE HIGHLY</a:t>
            </a:r>
            <a:r>
              <a:rPr lang="en-US" sz="3600" b="1" dirty="0" smtClean="0"/>
              <a:t> </a:t>
            </a:r>
            <a:r>
              <a:rPr lang="en-US" b="1" dirty="0" smtClean="0">
                <a:solidFill>
                  <a:srgbClr val="00B050"/>
                </a:solidFill>
              </a:rPr>
              <a:t>CONFIRMED</a:t>
            </a:r>
            <a:r>
              <a:rPr lang="en-US" dirty="0" smtClean="0"/>
              <a:t> </a:t>
            </a:r>
            <a:r>
              <a:rPr lang="en-US" dirty="0" smtClean="0"/>
              <a:t>BY THE FINE-TUNING EVIDENCE </a:t>
            </a:r>
            <a:r>
              <a:rPr lang="en-US" dirty="0" smtClean="0"/>
              <a:t>THAN </a:t>
            </a:r>
            <a:r>
              <a:rPr lang="en-US" dirty="0" smtClean="0"/>
              <a:t>EITHER OF THE </a:t>
            </a:r>
            <a:r>
              <a:rPr lang="en-US" b="1" dirty="0" smtClean="0"/>
              <a:t>ATHEISTIC</a:t>
            </a:r>
            <a:r>
              <a:rPr lang="en-US" dirty="0" smtClean="0"/>
              <a:t> HYPOTHESES.</a:t>
            </a:r>
          </a:p>
          <a:p>
            <a:pPr>
              <a:buNone/>
            </a:pPr>
            <a:r>
              <a:rPr lang="en-US" dirty="0" smtClean="0"/>
              <a:t>EVEN IF WE CONSIDER THE </a:t>
            </a:r>
            <a:r>
              <a:rPr lang="en-US" dirty="0" smtClean="0">
                <a:latin typeface="Impact" pitchFamily="34" charset="0"/>
              </a:rPr>
              <a:t>PROBLEM OF </a:t>
            </a:r>
            <a:r>
              <a:rPr lang="en-US" sz="4000" b="1" dirty="0" smtClean="0">
                <a:solidFill>
                  <a:srgbClr val="C00000"/>
                </a:solidFill>
                <a:latin typeface="Bradley Hand ITC" pitchFamily="66" charset="0"/>
                <a:cs typeface="Aharoni" pitchFamily="2" charset="-79"/>
              </a:rPr>
              <a:t>EVIL</a:t>
            </a:r>
            <a:r>
              <a:rPr lang="en-US" dirty="0" smtClean="0"/>
              <a:t>, THE OVERALL </a:t>
            </a:r>
            <a:r>
              <a:rPr lang="en-US" b="1" dirty="0" smtClean="0">
                <a:solidFill>
                  <a:srgbClr val="FFC000"/>
                </a:solidFill>
              </a:rPr>
              <a:t>EVIDENCE </a:t>
            </a:r>
            <a:r>
              <a:rPr lang="en-US" b="1" dirty="0" smtClean="0">
                <a:solidFill>
                  <a:srgbClr val="00B050"/>
                </a:solidFill>
              </a:rPr>
              <a:t>CONFIRMS </a:t>
            </a:r>
            <a:r>
              <a:rPr lang="en-US" dirty="0" smtClean="0"/>
              <a:t>(ACCORDING TO </a:t>
            </a:r>
            <a:r>
              <a:rPr lang="en-US" dirty="0" smtClean="0">
                <a:solidFill>
                  <a:srgbClr val="C00000"/>
                </a:solidFill>
                <a:latin typeface="Impact" pitchFamily="34" charset="0"/>
              </a:rPr>
              <a:t>COLLINS</a:t>
            </a:r>
            <a:r>
              <a:rPr lang="en-US" dirty="0" smtClean="0"/>
              <a:t>) THE </a:t>
            </a:r>
            <a:r>
              <a:rPr lang="en-US" b="1" dirty="0" smtClean="0">
                <a:solidFill>
                  <a:srgbClr val="7030A0"/>
                </a:solidFill>
                <a:latin typeface="French Script MT" pitchFamily="66" charset="0"/>
              </a:rPr>
              <a:t>THEISTIC </a:t>
            </a:r>
            <a:r>
              <a:rPr lang="en-US" dirty="0" smtClean="0"/>
              <a:t>HYPOTHESIS MORE THAN EITHER OF THE </a:t>
            </a:r>
            <a:r>
              <a:rPr lang="en-US" b="1" dirty="0" smtClean="0"/>
              <a:t>ATHEISTIC </a:t>
            </a:r>
            <a:r>
              <a:rPr lang="en-US" dirty="0" smtClean="0"/>
              <a:t>HYPOTHESES.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YOU ARE INVITED AND ENCOURAGED TO DRAW YOUR OWN CONCLUSIONS</a:t>
            </a:r>
            <a:endParaRPr lang="en-US" dirty="0">
              <a:solidFill>
                <a:srgbClr val="FF0000"/>
              </a:solidFill>
            </a:endParaRPr>
          </a:p>
        </p:txBody>
      </p:sp>
      <p:sp>
        <p:nvSpPr>
          <p:cNvPr id="3" name="Content Placeholder 2"/>
          <p:cNvSpPr>
            <a:spLocks noGrp="1"/>
          </p:cNvSpPr>
          <p:nvPr>
            <p:ph idx="1"/>
          </p:nvPr>
        </p:nvSpPr>
        <p:spPr>
          <a:xfrm>
            <a:off x="457200" y="1600200"/>
            <a:ext cx="8229600" cy="4953000"/>
          </a:xfrm>
        </p:spPr>
        <p:txBody>
          <a:bodyPr>
            <a:noAutofit/>
          </a:bodyPr>
          <a:lstStyle/>
          <a:p>
            <a:pPr>
              <a:buNone/>
            </a:pPr>
            <a:r>
              <a:rPr lang="en-US" sz="4400" dirty="0" smtClean="0"/>
              <a:t>IF YOU ARE A THEIST,  YOU SHOULD BELIEVE THAT GOD GAVE YOU A BRAIN.  USE IT.</a:t>
            </a:r>
          </a:p>
          <a:p>
            <a:pPr>
              <a:buNone/>
            </a:pPr>
            <a:r>
              <a:rPr lang="en-US" sz="4400" dirty="0" smtClean="0"/>
              <a:t>IF YOU ARE AN ATHEIST, YOUR VIEW COMMITS YOU TO RATIONAL RESPONSES TO THE THEISTIC ARGUMENTS.  THINK.</a:t>
            </a:r>
            <a:endParaRPr lang="en-US" sz="4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ARGUMENTS FROM </a:t>
            </a:r>
            <a:r>
              <a:rPr lang="en-US" dirty="0" smtClean="0">
                <a:solidFill>
                  <a:srgbClr val="7030A0"/>
                </a:solidFill>
                <a:latin typeface="French Script MT" pitchFamily="66" charset="0"/>
              </a:rPr>
              <a:t>DESIGN</a:t>
            </a:r>
            <a:endParaRPr lang="en-US" dirty="0">
              <a:solidFill>
                <a:srgbClr val="7030A0"/>
              </a:solidFill>
              <a:latin typeface="French Script MT" pitchFamily="66" charset="0"/>
            </a:endParaRPr>
          </a:p>
        </p:txBody>
      </p:sp>
      <p:sp>
        <p:nvSpPr>
          <p:cNvPr id="3" name="Content Placeholder 2"/>
          <p:cNvSpPr>
            <a:spLocks noGrp="1"/>
          </p:cNvSpPr>
          <p:nvPr>
            <p:ph idx="1"/>
          </p:nvPr>
        </p:nvSpPr>
        <p:spPr>
          <a:xfrm>
            <a:off x="457200" y="1600200"/>
            <a:ext cx="8229600" cy="4953000"/>
          </a:xfrm>
        </p:spPr>
        <p:txBody>
          <a:bodyPr>
            <a:normAutofit lnSpcReduction="10000"/>
          </a:bodyPr>
          <a:lstStyle/>
          <a:p>
            <a:pPr>
              <a:buNone/>
            </a:pPr>
            <a:r>
              <a:rPr lang="en-US" dirty="0" smtClean="0"/>
              <a:t>AN </a:t>
            </a:r>
            <a:r>
              <a:rPr lang="en-US" dirty="0" smtClean="0">
                <a:solidFill>
                  <a:srgbClr val="00B050"/>
                </a:solidFill>
                <a:latin typeface="Impact" pitchFamily="34" charset="0"/>
              </a:rPr>
              <a:t>ARGUMENT </a:t>
            </a:r>
            <a:r>
              <a:rPr lang="en-US" dirty="0" smtClean="0"/>
              <a:t>FOR THE </a:t>
            </a:r>
            <a:r>
              <a:rPr lang="en-US" dirty="0" smtClean="0">
                <a:latin typeface="Impact" pitchFamily="34" charset="0"/>
              </a:rPr>
              <a:t>EXISTENCE</a:t>
            </a:r>
            <a:r>
              <a:rPr lang="en-US" dirty="0" smtClean="0"/>
              <a:t> OF </a:t>
            </a:r>
            <a:r>
              <a:rPr lang="en-US" dirty="0" smtClean="0">
                <a:latin typeface="French Script MT" pitchFamily="66" charset="0"/>
              </a:rPr>
              <a:t>GOD </a:t>
            </a:r>
            <a:r>
              <a:rPr lang="en-US" dirty="0" smtClean="0"/>
              <a:t>BASED ON THE </a:t>
            </a:r>
            <a:r>
              <a:rPr lang="en-US" i="1" dirty="0" smtClean="0"/>
              <a:t>APPARENT </a:t>
            </a:r>
            <a:r>
              <a:rPr lang="en-US" dirty="0" smtClean="0"/>
              <a:t> </a:t>
            </a:r>
            <a:r>
              <a:rPr lang="en-US" dirty="0" smtClean="0">
                <a:latin typeface="French Script MT" pitchFamily="66" charset="0"/>
              </a:rPr>
              <a:t>DESIGN</a:t>
            </a:r>
            <a:r>
              <a:rPr lang="en-US" dirty="0" smtClean="0"/>
              <a:t> IN THE </a:t>
            </a:r>
            <a:r>
              <a:rPr lang="en-US" dirty="0" smtClean="0">
                <a:latin typeface="Impact" pitchFamily="34" charset="0"/>
              </a:rPr>
              <a:t>UNIVERSE</a:t>
            </a:r>
            <a:r>
              <a:rPr lang="en-US" dirty="0" smtClean="0"/>
              <a:t> OR IN </a:t>
            </a:r>
            <a:r>
              <a:rPr lang="en-US" dirty="0" smtClean="0">
                <a:solidFill>
                  <a:srgbClr val="0070C0"/>
                </a:solidFill>
              </a:rPr>
              <a:t>LIVING ORGANISMS  </a:t>
            </a:r>
            <a:r>
              <a:rPr lang="en-US" dirty="0" smtClean="0"/>
              <a:t>IS AN </a:t>
            </a:r>
            <a:r>
              <a:rPr lang="en-US" i="1" dirty="0" smtClean="0">
                <a:latin typeface="Impact" pitchFamily="34" charset="0"/>
              </a:rPr>
              <a:t>ARGUMENT</a:t>
            </a:r>
            <a:r>
              <a:rPr lang="en-US" i="1" dirty="0" smtClean="0"/>
              <a:t> FROM </a:t>
            </a:r>
            <a:r>
              <a:rPr lang="en-US" i="1" dirty="0" smtClean="0">
                <a:solidFill>
                  <a:srgbClr val="7030A0"/>
                </a:solidFill>
                <a:latin typeface="French Script MT" pitchFamily="66" charset="0"/>
              </a:rPr>
              <a:t>DESIGN</a:t>
            </a:r>
            <a:r>
              <a:rPr lang="en-US" i="1" dirty="0" smtClean="0"/>
              <a:t>.  </a:t>
            </a:r>
            <a:r>
              <a:rPr lang="en-US" dirty="0" smtClean="0"/>
              <a:t>  THE SUCCESS OF DARWIN’S THEORY OF EVOLUTION HAS  </a:t>
            </a:r>
            <a:r>
              <a:rPr lang="en-US" sz="2800" dirty="0" smtClean="0"/>
              <a:t>SERIOUSLY WEAKENED </a:t>
            </a:r>
            <a:r>
              <a:rPr lang="en-US" dirty="0" smtClean="0"/>
              <a:t>(SOME  THINK, </a:t>
            </a:r>
            <a:r>
              <a:rPr lang="en-US" dirty="0" smtClean="0">
                <a:solidFill>
                  <a:srgbClr val="C00000"/>
                </a:solidFill>
                <a:latin typeface="Impact" pitchFamily="34" charset="0"/>
              </a:rPr>
              <a:t>DESTROYED</a:t>
            </a:r>
            <a:r>
              <a:rPr lang="en-US" dirty="0" smtClean="0"/>
              <a:t>) THE </a:t>
            </a:r>
            <a:r>
              <a:rPr lang="en-US" dirty="0" smtClean="0">
                <a:latin typeface="Impact" pitchFamily="34" charset="0"/>
              </a:rPr>
              <a:t>FORCE</a:t>
            </a:r>
            <a:r>
              <a:rPr lang="en-US" dirty="0" smtClean="0"/>
              <a:t> OF THE LATTER VERSIONS (SEE  </a:t>
            </a:r>
            <a:r>
              <a:rPr lang="en-US" b="1" dirty="0" smtClean="0"/>
              <a:t>RICHARD DAWKINS</a:t>
            </a:r>
            <a:r>
              <a:rPr lang="en-US" dirty="0" smtClean="0"/>
              <a:t>, </a:t>
            </a:r>
            <a:r>
              <a:rPr lang="en-US" b="1" dirty="0" smtClean="0"/>
              <a:t>DANIEL DENNETT</a:t>
            </a:r>
            <a:r>
              <a:rPr lang="en-US" dirty="0" smtClean="0"/>
              <a:t>.   ALSO SEE </a:t>
            </a:r>
            <a:r>
              <a:rPr lang="en-US" b="1" dirty="0" smtClean="0"/>
              <a:t>PLANTINGA</a:t>
            </a:r>
            <a:r>
              <a:rPr lang="en-US" dirty="0" smtClean="0"/>
              <a:t> FOR ATTEMPTED REBUTTALS AND </a:t>
            </a:r>
            <a:r>
              <a:rPr lang="en-US" dirty="0" smtClean="0">
                <a:solidFill>
                  <a:srgbClr val="00B050"/>
                </a:solidFill>
              </a:rPr>
              <a:t>COUNTER-ARGUMENTS</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895600"/>
          </a:xfrm>
        </p:spPr>
        <p:txBody>
          <a:bodyPr>
            <a:normAutofit fontScale="90000"/>
          </a:bodyPr>
          <a:lstStyle/>
          <a:p>
            <a:r>
              <a:rPr lang="en-US" dirty="0" smtClean="0">
                <a:solidFill>
                  <a:srgbClr val="FF0000"/>
                </a:solidFill>
              </a:rPr>
              <a:t>COLLINS </a:t>
            </a:r>
            <a:r>
              <a:rPr lang="en-US" dirty="0" smtClean="0">
                <a:solidFill>
                  <a:srgbClr val="FFC000"/>
                </a:solidFill>
              </a:rPr>
              <a:t>ARGUES</a:t>
            </a:r>
            <a:r>
              <a:rPr lang="en-US" dirty="0" smtClean="0">
                <a:solidFill>
                  <a:srgbClr val="FF0000"/>
                </a:solidFill>
              </a:rPr>
              <a:t> THAT </a:t>
            </a:r>
            <a:r>
              <a:rPr lang="en-US" dirty="0" smtClean="0">
                <a:solidFill>
                  <a:srgbClr val="FF0000"/>
                </a:solidFill>
                <a:latin typeface="Century Gothic" pitchFamily="34" charset="0"/>
              </a:rPr>
              <a:t>THE FINE-TUNING </a:t>
            </a:r>
            <a:r>
              <a:rPr lang="en-US" dirty="0" smtClean="0">
                <a:solidFill>
                  <a:srgbClr val="00B050"/>
                </a:solidFill>
              </a:rPr>
              <a:t>EVIDENCE</a:t>
            </a:r>
            <a:r>
              <a:rPr lang="en-US" dirty="0" smtClean="0">
                <a:solidFill>
                  <a:srgbClr val="FF0000"/>
                </a:solidFill>
              </a:rPr>
              <a:t> </a:t>
            </a:r>
            <a:r>
              <a:rPr lang="en-US" dirty="0" smtClean="0">
                <a:solidFill>
                  <a:srgbClr val="FF0000"/>
                </a:solidFill>
                <a:latin typeface="Impact" pitchFamily="34" charset="0"/>
              </a:rPr>
              <a:t>CONFIRMS</a:t>
            </a:r>
            <a:r>
              <a:rPr lang="en-US" dirty="0" smtClean="0">
                <a:solidFill>
                  <a:srgbClr val="FF0000"/>
                </a:solidFill>
              </a:rPr>
              <a:t> THE HYPOTHESIS OF </a:t>
            </a:r>
            <a:r>
              <a:rPr lang="en-US" dirty="0" smtClean="0">
                <a:solidFill>
                  <a:srgbClr val="00B050"/>
                </a:solidFill>
                <a:latin typeface="French Script MT" pitchFamily="66" charset="0"/>
              </a:rPr>
              <a:t>THEISM </a:t>
            </a:r>
            <a:r>
              <a:rPr lang="en-US" sz="4900" dirty="0" smtClean="0">
                <a:solidFill>
                  <a:srgbClr val="FF0000"/>
                </a:solidFill>
              </a:rPr>
              <a:t>MORE</a:t>
            </a:r>
            <a:r>
              <a:rPr lang="en-US" dirty="0" smtClean="0">
                <a:solidFill>
                  <a:srgbClr val="FF0000"/>
                </a:solidFill>
              </a:rPr>
              <a:t> THAN </a:t>
            </a:r>
            <a:r>
              <a:rPr lang="en-US" dirty="0" smtClean="0">
                <a:solidFill>
                  <a:srgbClr val="C00000"/>
                </a:solidFill>
              </a:rPr>
              <a:t>THE ATHEISTIC UNIQUE- UNIVERSE HYPOTHESIS</a:t>
            </a:r>
            <a:endParaRPr lang="en-US" dirty="0">
              <a:solidFill>
                <a:srgbClr val="C00000"/>
              </a:solidFill>
            </a:endParaRPr>
          </a:p>
        </p:txBody>
      </p:sp>
      <p:sp>
        <p:nvSpPr>
          <p:cNvPr id="3" name="Content Placeholder 2"/>
          <p:cNvSpPr>
            <a:spLocks noGrp="1"/>
          </p:cNvSpPr>
          <p:nvPr>
            <p:ph idx="1"/>
          </p:nvPr>
        </p:nvSpPr>
        <p:spPr>
          <a:xfrm>
            <a:off x="457200" y="2819400"/>
            <a:ext cx="8229600" cy="4038600"/>
          </a:xfrm>
        </p:spPr>
        <p:txBody>
          <a:bodyPr>
            <a:normAutofit/>
          </a:bodyPr>
          <a:lstStyle/>
          <a:p>
            <a:pPr>
              <a:buNone/>
            </a:pPr>
            <a:r>
              <a:rPr lang="en-US" sz="3600" dirty="0" smtClean="0"/>
              <a:t>HE ALSO </a:t>
            </a:r>
            <a:r>
              <a:rPr lang="en-US" sz="3600" dirty="0" smtClean="0">
                <a:solidFill>
                  <a:srgbClr val="FFC000"/>
                </a:solidFill>
              </a:rPr>
              <a:t>ARGUES</a:t>
            </a:r>
            <a:r>
              <a:rPr lang="en-US" sz="3600" dirty="0" smtClean="0"/>
              <a:t>, INDEPENDENTLY, THAT THE  </a:t>
            </a:r>
            <a:r>
              <a:rPr lang="en-US" sz="3600" dirty="0" smtClean="0">
                <a:solidFill>
                  <a:srgbClr val="C00000"/>
                </a:solidFill>
              </a:rPr>
              <a:t>ATHEISTIC MANY-UNIVERSES HYPOTHESIS </a:t>
            </a:r>
            <a:r>
              <a:rPr lang="en-US" sz="3600" dirty="0" smtClean="0"/>
              <a:t>“</a:t>
            </a:r>
            <a:r>
              <a:rPr lang="en-US" sz="3600" dirty="0" smtClean="0">
                <a:solidFill>
                  <a:srgbClr val="00B050"/>
                </a:solidFill>
              </a:rPr>
              <a:t>OUGHT </a:t>
            </a:r>
            <a:r>
              <a:rPr lang="en-US" sz="3600" dirty="0" smtClean="0"/>
              <a:t>TO BE REJECTED.”  HE </a:t>
            </a:r>
            <a:r>
              <a:rPr lang="en-US" sz="3600" i="1" dirty="0" smtClean="0">
                <a:solidFill>
                  <a:srgbClr val="00B050"/>
                </a:solidFill>
              </a:rPr>
              <a:t>SHOULD</a:t>
            </a:r>
            <a:r>
              <a:rPr lang="en-US" sz="3600" dirty="0" smtClean="0"/>
              <a:t> SAY: “CERTAIN THINGS COUNT </a:t>
            </a:r>
            <a:r>
              <a:rPr lang="en-US" sz="3600" dirty="0" smtClean="0">
                <a:latin typeface="Impact" pitchFamily="34" charset="0"/>
              </a:rPr>
              <a:t>STRONGLY</a:t>
            </a:r>
            <a:r>
              <a:rPr lang="en-US" sz="3600" dirty="0" smtClean="0"/>
              <a:t> </a:t>
            </a:r>
            <a:r>
              <a:rPr lang="en-US" sz="3600" b="1" dirty="0" smtClean="0"/>
              <a:t>AGAINST</a:t>
            </a:r>
            <a:r>
              <a:rPr lang="en-US" sz="3600" dirty="0" smtClean="0"/>
              <a:t> THIS HYPOTHESIS AS COMPARED TO THE HYPOTHESIS OF </a:t>
            </a:r>
            <a:r>
              <a:rPr lang="en-US" sz="3600" b="1" dirty="0" smtClean="0">
                <a:solidFill>
                  <a:srgbClr val="7030A0"/>
                </a:solidFill>
                <a:latin typeface="French Script MT" pitchFamily="66" charset="0"/>
              </a:rPr>
              <a:t>THEISM</a:t>
            </a:r>
            <a:r>
              <a:rPr lang="en-US" sz="3600" dirty="0" smtClean="0"/>
              <a:t>.</a:t>
            </a:r>
            <a:endParaRPr lang="en-US" sz="3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3581400"/>
          </a:xfrm>
        </p:spPr>
        <p:txBody>
          <a:bodyPr>
            <a:normAutofit fontScale="90000"/>
          </a:bodyPr>
          <a:lstStyle/>
          <a:p>
            <a:r>
              <a:rPr lang="en-US" dirty="0" smtClean="0">
                <a:solidFill>
                  <a:srgbClr val="FF0000"/>
                </a:solidFill>
              </a:rPr>
              <a:t>HIS </a:t>
            </a:r>
            <a:r>
              <a:rPr lang="en-US" dirty="0" smtClean="0">
                <a:solidFill>
                  <a:srgbClr val="00B050"/>
                </a:solidFill>
              </a:rPr>
              <a:t>ARGUMENT </a:t>
            </a:r>
            <a:r>
              <a:rPr lang="en-US" dirty="0" smtClean="0">
                <a:solidFill>
                  <a:srgbClr val="FF0000"/>
                </a:solidFill>
              </a:rPr>
              <a:t>IS </a:t>
            </a:r>
            <a:r>
              <a:rPr lang="en-US" dirty="0" smtClean="0">
                <a:solidFill>
                  <a:srgbClr val="00B050"/>
                </a:solidFill>
                <a:latin typeface="Impact" pitchFamily="34" charset="0"/>
              </a:rPr>
              <a:t>DEDUCTIVELY VALID</a:t>
            </a:r>
            <a:r>
              <a:rPr lang="en-US" dirty="0" smtClean="0">
                <a:solidFill>
                  <a:srgbClr val="FF0000"/>
                </a:solidFill>
              </a:rPr>
              <a:t>, </a:t>
            </a:r>
            <a:r>
              <a:rPr lang="en-US" b="1" dirty="0" smtClean="0">
                <a:solidFill>
                  <a:srgbClr val="FF0000"/>
                </a:solidFill>
              </a:rPr>
              <a:t>BUT</a:t>
            </a:r>
            <a:r>
              <a:rPr lang="en-US" dirty="0" smtClean="0">
                <a:solidFill>
                  <a:srgbClr val="FF0000"/>
                </a:solidFill>
              </a:rPr>
              <a:t> ITS </a:t>
            </a:r>
            <a:r>
              <a:rPr lang="en-US" b="1" dirty="0" smtClean="0">
                <a:solidFill>
                  <a:srgbClr val="FF0000"/>
                </a:solidFill>
              </a:rPr>
              <a:t>CONCLUSION</a:t>
            </a:r>
            <a:r>
              <a:rPr lang="en-US" dirty="0" smtClean="0">
                <a:solidFill>
                  <a:srgbClr val="FF0000"/>
                </a:solidFill>
              </a:rPr>
              <a:t> IS THAT</a:t>
            </a:r>
            <a:br>
              <a:rPr lang="en-US" dirty="0" smtClean="0">
                <a:solidFill>
                  <a:srgbClr val="FF0000"/>
                </a:solidFill>
              </a:rPr>
            </a:br>
            <a:r>
              <a:rPr lang="en-US" dirty="0" smtClean="0">
                <a:solidFill>
                  <a:srgbClr val="FF0000"/>
                </a:solidFill>
              </a:rPr>
              <a:t>ONE THING (</a:t>
            </a:r>
            <a:r>
              <a:rPr lang="en-US" b="1" dirty="0" smtClean="0">
                <a:solidFill>
                  <a:srgbClr val="7030A0"/>
                </a:solidFill>
                <a:latin typeface="French Script MT" pitchFamily="66" charset="0"/>
              </a:rPr>
              <a:t>THEISM</a:t>
            </a:r>
            <a:r>
              <a:rPr lang="en-US" dirty="0" smtClean="0">
                <a:solidFill>
                  <a:srgbClr val="FF0000"/>
                </a:solidFill>
              </a:rPr>
              <a:t>) IS MADE </a:t>
            </a:r>
            <a:r>
              <a:rPr lang="en-US" sz="6000" dirty="0" smtClean="0">
                <a:solidFill>
                  <a:srgbClr val="FF0000"/>
                </a:solidFill>
              </a:rPr>
              <a:t>MORE</a:t>
            </a:r>
            <a:r>
              <a:rPr lang="en-US" dirty="0" smtClean="0">
                <a:solidFill>
                  <a:srgbClr val="FF0000"/>
                </a:solidFill>
              </a:rPr>
              <a:t> </a:t>
            </a:r>
            <a:r>
              <a:rPr lang="en-US" dirty="0" smtClean="0">
                <a:solidFill>
                  <a:srgbClr val="00B050"/>
                </a:solidFill>
                <a:latin typeface="Impact" pitchFamily="34" charset="0"/>
              </a:rPr>
              <a:t>PROBABLE</a:t>
            </a:r>
            <a:r>
              <a:rPr lang="en-US" dirty="0" smtClean="0">
                <a:solidFill>
                  <a:srgbClr val="FF0000"/>
                </a:solidFill>
              </a:rPr>
              <a:t> THAN AN </a:t>
            </a:r>
            <a:r>
              <a:rPr lang="en-US" dirty="0" smtClean="0">
                <a:solidFill>
                  <a:srgbClr val="C00000"/>
                </a:solidFill>
                <a:latin typeface="Century Gothic" pitchFamily="34" charset="0"/>
              </a:rPr>
              <a:t>ATHEISTIC HYPOTHESIS</a:t>
            </a:r>
            <a:r>
              <a:rPr lang="en-US" dirty="0" smtClean="0">
                <a:latin typeface="Century Gothic" pitchFamily="34" charset="0"/>
              </a:rPr>
              <a:t/>
            </a:r>
            <a:br>
              <a:rPr lang="en-US" dirty="0" smtClean="0">
                <a:latin typeface="Century Gothic" pitchFamily="34" charset="0"/>
              </a:rPr>
            </a:br>
            <a:r>
              <a:rPr lang="en-US" dirty="0" smtClean="0">
                <a:latin typeface="Century Gothic" pitchFamily="34" charset="0"/>
              </a:rPr>
              <a:t> </a:t>
            </a:r>
            <a:endParaRPr lang="en-US" dirty="0">
              <a:latin typeface="Century Gothic" pitchFamily="34" charset="0"/>
            </a:endParaRPr>
          </a:p>
        </p:txBody>
      </p:sp>
      <p:sp>
        <p:nvSpPr>
          <p:cNvPr id="3" name="Content Placeholder 2"/>
          <p:cNvSpPr>
            <a:spLocks noGrp="1"/>
          </p:cNvSpPr>
          <p:nvPr>
            <p:ph idx="1"/>
          </p:nvPr>
        </p:nvSpPr>
        <p:spPr>
          <a:xfrm>
            <a:off x="457200" y="3733800"/>
            <a:ext cx="8229600" cy="3124200"/>
          </a:xfrm>
        </p:spPr>
        <p:txBody>
          <a:bodyPr>
            <a:normAutofit lnSpcReduction="10000"/>
          </a:bodyPr>
          <a:lstStyle/>
          <a:p>
            <a:r>
              <a:rPr lang="en-US" sz="4000" dirty="0" smtClean="0"/>
              <a:t>THIS </a:t>
            </a:r>
            <a:r>
              <a:rPr lang="en-US" sz="4000" i="1" dirty="0" smtClean="0">
                <a:solidFill>
                  <a:srgbClr val="7030A0"/>
                </a:solidFill>
              </a:rPr>
              <a:t>MAY</a:t>
            </a:r>
            <a:r>
              <a:rPr lang="en-US" sz="4000" dirty="0" smtClean="0"/>
              <a:t> BE </a:t>
            </a:r>
            <a:r>
              <a:rPr lang="en-US" sz="4000" b="1" dirty="0" smtClean="0">
                <a:solidFill>
                  <a:srgbClr val="FFC000"/>
                </a:solidFill>
                <a:latin typeface="Blackadder ITC" pitchFamily="82" charset="0"/>
              </a:rPr>
              <a:t>CONFUSING</a:t>
            </a:r>
            <a:r>
              <a:rPr lang="en-US" sz="4000" dirty="0" smtClean="0">
                <a:latin typeface="Blackadder ITC" pitchFamily="82" charset="0"/>
              </a:rPr>
              <a:t>.</a:t>
            </a:r>
            <a:r>
              <a:rPr lang="en-US" sz="4000" dirty="0" smtClean="0"/>
              <a:t>  THE </a:t>
            </a:r>
            <a:r>
              <a:rPr lang="en-US" sz="4000" b="1" dirty="0" smtClean="0">
                <a:solidFill>
                  <a:srgbClr val="00B050"/>
                </a:solidFill>
              </a:rPr>
              <a:t>ARGUMENT</a:t>
            </a:r>
            <a:r>
              <a:rPr lang="en-US" sz="4000" b="1" dirty="0" smtClean="0"/>
              <a:t> </a:t>
            </a:r>
            <a:r>
              <a:rPr lang="en-US" sz="4000" dirty="0" smtClean="0"/>
              <a:t>HE </a:t>
            </a:r>
            <a:r>
              <a:rPr lang="en-US" sz="4000" b="1" dirty="0" smtClean="0">
                <a:solidFill>
                  <a:srgbClr val="FFC000"/>
                </a:solidFill>
              </a:rPr>
              <a:t>GIVES</a:t>
            </a:r>
            <a:r>
              <a:rPr lang="en-US" sz="4000" dirty="0" smtClean="0"/>
              <a:t> IS SUPPOSED TO BE (AND IS) </a:t>
            </a:r>
            <a:r>
              <a:rPr lang="en-US" sz="4000" dirty="0" smtClean="0">
                <a:solidFill>
                  <a:srgbClr val="00B050"/>
                </a:solidFill>
                <a:latin typeface="Impact" pitchFamily="34" charset="0"/>
              </a:rPr>
              <a:t>DEDUCTIVELY VALID</a:t>
            </a:r>
            <a:r>
              <a:rPr lang="en-US" sz="4000" dirty="0" smtClean="0"/>
              <a:t>.  </a:t>
            </a:r>
            <a:r>
              <a:rPr lang="en-US" sz="4000" b="1" dirty="0" smtClean="0"/>
              <a:t>BUT </a:t>
            </a:r>
            <a:r>
              <a:rPr lang="en-US" sz="4000" dirty="0" smtClean="0"/>
              <a:t>THE </a:t>
            </a:r>
            <a:r>
              <a:rPr lang="en-US" sz="4000" b="1" dirty="0" smtClean="0">
                <a:solidFill>
                  <a:srgbClr val="FF0000"/>
                </a:solidFill>
              </a:rPr>
              <a:t>CONCLUSION </a:t>
            </a:r>
            <a:r>
              <a:rPr lang="en-US" sz="4000" dirty="0" smtClean="0"/>
              <a:t>CONCERNS </a:t>
            </a:r>
            <a:r>
              <a:rPr lang="en-US" sz="4000" dirty="0" smtClean="0">
                <a:solidFill>
                  <a:srgbClr val="00B050"/>
                </a:solidFill>
                <a:latin typeface="Impact" pitchFamily="34" charset="0"/>
              </a:rPr>
              <a:t>INDUCTIVE SUPPORT</a:t>
            </a:r>
            <a:r>
              <a:rPr lang="en-US" sz="4000" dirty="0" smtClean="0"/>
              <a:t>!</a:t>
            </a:r>
            <a:endParaRPr lang="en-US" sz="4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COLLINS’S </a:t>
            </a:r>
            <a:r>
              <a:rPr lang="en-US" dirty="0" smtClean="0">
                <a:solidFill>
                  <a:srgbClr val="FF0000"/>
                </a:solidFill>
                <a:latin typeface="Franklin Gothic Heavy" pitchFamily="34" charset="0"/>
              </a:rPr>
              <a:t>ARGUMENT</a:t>
            </a:r>
            <a:r>
              <a:rPr lang="en-US" dirty="0" smtClean="0">
                <a:solidFill>
                  <a:srgbClr val="FF0000"/>
                </a:solidFill>
              </a:rPr>
              <a:t> USES “</a:t>
            </a:r>
            <a:r>
              <a:rPr lang="en-US" dirty="0" smtClean="0">
                <a:solidFill>
                  <a:srgbClr val="00B050"/>
                </a:solidFill>
                <a:latin typeface="Impact" pitchFamily="34" charset="0"/>
              </a:rPr>
              <a:t>THE PRIME PRINCIPLE OF CONFIRMATION</a:t>
            </a:r>
            <a:r>
              <a:rPr lang="en-US"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a:xfrm>
            <a:off x="457200" y="1600200"/>
            <a:ext cx="8686800" cy="5257800"/>
          </a:xfrm>
        </p:spPr>
        <p:txBody>
          <a:bodyPr>
            <a:normAutofit lnSpcReduction="10000"/>
          </a:bodyPr>
          <a:lstStyle/>
          <a:p>
            <a:pPr>
              <a:buNone/>
            </a:pPr>
            <a:r>
              <a:rPr lang="en-US" dirty="0" smtClean="0"/>
              <a:t>  </a:t>
            </a:r>
            <a:r>
              <a:rPr lang="en-US" sz="4000" dirty="0" smtClean="0"/>
              <a:t>HIS </a:t>
            </a:r>
            <a:r>
              <a:rPr lang="en-US" sz="4000" dirty="0" smtClean="0">
                <a:solidFill>
                  <a:srgbClr val="00B050"/>
                </a:solidFill>
                <a:latin typeface="Impact" pitchFamily="34" charset="0"/>
              </a:rPr>
              <a:t>DEDUCTIVELY VALID ARGUMENT </a:t>
            </a:r>
          </a:p>
          <a:p>
            <a:pPr>
              <a:buNone/>
            </a:pPr>
            <a:r>
              <a:rPr lang="en-US" sz="4000" dirty="0" smtClean="0"/>
              <a:t>   </a:t>
            </a:r>
            <a:r>
              <a:rPr lang="en-US" sz="4000" b="1" dirty="0" smtClean="0">
                <a:solidFill>
                  <a:srgbClr val="FFC000"/>
                </a:solidFill>
              </a:rPr>
              <a:t>CONCERNS</a:t>
            </a:r>
            <a:r>
              <a:rPr lang="en-US" sz="4000" dirty="0" smtClean="0"/>
              <a:t>   </a:t>
            </a:r>
            <a:r>
              <a:rPr lang="en-US" sz="4000" b="1" dirty="0" smtClean="0"/>
              <a:t>ONLY</a:t>
            </a:r>
            <a:r>
              <a:rPr lang="en-US" sz="4000" dirty="0" smtClean="0"/>
              <a:t>  </a:t>
            </a:r>
            <a:r>
              <a:rPr lang="en-US" sz="4000" dirty="0" smtClean="0">
                <a:solidFill>
                  <a:srgbClr val="C00000"/>
                </a:solidFill>
              </a:rPr>
              <a:t>THE ATHEISTIC UNIQUE UNIVERSE </a:t>
            </a:r>
            <a:r>
              <a:rPr lang="en-US" sz="4000" dirty="0" smtClean="0"/>
              <a:t> </a:t>
            </a:r>
            <a:r>
              <a:rPr lang="en-US" sz="4000" b="1" dirty="0" smtClean="0">
                <a:solidFill>
                  <a:srgbClr val="FFC000"/>
                </a:solidFill>
              </a:rPr>
              <a:t>HYPOTHESIS</a:t>
            </a:r>
            <a:r>
              <a:rPr lang="en-US" sz="4000" dirty="0" smtClean="0"/>
              <a:t>  (AND THE </a:t>
            </a:r>
            <a:r>
              <a:rPr lang="en-US" sz="4000" dirty="0" smtClean="0">
                <a:solidFill>
                  <a:srgbClr val="7030A0"/>
                </a:solidFill>
                <a:latin typeface="French Script MT" pitchFamily="66" charset="0"/>
              </a:rPr>
              <a:t>THEISTIC </a:t>
            </a:r>
            <a:r>
              <a:rPr lang="en-US" sz="4000" b="1" dirty="0" smtClean="0">
                <a:solidFill>
                  <a:srgbClr val="FFC000"/>
                </a:solidFill>
              </a:rPr>
              <a:t>HYPOTHESIS</a:t>
            </a:r>
            <a:r>
              <a:rPr lang="en-US" sz="4000" dirty="0" smtClean="0"/>
              <a:t>).  IT </a:t>
            </a:r>
            <a:r>
              <a:rPr lang="en-US" sz="4400" b="1" dirty="0" smtClean="0"/>
              <a:t>DOESN’T</a:t>
            </a:r>
            <a:r>
              <a:rPr lang="en-US" sz="4000" dirty="0" smtClean="0"/>
              <a:t> CONCERN ,  AND HAS </a:t>
            </a:r>
            <a:r>
              <a:rPr lang="en-US" sz="4000" b="1" dirty="0" smtClean="0"/>
              <a:t>NOTHING</a:t>
            </a:r>
            <a:r>
              <a:rPr lang="en-US" sz="4000" dirty="0" smtClean="0"/>
              <a:t> TO DO WITH,  </a:t>
            </a:r>
            <a:r>
              <a:rPr lang="en-US" sz="4000" dirty="0" smtClean="0">
                <a:solidFill>
                  <a:srgbClr val="C00000"/>
                </a:solidFill>
              </a:rPr>
              <a:t>THE </a:t>
            </a:r>
            <a:r>
              <a:rPr lang="en-US" sz="4000" dirty="0" smtClean="0">
                <a:solidFill>
                  <a:srgbClr val="C00000"/>
                </a:solidFill>
                <a:latin typeface="Century Gothic" pitchFamily="34" charset="0"/>
              </a:rPr>
              <a:t>ATHEISTIC</a:t>
            </a:r>
            <a:r>
              <a:rPr lang="en-US" sz="4000" dirty="0" smtClean="0">
                <a:solidFill>
                  <a:srgbClr val="C00000"/>
                </a:solidFill>
              </a:rPr>
              <a:t> </a:t>
            </a:r>
            <a:r>
              <a:rPr lang="en-US" sz="4800" b="1" dirty="0" smtClean="0">
                <a:solidFill>
                  <a:srgbClr val="C00000"/>
                </a:solidFill>
              </a:rPr>
              <a:t>MANY</a:t>
            </a:r>
            <a:r>
              <a:rPr lang="en-US" sz="4000" dirty="0" smtClean="0">
                <a:solidFill>
                  <a:srgbClr val="C00000"/>
                </a:solidFill>
              </a:rPr>
              <a:t>-UNIVERSES</a:t>
            </a:r>
            <a:r>
              <a:rPr lang="en-US" sz="4000" dirty="0" smtClean="0"/>
              <a:t> </a:t>
            </a:r>
            <a:r>
              <a:rPr lang="en-US" sz="4000" b="1" dirty="0" smtClean="0">
                <a:solidFill>
                  <a:srgbClr val="FFC000"/>
                </a:solidFill>
              </a:rPr>
              <a:t>HYPOTHESIS</a:t>
            </a:r>
            <a:r>
              <a:rPr lang="en-US" sz="4000" dirty="0" smtClean="0"/>
              <a:t>.</a:t>
            </a:r>
            <a:endParaRPr lang="en-US" sz="4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Impact" pitchFamily="34" charset="0"/>
              </a:rPr>
              <a:t>THE MAIN ARGUMENT</a:t>
            </a:r>
            <a:endParaRPr lang="en-US" dirty="0">
              <a:solidFill>
                <a:srgbClr val="FF0000"/>
              </a:solidFill>
              <a:latin typeface="Impact" pitchFamily="34" charset="0"/>
            </a:endParaRPr>
          </a:p>
        </p:txBody>
      </p:sp>
      <p:sp>
        <p:nvSpPr>
          <p:cNvPr id="3" name="Content Placeholder 2"/>
          <p:cNvSpPr>
            <a:spLocks noGrp="1"/>
          </p:cNvSpPr>
          <p:nvPr>
            <p:ph idx="1"/>
          </p:nvPr>
        </p:nvSpPr>
        <p:spPr>
          <a:xfrm>
            <a:off x="457200" y="1295400"/>
            <a:ext cx="8229600" cy="4830763"/>
          </a:xfrm>
        </p:spPr>
        <p:txBody>
          <a:bodyPr>
            <a:normAutofit/>
          </a:bodyPr>
          <a:lstStyle/>
          <a:p>
            <a:pPr>
              <a:buNone/>
            </a:pPr>
            <a:r>
              <a:rPr lang="en-US" dirty="0" smtClean="0">
                <a:latin typeface="Impact" pitchFamily="34" charset="0"/>
              </a:rPr>
              <a:t>THE PREMISES</a:t>
            </a:r>
            <a:r>
              <a:rPr lang="en-US" dirty="0" smtClean="0"/>
              <a:t>:</a:t>
            </a:r>
          </a:p>
          <a:p>
            <a:r>
              <a:rPr lang="en-US" dirty="0" smtClean="0"/>
              <a:t>(</a:t>
            </a:r>
            <a:r>
              <a:rPr lang="en-US" dirty="0" smtClean="0"/>
              <a:t>1)  THE FINE-TUNING OF THE COSMOS IS NOT IMPROBABLE GIVEN THE THEISTIC HYPOTHESIS.</a:t>
            </a:r>
          </a:p>
          <a:p>
            <a:r>
              <a:rPr lang="en-US" dirty="0" smtClean="0"/>
              <a:t>(2)  THE FINE-TUNING OF THE COSMOS IS IMPROBABLE GIVEN THE ATHEISTIC (SINGLE-UNIVERSE) HYPOTHESIS.</a:t>
            </a:r>
          </a:p>
          <a:p>
            <a:r>
              <a:rPr lang="en-US" dirty="0" smtClean="0"/>
              <a:t>(3)  THE PRIME PRINCIPLE OF CONFIRMATION IS TRUE</a:t>
            </a:r>
            <a:r>
              <a:rPr lang="en-US" dirty="0" smtClean="0"/>
              <a: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rgbClr val="00B050"/>
                </a:solidFill>
                <a:latin typeface="Impact" pitchFamily="34" charset="0"/>
              </a:rPr>
              <a:t>PRIME PRINCIPLE OF CONFIRMATION</a:t>
            </a:r>
            <a:r>
              <a:rPr lang="en-US" dirty="0" smtClean="0"/>
              <a:t/>
            </a:r>
            <a:br>
              <a:rPr lang="en-US" dirty="0" smtClean="0"/>
            </a:br>
            <a:r>
              <a:rPr lang="en-US" dirty="0" smtClean="0"/>
              <a:t>(“</a:t>
            </a:r>
            <a:r>
              <a:rPr lang="en-US" b="1" dirty="0" smtClean="0"/>
              <a:t>THE LIKELIHOOD PRINCIPLE</a:t>
            </a:r>
            <a:r>
              <a:rPr lang="en-US" dirty="0" smtClean="0"/>
              <a:t>”)</a:t>
            </a:r>
            <a:endParaRPr lang="en-US" dirty="0"/>
          </a:p>
        </p:txBody>
      </p:sp>
      <p:sp>
        <p:nvSpPr>
          <p:cNvPr id="9219" name="Content Placeholder 2"/>
          <p:cNvSpPr>
            <a:spLocks noGrp="1"/>
          </p:cNvSpPr>
          <p:nvPr>
            <p:ph idx="1"/>
          </p:nvPr>
        </p:nvSpPr>
        <p:spPr/>
        <p:txBody>
          <a:bodyPr/>
          <a:lstStyle/>
          <a:p>
            <a:pPr eaLnBrk="1" hangingPunct="1"/>
            <a:r>
              <a:rPr lang="en-US" dirty="0" smtClean="0"/>
              <a:t>When comparing two hypothesis (e.g. </a:t>
            </a:r>
            <a:r>
              <a:rPr lang="en-US" b="1" dirty="0" smtClean="0"/>
              <a:t>NH</a:t>
            </a:r>
            <a:r>
              <a:rPr lang="en-US" b="1" baseline="-25000" dirty="0" smtClean="0"/>
              <a:t>1 </a:t>
            </a:r>
            <a:r>
              <a:rPr lang="en-US" dirty="0" smtClean="0"/>
              <a:t>and </a:t>
            </a:r>
            <a:r>
              <a:rPr lang="en-US" b="1" dirty="0" smtClean="0"/>
              <a:t>TH</a:t>
            </a:r>
            <a:r>
              <a:rPr lang="en-US" dirty="0" smtClean="0"/>
              <a:t>) with respect to certain observed evidence (e.g. </a:t>
            </a:r>
            <a:r>
              <a:rPr lang="en-US" b="1" dirty="0" smtClean="0"/>
              <a:t>D</a:t>
            </a:r>
            <a:r>
              <a:rPr lang="en-US" dirty="0" smtClean="0"/>
              <a:t>),  the hypothesis  that would make it more likely to observe that evidence is more highly confirmed  by the observation  (i.e., is made more probable).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rgbClr val="FF0000"/>
                </a:solidFill>
                <a:latin typeface="Impact" pitchFamily="34" charset="0"/>
              </a:rPr>
              <a:t>THE CONCLUSION</a:t>
            </a:r>
            <a:endParaRPr lang="en-US" sz="4800" dirty="0">
              <a:solidFill>
                <a:srgbClr val="FF0000"/>
              </a:solidFill>
              <a:latin typeface="Impact" pitchFamily="34" charset="0"/>
            </a:endParaRPr>
          </a:p>
        </p:txBody>
      </p:sp>
      <p:sp>
        <p:nvSpPr>
          <p:cNvPr id="3" name="Content Placeholder 2"/>
          <p:cNvSpPr>
            <a:spLocks noGrp="1"/>
          </p:cNvSpPr>
          <p:nvPr>
            <p:ph idx="1"/>
          </p:nvPr>
        </p:nvSpPr>
        <p:spPr/>
        <p:txBody>
          <a:bodyPr/>
          <a:lstStyle/>
          <a:p>
            <a:pPr>
              <a:buNone/>
            </a:pPr>
            <a:r>
              <a:rPr lang="en-US" sz="4400" dirty="0" smtClean="0"/>
              <a:t>  (4)  THE </a:t>
            </a:r>
            <a:r>
              <a:rPr lang="en-US" sz="4400" b="1" dirty="0" smtClean="0">
                <a:solidFill>
                  <a:srgbClr val="7030A0"/>
                </a:solidFill>
                <a:latin typeface="French Script MT" pitchFamily="66" charset="0"/>
              </a:rPr>
              <a:t>THEISTIC</a:t>
            </a:r>
            <a:r>
              <a:rPr lang="en-US" sz="4400" dirty="0" smtClean="0"/>
              <a:t> </a:t>
            </a:r>
            <a:r>
              <a:rPr lang="en-US" sz="4400" dirty="0" smtClean="0"/>
              <a:t> HYPOTHESIS </a:t>
            </a:r>
            <a:r>
              <a:rPr lang="en-US" sz="4400" dirty="0" smtClean="0"/>
              <a:t>IS </a:t>
            </a:r>
            <a:r>
              <a:rPr lang="en-US" sz="4800" dirty="0" smtClean="0"/>
              <a:t>MORE</a:t>
            </a:r>
            <a:r>
              <a:rPr lang="en-US" sz="4400" dirty="0" smtClean="0"/>
              <a:t> </a:t>
            </a:r>
            <a:r>
              <a:rPr lang="en-US" sz="4400" dirty="0" smtClean="0">
                <a:solidFill>
                  <a:srgbClr val="00B050"/>
                </a:solidFill>
                <a:latin typeface="Impact" pitchFamily="34" charset="0"/>
              </a:rPr>
              <a:t>HIGHLY CONFIRMED </a:t>
            </a:r>
            <a:r>
              <a:rPr lang="en-US" sz="4400" dirty="0" smtClean="0"/>
              <a:t>BY THE FINE-TUNING OF THE COSMOS THEN IS THE </a:t>
            </a:r>
            <a:r>
              <a:rPr lang="en-US" sz="4400" b="1" dirty="0" smtClean="0"/>
              <a:t>ATHEISTIC</a:t>
            </a:r>
            <a:r>
              <a:rPr lang="en-US" sz="4400" dirty="0" smtClean="0"/>
              <a:t> (SINGLE-UNIVERSE) HYPOTHESIS.</a:t>
            </a:r>
            <a:endParaRPr lang="en-US" sz="4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1510</TotalTime>
  <Words>1018</Words>
  <Application>Microsoft Office PowerPoint</Application>
  <PresentationFormat>On-screen Show (4:3)</PresentationFormat>
  <Paragraphs>59</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LECTURE 19</vt:lpstr>
      <vt:lpstr>AN INFORMAL ANALOGY</vt:lpstr>
      <vt:lpstr>ARGUMENTS FROM DESIGN</vt:lpstr>
      <vt:lpstr>COLLINS ARGUES THAT THE FINE-TUNING EVIDENCE CONFIRMS THE HYPOTHESIS OF THEISM MORE THAN THE ATHEISTIC UNIQUE- UNIVERSE HYPOTHESIS</vt:lpstr>
      <vt:lpstr>HIS ARGUMENT IS DEDUCTIVELY VALID, BUT ITS CONCLUSION IS THAT ONE THING (THEISM) IS MADE MORE PROBABLE THAN AN ATHEISTIC HYPOTHESIS  </vt:lpstr>
      <vt:lpstr>COLLINS’S ARGUMENT USES “THE PRIME PRINCIPLE OF CONFIRMATION”</vt:lpstr>
      <vt:lpstr>THE MAIN ARGUMENT</vt:lpstr>
      <vt:lpstr>PRIME PRINCIPLE OF CONFIRMATION (“THE LIKELIHOOD PRINCIPLE”)</vt:lpstr>
      <vt:lpstr>THE CONCLUSION</vt:lpstr>
      <vt:lpstr>COLLINS ARGUES THAT HIS PREMISES ARE SUPPORTED </vt:lpstr>
      <vt:lpstr>PREMISE (2) IS SUPPORTED</vt:lpstr>
      <vt:lpstr>THE PRIME PRINCIPLE OF CONFIRMATION IS TRUE</vt:lpstr>
      <vt:lpstr>THE ARGUMENT IS DEDUCTIVELY VALID</vt:lpstr>
      <vt:lpstr>OBJECTIONS</vt:lpstr>
      <vt:lpstr>CONCLUSION</vt:lpstr>
      <vt:lpstr>THE MANY-UNIVERSES ATHEISTIC HYPOTHESIS</vt:lpstr>
      <vt:lpstr>OBJECTIONS TO THE MANY-UNIVERSES HYPOTHESIS</vt:lpstr>
      <vt:lpstr>A UNIVERSE GENERATOR?</vt:lpstr>
      <vt:lpstr>THE SECOND LAW OF THERMODYNAMICS</vt:lpstr>
      <vt:lpstr>THE MANY-UNIVERSE HYPOTHESIS STILL DOES NOT MAKE THE INITIAL ORDER LIKELY</vt:lpstr>
      <vt:lpstr>0VERALL CONCLUSION</vt:lpstr>
      <vt:lpstr>YOU ARE INVITED AND ENCOURAGED TO DRAW YOUR OWN CONCLUSIONS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WILL TO BELIEVE</dc:title>
  <dc:creator>Curtis Anthony Anderson</dc:creator>
  <cp:lastModifiedBy>Curtis Anthony Anderson</cp:lastModifiedBy>
  <cp:revision>100</cp:revision>
  <dcterms:created xsi:type="dcterms:W3CDTF">2012-11-21T18:30:47Z</dcterms:created>
  <dcterms:modified xsi:type="dcterms:W3CDTF">2013-03-15T18:24:42Z</dcterms:modified>
</cp:coreProperties>
</file>