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9" r:id="rId6"/>
    <p:sldId id="259" r:id="rId7"/>
    <p:sldId id="260" r:id="rId8"/>
    <p:sldId id="261" r:id="rId9"/>
    <p:sldId id="262" r:id="rId10"/>
    <p:sldId id="263" r:id="rId11"/>
    <p:sldId id="264" r:id="rId12"/>
    <p:sldId id="265" r:id="rId13"/>
    <p:sldId id="266" r:id="rId14"/>
    <p:sldId id="267"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41" autoAdjust="0"/>
    <p:restoredTop sz="94660"/>
  </p:normalViewPr>
  <p:slideViewPr>
    <p:cSldViewPr>
      <p:cViewPr varScale="1">
        <p:scale>
          <a:sx n="48" d="100"/>
          <a:sy n="48" d="100"/>
        </p:scale>
        <p:origin x="-1262"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707EB2-8482-4C83-8DAE-FBEFADB1BFD1}" type="datetimeFigureOut">
              <a:rPr lang="en-US" smtClean="0"/>
              <a:pPr/>
              <a:t>1/10/2013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4737E-BD03-45F6-8AD2-9BD84BECD04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707EB2-8482-4C83-8DAE-FBEFADB1BFD1}" type="datetimeFigureOut">
              <a:rPr lang="en-US" smtClean="0"/>
              <a:pPr/>
              <a:t>1/10/2013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4737E-BD03-45F6-8AD2-9BD84BECD0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707EB2-8482-4C83-8DAE-FBEFADB1BFD1}" type="datetimeFigureOut">
              <a:rPr lang="en-US" smtClean="0"/>
              <a:pPr/>
              <a:t>1/10/2013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4737E-BD03-45F6-8AD2-9BD84BECD0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707EB2-8482-4C83-8DAE-FBEFADB1BFD1}" type="datetimeFigureOut">
              <a:rPr lang="en-US" smtClean="0"/>
              <a:pPr/>
              <a:t>1/10/2013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4737E-BD03-45F6-8AD2-9BD84BECD0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707EB2-8482-4C83-8DAE-FBEFADB1BFD1}" type="datetimeFigureOut">
              <a:rPr lang="en-US" smtClean="0"/>
              <a:pPr/>
              <a:t>1/10/2013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4737E-BD03-45F6-8AD2-9BD84BECD04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707EB2-8482-4C83-8DAE-FBEFADB1BFD1}" type="datetimeFigureOut">
              <a:rPr lang="en-US" smtClean="0"/>
              <a:pPr/>
              <a:t>1/10/2013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4737E-BD03-45F6-8AD2-9BD84BECD0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707EB2-8482-4C83-8DAE-FBEFADB1BFD1}" type="datetimeFigureOut">
              <a:rPr lang="en-US" smtClean="0"/>
              <a:pPr/>
              <a:t>1/10/2013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94737E-BD03-45F6-8AD2-9BD84BECD0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707EB2-8482-4C83-8DAE-FBEFADB1BFD1}" type="datetimeFigureOut">
              <a:rPr lang="en-US" smtClean="0"/>
              <a:pPr/>
              <a:t>1/10/2013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94737E-BD03-45F6-8AD2-9BD84BECD0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707EB2-8482-4C83-8DAE-FBEFADB1BFD1}" type="datetimeFigureOut">
              <a:rPr lang="en-US" smtClean="0"/>
              <a:pPr/>
              <a:t>1/10/2013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94737E-BD03-45F6-8AD2-9BD84BECD0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707EB2-8482-4C83-8DAE-FBEFADB1BFD1}" type="datetimeFigureOut">
              <a:rPr lang="en-US" smtClean="0"/>
              <a:pPr/>
              <a:t>1/10/2013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4737E-BD03-45F6-8AD2-9BD84BECD0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707EB2-8482-4C83-8DAE-FBEFADB1BFD1}" type="datetimeFigureOut">
              <a:rPr lang="en-US" smtClean="0"/>
              <a:pPr/>
              <a:t>1/10/2013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4737E-BD03-45F6-8AD2-9BD84BECD0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07EB2-8482-4C83-8DAE-FBEFADB1BFD1}" type="datetimeFigureOut">
              <a:rPr lang="en-US" smtClean="0"/>
              <a:pPr/>
              <a:t>1/10/2013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94737E-BD03-45F6-8AD2-9BD84BECD0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ebooks.adelaide.edu.au/h/hume/david/h92e/chapter10.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Word_2007_Document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2</a:t>
            </a:r>
            <a:endParaRPr lang="en-US" dirty="0"/>
          </a:p>
        </p:txBody>
      </p:sp>
      <p:sp>
        <p:nvSpPr>
          <p:cNvPr id="3" name="Subtitle 2"/>
          <p:cNvSpPr>
            <a:spLocks noGrp="1"/>
          </p:cNvSpPr>
          <p:nvPr>
            <p:ph type="subTitle" idx="1"/>
          </p:nvPr>
        </p:nvSpPr>
        <p:spPr/>
        <p:txBody>
          <a:bodyPr/>
          <a:lstStyle/>
          <a:p>
            <a:r>
              <a:rPr lang="en-US" dirty="0" smtClean="0"/>
              <a:t>JANUARY 10, 20`13</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dirty="0" smtClean="0">
                <a:solidFill>
                  <a:srgbClr val="FF0000"/>
                </a:solidFill>
              </a:rPr>
              <a:t>“MORAL”  EVIDENCE</a:t>
            </a:r>
            <a:endParaRPr lang="en-US" dirty="0">
              <a:solidFill>
                <a:srgbClr val="FF0000"/>
              </a:solidFill>
            </a:endParaRPr>
          </a:p>
        </p:txBody>
      </p:sp>
      <p:sp>
        <p:nvSpPr>
          <p:cNvPr id="3" name="Content Placeholder 2"/>
          <p:cNvSpPr>
            <a:spLocks noGrp="1"/>
          </p:cNvSpPr>
          <p:nvPr>
            <p:ph idx="1"/>
          </p:nvPr>
        </p:nvSpPr>
        <p:spPr>
          <a:xfrm>
            <a:off x="457200" y="838200"/>
            <a:ext cx="8229600" cy="6248400"/>
          </a:xfrm>
        </p:spPr>
        <p:txBody>
          <a:bodyPr>
            <a:normAutofit lnSpcReduction="10000"/>
          </a:bodyPr>
          <a:lstStyle/>
          <a:p>
            <a:pPr>
              <a:buNone/>
            </a:pPr>
            <a:r>
              <a:rPr lang="en-US" sz="3600" b="1" dirty="0" smtClean="0">
                <a:latin typeface="Impact" pitchFamily="34" charset="0"/>
              </a:rPr>
              <a:t>EXAMPLE</a:t>
            </a:r>
            <a:r>
              <a:rPr lang="en-US" sz="3600" dirty="0" smtClean="0"/>
              <a:t>:   WILL THE WEATHER IN JUNE OF THIS YEAR BE </a:t>
            </a:r>
            <a:r>
              <a:rPr lang="en-US" sz="3600" b="1" dirty="0" smtClean="0">
                <a:solidFill>
                  <a:srgbClr val="00B050"/>
                </a:solidFill>
              </a:rPr>
              <a:t>MUCH</a:t>
            </a:r>
            <a:r>
              <a:rPr lang="en-US" sz="3600" dirty="0" smtClean="0">
                <a:solidFill>
                  <a:srgbClr val="00B050"/>
                </a:solidFill>
              </a:rPr>
              <a:t>  BETTER  </a:t>
            </a:r>
            <a:r>
              <a:rPr lang="en-US" sz="3600" dirty="0" smtClean="0"/>
              <a:t>THAN IT WILL BE IN DECEMBER  (IN ABERDEEN,  SCOTLAND, LET’S SAY)?     </a:t>
            </a:r>
            <a:r>
              <a:rPr lang="en-US" sz="3600" b="1" dirty="0" smtClean="0">
                <a:solidFill>
                  <a:srgbClr val="FFC000"/>
                </a:solidFill>
              </a:rPr>
              <a:t>PROBABLY</a:t>
            </a:r>
            <a:r>
              <a:rPr lang="en-US" sz="3600" dirty="0" smtClean="0"/>
              <a:t>  YES  (BUT </a:t>
            </a:r>
            <a:r>
              <a:rPr lang="en-US" sz="3600" b="1" dirty="0" smtClean="0"/>
              <a:t>NOT</a:t>
            </a:r>
            <a:r>
              <a:rPr lang="en-US" sz="3600" dirty="0" smtClean="0"/>
              <a:t> </a:t>
            </a:r>
            <a:r>
              <a:rPr lang="en-US" sz="3600" dirty="0" smtClean="0">
                <a:solidFill>
                  <a:srgbClr val="FFC000"/>
                </a:solidFill>
              </a:rPr>
              <a:t>CERTAIN</a:t>
            </a:r>
            <a:r>
              <a:rPr lang="en-US" sz="3600" dirty="0" smtClean="0"/>
              <a:t>).  HAS A VERY HIGH DEGREE  OF “MORAL  CERTAINTY”.</a:t>
            </a:r>
          </a:p>
          <a:p>
            <a:pPr>
              <a:buNone/>
            </a:pPr>
            <a:r>
              <a:rPr lang="en-US" sz="3600" dirty="0" smtClean="0">
                <a:latin typeface="Impact" pitchFamily="34" charset="0"/>
              </a:rPr>
              <a:t>EXAMPLE</a:t>
            </a:r>
            <a:r>
              <a:rPr lang="en-US" sz="3600" dirty="0" smtClean="0"/>
              <a:t>:   WILL THE WEATHER  NEXT WEEK  IN </a:t>
            </a:r>
            <a:r>
              <a:rPr lang="en-US" sz="3600" dirty="0" smtClean="0">
                <a:solidFill>
                  <a:srgbClr val="7030A0"/>
                </a:solidFill>
                <a:latin typeface="French Script MT" pitchFamily="66" charset="0"/>
              </a:rPr>
              <a:t>SANTA BARBARA</a:t>
            </a:r>
            <a:r>
              <a:rPr lang="en-US" sz="3600" dirty="0" smtClean="0">
                <a:latin typeface="French Script MT" pitchFamily="66" charset="0"/>
              </a:rPr>
              <a:t> </a:t>
            </a:r>
            <a:r>
              <a:rPr lang="en-US" sz="3600" dirty="0" smtClean="0"/>
              <a:t>BE </a:t>
            </a:r>
            <a:r>
              <a:rPr lang="en-US" sz="3600" dirty="0" smtClean="0">
                <a:solidFill>
                  <a:srgbClr val="92D050"/>
                </a:solidFill>
              </a:rPr>
              <a:t>BETTER</a:t>
            </a:r>
            <a:r>
              <a:rPr lang="en-US" sz="3600" dirty="0" smtClean="0"/>
              <a:t> THAN THIS WEEK?    HAS A VERY SLIGHT DEGREE OF </a:t>
            </a:r>
            <a:r>
              <a:rPr lang="en-US" sz="3600" b="1" dirty="0" smtClean="0">
                <a:solidFill>
                  <a:srgbClr val="FFC000"/>
                </a:solidFill>
              </a:rPr>
              <a:t>PROBABILITY</a:t>
            </a:r>
            <a:r>
              <a:rPr lang="en-US" sz="3600" dirty="0" smtClean="0"/>
              <a:t>   </a:t>
            </a:r>
            <a:r>
              <a:rPr lang="en-US" sz="4000" dirty="0" smtClean="0"/>
              <a:t>ABOVE</a:t>
            </a:r>
            <a:r>
              <a:rPr lang="en-US" sz="3600" dirty="0" smtClean="0"/>
              <a:t>  </a:t>
            </a:r>
            <a:r>
              <a:rPr lang="en-US" sz="3600" b="1" dirty="0" smtClean="0">
                <a:solidFill>
                  <a:srgbClr val="002060"/>
                </a:solidFill>
              </a:rPr>
              <a:t>½ </a:t>
            </a:r>
            <a:r>
              <a:rPr lang="en-US" sz="3600" dirty="0" smtClean="0"/>
              <a:t>,   </a:t>
            </a:r>
            <a:r>
              <a:rPr lang="en-US" sz="3600" i="1" dirty="0" smtClean="0"/>
              <a:t>IF ANY.</a:t>
            </a:r>
            <a:endParaRPr lang="en-US" sz="3600" i="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
            </a:r>
            <a:r>
              <a:rPr lang="en-US" dirty="0" smtClean="0">
                <a:solidFill>
                  <a:srgbClr val="C00000"/>
                </a:solidFill>
                <a:latin typeface="Impact" pitchFamily="34" charset="0"/>
              </a:rPr>
              <a:t>FULL PROOF</a:t>
            </a:r>
            <a:r>
              <a:rPr lang="en-US" dirty="0" smtClean="0"/>
              <a:t>” (IN HUME’S TERMINOLOGY)</a:t>
            </a:r>
            <a:endParaRPr lang="en-US" dirty="0"/>
          </a:p>
        </p:txBody>
      </p:sp>
      <p:sp>
        <p:nvSpPr>
          <p:cNvPr id="3" name="Content Placeholder 2"/>
          <p:cNvSpPr>
            <a:spLocks noGrp="1"/>
          </p:cNvSpPr>
          <p:nvPr>
            <p:ph idx="1"/>
          </p:nvPr>
        </p:nvSpPr>
        <p:spPr/>
        <p:txBody>
          <a:bodyPr/>
          <a:lstStyle/>
          <a:p>
            <a:pPr>
              <a:buNone/>
            </a:pPr>
            <a:r>
              <a:rPr lang="en-US" dirty="0" smtClean="0"/>
              <a:t>IF  </a:t>
            </a:r>
            <a:r>
              <a:rPr lang="en-US" b="1" dirty="0" smtClean="0"/>
              <a:t>EVERY</a:t>
            </a:r>
            <a:r>
              <a:rPr lang="en-US" dirty="0" smtClean="0"/>
              <a:t>  </a:t>
            </a:r>
            <a:r>
              <a:rPr lang="en-US" b="1" dirty="0" smtClean="0">
                <a:solidFill>
                  <a:srgbClr val="FFC000"/>
                </a:solidFill>
              </a:rPr>
              <a:t>OBSERVED</a:t>
            </a:r>
            <a:r>
              <a:rPr lang="en-US" dirty="0" smtClean="0"/>
              <a:t>  </a:t>
            </a:r>
            <a:r>
              <a:rPr lang="en-US" dirty="0" smtClean="0">
                <a:latin typeface="Impact" pitchFamily="34" charset="0"/>
              </a:rPr>
              <a:t>A</a:t>
            </a:r>
            <a:r>
              <a:rPr lang="en-US" dirty="0" smtClean="0"/>
              <a:t>   HAS BEEN A </a:t>
            </a:r>
            <a:r>
              <a:rPr lang="en-US" dirty="0" smtClean="0">
                <a:latin typeface="Impact" pitchFamily="34" charset="0"/>
              </a:rPr>
              <a:t>B</a:t>
            </a:r>
            <a:r>
              <a:rPr lang="en-US" dirty="0" smtClean="0"/>
              <a:t>,   THEN ONE HAS THE  “</a:t>
            </a:r>
            <a:r>
              <a:rPr lang="en-US" sz="3600" dirty="0" smtClean="0"/>
              <a:t>LAST</a:t>
            </a:r>
            <a:r>
              <a:rPr lang="en-US" dirty="0" smtClean="0"/>
              <a:t> (I.E., HIGHEST) DEGREE OF ASSURANCE”  -  A  “</a:t>
            </a:r>
            <a:r>
              <a:rPr lang="en-US" dirty="0" smtClean="0">
                <a:solidFill>
                  <a:srgbClr val="C00000"/>
                </a:solidFill>
                <a:latin typeface="Impact" pitchFamily="34" charset="0"/>
              </a:rPr>
              <a:t>FULL PROOF</a:t>
            </a:r>
            <a:r>
              <a:rPr lang="en-US" dirty="0" smtClean="0"/>
              <a:t>”  THAT THE NEXT OBSERVED </a:t>
            </a:r>
            <a:r>
              <a:rPr lang="en-US" dirty="0" smtClean="0">
                <a:latin typeface="Impact" pitchFamily="34" charset="0"/>
              </a:rPr>
              <a:t>A</a:t>
            </a:r>
            <a:r>
              <a:rPr lang="en-US" dirty="0" smtClean="0"/>
              <a:t> WILL BE A </a:t>
            </a:r>
            <a:r>
              <a:rPr lang="en-US" dirty="0" smtClean="0">
                <a:latin typeface="Impact" pitchFamily="34" charset="0"/>
              </a:rPr>
              <a:t>B</a:t>
            </a:r>
            <a:r>
              <a:rPr lang="en-US" dirty="0" smtClean="0"/>
              <a:t>.</a:t>
            </a:r>
          </a:p>
          <a:p>
            <a:pPr>
              <a:buNone/>
            </a:pPr>
            <a:r>
              <a:rPr lang="en-US" dirty="0" smtClean="0"/>
              <a:t>OTHERWISE,  IF THE CONJUNCTION OF </a:t>
            </a:r>
            <a:r>
              <a:rPr lang="en-US" dirty="0" smtClean="0">
                <a:latin typeface="Impact" pitchFamily="34" charset="0"/>
              </a:rPr>
              <a:t>A’S</a:t>
            </a:r>
            <a:r>
              <a:rPr lang="en-US" dirty="0" smtClean="0"/>
              <a:t> AND </a:t>
            </a:r>
            <a:r>
              <a:rPr lang="en-US" dirty="0" smtClean="0">
                <a:latin typeface="Impact" pitchFamily="34" charset="0"/>
              </a:rPr>
              <a:t>B’S</a:t>
            </a:r>
            <a:r>
              <a:rPr lang="en-US" dirty="0" smtClean="0"/>
              <a:t>  HAS NOT BEEN UNIFORM,  ONE HAS ONLY A </a:t>
            </a:r>
            <a:r>
              <a:rPr lang="en-US" dirty="0" smtClean="0">
                <a:latin typeface="Century Gothic" pitchFamily="34" charset="0"/>
              </a:rPr>
              <a:t>PROBABILITY</a:t>
            </a:r>
            <a:r>
              <a:rPr lang="en-US" dirty="0" smtClean="0"/>
              <a:t> THAT THE NEXT </a:t>
            </a:r>
            <a:r>
              <a:rPr lang="en-US" dirty="0" smtClean="0">
                <a:latin typeface="Impact" pitchFamily="34" charset="0"/>
              </a:rPr>
              <a:t>A</a:t>
            </a:r>
            <a:r>
              <a:rPr lang="en-US" dirty="0" smtClean="0"/>
              <a:t> WILL BE A </a:t>
            </a:r>
            <a:r>
              <a:rPr lang="en-US" dirty="0" smtClean="0">
                <a:latin typeface="Impact" pitchFamily="34" charset="0"/>
              </a:rPr>
              <a:t>B</a:t>
            </a:r>
            <a:r>
              <a:rPr lang="en-US" dirty="0" smtClean="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rmAutofit fontScale="90000"/>
          </a:bodyPr>
          <a:lstStyle/>
          <a:p>
            <a:r>
              <a:rPr lang="en-US" dirty="0" smtClean="0">
                <a:solidFill>
                  <a:srgbClr val="FF0000"/>
                </a:solidFill>
              </a:rPr>
              <a:t>HUME APPLIES HIS PRINCIPLES OF INDUCTIVE REASONING TO TESTIMONY</a:t>
            </a:r>
            <a:endParaRPr lang="en-US" dirty="0">
              <a:solidFill>
                <a:srgbClr val="FF0000"/>
              </a:solidFill>
            </a:endParaRPr>
          </a:p>
        </p:txBody>
      </p:sp>
      <p:sp>
        <p:nvSpPr>
          <p:cNvPr id="3" name="Content Placeholder 2"/>
          <p:cNvSpPr>
            <a:spLocks noGrp="1"/>
          </p:cNvSpPr>
          <p:nvPr>
            <p:ph idx="1"/>
          </p:nvPr>
        </p:nvSpPr>
        <p:spPr>
          <a:xfrm>
            <a:off x="457200" y="2286000"/>
            <a:ext cx="8229600" cy="3840163"/>
          </a:xfrm>
        </p:spPr>
        <p:txBody>
          <a:bodyPr/>
          <a:lstStyle/>
          <a:p>
            <a:r>
              <a:rPr lang="en-US" dirty="0" smtClean="0"/>
              <a:t>THE </a:t>
            </a:r>
            <a:r>
              <a:rPr lang="en-US" dirty="0" smtClean="0">
                <a:latin typeface="Impact" pitchFamily="34" charset="0"/>
              </a:rPr>
              <a:t>CONNECTION</a:t>
            </a:r>
            <a:r>
              <a:rPr lang="en-US" dirty="0" smtClean="0"/>
              <a:t>  BETWEEN  </a:t>
            </a:r>
            <a:r>
              <a:rPr lang="en-US" dirty="0" smtClean="0">
                <a:solidFill>
                  <a:srgbClr val="FFC000"/>
                </a:solidFill>
              </a:rPr>
              <a:t>TESTIMONY </a:t>
            </a:r>
            <a:r>
              <a:rPr lang="en-US" dirty="0" smtClean="0"/>
              <a:t>AND </a:t>
            </a:r>
            <a:r>
              <a:rPr lang="en-US" dirty="0" smtClean="0">
                <a:solidFill>
                  <a:srgbClr val="00B050"/>
                </a:solidFill>
              </a:rPr>
              <a:t>TRUTH</a:t>
            </a:r>
            <a:r>
              <a:rPr lang="en-US" dirty="0" smtClean="0"/>
              <a:t> IS NOT </a:t>
            </a:r>
            <a:r>
              <a:rPr lang="en-US" dirty="0" smtClean="0">
                <a:solidFill>
                  <a:srgbClr val="FFC000"/>
                </a:solidFill>
              </a:rPr>
              <a:t>KNOWN</a:t>
            </a:r>
            <a:r>
              <a:rPr lang="en-US" dirty="0" smtClean="0"/>
              <a:t>  </a:t>
            </a:r>
            <a:r>
              <a:rPr lang="en-US" i="1" dirty="0" smtClean="0">
                <a:solidFill>
                  <a:srgbClr val="C00000"/>
                </a:solidFill>
              </a:rPr>
              <a:t>A PRIORI</a:t>
            </a:r>
            <a:r>
              <a:rPr lang="en-US" dirty="0" smtClean="0"/>
              <a:t>,  BUT IS BASED ON OUR </a:t>
            </a:r>
            <a:r>
              <a:rPr lang="en-US" dirty="0" smtClean="0">
                <a:solidFill>
                  <a:srgbClr val="C00000"/>
                </a:solidFill>
                <a:latin typeface="Cambria Math" pitchFamily="18" charset="0"/>
                <a:ea typeface="Cambria Math" pitchFamily="18" charset="0"/>
              </a:rPr>
              <a:t>PAST</a:t>
            </a:r>
            <a:r>
              <a:rPr lang="en-US" dirty="0" smtClean="0"/>
              <a:t> </a:t>
            </a:r>
            <a:r>
              <a:rPr lang="en-US" dirty="0" smtClean="0">
                <a:solidFill>
                  <a:srgbClr val="FFC000"/>
                </a:solidFill>
              </a:rPr>
              <a:t>OBSERVATIONS</a:t>
            </a:r>
            <a:r>
              <a:rPr lang="en-US" dirty="0" smtClean="0"/>
              <a:t> OF WITNESSES  AND  THE EVENTS  OR FACTS TO WHICH THEY TESTIFIED.</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468562"/>
          </a:xfrm>
        </p:spPr>
        <p:txBody>
          <a:bodyPr>
            <a:normAutofit fontScale="90000"/>
          </a:bodyPr>
          <a:lstStyle/>
          <a:p>
            <a:r>
              <a:rPr lang="en-US" dirty="0" smtClean="0">
                <a:solidFill>
                  <a:srgbClr val="FF0000"/>
                </a:solidFill>
              </a:rPr>
              <a:t>WHEN HUME ACTUALLY PROCEEDS WITH HIS DISCUSSION, HE BRINGS IN OTHER (RELEVANT) FACTORS – BESIDES </a:t>
            </a:r>
            <a:r>
              <a:rPr lang="en-US" dirty="0" smtClean="0">
                <a:solidFill>
                  <a:srgbClr val="FFC000"/>
                </a:solidFill>
              </a:rPr>
              <a:t>OBSERVED </a:t>
            </a:r>
            <a:r>
              <a:rPr lang="en-US" i="1" dirty="0" smtClean="0">
                <a:solidFill>
                  <a:srgbClr val="00B050"/>
                </a:solidFill>
              </a:rPr>
              <a:t>FREQUENCY</a:t>
            </a:r>
            <a:endParaRPr lang="en-US" i="1" dirty="0">
              <a:solidFill>
                <a:srgbClr val="00B050"/>
              </a:solidFill>
            </a:endParaRPr>
          </a:p>
        </p:txBody>
      </p:sp>
      <p:sp>
        <p:nvSpPr>
          <p:cNvPr id="3" name="Content Placeholder 2"/>
          <p:cNvSpPr>
            <a:spLocks noGrp="1"/>
          </p:cNvSpPr>
          <p:nvPr>
            <p:ph idx="1"/>
          </p:nvPr>
        </p:nvSpPr>
        <p:spPr>
          <a:xfrm>
            <a:off x="457200" y="2819400"/>
            <a:ext cx="8229600" cy="3306763"/>
          </a:xfrm>
        </p:spPr>
        <p:txBody>
          <a:bodyPr>
            <a:normAutofit/>
          </a:bodyPr>
          <a:lstStyle/>
          <a:p>
            <a:pPr>
              <a:buNone/>
            </a:pPr>
            <a:r>
              <a:rPr lang="en-US" sz="3600" dirty="0" smtClean="0"/>
              <a:t>(1) </a:t>
            </a:r>
            <a:r>
              <a:rPr lang="en-US" sz="3600" dirty="0" smtClean="0">
                <a:solidFill>
                  <a:srgbClr val="C00000"/>
                </a:solidFill>
              </a:rPr>
              <a:t>CONTRARY</a:t>
            </a:r>
            <a:r>
              <a:rPr lang="en-US" sz="3600" dirty="0" smtClean="0"/>
              <a:t>  </a:t>
            </a:r>
            <a:r>
              <a:rPr lang="en-US" sz="3600" b="1" dirty="0" smtClean="0">
                <a:solidFill>
                  <a:srgbClr val="FFC000"/>
                </a:solidFill>
              </a:rPr>
              <a:t>TESTIMONY</a:t>
            </a:r>
          </a:p>
          <a:p>
            <a:pPr>
              <a:buNone/>
            </a:pPr>
            <a:r>
              <a:rPr lang="en-US" sz="3600" dirty="0" smtClean="0"/>
              <a:t>(2) </a:t>
            </a:r>
            <a:r>
              <a:rPr lang="en-US" sz="3600" dirty="0" smtClean="0">
                <a:solidFill>
                  <a:srgbClr val="0070C0"/>
                </a:solidFill>
              </a:rPr>
              <a:t>CHARACTER </a:t>
            </a:r>
            <a:r>
              <a:rPr lang="en-US" sz="3600" dirty="0" smtClean="0"/>
              <a:t>OF WITNESSES</a:t>
            </a:r>
          </a:p>
          <a:p>
            <a:pPr>
              <a:buNone/>
            </a:pPr>
            <a:r>
              <a:rPr lang="en-US" sz="3600" dirty="0" smtClean="0"/>
              <a:t>(3) </a:t>
            </a:r>
            <a:r>
              <a:rPr lang="en-US" sz="3600" b="1" dirty="0" smtClean="0"/>
              <a:t>NUMBER</a:t>
            </a:r>
            <a:r>
              <a:rPr lang="en-US" sz="3600" dirty="0" smtClean="0"/>
              <a:t> OF WITNESSES</a:t>
            </a:r>
          </a:p>
          <a:p>
            <a:pPr>
              <a:buNone/>
            </a:pPr>
            <a:r>
              <a:rPr lang="en-US" sz="3600" dirty="0" smtClean="0"/>
              <a:t>(4) </a:t>
            </a:r>
            <a:r>
              <a:rPr lang="en-US" sz="3600" b="1" dirty="0" smtClean="0">
                <a:solidFill>
                  <a:srgbClr val="00B050"/>
                </a:solidFill>
                <a:latin typeface="Bradley Hand ITC" pitchFamily="66" charset="0"/>
              </a:rPr>
              <a:t>MANNER</a:t>
            </a:r>
            <a:r>
              <a:rPr lang="en-US" sz="3600" b="1" dirty="0" smtClean="0">
                <a:solidFill>
                  <a:srgbClr val="00B050"/>
                </a:solidFill>
              </a:rPr>
              <a:t> </a:t>
            </a:r>
            <a:r>
              <a:rPr lang="en-US" sz="3600" dirty="0" smtClean="0"/>
              <a:t>OF DELIVERING </a:t>
            </a:r>
            <a:r>
              <a:rPr lang="en-US" sz="3600" b="1" dirty="0" smtClean="0">
                <a:solidFill>
                  <a:srgbClr val="FFC000"/>
                </a:solidFill>
              </a:rPr>
              <a:t>TESTIMONY</a:t>
            </a:r>
            <a:endParaRPr lang="en-US" sz="3600" b="1" dirty="0">
              <a:solidFill>
                <a:srgbClr val="FFC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IT IS </a:t>
            </a:r>
            <a:r>
              <a:rPr lang="en-US" b="1" dirty="0" smtClean="0">
                <a:solidFill>
                  <a:srgbClr val="FFC000"/>
                </a:solidFill>
              </a:rPr>
              <a:t>EVIDENTLY</a:t>
            </a:r>
            <a:r>
              <a:rPr lang="en-US" dirty="0" smtClean="0">
                <a:solidFill>
                  <a:srgbClr val="FF0000"/>
                </a:solidFill>
              </a:rPr>
              <a:t> </a:t>
            </a:r>
            <a:r>
              <a:rPr lang="en-US" dirty="0" smtClean="0">
                <a:solidFill>
                  <a:srgbClr val="00B050"/>
                </a:solidFill>
              </a:rPr>
              <a:t>CORRECT </a:t>
            </a:r>
            <a:r>
              <a:rPr lang="en-US" dirty="0" smtClean="0">
                <a:solidFill>
                  <a:srgbClr val="FF0000"/>
                </a:solidFill>
              </a:rPr>
              <a:t>THAT ALL THESE FACTORS ARE </a:t>
            </a:r>
            <a:r>
              <a:rPr lang="en-US" b="1" dirty="0" smtClean="0">
                <a:solidFill>
                  <a:srgbClr val="FF0000"/>
                </a:solidFill>
              </a:rPr>
              <a:t>RELEVANT</a:t>
            </a:r>
            <a:endParaRPr lang="en-US" b="1" dirty="0">
              <a:solidFill>
                <a:srgbClr val="FF0000"/>
              </a:solidFill>
            </a:endParaRPr>
          </a:p>
        </p:txBody>
      </p:sp>
      <p:sp>
        <p:nvSpPr>
          <p:cNvPr id="3" name="Content Placeholder 2"/>
          <p:cNvSpPr>
            <a:spLocks noGrp="1"/>
          </p:cNvSpPr>
          <p:nvPr>
            <p:ph idx="1"/>
          </p:nvPr>
        </p:nvSpPr>
        <p:spPr/>
        <p:txBody>
          <a:bodyPr/>
          <a:lstStyle/>
          <a:p>
            <a:pPr>
              <a:buNone/>
            </a:pPr>
            <a:r>
              <a:rPr lang="en-US" dirty="0" smtClean="0"/>
              <a:t>HUME DOESN’T APPLY ANY OF  THESE  FACTORS IN HIS </a:t>
            </a:r>
            <a:r>
              <a:rPr lang="en-US" sz="3600" i="1" dirty="0" smtClean="0">
                <a:latin typeface="Impact" pitchFamily="34" charset="0"/>
              </a:rPr>
              <a:t>GENERAL ARGUMENT </a:t>
            </a:r>
            <a:r>
              <a:rPr lang="en-US" i="1" dirty="0" smtClean="0">
                <a:solidFill>
                  <a:srgbClr val="C00000"/>
                </a:solidFill>
              </a:rPr>
              <a:t>AGAINST </a:t>
            </a:r>
          </a:p>
          <a:p>
            <a:pPr>
              <a:buNone/>
            </a:pPr>
            <a:r>
              <a:rPr lang="en-US" i="1" dirty="0" smtClean="0">
                <a:solidFill>
                  <a:srgbClr val="C00000"/>
                </a:solidFill>
              </a:rPr>
              <a:t>                        </a:t>
            </a:r>
            <a:r>
              <a:rPr lang="en-US" i="1" dirty="0" smtClean="0">
                <a:solidFill>
                  <a:srgbClr val="FF0000"/>
                </a:solidFill>
              </a:rPr>
              <a:t>MIRACLES</a:t>
            </a:r>
            <a:r>
              <a:rPr lang="en-US" i="1" dirty="0" smtClean="0"/>
              <a:t>.  </a:t>
            </a:r>
          </a:p>
          <a:p>
            <a:pPr>
              <a:buNone/>
            </a:pPr>
            <a:r>
              <a:rPr lang="en-US" i="1" dirty="0" smtClean="0"/>
              <a:t> </a:t>
            </a:r>
            <a:r>
              <a:rPr lang="en-US" dirty="0" smtClean="0"/>
              <a:t>THIS ARGUMENT HE SEEMS TO REGARD AS CONCLUSIVE (EVEN THOUGH HE GOES ON TO DISCUSS PARTICULARS IN PART II)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1" end="1"/>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1" presetClass="emph" presetSubtype="0" fill="hold" nodeType="clickEffect">
                                  <p:stCondLst>
                                    <p:cond delay="0"/>
                                  </p:stCondLst>
                                  <p:childTnLst>
                                    <p:animClr clrSpc="hsl">
                                      <p:cBhvr override="childStyle">
                                        <p:cTn id="10" dur="5000" fill="hold"/>
                                        <p:tgtEl>
                                          <p:spTgt spid="3">
                                            <p:txEl>
                                              <p:pRg st="1" end="1"/>
                                            </p:txEl>
                                          </p:spTgt>
                                        </p:tgtEl>
                                        <p:attrNameLst>
                                          <p:attrName>style.color</p:attrName>
                                        </p:attrNameLst>
                                      </p:cBhvr>
                                      <p:by>
                                        <p:hsl h="7200000" s="0" l="0"/>
                                      </p:by>
                                    </p:animClr>
                                    <p:animClr clrSpc="hsl">
                                      <p:cBhvr>
                                        <p:cTn id="11" dur="5000" fill="hold"/>
                                        <p:tgtEl>
                                          <p:spTgt spid="3">
                                            <p:txEl>
                                              <p:pRg st="1" end="1"/>
                                            </p:txEl>
                                          </p:spTgt>
                                        </p:tgtEl>
                                        <p:attrNameLst>
                                          <p:attrName>fillcolor</p:attrName>
                                        </p:attrNameLst>
                                      </p:cBhvr>
                                      <p:by>
                                        <p:hsl h="7200000" s="0" l="0"/>
                                      </p:by>
                                    </p:animClr>
                                    <p:animClr clrSpc="hsl">
                                      <p:cBhvr>
                                        <p:cTn id="12" dur="5000" fill="hold"/>
                                        <p:tgtEl>
                                          <p:spTgt spid="3">
                                            <p:txEl>
                                              <p:pRg st="1" end="1"/>
                                            </p:txEl>
                                          </p:spTgt>
                                        </p:tgtEl>
                                        <p:attrNameLst>
                                          <p:attrName>stroke.color</p:attrName>
                                        </p:attrNameLst>
                                      </p:cBhvr>
                                      <p:by>
                                        <p:hsl h="7200000" s="0" l="0"/>
                                      </p:by>
                                    </p:animClr>
                                    <p:set>
                                      <p:cBhvr>
                                        <p:cTn id="13" dur="5000" fill="hold"/>
                                        <p:tgtEl>
                                          <p:spTgt spid="3">
                                            <p:txEl>
                                              <p:pRg st="1" end="1"/>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8" presetClass="emph" presetSubtype="0" fill="hold" grpId="0" nodeType="clickEffect">
                                  <p:stCondLst>
                                    <p:cond delay="0"/>
                                  </p:stCondLst>
                                  <p:childTnLst>
                                    <p:animRot by="21600000">
                                      <p:cBhvr>
                                        <p:cTn id="17" dur="2000" fill="hold"/>
                                        <p:tgtEl>
                                          <p:spTgt spid="3">
                                            <p:txEl>
                                              <p:pRg st="1" end="1"/>
                                            </p:txEl>
                                          </p:spTgt>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7" presetClass="path" presetSubtype="0" accel="50000" decel="50000" fill="hold" nodeType="clickEffect">
                                  <p:stCondLst>
                                    <p:cond delay="0"/>
                                  </p:stCondLst>
                                  <p:childTnLst>
                                    <p:animMotion origin="layout" path="M -0.00069 -0.00047 L 0.24931 -0.00047 L 0.24931 0.33263 L -0.00069 0.33263 L -0.00069 -0.00047 Z " pathEditMode="relative" rAng="0" ptsTypes="FFFFF">
                                      <p:cBhvr>
                                        <p:cTn id="21" dur="2000" fill="hold"/>
                                        <p:tgtEl>
                                          <p:spTgt spid="3">
                                            <p:txEl>
                                              <p:pRg st="1" end="1"/>
                                            </p:txEl>
                                          </p:spTgt>
                                        </p:tgtEl>
                                        <p:attrNameLst>
                                          <p:attrName>ppt_x</p:attrName>
                                          <p:attrName>ppt_y</p:attrName>
                                        </p:attrNameLst>
                                      </p:cBhvr>
                                      <p:rCtr x="125" y="167"/>
                                    </p:animMotion>
                                  </p:childTnLst>
                                </p:cTn>
                              </p:par>
                            </p:childTnLst>
                          </p:cTn>
                        </p:par>
                      </p:childTnLst>
                    </p:cTn>
                  </p:par>
                  <p:par>
                    <p:cTn id="22" fill="hold">
                      <p:stCondLst>
                        <p:cond delay="indefinite"/>
                      </p:stCondLst>
                      <p:childTnLst>
                        <p:par>
                          <p:cTn id="23" fill="hold">
                            <p:stCondLst>
                              <p:cond delay="0"/>
                            </p:stCondLst>
                            <p:childTnLst>
                              <p:par>
                                <p:cTn id="24" presetID="2" presetClass="exit" presetSubtype="4" fill="hold" grpId="1" nodeType="clickEffect">
                                  <p:stCondLst>
                                    <p:cond delay="0"/>
                                  </p:stCondLst>
                                  <p:childTnLst>
                                    <p:anim calcmode="lin" valueType="num">
                                      <p:cBhvr additive="base">
                                        <p:cTn id="25"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p:tgtEl>
                                          <p:spTgt spid="3">
                                            <p:txEl>
                                              <p:pRg st="1" end="1"/>
                                            </p:txEl>
                                          </p:spTgt>
                                        </p:tgtEl>
                                        <p:attrNameLst>
                                          <p:attrName>ppt_y</p:attrName>
                                        </p:attrNameLst>
                                      </p:cBhvr>
                                      <p:tavLst>
                                        <p:tav tm="0">
                                          <p:val>
                                            <p:strVal val="ppt_y"/>
                                          </p:val>
                                        </p:tav>
                                        <p:tav tm="100000">
                                          <p:val>
                                            <p:strVal val="1+ppt_h/2"/>
                                          </p:val>
                                        </p:tav>
                                      </p:tavLst>
                                    </p:anim>
                                    <p:set>
                                      <p:cBhvr>
                                        <p:cTn id="27"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1" presetClass="exit" presetSubtype="0" fill="hold" grpId="2" nodeType="clickEffect">
                                  <p:stCondLst>
                                    <p:cond delay="0"/>
                                  </p:stCondLst>
                                  <p:childTnLst>
                                    <p:anim calcmode="discrete" valueType="str">
                                      <p:cBhvr>
                                        <p:cTn id="31" dur="1000"/>
                                        <p:tgtEl>
                                          <p:spTgt spid="3">
                                            <p:txEl>
                                              <p:pRg st="1" end="1"/>
                                            </p:txEl>
                                          </p:spTgt>
                                        </p:tgtEl>
                                        <p:attrNameLst>
                                          <p:attrName>style.visibility</p:attrName>
                                        </p:attrNameLst>
                                      </p:cBhvr>
                                      <p:tavLst>
                                        <p:tav tm="0">
                                          <p:val>
                                            <p:strVal val="hidden"/>
                                          </p:val>
                                        </p:tav>
                                        <p:tav tm="50000">
                                          <p:val>
                                            <p:strVal val="visible"/>
                                          </p:val>
                                        </p:tav>
                                      </p:tavLst>
                                    </p:anim>
                                    <p:set>
                                      <p:cBhvr>
                                        <p:cTn id="32" dur="1" fill="hold">
                                          <p:stCondLst>
                                            <p:cond delay="999"/>
                                          </p:stCondLst>
                                        </p:cTn>
                                        <p:tgtEl>
                                          <p:spTgt spid="3">
                                            <p:txEl>
                                              <p:pRg st="1" end="1"/>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1" presetClass="exit" presetSubtype="0" fill="hold" grpId="2" nodeType="clickEffect">
                                  <p:stCondLst>
                                    <p:cond delay="0"/>
                                  </p:stCondLst>
                                  <p:childTnLst>
                                    <p:anim calcmode="discrete" valueType="str">
                                      <p:cBhvr>
                                        <p:cTn id="36" dur="1000"/>
                                        <p:tgtEl>
                                          <p:spTgt spid="3">
                                            <p:txEl>
                                              <p:pRg st="2" end="2"/>
                                            </p:txEl>
                                          </p:spTgt>
                                        </p:tgtEl>
                                        <p:attrNameLst>
                                          <p:attrName>style.visibility</p:attrName>
                                        </p:attrNameLst>
                                      </p:cBhvr>
                                      <p:tavLst>
                                        <p:tav tm="0">
                                          <p:val>
                                            <p:strVal val="hidden"/>
                                          </p:val>
                                        </p:tav>
                                        <p:tav tm="50000">
                                          <p:val>
                                            <p:strVal val="visible"/>
                                          </p:val>
                                        </p:tav>
                                      </p:tavLst>
                                    </p:anim>
                                    <p:set>
                                      <p:cBhvr>
                                        <p:cTn id="37" dur="1" fill="hold">
                                          <p:stCondLst>
                                            <p:cond delay="9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3" grpId="2"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ASSIGNMENT</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a:buNone/>
            </a:pPr>
            <a:r>
              <a:rPr lang="en-US" dirty="0" smtClean="0">
                <a:solidFill>
                  <a:srgbClr val="C00000"/>
                </a:solidFill>
              </a:rPr>
              <a:t>READ</a:t>
            </a:r>
            <a:r>
              <a:rPr lang="en-US" dirty="0" smtClean="0"/>
              <a:t>: PART II OF HUME’S “OF MIRACLES” AT:</a:t>
            </a:r>
          </a:p>
          <a:p>
            <a:r>
              <a:rPr lang="en-US" dirty="0" smtClean="0">
                <a:hlinkClick r:id="rId2"/>
              </a:rPr>
              <a:t>http://ebooks.adelaide.edu.au/h/hume/david/h92e/chapter10.html</a:t>
            </a:r>
            <a:endParaRPr lang="en-US" dirty="0" smtClean="0"/>
          </a:p>
          <a:p>
            <a:pPr>
              <a:buNone/>
            </a:pPr>
            <a:r>
              <a:rPr lang="en-US" dirty="0" smtClean="0">
                <a:solidFill>
                  <a:srgbClr val="C00000"/>
                </a:solidFill>
              </a:rPr>
              <a:t>READ</a:t>
            </a:r>
            <a:r>
              <a:rPr lang="en-US" dirty="0" smtClean="0"/>
              <a:t>:  pp. 308-310 OF ALASTAIR </a:t>
            </a:r>
            <a:r>
              <a:rPr lang="en-US" dirty="0" err="1" smtClean="0"/>
              <a:t>McKINNON’S</a:t>
            </a:r>
            <a:r>
              <a:rPr lang="en-US" dirty="0" smtClean="0"/>
              <a:t>: “’Miracle’ and ‘Paradox’”,  </a:t>
            </a:r>
            <a:r>
              <a:rPr lang="en-US" i="1" dirty="0" smtClean="0"/>
              <a:t>American Philosophical Quarterly, </a:t>
            </a:r>
            <a:r>
              <a:rPr lang="en-US" dirty="0" smtClean="0"/>
              <a:t>1967, 4: 308.</a:t>
            </a:r>
          </a:p>
          <a:p>
            <a:pPr>
              <a:buNone/>
            </a:pPr>
            <a:r>
              <a:rPr lang="en-US" dirty="0" smtClean="0">
                <a:solidFill>
                  <a:srgbClr val="00B050"/>
                </a:solidFill>
              </a:rPr>
              <a:t>Go to </a:t>
            </a:r>
            <a:r>
              <a:rPr lang="en-US" dirty="0" smtClean="0"/>
              <a:t>UCSB Library website, click </a:t>
            </a:r>
            <a:r>
              <a:rPr lang="en-US" i="1" dirty="0" smtClean="0"/>
              <a:t>search and research</a:t>
            </a:r>
            <a:r>
              <a:rPr lang="en-US" dirty="0" smtClean="0"/>
              <a:t>, click </a:t>
            </a:r>
            <a:r>
              <a:rPr lang="en-US" i="1" dirty="0" smtClean="0"/>
              <a:t>electronic journals</a:t>
            </a:r>
            <a:r>
              <a:rPr lang="en-US" dirty="0" smtClean="0"/>
              <a:t>,  type in “American Philosophical Quarterly”, click </a:t>
            </a:r>
            <a:r>
              <a:rPr lang="en-US" i="1" dirty="0" smtClean="0"/>
              <a:t>search</a:t>
            </a:r>
            <a:r>
              <a:rPr lang="en-US" dirty="0" smtClean="0"/>
              <a:t>, click </a:t>
            </a:r>
            <a:r>
              <a:rPr lang="en-US" i="1" dirty="0" smtClean="0"/>
              <a:t>UC-</a:t>
            </a:r>
            <a:r>
              <a:rPr lang="en-US" i="1" dirty="0" err="1" smtClean="0"/>
              <a:t>elinks</a:t>
            </a:r>
            <a:r>
              <a:rPr lang="en-US" dirty="0" smtClean="0"/>
              <a:t>, click </a:t>
            </a:r>
            <a:r>
              <a:rPr lang="en-US" i="1" dirty="0" smtClean="0"/>
              <a:t>JSTOR Arts and Sciences</a:t>
            </a:r>
            <a:r>
              <a:rPr lang="en-US" dirty="0" smtClean="0"/>
              <a:t>, click  </a:t>
            </a:r>
            <a:r>
              <a:rPr lang="en-US" i="1" dirty="0" smtClean="0"/>
              <a:t>1960’s</a:t>
            </a:r>
            <a:r>
              <a:rPr lang="en-US" dirty="0" smtClean="0"/>
              <a:t>, click on </a:t>
            </a:r>
            <a:r>
              <a:rPr lang="en-US" i="1" dirty="0" smtClean="0"/>
              <a:t>no. 4, 1967.</a:t>
            </a:r>
            <a:endParaRPr lang="en-US"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POWERPOINT PRESENTATIONS AVAILABLE ONLINE</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www.philosophy.ucsb.edu/websites/anderson/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ChangeAspect="1"/>
          </p:cNvGraphicFramePr>
          <p:nvPr>
            <p:ph idx="1"/>
          </p:nvPr>
        </p:nvGraphicFramePr>
        <p:xfrm>
          <a:off x="4763" y="228600"/>
          <a:ext cx="8958262" cy="6418263"/>
        </p:xfrm>
        <a:graphic>
          <a:graphicData uri="http://schemas.openxmlformats.org/presentationml/2006/ole">
            <p:oleObj spid="_x0000_s1026" name="Document" r:id="rId3" imgW="11784542" imgH="8441846" progId="Word.Document.12">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629400"/>
          </a:xfrm>
        </p:spPr>
        <p:txBody>
          <a:bodyPr>
            <a:normAutofit fontScale="25000" lnSpcReduction="20000"/>
          </a:bodyPr>
          <a:lstStyle/>
          <a:p>
            <a:r>
              <a:rPr lang="en-US" sz="9600" i="1" dirty="0">
                <a:latin typeface="Courier New" pitchFamily="49" charset="0"/>
                <a:cs typeface="Courier New" pitchFamily="49" charset="0"/>
              </a:rPr>
              <a:t>D</a:t>
            </a:r>
            <a:r>
              <a:rPr lang="en-US" sz="9600" i="1" dirty="0" smtClean="0">
                <a:latin typeface="Courier New" pitchFamily="49" charset="0"/>
                <a:cs typeface="Courier New" pitchFamily="49" charset="0"/>
              </a:rPr>
              <a:t>eductively </a:t>
            </a:r>
            <a:r>
              <a:rPr lang="en-US" sz="9600" i="1" dirty="0">
                <a:latin typeface="Courier New" pitchFamily="49" charset="0"/>
                <a:cs typeface="Courier New" pitchFamily="49" charset="0"/>
              </a:rPr>
              <a:t>valid argument </a:t>
            </a:r>
            <a:r>
              <a:rPr lang="en-US" sz="9600" dirty="0">
                <a:latin typeface="Courier New" pitchFamily="49" charset="0"/>
                <a:cs typeface="Courier New" pitchFamily="49" charset="0"/>
              </a:rPr>
              <a:t>=</a:t>
            </a:r>
            <a:r>
              <a:rPr lang="en-US" sz="9600" baseline="-25000" dirty="0" err="1">
                <a:latin typeface="Courier New" pitchFamily="49" charset="0"/>
                <a:cs typeface="Courier New" pitchFamily="49" charset="0"/>
              </a:rPr>
              <a:t>df</a:t>
            </a:r>
            <a:r>
              <a:rPr lang="en-US" sz="9600" dirty="0">
                <a:latin typeface="Courier New" pitchFamily="49" charset="0"/>
                <a:cs typeface="Courier New" pitchFamily="49" charset="0"/>
              </a:rPr>
              <a:t> an argument which is such that it is </a:t>
            </a:r>
            <a:r>
              <a:rPr lang="en-US" sz="9600" u="sng" dirty="0">
                <a:latin typeface="Courier New" pitchFamily="49" charset="0"/>
                <a:cs typeface="Courier New" pitchFamily="49" charset="0"/>
              </a:rPr>
              <a:t>not possible</a:t>
            </a:r>
            <a:r>
              <a:rPr lang="en-US" sz="9600" dirty="0">
                <a:latin typeface="Courier New" pitchFamily="49" charset="0"/>
                <a:cs typeface="Courier New" pitchFamily="49" charset="0"/>
              </a:rPr>
              <a:t> for the premises to be true and (at the same time) for the conclusion to be false</a:t>
            </a:r>
            <a:r>
              <a:rPr lang="en-US" sz="9600" dirty="0" smtClean="0">
                <a:latin typeface="Courier New" pitchFamily="49" charset="0"/>
                <a:cs typeface="Courier New" pitchFamily="49" charset="0"/>
              </a:rPr>
              <a:t>.</a:t>
            </a:r>
            <a:r>
              <a:rPr lang="en-US" sz="9600" dirty="0">
                <a:latin typeface="Courier New" pitchFamily="49" charset="0"/>
                <a:cs typeface="Courier New" pitchFamily="49" charset="0"/>
              </a:rPr>
              <a:t> </a:t>
            </a:r>
          </a:p>
          <a:p>
            <a:r>
              <a:rPr lang="en-US" sz="9600" b="1" dirty="0" smtClean="0">
                <a:latin typeface="Courier New" pitchFamily="49" charset="0"/>
                <a:cs typeface="Courier New" pitchFamily="49" charset="0"/>
              </a:rPr>
              <a:t>  Explanation</a:t>
            </a:r>
            <a:r>
              <a:rPr lang="en-US" sz="9600" dirty="0">
                <a:latin typeface="Courier New" pitchFamily="49" charset="0"/>
                <a:cs typeface="Courier New" pitchFamily="49" charset="0"/>
              </a:rPr>
              <a:t>:  A deductively valid argument is one that has the strongest possible connection between premises and conclusion.  However, the premises of a deductively valid argument need not be true </a:t>
            </a:r>
            <a:r>
              <a:rPr lang="en-US" sz="9600" dirty="0" smtClean="0">
                <a:latin typeface="Courier New" pitchFamily="49" charset="0"/>
                <a:cs typeface="Courier New" pitchFamily="49" charset="0"/>
              </a:rPr>
              <a:t>(!)</a:t>
            </a:r>
            <a:r>
              <a:rPr lang="en-US" sz="9600" dirty="0">
                <a:latin typeface="Courier New" pitchFamily="49" charset="0"/>
                <a:cs typeface="Courier New" pitchFamily="49" charset="0"/>
              </a:rPr>
              <a:t> </a:t>
            </a:r>
          </a:p>
          <a:p>
            <a:r>
              <a:rPr lang="en-US" sz="9600" i="1" dirty="0" smtClean="0">
                <a:latin typeface="Courier New" pitchFamily="49" charset="0"/>
                <a:cs typeface="Courier New" pitchFamily="49" charset="0"/>
              </a:rPr>
              <a:t>  Inductively </a:t>
            </a:r>
            <a:r>
              <a:rPr lang="en-US" sz="9600" i="1" dirty="0">
                <a:latin typeface="Courier New" pitchFamily="49" charset="0"/>
                <a:cs typeface="Courier New" pitchFamily="49" charset="0"/>
              </a:rPr>
              <a:t>strong argument</a:t>
            </a:r>
            <a:r>
              <a:rPr lang="en-US" sz="9600" dirty="0">
                <a:latin typeface="Courier New" pitchFamily="49" charset="0"/>
                <a:cs typeface="Courier New" pitchFamily="49" charset="0"/>
              </a:rPr>
              <a:t> =</a:t>
            </a:r>
            <a:r>
              <a:rPr lang="en-US" sz="9600" baseline="-25000" dirty="0" err="1">
                <a:latin typeface="Courier New" pitchFamily="49" charset="0"/>
                <a:cs typeface="Courier New" pitchFamily="49" charset="0"/>
              </a:rPr>
              <a:t>df</a:t>
            </a:r>
            <a:r>
              <a:rPr lang="en-US" sz="9600" dirty="0">
                <a:latin typeface="Courier New" pitchFamily="49" charset="0"/>
                <a:cs typeface="Courier New" pitchFamily="49" charset="0"/>
              </a:rPr>
              <a:t> an argument which is such that (1) it is not deductively valid, and (2) it is </a:t>
            </a:r>
            <a:r>
              <a:rPr lang="en-US" sz="9600" u="sng" dirty="0">
                <a:latin typeface="Courier New" pitchFamily="49" charset="0"/>
                <a:cs typeface="Courier New" pitchFamily="49" charset="0"/>
              </a:rPr>
              <a:t>improbable</a:t>
            </a:r>
            <a:r>
              <a:rPr lang="en-US" sz="9600" dirty="0">
                <a:latin typeface="Courier New" pitchFamily="49" charset="0"/>
                <a:cs typeface="Courier New" pitchFamily="49" charset="0"/>
              </a:rPr>
              <a:t> that the conclusion is false, given that the premises are true.</a:t>
            </a:r>
          </a:p>
          <a:p>
            <a:pPr>
              <a:buNone/>
            </a:pPr>
            <a:r>
              <a:rPr lang="en-US" sz="9600" dirty="0"/>
              <a:t> </a:t>
            </a:r>
          </a:p>
          <a:p>
            <a:r>
              <a:rPr lang="en-US" sz="9600" i="1" dirty="0">
                <a:latin typeface="Courier New" pitchFamily="49" charset="0"/>
                <a:cs typeface="Courier New" pitchFamily="49" charset="0"/>
              </a:rPr>
              <a:t>Cogent argument =</a:t>
            </a:r>
            <a:r>
              <a:rPr lang="en-US" sz="9600" baseline="-25000" dirty="0" err="1">
                <a:latin typeface="Courier New" pitchFamily="49" charset="0"/>
                <a:cs typeface="Courier New" pitchFamily="49" charset="0"/>
              </a:rPr>
              <a:t>df</a:t>
            </a:r>
            <a:r>
              <a:rPr lang="en-US" sz="9600" dirty="0">
                <a:latin typeface="Courier New" pitchFamily="49" charset="0"/>
                <a:cs typeface="Courier New" pitchFamily="49" charset="0"/>
              </a:rPr>
              <a:t> an argument that is (1) either deductively valid or inductively strong, and is (2) such that its premises are </a:t>
            </a:r>
            <a:r>
              <a:rPr lang="en-US" sz="9600" u="sng" dirty="0">
                <a:latin typeface="Courier New" pitchFamily="49" charset="0"/>
                <a:cs typeface="Courier New" pitchFamily="49" charset="0"/>
              </a:rPr>
              <a:t>known</a:t>
            </a:r>
            <a:r>
              <a:rPr lang="en-US" sz="9600" dirty="0">
                <a:latin typeface="Courier New" pitchFamily="49" charset="0"/>
                <a:cs typeface="Courier New" pitchFamily="49" charset="0"/>
              </a:rPr>
              <a:t> (or at least </a:t>
            </a:r>
            <a:r>
              <a:rPr lang="en-US" sz="9600" u="sng" dirty="0">
                <a:latin typeface="Courier New" pitchFamily="49" charset="0"/>
                <a:cs typeface="Courier New" pitchFamily="49" charset="0"/>
              </a:rPr>
              <a:t>reasonably believed</a:t>
            </a:r>
            <a:r>
              <a:rPr lang="en-US" sz="9600" dirty="0">
                <a:latin typeface="Courier New" pitchFamily="49" charset="0"/>
                <a:cs typeface="Courier New" pitchFamily="49" charset="0"/>
              </a:rPr>
              <a:t>) to be true.</a:t>
            </a:r>
          </a:p>
          <a:p>
            <a:pPr>
              <a:buNone/>
            </a:pPr>
            <a:r>
              <a:rPr lang="en-US" sz="6000" dirty="0"/>
              <a:t> </a:t>
            </a:r>
          </a:p>
          <a:p>
            <a:pPr>
              <a:buNone/>
            </a:pPr>
            <a:endParaRPr lang="en-US" sz="3800" dirty="0"/>
          </a:p>
          <a:p>
            <a:r>
              <a:rPr lang="en-US" sz="3800" dirty="0"/>
              <a:t>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smtClean="0">
                <a:latin typeface="Courier New" pitchFamily="49" charset="0"/>
                <a:cs typeface="Courier New" pitchFamily="49" charset="0"/>
              </a:rPr>
              <a:t>Explanation</a:t>
            </a:r>
            <a:r>
              <a:rPr lang="en-US" dirty="0" smtClean="0">
                <a:latin typeface="Courier New" pitchFamily="49" charset="0"/>
                <a:cs typeface="Courier New" pitchFamily="49" charset="0"/>
              </a:rPr>
              <a:t>:  If you suppose that you know only the premises of an argument (together perhaps with implicit common knowledge) and that would make it probable that the conclusion is true, then the argument is inductively strong.  Inductive strength, unlike deductive validity, comes in </a:t>
            </a:r>
            <a:r>
              <a:rPr lang="en-US" dirty="0" smtClean="0"/>
              <a:t>degrees.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7" name="Picture Placeholder 6" descr="david-hume.jpg"/>
          <p:cNvPicPr>
            <a:picLocks noGrp="1" noChangeAspect="1"/>
          </p:cNvPicPr>
          <p:nvPr>
            <p:ph type="pic" idx="1"/>
          </p:nvPr>
        </p:nvPicPr>
        <p:blipFill>
          <a:blip r:embed="rId2" cstate="print"/>
          <a:srcRect t="19212" b="19212"/>
          <a:stretch>
            <a:fillRect/>
          </a:stretch>
        </p:blipFill>
        <p:spPr>
          <a:xfrm>
            <a:off x="1447800" y="304800"/>
            <a:ext cx="6248400" cy="4876799"/>
          </a:xfrm>
        </p:spPr>
      </p:pic>
      <p:sp>
        <p:nvSpPr>
          <p:cNvPr id="6" name="Text Placeholder 5"/>
          <p:cNvSpPr>
            <a:spLocks noGrp="1"/>
          </p:cNvSpPr>
          <p:nvPr>
            <p:ph type="body" sz="half" idx="2"/>
          </p:nvPr>
        </p:nvSpPr>
        <p:spPr>
          <a:xfrm>
            <a:off x="1792288" y="5367338"/>
            <a:ext cx="5486400" cy="1490662"/>
          </a:xfrm>
        </p:spPr>
        <p:txBody>
          <a:bodyPr>
            <a:noAutofit/>
          </a:bodyPr>
          <a:lstStyle/>
          <a:p>
            <a:r>
              <a:rPr lang="en-US" sz="3600" dirty="0" smtClean="0"/>
              <a:t>          DAVID HUME</a:t>
            </a:r>
          </a:p>
          <a:p>
            <a:r>
              <a:rPr lang="en-US" sz="3600" dirty="0" smtClean="0"/>
              <a:t>            1711-1776</a:t>
            </a:r>
            <a:endParaRPr lang="en-US" sz="3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t>
            </a:r>
            <a:r>
              <a:rPr lang="en-US" dirty="0" smtClean="0">
                <a:solidFill>
                  <a:srgbClr val="C00000"/>
                </a:solidFill>
                <a:latin typeface="Impact" pitchFamily="34" charset="0"/>
              </a:rPr>
              <a:t>OF MIRACLES</a:t>
            </a:r>
            <a:r>
              <a:rPr lang="en-US" dirty="0" smtClean="0"/>
              <a:t>”,   </a:t>
            </a:r>
            <a:r>
              <a:rPr lang="en-US" dirty="0" smtClean="0">
                <a:solidFill>
                  <a:srgbClr val="00B050"/>
                </a:solidFill>
                <a:latin typeface="Century Gothic" pitchFamily="34" charset="0"/>
              </a:rPr>
              <a:t>PART</a:t>
            </a:r>
            <a:r>
              <a:rPr lang="en-US" dirty="0" smtClean="0">
                <a:solidFill>
                  <a:srgbClr val="00B050"/>
                </a:solidFill>
                <a:latin typeface="Blackadder ITC" pitchFamily="82" charset="0"/>
              </a:rPr>
              <a:t>  </a:t>
            </a:r>
            <a:r>
              <a:rPr lang="en-US" dirty="0">
                <a:solidFill>
                  <a:srgbClr val="00B050"/>
                </a:solidFill>
                <a:latin typeface="Century Gothic" pitchFamily="34" charset="0"/>
              </a:rPr>
              <a:t>I</a:t>
            </a:r>
            <a:r>
              <a:rPr lang="en-US" dirty="0" smtClean="0">
                <a:latin typeface="Blackadder ITC" pitchFamily="82" charset="0"/>
              </a:rPr>
              <a:t> </a:t>
            </a:r>
            <a:endParaRPr lang="en-US" dirty="0">
              <a:latin typeface="Blackadder ITC" pitchFamily="82" charset="0"/>
            </a:endParaRPr>
          </a:p>
        </p:txBody>
      </p:sp>
      <p:sp>
        <p:nvSpPr>
          <p:cNvPr id="6" name="Content Placeholder 5"/>
          <p:cNvSpPr>
            <a:spLocks noGrp="1"/>
          </p:cNvSpPr>
          <p:nvPr>
            <p:ph idx="1"/>
          </p:nvPr>
        </p:nvSpPr>
        <p:spPr>
          <a:xfrm>
            <a:off x="457200" y="1600200"/>
            <a:ext cx="8229600" cy="4876800"/>
          </a:xfrm>
        </p:spPr>
        <p:txBody>
          <a:bodyPr>
            <a:noAutofit/>
          </a:bodyPr>
          <a:lstStyle/>
          <a:p>
            <a:r>
              <a:rPr lang="en-US" sz="4000" dirty="0" smtClean="0"/>
              <a:t>HUME  MODELS  HIS ARGUMENT ON  AN ARGUMENT BY JOHN  TILLOTSON  AGAINST  “THE REAL PRESENCE”,   I.E.  THE CATHOLIC  DOCTRINE OF TRANSUBSTANTIATION.   WE  WILL  BYPASS THIS ARGUMENT  FOR NOW,   ALTHOUGH IT IS OF INDEPENDENT INTEREST.</a:t>
            </a:r>
            <a:endParaRPr lang="en-US" sz="4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HUME’S ACCOUNT OF </a:t>
            </a:r>
            <a:r>
              <a:rPr lang="en-US" dirty="0" smtClean="0">
                <a:solidFill>
                  <a:srgbClr val="FFC000"/>
                </a:solidFill>
              </a:rPr>
              <a:t>INDUCTIVE</a:t>
            </a:r>
            <a:r>
              <a:rPr lang="en-US" dirty="0" smtClean="0"/>
              <a:t> </a:t>
            </a:r>
            <a:r>
              <a:rPr lang="en-US" dirty="0" smtClean="0">
                <a:solidFill>
                  <a:srgbClr val="C00000"/>
                </a:solidFill>
                <a:latin typeface="Impact" pitchFamily="34" charset="0"/>
              </a:rPr>
              <a:t>STRENGTH</a:t>
            </a:r>
            <a:endParaRPr lang="en-US" dirty="0">
              <a:solidFill>
                <a:srgbClr val="C00000"/>
              </a:solidFill>
              <a:latin typeface="Impact" pitchFamily="34" charset="0"/>
            </a:endParaRPr>
          </a:p>
        </p:txBody>
      </p:sp>
      <p:sp>
        <p:nvSpPr>
          <p:cNvPr id="3" name="Content Placeholder 2"/>
          <p:cNvSpPr>
            <a:spLocks noGrp="1"/>
          </p:cNvSpPr>
          <p:nvPr>
            <p:ph idx="1"/>
          </p:nvPr>
        </p:nvSpPr>
        <p:spPr/>
        <p:txBody>
          <a:bodyPr/>
          <a:lstStyle/>
          <a:p>
            <a:pPr>
              <a:buNone/>
            </a:pPr>
            <a:r>
              <a:rPr lang="en-US" dirty="0" smtClean="0"/>
              <a:t>AS A PRELIMINARY,  HUME  EXPLAINS WHAT HE TAKES TO BE SOME BASIC PRINCIPLES OF </a:t>
            </a:r>
            <a:r>
              <a:rPr lang="en-US" dirty="0" smtClean="0">
                <a:solidFill>
                  <a:srgbClr val="00B050"/>
                </a:solidFill>
              </a:rPr>
              <a:t>INDUCTIVE REASONING </a:t>
            </a:r>
            <a:r>
              <a:rPr lang="en-US" dirty="0" smtClean="0"/>
              <a:t>.   THEN HE APPLIES THESE PRINCIPLES TO THE TESTIMONY FOR (ALLEGED)  </a:t>
            </a:r>
          </a:p>
          <a:p>
            <a:pPr>
              <a:buNone/>
            </a:pPr>
            <a:r>
              <a:rPr lang="en-US" dirty="0">
                <a:solidFill>
                  <a:srgbClr val="FF0000"/>
                </a:solidFill>
                <a:latin typeface="Jokerman" pitchFamily="82" charset="0"/>
              </a:rPr>
              <a:t> </a:t>
            </a:r>
            <a:r>
              <a:rPr lang="en-US" dirty="0" smtClean="0">
                <a:solidFill>
                  <a:srgbClr val="FF0000"/>
                </a:solidFill>
                <a:latin typeface="Jokerman" pitchFamily="82" charset="0"/>
              </a:rPr>
              <a:t>                       MIRACLES.</a:t>
            </a:r>
            <a:endParaRPr lang="en-US" dirty="0">
              <a:solidFill>
                <a:srgbClr val="FF0000"/>
              </a:solidFill>
              <a:latin typeface="Jokerman"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3">
                                            <p:txEl>
                                              <p:pRg st="1" end="1"/>
                                            </p:txEl>
                                          </p:spTgt>
                                        </p:tgtEl>
                                        <p:attrNameLst>
                                          <p:attrName>style.fontSize</p:attrName>
                                        </p:attrNameLst>
                                      </p:cBhvr>
                                    </p:anim>
                                  </p:childTnLst>
                                </p:cTn>
                              </p:par>
                            </p:childTnLst>
                          </p:cTn>
                        </p:par>
                      </p:childTnLst>
                    </p:cTn>
                  </p:par>
                  <p:par>
                    <p:cTn id="7" fill="hold">
                      <p:stCondLst>
                        <p:cond delay="indefinite"/>
                      </p:stCondLst>
                      <p:childTnLst>
                        <p:par>
                          <p:cTn id="8" fill="hold">
                            <p:stCondLst>
                              <p:cond delay="0"/>
                            </p:stCondLst>
                            <p:childTnLst>
                              <p:par>
                                <p:cTn id="9" presetID="4" presetClass="emph" presetSubtype="2" fill="hold" nodeType="clickEffect">
                                  <p:stCondLst>
                                    <p:cond delay="0"/>
                                  </p:stCondLst>
                                  <p:childTnLst>
                                    <p:anim to="1.5" calcmode="lin" valueType="num">
                                      <p:cBhvr override="childStyle">
                                        <p:cTn id="10" dur="2000" fill="hold"/>
                                        <p:tgtEl>
                                          <p:spTgt spid="3">
                                            <p:txEl>
                                              <p:pRg st="1" end="1"/>
                                            </p:txEl>
                                          </p:spTgt>
                                        </p:tgtEl>
                                        <p:attrNameLst>
                                          <p:attrName>style.fontSize</p:attrName>
                                        </p:attrNameLst>
                                      </p:cBhvr>
                                    </p:anim>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1600000">
                                      <p:cBhvr>
                                        <p:cTn id="14" dur="2000" fill="hold"/>
                                        <p:tgtEl>
                                          <p:spTgt spid="3">
                                            <p:txEl>
                                              <p:pRg st="1" end="1"/>
                                            </p:txEl>
                                          </p:spTgt>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1" presetClass="path" presetSubtype="0" accel="50000" decel="50000" fill="hold" nodeType="clickEffect">
                                  <p:stCondLst>
                                    <p:cond delay="0"/>
                                  </p:stCondLst>
                                  <p:childTnLst>
                                    <p:animMotion origin="layout" path="M 0 0  C 0.069 0  0.125 0.07458  0.125 0.16647  C 0.125 0.25837  0.069 0.33295  0 0.33295  C -0.069 0.33295  -0.125 0.25837  -0.125 0.16647  C -0.125 0.07458  -0.069 0  0 0  Z" pathEditMode="relative" ptsTypes="">
                                      <p:cBhvr>
                                        <p:cTn id="18" dur="2000" fill="hold"/>
                                        <p:tgtEl>
                                          <p:spTgt spid="3">
                                            <p:txEl>
                                              <p:pRg st="1" end="1"/>
                                            </p:txEl>
                                          </p:spTgt>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21600000">
                                      <p:cBhvr>
                                        <p:cTn id="22" dur="2000" fill="hold"/>
                                        <p:tgtEl>
                                          <p:spTgt spid="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normAutofit fontScale="90000"/>
          </a:bodyPr>
          <a:lstStyle/>
          <a:p>
            <a:r>
              <a:rPr lang="en-US" dirty="0" smtClean="0">
                <a:solidFill>
                  <a:srgbClr val="FF0000"/>
                </a:solidFill>
              </a:rPr>
              <a:t>THE </a:t>
            </a:r>
            <a:r>
              <a:rPr lang="en-US" dirty="0" smtClean="0">
                <a:solidFill>
                  <a:srgbClr val="FFC000"/>
                </a:solidFill>
              </a:rPr>
              <a:t>INDUCTIVE</a:t>
            </a:r>
            <a:r>
              <a:rPr lang="en-US" dirty="0" smtClean="0">
                <a:solidFill>
                  <a:srgbClr val="FF0000"/>
                </a:solidFill>
              </a:rPr>
              <a:t> </a:t>
            </a:r>
            <a:r>
              <a:rPr lang="en-US" dirty="0" smtClean="0">
                <a:solidFill>
                  <a:srgbClr val="C00000"/>
                </a:solidFill>
                <a:latin typeface="Impact" pitchFamily="34" charset="0"/>
              </a:rPr>
              <a:t>STRENGTH </a:t>
            </a:r>
            <a:r>
              <a:rPr lang="en-US" dirty="0" smtClean="0">
                <a:solidFill>
                  <a:srgbClr val="FF0000"/>
                </a:solidFill>
              </a:rPr>
              <a:t>OF AN </a:t>
            </a:r>
            <a:r>
              <a:rPr lang="en-US" dirty="0" smtClean="0">
                <a:solidFill>
                  <a:srgbClr val="00B050"/>
                </a:solidFill>
              </a:rPr>
              <a:t>ARGUMENT</a:t>
            </a:r>
            <a:r>
              <a:rPr lang="en-US" dirty="0" smtClean="0">
                <a:solidFill>
                  <a:srgbClr val="FF0000"/>
                </a:solidFill>
              </a:rPr>
              <a:t> IS </a:t>
            </a:r>
            <a:r>
              <a:rPr lang="en-US" b="1" dirty="0" smtClean="0">
                <a:solidFill>
                  <a:srgbClr val="FF0000"/>
                </a:solidFill>
              </a:rPr>
              <a:t>DETERMINED </a:t>
            </a:r>
            <a:r>
              <a:rPr lang="en-US" dirty="0" smtClean="0">
                <a:solidFill>
                  <a:srgbClr val="FF0000"/>
                </a:solidFill>
              </a:rPr>
              <a:t>BY THE </a:t>
            </a:r>
            <a:r>
              <a:rPr lang="en-US" dirty="0" smtClean="0">
                <a:solidFill>
                  <a:srgbClr val="FFC000"/>
                </a:solidFill>
              </a:rPr>
              <a:t>OBSERVED</a:t>
            </a:r>
            <a:r>
              <a:rPr lang="en-US" dirty="0" smtClean="0">
                <a:solidFill>
                  <a:srgbClr val="FF0000"/>
                </a:solidFill>
              </a:rPr>
              <a:t> CASES </a:t>
            </a:r>
            <a:endParaRPr lang="en-US" dirty="0">
              <a:solidFill>
                <a:srgbClr val="FF0000"/>
              </a:solidFill>
            </a:endParaRPr>
          </a:p>
        </p:txBody>
      </p:sp>
      <p:sp>
        <p:nvSpPr>
          <p:cNvPr id="3" name="Content Placeholder 2"/>
          <p:cNvSpPr>
            <a:spLocks noGrp="1"/>
          </p:cNvSpPr>
          <p:nvPr>
            <p:ph idx="1"/>
          </p:nvPr>
        </p:nvSpPr>
        <p:spPr>
          <a:xfrm>
            <a:off x="457200" y="2514600"/>
            <a:ext cx="8229600" cy="3611563"/>
          </a:xfrm>
        </p:spPr>
        <p:txBody>
          <a:bodyPr/>
          <a:lstStyle/>
          <a:p>
            <a:pPr>
              <a:buNone/>
            </a:pPr>
            <a:r>
              <a:rPr lang="en-US" dirty="0" smtClean="0"/>
              <a:t>   </a:t>
            </a:r>
            <a:r>
              <a:rPr lang="en-US" b="1" i="1" dirty="0" smtClean="0"/>
              <a:t>EXAMPLE</a:t>
            </a:r>
            <a:r>
              <a:rPr lang="en-US" i="1" dirty="0" smtClean="0"/>
              <a:t>:    WILL</a:t>
            </a:r>
            <a:r>
              <a:rPr lang="en-US" dirty="0" smtClean="0"/>
              <a:t> THE NEXT SWAN TO BE OBSERVED BE WHITE?   AT  ONE   TIME   ALL SWANS  OBSERVED  (IN THE WESTERN WORLD)  WERE FOUND TO BE WHITE.    ACCORDING TO HUME THIS SHOULD GIVE YOU MAXIMUM CONFIDENCE THAT THE NEXT SWAN TO BE OBSERVED WOULD BE WHITE.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623</Words>
  <Application>Microsoft Office PowerPoint</Application>
  <PresentationFormat>On-screen Show (4:3)</PresentationFormat>
  <Paragraphs>44</Paragraphs>
  <Slides>15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Office Theme</vt:lpstr>
      <vt:lpstr>Document</vt:lpstr>
      <vt:lpstr>LECTURE 2</vt:lpstr>
      <vt:lpstr>POWERPOINT PRESENTATIONS AVAILABLE ONLINE</vt:lpstr>
      <vt:lpstr>Slide 3</vt:lpstr>
      <vt:lpstr>Slide 4</vt:lpstr>
      <vt:lpstr>Slide 5</vt:lpstr>
      <vt:lpstr>Slide 6</vt:lpstr>
      <vt:lpstr>“OF MIRACLES”,   PART  I </vt:lpstr>
      <vt:lpstr>HUME’S ACCOUNT OF INDUCTIVE STRENGTH</vt:lpstr>
      <vt:lpstr>THE INDUCTIVE STRENGTH OF AN ARGUMENT IS DETERMINED BY THE OBSERVED CASES </vt:lpstr>
      <vt:lpstr>“MORAL”  EVIDENCE</vt:lpstr>
      <vt:lpstr>“FULL PROOF” (IN HUME’S TERMINOLOGY)</vt:lpstr>
      <vt:lpstr>HUME APPLIES HIS PRINCIPLES OF INDUCTIVE REASONING TO TESTIMONY</vt:lpstr>
      <vt:lpstr>WHEN HUME ACTUALLY PROCEEDS WITH HIS DISCUSSION, HE BRINGS IN OTHER (RELEVANT) FACTORS – BESIDES OBSERVED FREQUENCY</vt:lpstr>
      <vt:lpstr>IT IS EVIDENTLY CORRECT THAT ALL THESE FACTORS ARE RELEVANT</vt:lpstr>
      <vt:lpstr>ASSIGNMENT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Curtis Anthony Anderson</dc:creator>
  <cp:lastModifiedBy>Curtis Anthony Anderson</cp:lastModifiedBy>
  <cp:revision>16</cp:revision>
  <dcterms:created xsi:type="dcterms:W3CDTF">2013-01-10T15:19:30Z</dcterms:created>
  <dcterms:modified xsi:type="dcterms:W3CDTF">2013-01-10T18:38:25Z</dcterms:modified>
</cp:coreProperties>
</file>