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77" r:id="rId4"/>
    <p:sldId id="259" r:id="rId5"/>
    <p:sldId id="276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80" r:id="rId20"/>
    <p:sldId id="28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6A1B-FB45-4BA7-B785-B1E9240B7DFB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DC60-C0E2-41B8-A467-DA70A3C9F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“There is a principle which is a bar against all information, which is proof against all arguments and which cannot fail to keep a man in everlasting ignorance – that principle is </a:t>
            </a:r>
            <a:r>
              <a:rPr lang="en-US" sz="4000" b="1" i="1" dirty="0" smtClean="0"/>
              <a:t>contempt prior to investigation</a:t>
            </a:r>
            <a:r>
              <a:rPr lang="en-US" sz="4000" dirty="0" smtClean="0"/>
              <a:t>.”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b="1" dirty="0" smtClean="0"/>
              <a:t>– Herbert Spencer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THEIST’S SHIFT-ARGUMENT 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/>
              <a:t>   (NOT-1)   There </a:t>
            </a:r>
            <a:r>
              <a:rPr lang="en-US" sz="4000" b="1" dirty="0" smtClean="0"/>
              <a:t>DO NOT  </a:t>
            </a:r>
            <a:r>
              <a:rPr lang="en-US" sz="4000" dirty="0" smtClean="0"/>
              <a:t>exist instances of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intense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</a:rPr>
              <a:t>suffering</a:t>
            </a:r>
            <a:r>
              <a:rPr lang="en-US" sz="4000" dirty="0" smtClean="0"/>
              <a:t> which an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omnipotent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B0F0"/>
                </a:solidFill>
              </a:rPr>
              <a:t>omniscient </a:t>
            </a:r>
            <a:r>
              <a:rPr lang="en-US" sz="4000" dirty="0" smtClean="0">
                <a:solidFill>
                  <a:srgbClr val="FF0000"/>
                </a:solidFill>
                <a:latin typeface="Blackadder ITC" pitchFamily="82" charset="0"/>
              </a:rPr>
              <a:t>Being</a:t>
            </a:r>
            <a:r>
              <a:rPr lang="en-US" sz="4000" dirty="0" smtClean="0"/>
              <a:t> could have prevented without thereby losing some </a:t>
            </a:r>
            <a:r>
              <a:rPr lang="en-US" sz="4000" dirty="0" smtClean="0">
                <a:solidFill>
                  <a:srgbClr val="92D050"/>
                </a:solidFill>
              </a:rPr>
              <a:t>greater good </a:t>
            </a:r>
            <a:r>
              <a:rPr lang="en-US" sz="4000" dirty="0" smtClean="0"/>
              <a:t>or permitting some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</a:rPr>
              <a:t>evil </a:t>
            </a:r>
            <a:r>
              <a:rPr lang="en-US" sz="4000" dirty="0" smtClean="0"/>
              <a:t>equally bad or worse.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ROWE’S 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PREMISE (1) OF </a:t>
            </a:r>
            <a:r>
              <a:rPr lang="en-US" dirty="0" smtClean="0">
                <a:solidFill>
                  <a:srgbClr val="C00000"/>
                </a:solidFill>
              </a:rPr>
              <a:t>THE INDUCTIVE ARGUMENT FROM EVIL </a:t>
            </a:r>
            <a:r>
              <a:rPr lang="en-US" dirty="0" smtClean="0"/>
              <a:t>IS </a:t>
            </a:r>
            <a:r>
              <a:rPr lang="en-US" i="1" dirty="0" smtClean="0"/>
              <a:t>MORE REASONABLE  THAN </a:t>
            </a:r>
            <a:r>
              <a:rPr lang="en-US" dirty="0" smtClean="0"/>
              <a:t> PREMISE (NOT-3) OF THE THEIST’S  SHIFT-ARGUMENT  -  </a:t>
            </a:r>
            <a:r>
              <a:rPr lang="en-US" b="1" i="1" dirty="0" smtClean="0"/>
              <a:t>GIVEN HIS (ROWE’S)  EVIDENCE BAS E.     </a:t>
            </a:r>
          </a:p>
          <a:p>
            <a:pPr>
              <a:buNone/>
            </a:pPr>
            <a:r>
              <a:rPr lang="en-US" dirty="0" smtClean="0"/>
              <a:t>BUT (SAYS ROWE)  SOME THEISTS MAY WELL HAVE  A REASONABLE BELIEF IN  PREMISE (NOT-3) OF THE </a:t>
            </a:r>
            <a:r>
              <a:rPr lang="en-US" dirty="0" smtClean="0">
                <a:solidFill>
                  <a:srgbClr val="FF0000"/>
                </a:solidFill>
              </a:rPr>
              <a:t>SHIFT-ARGUMENT </a:t>
            </a:r>
            <a:r>
              <a:rPr lang="en-US" dirty="0" smtClean="0"/>
              <a:t>(!!!) – </a:t>
            </a:r>
            <a:r>
              <a:rPr lang="en-US" b="1" i="1" dirty="0" smtClean="0"/>
              <a:t>GIVEN THEIR (THE THEIST’S) EVIDENCE BASE.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GOING ON HERE??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WHICH ARGUMENT IS </a:t>
            </a:r>
            <a:r>
              <a:rPr lang="en-US" b="1" dirty="0" smtClean="0">
                <a:solidFill>
                  <a:srgbClr val="FF0000"/>
                </a:solidFill>
              </a:rPr>
              <a:t>BETTER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THERE IS AN </a:t>
            </a: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EXTREMELY IMPORTANT </a:t>
            </a:r>
            <a:r>
              <a:rPr lang="en-US" sz="4000" dirty="0" smtClean="0"/>
              <a:t>POINT TO BE MADE IN ANSWERING THIS QUESTION AND IN EXPLAINING HOW ROWE CAN BE A “</a:t>
            </a:r>
            <a:r>
              <a:rPr lang="en-US" sz="4000" dirty="0" smtClean="0">
                <a:solidFill>
                  <a:srgbClr val="00B0F0"/>
                </a:solidFill>
                <a:latin typeface="Century Gothic" pitchFamily="34" charset="0"/>
              </a:rPr>
              <a:t>FRIENDLY  ATHEIST</a:t>
            </a:r>
            <a:r>
              <a:rPr lang="en-US" sz="4000" dirty="0" smtClean="0"/>
              <a:t>”.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PRELIMENARY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  WHY IS THIS CALLED  AN </a:t>
            </a:r>
            <a:r>
              <a:rPr lang="en-US" sz="4000" i="1" dirty="0" smtClean="0">
                <a:latin typeface="Aharoni" pitchFamily="2" charset="-79"/>
                <a:cs typeface="Aharoni" pitchFamily="2" charset="-79"/>
              </a:rPr>
              <a:t>INDUCTIVE</a:t>
            </a:r>
            <a:r>
              <a:rPr lang="en-US" sz="4000" i="1" dirty="0" smtClean="0"/>
              <a:t>  </a:t>
            </a:r>
            <a:r>
              <a:rPr lang="en-US" sz="4000" dirty="0" smtClean="0"/>
              <a:t>VERSION OF THE </a:t>
            </a:r>
            <a:r>
              <a:rPr lang="en-US" sz="4000" dirty="0" smtClean="0">
                <a:solidFill>
                  <a:srgbClr val="C00000"/>
                </a:solidFill>
              </a:rPr>
              <a:t>ARGUMENT FROM EVIL</a:t>
            </a:r>
            <a:r>
              <a:rPr lang="en-US" sz="4000" dirty="0" smtClean="0"/>
              <a:t>?   BOTH THIS ARGUMENT AND THE </a:t>
            </a:r>
            <a:r>
              <a:rPr lang="en-US" sz="4000" dirty="0" smtClean="0">
                <a:solidFill>
                  <a:srgbClr val="00B050"/>
                </a:solidFill>
              </a:rPr>
              <a:t>THEIST’S SHIFT-ARGUMENT </a:t>
            </a:r>
            <a:r>
              <a:rPr lang="en-US" sz="4000" dirty="0" smtClean="0"/>
              <a:t>ARE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DEDUCTIVELY VALID  </a:t>
            </a:r>
            <a:r>
              <a:rPr lang="en-US" sz="4000" dirty="0" smtClean="0"/>
              <a:t>(HOW CAN THAT BE?   ISN’T A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DEDUCTIVELY VALID </a:t>
            </a:r>
            <a:r>
              <a:rPr lang="en-US" sz="4000" dirty="0" smtClean="0"/>
              <a:t>ARGUMENT </a:t>
            </a:r>
            <a:r>
              <a:rPr lang="en-US" sz="4000" i="1" dirty="0" smtClean="0"/>
              <a:t>THE </a:t>
            </a:r>
            <a:r>
              <a:rPr lang="en-US" sz="4000" b="1" i="1" dirty="0" smtClean="0"/>
              <a:t>BEST KIND </a:t>
            </a:r>
            <a:r>
              <a:rPr lang="en-US" sz="4000" dirty="0" smtClean="0"/>
              <a:t>OF ARGUMENT?)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600" dirty="0" smtClean="0"/>
              <a:t>WHAT MAKE IT APPROPRIATE TO CALL  ROWE’S ARGUMENT  “</a:t>
            </a:r>
            <a:r>
              <a:rPr lang="en-US" sz="3600" dirty="0" smtClean="0">
                <a:solidFill>
                  <a:srgbClr val="C00000"/>
                </a:solidFill>
                <a:latin typeface="Century Gothic" pitchFamily="34" charset="0"/>
              </a:rPr>
              <a:t>INDUCTIVE</a:t>
            </a:r>
            <a:r>
              <a:rPr lang="en-US" sz="3600" dirty="0" smtClean="0"/>
              <a:t>” IS THAT  THE  </a:t>
            </a:r>
            <a:r>
              <a:rPr lang="en-US" sz="3600" dirty="0" smtClean="0">
                <a:solidFill>
                  <a:srgbClr val="00B0F0"/>
                </a:solidFill>
              </a:rPr>
              <a:t>OVERALL  </a:t>
            </a:r>
            <a:r>
              <a:rPr lang="en-US" sz="3600" i="1" dirty="0" smtClean="0">
                <a:latin typeface="Aharoni" pitchFamily="2" charset="-79"/>
                <a:cs typeface="Aharoni" pitchFamily="2" charset="-79"/>
              </a:rPr>
              <a:t>ARGUMENT STRUCTURE </a:t>
            </a:r>
            <a:r>
              <a:rPr lang="en-US" sz="3600" i="1" dirty="0" smtClean="0"/>
              <a:t> </a:t>
            </a:r>
            <a:r>
              <a:rPr lang="en-US" sz="3600" dirty="0" smtClean="0"/>
              <a:t>WOULD INCLUDE  </a:t>
            </a:r>
            <a:r>
              <a:rPr lang="en-US" sz="3600" b="1" dirty="0" smtClean="0"/>
              <a:t>AN ARGUMENT FOR  PREMISE (1)</a:t>
            </a:r>
            <a:r>
              <a:rPr lang="en-US" sz="3600" dirty="0" smtClean="0"/>
              <a:t>.  AND THAT ARGUMENT – </a:t>
            </a:r>
            <a:r>
              <a:rPr lang="en-US" sz="3600" i="1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BASED ON ROWE’S EVIDENCE BASE AS PREMISE S </a:t>
            </a:r>
            <a:r>
              <a:rPr lang="en-US" sz="3600" i="1" dirty="0" smtClean="0"/>
              <a:t>- </a:t>
            </a:r>
            <a:r>
              <a:rPr lang="en-US" sz="3600" dirty="0" smtClean="0"/>
              <a:t> </a:t>
            </a:r>
            <a:r>
              <a:rPr lang="en-US" sz="3600" i="1" dirty="0" smtClean="0"/>
              <a:t>MAY BE </a:t>
            </a:r>
            <a:r>
              <a:rPr lang="en-US" sz="3600" dirty="0" smtClean="0">
                <a:solidFill>
                  <a:srgbClr val="C00000"/>
                </a:solidFill>
              </a:rPr>
              <a:t>INDUCTIVELY STRONG.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STILL PUZZLING?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sz="4400" u="sng" dirty="0" smtClean="0">
                <a:solidFill>
                  <a:srgbClr val="C00000"/>
                </a:solidFill>
                <a:latin typeface="Copperplate Gothic Bold" pitchFamily="34" charset="0"/>
              </a:rPr>
              <a:t>EXTREMELY IMPORTANT POINT NO. 1</a:t>
            </a:r>
            <a:r>
              <a:rPr lang="en-US" sz="4400" dirty="0" smtClean="0"/>
              <a:t>:</a:t>
            </a:r>
          </a:p>
          <a:p>
            <a:pPr marL="571500" indent="-571500">
              <a:buAutoNum type="romanUcParenBoth"/>
            </a:pPr>
            <a:r>
              <a:rPr lang="en-US" sz="4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PROBABILITY,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 AND,  HENCE,  </a:t>
            </a:r>
            <a:r>
              <a:rPr lang="en-US" sz="44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RATIONALITY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OR </a:t>
            </a:r>
            <a:r>
              <a:rPr lang="en-US" sz="44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REASONABILITY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, IS </a:t>
            </a:r>
            <a:r>
              <a:rPr lang="en-US" sz="4400" i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RELATIVE.  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sz="4400" dirty="0" smtClean="0">
                <a:solidFill>
                  <a:srgbClr val="00B050"/>
                </a:solidFill>
                <a:latin typeface="Blackadder ITC" pitchFamily="82" charset="0"/>
                <a:cs typeface="Aharoni" pitchFamily="2" charset="-79"/>
              </a:rPr>
              <a:t>TRUTH</a:t>
            </a:r>
            <a:r>
              <a:rPr lang="en-US" sz="4400" dirty="0" smtClean="0">
                <a:latin typeface="Blackadder ITC" pitchFamily="82" charset="0"/>
                <a:cs typeface="Aharoni" pitchFamily="2" charset="-79"/>
              </a:rPr>
              <a:t>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IS </a:t>
            </a:r>
            <a:r>
              <a:rPr lang="en-US" sz="4400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NOT</a:t>
            </a:r>
            <a:r>
              <a:rPr lang="en-US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RELATIVE).</a:t>
            </a:r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800" u="sng" dirty="0" smtClean="0">
                <a:solidFill>
                  <a:srgbClr val="C00000"/>
                </a:solidFill>
                <a:latin typeface="Copperplate Gothic Bold" pitchFamily="34" charset="0"/>
              </a:rPr>
              <a:t>EXTREMELY  IMPORTANT POINT</a:t>
            </a:r>
          </a:p>
          <a:p>
            <a:pPr>
              <a:buNone/>
            </a:pPr>
            <a:r>
              <a:rPr lang="en-US" sz="4800" u="sng" dirty="0" smtClean="0">
                <a:solidFill>
                  <a:srgbClr val="C00000"/>
                </a:solidFill>
                <a:latin typeface="Copperplate Gothic Bold" pitchFamily="34" charset="0"/>
              </a:rPr>
              <a:t>NO. 2</a:t>
            </a:r>
            <a:r>
              <a:rPr lang="en-US" sz="4800" dirty="0" smtClean="0">
                <a:solidFill>
                  <a:srgbClr val="C00000"/>
                </a:solidFill>
                <a:latin typeface="Copperplate Gothic Bold" pitchFamily="34" charset="0"/>
              </a:rPr>
              <a:t>:</a:t>
            </a:r>
          </a:p>
          <a:p>
            <a:pPr>
              <a:buNone/>
            </a:pPr>
            <a:r>
              <a:rPr lang="en-US" sz="4800" dirty="0" smtClean="0">
                <a:solidFill>
                  <a:srgbClr val="00B050"/>
                </a:solidFill>
                <a:latin typeface="Copperplate Gothic Bold" pitchFamily="34" charset="0"/>
              </a:rPr>
              <a:t>(II) IN ORDER FOR A BELIEF BASED ON AN </a:t>
            </a:r>
            <a:r>
              <a:rPr lang="en-US" sz="4800" dirty="0" smtClean="0">
                <a:solidFill>
                  <a:srgbClr val="FF0000"/>
                </a:solidFill>
                <a:latin typeface="Copperplate Gothic Bold" pitchFamily="34" charset="0"/>
              </a:rPr>
              <a:t>INDUCTIVELY STRONG ARGUMENT </a:t>
            </a:r>
            <a:r>
              <a:rPr lang="en-US" sz="4800" dirty="0" smtClean="0">
                <a:solidFill>
                  <a:srgbClr val="00B050"/>
                </a:solidFill>
                <a:latin typeface="Copperplate Gothic Bold" pitchFamily="34" charset="0"/>
              </a:rPr>
              <a:t>TO BE </a:t>
            </a:r>
            <a:r>
              <a:rPr lang="en-US" sz="4800" dirty="0" smtClean="0">
                <a:solidFill>
                  <a:srgbClr val="00B0F0"/>
                </a:solidFill>
                <a:latin typeface="Copperplate Gothic Bold" pitchFamily="34" charset="0"/>
              </a:rPr>
              <a:t>REASONABLE</a:t>
            </a:r>
            <a:r>
              <a:rPr lang="en-US" sz="4800" dirty="0" smtClean="0">
                <a:solidFill>
                  <a:srgbClr val="00B050"/>
                </a:solidFill>
                <a:latin typeface="Copperplate Gothic Bold" pitchFamily="34" charset="0"/>
              </a:rPr>
              <a:t>, IT MUST MEET</a:t>
            </a:r>
            <a:r>
              <a:rPr lang="en-US" sz="4800" dirty="0" smtClean="0">
                <a:solidFill>
                  <a:srgbClr val="C00000"/>
                </a:solidFill>
                <a:latin typeface="Copperplate Gothic Bold" pitchFamily="34" charset="0"/>
              </a:rPr>
              <a:t>:</a:t>
            </a:r>
          </a:p>
          <a:p>
            <a:pPr>
              <a:buNone/>
            </a:pP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lackadder ITC" pitchFamily="82" charset="0"/>
              </a:rPr>
              <a:t>THE  REQUIREMENT  OF TOTAL  EVIDENCE</a:t>
            </a:r>
            <a:endParaRPr lang="en-US" dirty="0">
              <a:solidFill>
                <a:srgbClr val="FF0000"/>
              </a:solidFill>
              <a:latin typeface="Blackadder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AN </a:t>
            </a:r>
            <a:r>
              <a:rPr lang="en-US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INDUCTIVELY STRONG ARGUMENT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MAKES IT </a:t>
            </a:r>
            <a:r>
              <a:rPr lang="en-US" sz="3600" i="1" dirty="0" smtClean="0">
                <a:latin typeface="Aharoni" pitchFamily="2" charset="-79"/>
                <a:cs typeface="Aharoni" pitchFamily="2" charset="-79"/>
              </a:rPr>
              <a:t>REASONABLE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TO BELIEVE ITS CONCLUSION </a:t>
            </a:r>
            <a:r>
              <a:rPr lang="en-US" sz="36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ON THE BASIS OF ITS PREMISES </a:t>
            </a:r>
            <a:r>
              <a:rPr lang="en-US" sz="3600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ONLY IF 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THE PREMISES </a:t>
            </a:r>
            <a:r>
              <a:rPr lang="en-US" sz="3600" dirty="0" smtClean="0">
                <a:latin typeface="Copperplate Gothic Bold" pitchFamily="34" charset="0"/>
                <a:cs typeface="Aharoni" pitchFamily="2" charset="-79"/>
              </a:rPr>
              <a:t>INCLUDE </a:t>
            </a:r>
            <a:r>
              <a:rPr lang="en-US" sz="3600" u="sng" dirty="0" smtClean="0">
                <a:latin typeface="Copperplate Gothic Bold" pitchFamily="34" charset="0"/>
                <a:cs typeface="Aharoni" pitchFamily="2" charset="-79"/>
              </a:rPr>
              <a:t>ALL</a:t>
            </a:r>
            <a:r>
              <a:rPr lang="en-US" sz="3600" dirty="0" smtClean="0">
                <a:latin typeface="Copperplate Gothic Bold" pitchFamily="34" charset="0"/>
                <a:cs typeface="Aharoni" pitchFamily="2" charset="-79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EVIDENCE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THAT IS </a:t>
            </a:r>
            <a:r>
              <a:rPr lang="en-US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KNOWN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AND RELEVANT TO THE CONCLUSION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JACOB BERNOULLI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(1655-1705)</a:t>
            </a:r>
            <a:endParaRPr lang="en-US" dirty="0"/>
          </a:p>
        </p:txBody>
      </p:sp>
      <p:pic>
        <p:nvPicPr>
          <p:cNvPr id="5" name="Picture 4" descr="C__DOCUME~1_user_MYDOCU~1_DOWNLO~1_BERNOU~1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676400"/>
            <a:ext cx="2895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JOHN MAYNARD KEYNES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(1883-1946)</a:t>
            </a:r>
            <a:endParaRPr lang="en-US" dirty="0"/>
          </a:p>
        </p:txBody>
      </p:sp>
      <p:pic>
        <p:nvPicPr>
          <p:cNvPr id="4" name="Content Placeholder 3" descr="keynes_39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752600"/>
            <a:ext cx="4876800" cy="308213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HERBERT SPENCER (1820   -        		(1820-1903)</a:t>
            </a:r>
            <a:endParaRPr lang="en-US" sz="3200" dirty="0"/>
          </a:p>
        </p:txBody>
      </p:sp>
      <p:pic>
        <p:nvPicPr>
          <p:cNvPr id="7" name="Picture Placeholder 6" descr="spence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000" b="50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2620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</a:t>
            </a:r>
            <a:r>
              <a:rPr lang="en-US" sz="3600" dirty="0" smtClean="0">
                <a:solidFill>
                  <a:srgbClr val="FF0000"/>
                </a:solidFill>
              </a:rPr>
              <a:t>HERBERT SPENCER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RUDOLF CARNAP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(1891-1970)</a:t>
            </a:r>
            <a:endParaRPr lang="en-US" dirty="0"/>
          </a:p>
        </p:txBody>
      </p:sp>
      <p:pic>
        <p:nvPicPr>
          <p:cNvPr id="4" name="Content Placeholder 3" descr="44089-004-0A91F1C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86759" y="1600200"/>
            <a:ext cx="3570482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065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“</a:t>
            </a:r>
            <a:r>
              <a:rPr lang="en-US" sz="5400" dirty="0" smtClean="0">
                <a:solidFill>
                  <a:srgbClr val="FF0000"/>
                </a:solidFill>
              </a:rPr>
              <a:t>KNOWN TO WHOM?</a:t>
            </a:r>
            <a:r>
              <a:rPr lang="en-US" sz="5400" dirty="0" smtClean="0"/>
              <a:t>”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/>
              <a:t>WELL,  FOR </a:t>
            </a:r>
            <a:r>
              <a:rPr lang="en-US" sz="6600" b="1" i="1" dirty="0" smtClean="0"/>
              <a:t>YOUR </a:t>
            </a:r>
            <a:r>
              <a:rPr lang="en-US" sz="6600" dirty="0" smtClean="0"/>
              <a:t>BELIEFS:    </a:t>
            </a:r>
            <a:r>
              <a:rPr lang="en-US" sz="6600" dirty="0" smtClean="0">
                <a:latin typeface="Aharoni" pitchFamily="2" charset="-79"/>
                <a:cs typeface="Aharoni" pitchFamily="2" charset="-79"/>
              </a:rPr>
              <a:t>KNOWN TO </a:t>
            </a:r>
            <a:r>
              <a:rPr lang="en-US" sz="6600" u="sng" dirty="0" smtClean="0">
                <a:latin typeface="Aharoni" pitchFamily="2" charset="-79"/>
                <a:cs typeface="Aharoni" pitchFamily="2" charset="-79"/>
              </a:rPr>
              <a:t>YOU</a:t>
            </a:r>
            <a:r>
              <a:rPr lang="en-US" sz="6600" dirty="0" smtClean="0"/>
              <a:t>.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b="1" dirty="0" smtClean="0">
                <a:solidFill>
                  <a:srgbClr val="FF0000"/>
                </a:solidFill>
              </a:rPr>
              <a:t>ROWE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CORRECT </a:t>
            </a:r>
            <a:r>
              <a:rPr lang="en-US" dirty="0" smtClean="0">
                <a:solidFill>
                  <a:srgbClr val="FF0000"/>
                </a:solidFill>
              </a:rPr>
              <a:t>IN SAYING THAT </a:t>
            </a:r>
            <a:r>
              <a:rPr lang="en-US" dirty="0" smtClean="0">
                <a:solidFill>
                  <a:srgbClr val="00B050"/>
                </a:solidFill>
              </a:rPr>
              <a:t>FRIENDLY ATHEISM </a:t>
            </a:r>
            <a:r>
              <a:rPr lang="en-US" dirty="0" smtClean="0">
                <a:solidFill>
                  <a:srgbClr val="FF0000"/>
                </a:solidFill>
              </a:rPr>
              <a:t>MAKES </a:t>
            </a:r>
            <a:r>
              <a:rPr lang="en-US" dirty="0" smtClean="0">
                <a:solidFill>
                  <a:srgbClr val="00B0F0"/>
                </a:solidFill>
              </a:rPr>
              <a:t>GOOD SENSE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600" dirty="0" smtClean="0"/>
              <a:t>SOME </a:t>
            </a:r>
            <a:r>
              <a:rPr lang="en-US" sz="3600" dirty="0" smtClean="0">
                <a:solidFill>
                  <a:srgbClr val="00B050"/>
                </a:solidFill>
              </a:rPr>
              <a:t>THEISTS</a:t>
            </a:r>
            <a:r>
              <a:rPr lang="en-US" sz="3600" dirty="0" smtClean="0"/>
              <a:t> MAY HAVE CONSIDERED ALL  OR </a:t>
            </a:r>
            <a:r>
              <a:rPr lang="en-US" sz="3600" dirty="0" smtClean="0">
                <a:solidFill>
                  <a:srgbClr val="C00000"/>
                </a:solidFill>
              </a:rPr>
              <a:t>MOST OF THE ARGUMENTS  AND EVIDENCE  </a:t>
            </a:r>
            <a:r>
              <a:rPr lang="en-US" sz="3600" dirty="0" smtClean="0"/>
              <a:t>FOR  OR AGAINST THE </a:t>
            </a:r>
            <a:r>
              <a:rPr lang="en-US" sz="3600" b="1" dirty="0" smtClean="0"/>
              <a:t>EXISTENCE </a:t>
            </a:r>
            <a:r>
              <a:rPr lang="en-US" sz="3600" dirty="0" smtClean="0"/>
              <a:t> OF </a:t>
            </a:r>
            <a:r>
              <a:rPr lang="en-US" sz="3600" b="1" dirty="0" smtClean="0">
                <a:latin typeface="Blackadder ITC" pitchFamily="82" charset="0"/>
              </a:rPr>
              <a:t>GOD </a:t>
            </a:r>
            <a:r>
              <a:rPr lang="en-US" sz="3600" dirty="0" smtClean="0"/>
              <a:t>AND CONCLUDED THAT THE BELIEF IS </a:t>
            </a:r>
            <a:r>
              <a:rPr lang="en-US" sz="3600" b="1" dirty="0" smtClean="0"/>
              <a:t>REASONABLE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ON THAT BASIS</a:t>
            </a:r>
            <a:r>
              <a:rPr lang="en-US" sz="3600" dirty="0" smtClean="0"/>
              <a:t>.   AS ROWE POINTS OUT THEY MAY ALSO HAVE  HAD (OR APPEAL TO) </a:t>
            </a:r>
            <a:r>
              <a:rPr lang="en-US" sz="3600" dirty="0" smtClean="0">
                <a:solidFill>
                  <a:srgbClr val="7030A0"/>
                </a:solidFill>
                <a:latin typeface="Blackadder ITC" pitchFamily="82" charset="0"/>
              </a:rPr>
              <a:t>RELIGIOUS  EXPERIENC</a:t>
            </a:r>
            <a:r>
              <a:rPr lang="en-US" sz="3600" dirty="0" smtClean="0">
                <a:solidFill>
                  <a:srgbClr val="7030A0"/>
                </a:solidFill>
              </a:rPr>
              <a:t>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THAT’S </a:t>
            </a:r>
            <a:r>
              <a:rPr lang="en-US" dirty="0" smtClean="0">
                <a:solidFill>
                  <a:srgbClr val="C00000"/>
                </a:solidFill>
                <a:latin typeface="Blackadder ITC" pitchFamily="82" charset="0"/>
              </a:rPr>
              <a:t>DANDY</a:t>
            </a:r>
            <a:r>
              <a:rPr lang="en-US" dirty="0" smtClean="0">
                <a:solidFill>
                  <a:srgbClr val="FF0000"/>
                </a:solidFill>
              </a:rPr>
              <a:t>, BUT HOW DO I DECIDE WHETHER THE BELIEF THAT </a:t>
            </a:r>
            <a:r>
              <a:rPr lang="en-US" dirty="0" smtClean="0">
                <a:solidFill>
                  <a:srgbClr val="00B050"/>
                </a:solidFill>
                <a:latin typeface="Blackadder ITC" pitchFamily="82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EXISTS </a:t>
            </a:r>
            <a:r>
              <a:rPr lang="en-US" dirty="0" smtClean="0">
                <a:solidFill>
                  <a:srgbClr val="FF0000"/>
                </a:solidFill>
              </a:rPr>
              <a:t> IS REASONABLE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i="1" u="sng" dirty="0" smtClean="0">
                <a:solidFill>
                  <a:srgbClr val="0070C0"/>
                </a:solidFill>
              </a:rPr>
              <a:t>MY </a:t>
            </a:r>
            <a:r>
              <a:rPr lang="en-US" b="1" dirty="0" smtClean="0">
                <a:solidFill>
                  <a:srgbClr val="0070C0"/>
                </a:solidFill>
              </a:rPr>
              <a:t>EVIDENCE</a:t>
            </a:r>
            <a:r>
              <a:rPr lang="en-US" b="1" dirty="0" smtClean="0"/>
              <a:t>?”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</a:t>
            </a:r>
            <a:r>
              <a:rPr lang="en-US" sz="4000" dirty="0" smtClean="0">
                <a:solidFill>
                  <a:srgbClr val="7030A0"/>
                </a:solidFill>
                <a:latin typeface="Century Gothic" pitchFamily="34" charset="0"/>
              </a:rPr>
              <a:t>DISAPPOINTING ANSWER</a:t>
            </a:r>
            <a:r>
              <a:rPr lang="en-US" sz="4000" dirty="0" smtClean="0"/>
              <a:t>:   </a:t>
            </a:r>
            <a:r>
              <a:rPr lang="en-US" sz="4000" b="1" dirty="0" smtClean="0"/>
              <a:t>WE CAN TELL YOU CERTAIN </a:t>
            </a:r>
            <a:r>
              <a:rPr lang="en-US" sz="4000" b="1" dirty="0" smtClean="0">
                <a:solidFill>
                  <a:srgbClr val="C00000"/>
                </a:solidFill>
              </a:rPr>
              <a:t>FALLACIES</a:t>
            </a:r>
            <a:r>
              <a:rPr lang="en-US" sz="4000" b="1" dirty="0" smtClean="0"/>
              <a:t> TO </a:t>
            </a:r>
            <a:r>
              <a:rPr lang="en-US" sz="4000" b="1" i="1" dirty="0" smtClean="0"/>
              <a:t>AVOID AND HELP YOU EVALUATE THE VARIOUS ARGUMENTS</a:t>
            </a:r>
            <a:r>
              <a:rPr lang="en-US" sz="4000" b="1" dirty="0" smtClean="0"/>
              <a:t>, BUT </a:t>
            </a:r>
            <a:r>
              <a:rPr lang="en-US" sz="4000" dirty="0" smtClean="0">
                <a:solidFill>
                  <a:srgbClr val="C00000"/>
                </a:solidFill>
              </a:rPr>
              <a:t>IN THE END 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YOU MUST WEIGH IT UP FOR </a:t>
            </a:r>
            <a:r>
              <a:rPr lang="en-US" sz="4000" b="1" i="1" u="sng" dirty="0" smtClean="0">
                <a:latin typeface="Aharoni" pitchFamily="2" charset="-79"/>
                <a:cs typeface="Aharoni" pitchFamily="2" charset="-79"/>
              </a:rPr>
              <a:t>YOURSELF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sz="40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 “THE WORTH OF MEN CONSISTS IN THEIR LIABILITY TO PERSUASION.” </a:t>
            </a:r>
          </a:p>
          <a:p>
            <a:pPr>
              <a:buNone/>
            </a:pPr>
            <a:r>
              <a:rPr lang="en-US" sz="4800" dirty="0" smtClean="0"/>
              <a:t> - ALFRED NORTH WHITEHEAD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ALFRED NORTH WHITEHEAD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(1861 - 1947  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3790950" y="3431381"/>
          <a:ext cx="1562100" cy="863600"/>
        </p:xfrm>
        <a:graphic>
          <a:graphicData uri="http://schemas.openxmlformats.org/presentationml/2006/ole">
            <p:oleObj spid="_x0000_s2050" name="Packager Shell Object" showAsIcon="1" r:id="rId3" imgW="1562400" imgH="863640" progId="Package">
              <p:embed/>
            </p:oleObj>
          </a:graphicData>
        </a:graphic>
      </p:graphicFrame>
      <p:pic>
        <p:nvPicPr>
          <p:cNvPr id="2051" name="Picture 3" descr="C:\Users\Tony\AppData\Local\Temp\whitehe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133600"/>
            <a:ext cx="38862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“KEEP AN OPEN MIND, BUT NOT SO OPEN THAT YOUR BRAINS FALL OUT”</a:t>
            </a:r>
          </a:p>
          <a:p>
            <a:pPr>
              <a:buNone/>
            </a:pPr>
            <a:r>
              <a:rPr lang="en-US" sz="4400" b="1" dirty="0" smtClean="0"/>
              <a:t>- ALAN ROSS ANDERSON</a:t>
            </a:r>
            <a:endParaRPr lang="en-US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ALAN ROSS ANDERSON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(1925   -  1973)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3390900" y="3431381"/>
          <a:ext cx="2362200" cy="863600"/>
        </p:xfrm>
        <a:graphic>
          <a:graphicData uri="http://schemas.openxmlformats.org/presentationml/2006/ole">
            <p:oleObj spid="_x0000_s1026" name="Packager Shell Object" showAsIcon="1" r:id="rId3" imgW="2362680" imgH="863640" progId="Package">
              <p:embed/>
            </p:oleObj>
          </a:graphicData>
        </a:graphic>
      </p:graphicFrame>
      <p:pic>
        <p:nvPicPr>
          <p:cNvPr id="1027" name="Picture 3" descr="C:\Users\Tony\AppData\Local\Temp\anderson alan ro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676400"/>
            <a:ext cx="32004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PREMISES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There </a:t>
            </a:r>
            <a:r>
              <a:rPr lang="en-US" b="1" dirty="0" smtClean="0"/>
              <a:t>exist</a:t>
            </a:r>
            <a:r>
              <a:rPr lang="en-US" dirty="0" smtClean="0"/>
              <a:t> instances of </a:t>
            </a:r>
            <a:r>
              <a:rPr lang="en-US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intense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suffering </a:t>
            </a:r>
            <a:r>
              <a:rPr lang="en-US" dirty="0" smtClean="0"/>
              <a:t>which an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omnipotent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omniscient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lackadder ITC" pitchFamily="82" charset="0"/>
              </a:rPr>
              <a:t>Being </a:t>
            </a:r>
            <a:r>
              <a:rPr lang="en-US" dirty="0" smtClean="0"/>
              <a:t>could have prevented without thereby losing some </a:t>
            </a:r>
            <a:r>
              <a:rPr lang="en-US" dirty="0" smtClean="0">
                <a:solidFill>
                  <a:srgbClr val="92D050"/>
                </a:solidFill>
              </a:rPr>
              <a:t>greater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good </a:t>
            </a:r>
            <a:r>
              <a:rPr lang="en-US" dirty="0" smtClean="0"/>
              <a:t>or permitting some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evil </a:t>
            </a:r>
            <a:r>
              <a:rPr lang="en-US" dirty="0" smtClean="0"/>
              <a:t>equally bad or worse.</a:t>
            </a:r>
          </a:p>
          <a:p>
            <a:pPr marL="514350" indent="-514350">
              <a:buNone/>
            </a:pPr>
            <a:r>
              <a:rPr lang="en-US" dirty="0" smtClean="0"/>
              <a:t>(2)  An </a:t>
            </a:r>
            <a:r>
              <a:rPr lang="en-US" dirty="0" smtClean="0">
                <a:solidFill>
                  <a:srgbClr val="00B0F0"/>
                </a:solidFill>
              </a:rPr>
              <a:t>omniscient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wholly good </a:t>
            </a:r>
            <a:r>
              <a:rPr lang="en-US" dirty="0" smtClean="0">
                <a:solidFill>
                  <a:srgbClr val="FF0000"/>
                </a:solidFill>
                <a:latin typeface="Blackadder ITC" pitchFamily="82" charset="0"/>
              </a:rPr>
              <a:t>Being</a:t>
            </a:r>
            <a:r>
              <a:rPr lang="en-US" dirty="0" smtClean="0"/>
              <a:t> would </a:t>
            </a:r>
            <a:r>
              <a:rPr lang="en-US" b="1" dirty="0" smtClean="0"/>
              <a:t>prevent </a:t>
            </a:r>
            <a:r>
              <a:rPr lang="en-US" dirty="0" smtClean="0"/>
              <a:t>the occurrence of any </a:t>
            </a:r>
            <a:r>
              <a:rPr lang="en-US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intense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suffering 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smtClean="0"/>
              <a:t>it could , </a:t>
            </a:r>
            <a:r>
              <a:rPr lang="en-US" i="1" dirty="0" smtClean="0"/>
              <a:t>unless </a:t>
            </a:r>
            <a:r>
              <a:rPr lang="en-US" dirty="0" smtClean="0"/>
              <a:t>it could not do so without thereby losing some </a:t>
            </a:r>
            <a:r>
              <a:rPr lang="en-US" dirty="0" smtClean="0">
                <a:solidFill>
                  <a:srgbClr val="92D050"/>
                </a:solidFill>
              </a:rPr>
              <a:t>greater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good</a:t>
            </a:r>
            <a:r>
              <a:rPr lang="en-US" dirty="0" smtClean="0"/>
              <a:t> or permitting some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evil</a:t>
            </a:r>
            <a:r>
              <a:rPr lang="en-US" dirty="0" smtClean="0"/>
              <a:t> equally bad or worse.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CONCLUSION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5400" dirty="0" smtClean="0"/>
              <a:t> There </a:t>
            </a:r>
            <a:r>
              <a:rPr lang="en-US" sz="5400" b="1" i="1" dirty="0" smtClean="0"/>
              <a:t>does not </a:t>
            </a:r>
            <a:r>
              <a:rPr lang="en-US" sz="5400" dirty="0" smtClean="0"/>
              <a:t>exist an 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omnipotent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B0F0"/>
                </a:solidFill>
              </a:rPr>
              <a:t>omniscient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B050"/>
                </a:solidFill>
              </a:rPr>
              <a:t>wholly good </a:t>
            </a:r>
            <a:r>
              <a:rPr lang="en-US" sz="5400" dirty="0" smtClean="0">
                <a:solidFill>
                  <a:srgbClr val="FF0000"/>
                </a:solidFill>
                <a:latin typeface="Blackadder ITC" pitchFamily="82" charset="0"/>
              </a:rPr>
              <a:t>Being</a:t>
            </a:r>
            <a:r>
              <a:rPr lang="en-US" sz="5400" dirty="0" smtClean="0"/>
              <a:t>.</a:t>
            </a:r>
          </a:p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THEIST’S SHIFT-ARGUMENT PREMISES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781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(NOT-3)  There </a:t>
            </a:r>
            <a:r>
              <a:rPr lang="en-US" sz="4000" b="1" dirty="0" smtClean="0"/>
              <a:t>DOES  exist </a:t>
            </a:r>
            <a:r>
              <a:rPr lang="en-US" sz="4000" dirty="0" smtClean="0"/>
              <a:t>an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omnipotent,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B0F0"/>
                </a:solidFill>
              </a:rPr>
              <a:t>omniscient, </a:t>
            </a:r>
            <a:r>
              <a:rPr lang="en-US" sz="4000" dirty="0" smtClean="0">
                <a:solidFill>
                  <a:srgbClr val="00B050"/>
                </a:solidFill>
              </a:rPr>
              <a:t>wholly good </a:t>
            </a:r>
            <a:r>
              <a:rPr lang="en-US" sz="4000" dirty="0" smtClean="0">
                <a:solidFill>
                  <a:srgbClr val="FF0000"/>
                </a:solidFill>
                <a:latin typeface="Blackadder ITC" pitchFamily="82" charset="0"/>
              </a:rPr>
              <a:t>Being</a:t>
            </a:r>
            <a:r>
              <a:rPr lang="en-US" sz="4000" dirty="0" smtClean="0">
                <a:latin typeface="Blackadder ITC" pitchFamily="82" charset="0"/>
              </a:rPr>
              <a:t>.</a:t>
            </a:r>
          </a:p>
          <a:p>
            <a:pPr marL="514350" indent="-514350">
              <a:buNone/>
            </a:pPr>
            <a:r>
              <a:rPr lang="en-US" sz="4000" dirty="0" smtClean="0"/>
              <a:t>  (2)   An </a:t>
            </a:r>
            <a:r>
              <a:rPr lang="en-US" sz="4000" dirty="0" smtClean="0">
                <a:solidFill>
                  <a:srgbClr val="00B0F0"/>
                </a:solidFill>
              </a:rPr>
              <a:t>omniscient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B050"/>
                </a:solidFill>
              </a:rPr>
              <a:t>wholly good </a:t>
            </a:r>
            <a:r>
              <a:rPr lang="en-US" sz="4000" dirty="0" smtClean="0">
                <a:solidFill>
                  <a:srgbClr val="FF0000"/>
                </a:solidFill>
                <a:latin typeface="Blackadder ITC" pitchFamily="82" charset="0"/>
              </a:rPr>
              <a:t>Being</a:t>
            </a:r>
            <a:r>
              <a:rPr lang="en-US" sz="4000" dirty="0" smtClean="0">
                <a:latin typeface="Blackadder ITC" pitchFamily="82" charset="0"/>
              </a:rPr>
              <a:t> </a:t>
            </a:r>
            <a:r>
              <a:rPr lang="en-US" sz="4000" dirty="0" smtClean="0"/>
              <a:t>would prevent the occurrence of any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intense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</a:rPr>
              <a:t>suffering</a:t>
            </a:r>
            <a:r>
              <a:rPr lang="en-US" sz="4000" dirty="0" smtClean="0"/>
              <a:t>  it could , </a:t>
            </a:r>
            <a:r>
              <a:rPr lang="en-US" sz="4000" i="1" dirty="0" smtClean="0"/>
              <a:t>unless</a:t>
            </a:r>
            <a:r>
              <a:rPr lang="en-US" sz="4000" dirty="0" smtClean="0"/>
              <a:t> it could not do so without thereby losing some </a:t>
            </a:r>
            <a:r>
              <a:rPr lang="en-US" sz="4000" dirty="0" smtClean="0">
                <a:solidFill>
                  <a:srgbClr val="92D050"/>
                </a:solidFill>
              </a:rPr>
              <a:t>greater good </a:t>
            </a:r>
            <a:r>
              <a:rPr lang="en-US" sz="4000" dirty="0" smtClean="0"/>
              <a:t>or permitting some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</a:rPr>
              <a:t>evil </a:t>
            </a:r>
            <a:r>
              <a:rPr lang="en-US" sz="4000" dirty="0" smtClean="0"/>
              <a:t>equally bad or worse.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702</Words>
  <Application>Microsoft Office PowerPoint</Application>
  <PresentationFormat>On-screen Show (4:3)</PresentationFormat>
  <Paragraphs>46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Packager Shell Object</vt:lpstr>
      <vt:lpstr>Slide 1</vt:lpstr>
      <vt:lpstr>HERBERT SPENCER (1820   -          (1820-1903)</vt:lpstr>
      <vt:lpstr>Slide 3</vt:lpstr>
      <vt:lpstr>ALFRED NORTH WHITEHEAD (1861 - 1947  )</vt:lpstr>
      <vt:lpstr>Slide 5</vt:lpstr>
      <vt:lpstr>ALAN ROSS ANDERSON (1925   -  1973)</vt:lpstr>
      <vt:lpstr>PREMISES</vt:lpstr>
      <vt:lpstr>CONCLUSION</vt:lpstr>
      <vt:lpstr>THEIST’S SHIFT-ARGUMENT PREMISES</vt:lpstr>
      <vt:lpstr>THEIST’S SHIFT-ARGUMENT CONCLUSION</vt:lpstr>
      <vt:lpstr>ROWE’S EVALUATION</vt:lpstr>
      <vt:lpstr>WHAT IS GOING ON HERE?? WHICH ARGUMENT IS BETTER?</vt:lpstr>
      <vt:lpstr>A PRELIMENARY QUESTION</vt:lpstr>
      <vt:lpstr>ANSWER</vt:lpstr>
      <vt:lpstr>STILL PUZZLING?</vt:lpstr>
      <vt:lpstr>Slide 16</vt:lpstr>
      <vt:lpstr>THE  REQUIREMENT  OF TOTAL  EVIDENCE</vt:lpstr>
      <vt:lpstr>JACOB BERNOULLI (1655-1705)</vt:lpstr>
      <vt:lpstr>JOHN MAYNARD KEYNES (1883-1946)</vt:lpstr>
      <vt:lpstr>RUDOLF CARNAP (1891-1970)</vt:lpstr>
      <vt:lpstr>“KNOWN TO WHOM?”</vt:lpstr>
      <vt:lpstr>SO ROWE IS CORRECT IN SAYING THAT FRIENDLY ATHEISM MAKES GOOD SENSE</vt:lpstr>
      <vt:lpstr>“THAT’S DANDY, BUT HOW DO I DECIDE WHETHER THE BELIEF THAT GOD EXISTS  IS REASONABLE ON MY EVIDENCE?”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HERBERT SPENCER (18   - 1903)</dc:title>
  <dc:creator>Curtis Anthony Anderson</dc:creator>
  <cp:lastModifiedBy>user</cp:lastModifiedBy>
  <cp:revision>146</cp:revision>
  <dcterms:created xsi:type="dcterms:W3CDTF">2012-11-17T17:21:18Z</dcterms:created>
  <dcterms:modified xsi:type="dcterms:W3CDTF">2012-11-19T21:39:04Z</dcterms:modified>
</cp:coreProperties>
</file>