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9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4660"/>
  </p:normalViewPr>
  <p:slideViewPr>
    <p:cSldViewPr>
      <p:cViewPr varScale="1">
        <p:scale>
          <a:sx n="101" d="100"/>
          <a:sy n="101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74D3-EEEF-4D73-82BD-F0713073FFBE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7946-F761-49AB-8248-26F94958D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7946-F761-49AB-8248-26F94958DF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A-4576-4A99-AB68-43967EAEC47A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THE WILL TO BELIEVE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WILLIAM JAMES</a:t>
            </a:r>
            <a:endParaRPr lang="en-US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971800" y="41148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DOESN’T EXIST?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 startAt="4"/>
            </a:pP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IF  </a:t>
            </a:r>
            <a:r>
              <a:rPr lang="en-US" sz="36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DOESN’T </a:t>
            </a:r>
            <a:r>
              <a:rPr lang="en-US" sz="3600" dirty="0" smtClean="0">
                <a:latin typeface="Impact" pitchFamily="34" charset="0"/>
                <a:cs typeface="Aharoni" pitchFamily="2" charset="-79"/>
              </a:rPr>
              <a:t>EXIST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AND YOU </a:t>
            </a:r>
            <a:r>
              <a:rPr lang="en-US" sz="36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,  YOU </a:t>
            </a:r>
            <a:r>
              <a:rPr lang="en-US" sz="36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LOSE NOTHING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514350" indent="-514350">
              <a:buAutoNum type="arabicParenBoth" startAt="4"/>
            </a:pPr>
            <a:endParaRPr lang="en-US" sz="3600" dirty="0" smtClean="0"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(5)  IF </a:t>
            </a:r>
            <a:r>
              <a:rPr lang="en-US" sz="36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DOESN’T </a:t>
            </a:r>
            <a:r>
              <a:rPr lang="en-US" sz="3600" dirty="0" smtClean="0">
                <a:latin typeface="Impact" pitchFamily="34" charset="0"/>
                <a:cs typeface="Aharoni" pitchFamily="2" charset="-79"/>
              </a:rPr>
              <a:t>EXIST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AND YOU  DON’T </a:t>
            </a:r>
            <a:r>
              <a:rPr lang="en-US" sz="36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,  THEN YOU LIVE YOU LIFE  AS AN </a:t>
            </a:r>
            <a:r>
              <a:rPr lang="en-US" sz="3600" dirty="0" smtClean="0">
                <a:solidFill>
                  <a:srgbClr val="C00000"/>
                </a:solidFill>
                <a:latin typeface="Century Gothic" pitchFamily="34" charset="0"/>
                <a:cs typeface="Aharoni" pitchFamily="2" charset="-79"/>
              </a:rPr>
              <a:t>ATHEIST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AND THEN:  </a:t>
            </a:r>
            <a:r>
              <a:rPr lang="en-US" sz="4000" dirty="0" smtClean="0">
                <a:latin typeface="Impact" pitchFamily="34" charset="0"/>
                <a:cs typeface="Aharoni" pitchFamily="2" charset="-79"/>
              </a:rPr>
              <a:t>EXTINCTION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!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CONCLUSION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 smtClean="0">
                <a:solidFill>
                  <a:srgbClr val="00B050"/>
                </a:solidFill>
              </a:rPr>
              <a:t>OUGHT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 smtClean="0">
                <a:solidFill>
                  <a:srgbClr val="FFC000"/>
                </a:solidFill>
              </a:rPr>
              <a:t>BELIEVE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latin typeface="Impact" pitchFamily="34" charset="0"/>
              </a:rPr>
              <a:t>EXISTS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4400" i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EITHER WAY</a:t>
            </a:r>
            <a:r>
              <a:rPr lang="en-US" sz="4400" i="1" dirty="0" smtClean="0">
                <a:latin typeface="Aharoni" pitchFamily="2" charset="-79"/>
                <a:cs typeface="Aharoni" pitchFamily="2" charset="-79"/>
              </a:rPr>
              <a:t>, 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YOU COME OUT </a:t>
            </a:r>
            <a:r>
              <a:rPr lang="en-US" sz="44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BETTER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IF YOU  </a:t>
            </a:r>
            <a:r>
              <a:rPr lang="en-US" sz="4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THAT </a:t>
            </a:r>
            <a:r>
              <a:rPr lang="en-US" sz="4400" dirty="0" smtClean="0">
                <a:solidFill>
                  <a:srgbClr val="FFC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smtClean="0">
                <a:latin typeface="Impact" pitchFamily="34" charset="0"/>
                <a:cs typeface="Aharoni" pitchFamily="2" charset="-79"/>
              </a:rPr>
              <a:t>EXISTS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None/>
            </a:pPr>
            <a:r>
              <a:rPr lang="en-US" sz="4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THEREFORE,  YOU </a:t>
            </a:r>
            <a:r>
              <a:rPr lang="en-US" sz="4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OUGHT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TO </a:t>
            </a:r>
            <a:r>
              <a:rPr lang="en-US" sz="4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THAT </a:t>
            </a:r>
            <a:r>
              <a:rPr lang="en-US" sz="44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 </a:t>
            </a:r>
            <a:r>
              <a:rPr lang="en-US" sz="4400" dirty="0" smtClean="0">
                <a:latin typeface="Impact" pitchFamily="34" charset="0"/>
                <a:cs typeface="Aharoni" pitchFamily="2" charset="-79"/>
              </a:rPr>
              <a:t>EXISTS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4400" dirty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lliam-james-3-siz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762000"/>
            <a:ext cx="3733800" cy="529193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HYPOTHESIS =  </a:t>
            </a:r>
            <a:r>
              <a:rPr lang="en-US" dirty="0" smtClean="0">
                <a:solidFill>
                  <a:srgbClr val="FF0000"/>
                </a:solidFill>
              </a:rPr>
              <a:t>ANY STATEMENT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LIVE</a:t>
            </a:r>
            <a:r>
              <a:rPr lang="en-US" dirty="0" smtClean="0"/>
              <a:t> </a:t>
            </a:r>
            <a:r>
              <a:rPr lang="en-US" i="1" dirty="0" smtClean="0"/>
              <a:t>HYPOTHESIS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00B0F0"/>
                </a:solidFill>
              </a:rPr>
              <a:t>FOR </a:t>
            </a:r>
            <a:r>
              <a:rPr lang="en-US" i="1" dirty="0" smtClean="0">
                <a:solidFill>
                  <a:srgbClr val="00B0F0"/>
                </a:solidFill>
              </a:rPr>
              <a:t>YOU</a:t>
            </a:r>
            <a:r>
              <a:rPr lang="en-US" dirty="0" smtClean="0"/>
              <a:t>):  A </a:t>
            </a:r>
            <a:r>
              <a:rPr lang="en-US" dirty="0" smtClean="0">
                <a:solidFill>
                  <a:srgbClr val="FF0000"/>
                </a:solidFill>
              </a:rPr>
              <a:t>hypothesis </a:t>
            </a:r>
            <a:r>
              <a:rPr lang="en-US" dirty="0" smtClean="0"/>
              <a:t>that you </a:t>
            </a:r>
            <a:r>
              <a:rPr lang="en-US" dirty="0" smtClean="0">
                <a:latin typeface="Arial Black" pitchFamily="34" charset="0"/>
              </a:rPr>
              <a:t>could possibly </a:t>
            </a:r>
            <a:r>
              <a:rPr lang="en-US" dirty="0" smtClean="0"/>
              <a:t>believe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DEAD</a:t>
            </a:r>
            <a:r>
              <a:rPr lang="en-US" dirty="0" smtClean="0"/>
              <a:t> </a:t>
            </a:r>
            <a:r>
              <a:rPr lang="en-US" i="1" dirty="0" smtClean="0"/>
              <a:t>HYPOTHESIS</a:t>
            </a:r>
            <a:r>
              <a:rPr lang="en-US" dirty="0" smtClean="0"/>
              <a:t>  (</a:t>
            </a:r>
            <a:r>
              <a:rPr lang="en-US" i="1" dirty="0" smtClean="0">
                <a:solidFill>
                  <a:srgbClr val="00B0F0"/>
                </a:solidFill>
              </a:rPr>
              <a:t>FOR </a:t>
            </a:r>
            <a:r>
              <a:rPr lang="en-US" i="1" dirty="0" smtClean="0">
                <a:solidFill>
                  <a:srgbClr val="00B0F0"/>
                </a:solidFill>
              </a:rPr>
              <a:t>YOU</a:t>
            </a:r>
            <a:r>
              <a:rPr lang="en-US" dirty="0" smtClean="0"/>
              <a:t>):  A </a:t>
            </a:r>
            <a:r>
              <a:rPr lang="en-US" dirty="0" smtClean="0">
                <a:solidFill>
                  <a:srgbClr val="FF0000"/>
                </a:solidFill>
              </a:rPr>
              <a:t>hypothesis</a:t>
            </a:r>
            <a:r>
              <a:rPr lang="en-US" dirty="0" smtClean="0"/>
              <a:t> that you </a:t>
            </a:r>
            <a:r>
              <a:rPr lang="en-US" dirty="0" smtClean="0">
                <a:latin typeface="Arial Black" pitchFamily="34" charset="0"/>
              </a:rPr>
              <a:t>could </a:t>
            </a:r>
            <a:r>
              <a:rPr lang="en-US" sz="3600" u="sng" dirty="0" smtClean="0">
                <a:latin typeface="Arial Black" pitchFamily="34" charset="0"/>
              </a:rPr>
              <a:t>not</a:t>
            </a:r>
            <a:r>
              <a:rPr lang="en-US" dirty="0" smtClean="0">
                <a:latin typeface="Arial Black" pitchFamily="34" charset="0"/>
              </a:rPr>
              <a:t> possibly </a:t>
            </a:r>
            <a:r>
              <a:rPr lang="en-US" dirty="0" smtClean="0"/>
              <a:t>believe.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OPTION</a:t>
            </a:r>
            <a:r>
              <a:rPr lang="en-US" dirty="0" smtClean="0"/>
              <a:t>: </a:t>
            </a:r>
            <a:r>
              <a:rPr lang="en-US" dirty="0" smtClean="0"/>
              <a:t>A DECISION </a:t>
            </a:r>
            <a:r>
              <a:rPr lang="en-US" dirty="0" smtClean="0"/>
              <a:t>BETWEEN TWO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LIVING </a:t>
            </a:r>
            <a:r>
              <a:rPr lang="en-US" dirty="0" smtClean="0"/>
              <a:t> </a:t>
            </a:r>
            <a:r>
              <a:rPr lang="en-US" i="1" dirty="0" smtClean="0"/>
              <a:t>OPTION 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F0"/>
                </a:solidFill>
              </a:rPr>
              <a:t>FOR YOU</a:t>
            </a:r>
            <a:r>
              <a:rPr lang="en-US" dirty="0" smtClean="0"/>
              <a:t>):  BOTH HYPOTHESES ARE  LIVE (</a:t>
            </a:r>
            <a:r>
              <a:rPr lang="en-US" dirty="0" smtClean="0">
                <a:solidFill>
                  <a:srgbClr val="00B0F0"/>
                </a:solidFill>
              </a:rPr>
              <a:t>FOR YOU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latin typeface="Arial Black" pitchFamily="34" charset="0"/>
                <a:cs typeface="Aharoni"/>
              </a:rPr>
              <a:t>FORCED</a:t>
            </a:r>
            <a:r>
              <a:rPr lang="en-US" dirty="0" smtClean="0"/>
              <a:t> </a:t>
            </a:r>
            <a:r>
              <a:rPr lang="en-US" i="1" dirty="0" smtClean="0"/>
              <a:t>OPTION</a:t>
            </a:r>
            <a:r>
              <a:rPr lang="en-US" dirty="0" smtClean="0"/>
              <a:t>:   A DECISION  BETWEEN TWO HYPOTHESES THAT CANNOT BE AVOIDED.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MOMENTOUS</a:t>
            </a:r>
            <a:r>
              <a:rPr lang="en-US" dirty="0" smtClean="0"/>
              <a:t> </a:t>
            </a:r>
            <a:r>
              <a:rPr lang="en-US" i="1" dirty="0" smtClean="0"/>
              <a:t>OPTION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FOR YOU</a:t>
            </a:r>
            <a:r>
              <a:rPr lang="en-US" dirty="0" smtClean="0"/>
              <a:t>):  A DECISION WHICH  WILL MAKE AN IMPORTANT DIFFERENCE TO YOUR LIFE.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KEEP THESE DISTINCTION IN MIND WHILE WE CONSIDER: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800" dirty="0" smtClean="0">
                <a:latin typeface="Impact" pitchFamily="34" charset="0"/>
              </a:rPr>
              <a:t>PASCAL’S  WAGER</a:t>
            </a:r>
            <a:r>
              <a:rPr lang="en-US" sz="4800" dirty="0" smtClean="0"/>
              <a:t>:   AN ARGUMENT THAT YOU </a:t>
            </a:r>
            <a:r>
              <a:rPr lang="en-US" sz="4800" dirty="0" smtClean="0">
                <a:solidFill>
                  <a:srgbClr val="00B050"/>
                </a:solidFill>
              </a:rPr>
              <a:t>OUGHT</a:t>
            </a:r>
            <a:r>
              <a:rPr lang="en-US" sz="4800" dirty="0" smtClean="0"/>
              <a:t> TO MAKE A </a:t>
            </a:r>
            <a:r>
              <a:rPr lang="en-US" sz="4800" dirty="0" smtClean="0">
                <a:solidFill>
                  <a:srgbClr val="7030A0"/>
                </a:solidFill>
              </a:rPr>
              <a:t>DECISION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FFC000"/>
                </a:solidFill>
              </a:rPr>
              <a:t>BELIEVE</a:t>
            </a:r>
            <a:r>
              <a:rPr lang="en-US" sz="4800" dirty="0" smtClean="0"/>
              <a:t> A  THAT </a:t>
            </a:r>
            <a:r>
              <a:rPr lang="en-US" sz="4800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sz="4800" dirty="0" smtClean="0"/>
              <a:t> EXISTS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 ON EMENDATIONS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3600" dirty="0" smtClean="0">
                <a:latin typeface="Impact" pitchFamily="34" charset="0"/>
              </a:rPr>
              <a:t>PASCAL</a:t>
            </a:r>
            <a:r>
              <a:rPr lang="en-US" sz="3600" dirty="0" smtClean="0"/>
              <a:t>  ACTUALLY  DISCUSSES  WHETHER OR NOT ONE </a:t>
            </a:r>
            <a:r>
              <a:rPr lang="en-US" sz="3600" b="1" dirty="0" smtClean="0"/>
              <a:t>OUGHT</a:t>
            </a:r>
            <a:r>
              <a:rPr lang="en-US" sz="3600" dirty="0" smtClean="0"/>
              <a:t> TO </a:t>
            </a:r>
            <a:r>
              <a:rPr lang="en-US" sz="3600" dirty="0" smtClean="0">
                <a:solidFill>
                  <a:srgbClr val="FFC000"/>
                </a:solidFill>
              </a:rPr>
              <a:t>BELIEVE </a:t>
            </a:r>
            <a:r>
              <a:rPr lang="en-US" sz="3600" dirty="0" smtClean="0"/>
              <a:t>IN THE </a:t>
            </a:r>
            <a:r>
              <a:rPr lang="en-US" sz="3600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sz="3600" dirty="0" smtClean="0">
                <a:latin typeface="French Script MT" pitchFamily="66" charset="0"/>
              </a:rPr>
              <a:t> </a:t>
            </a:r>
            <a:r>
              <a:rPr lang="en-US" sz="3600" dirty="0" smtClean="0"/>
              <a:t>OF  </a:t>
            </a:r>
            <a:r>
              <a:rPr lang="en-US" sz="3600" dirty="0" smtClean="0">
                <a:solidFill>
                  <a:srgbClr val="00B050"/>
                </a:solidFill>
              </a:rPr>
              <a:t>CHRISTIANITY</a:t>
            </a:r>
            <a:r>
              <a:rPr lang="en-US" sz="3600" dirty="0" smtClean="0"/>
              <a:t>.   IN ACCORDANCE WITH OUR DECISION ABOUT THIS COURSE,  WE  ARE GOING TO </a:t>
            </a:r>
            <a:r>
              <a:rPr lang="en-US" sz="3600" dirty="0" smtClean="0">
                <a:solidFill>
                  <a:srgbClr val="7030A0"/>
                </a:solidFill>
              </a:rPr>
              <a:t>GENERALIZE THE ARGUMENT </a:t>
            </a:r>
            <a:r>
              <a:rPr lang="en-US" sz="3600" dirty="0" smtClean="0"/>
              <a:t>SO THAT IT IS </a:t>
            </a:r>
            <a:r>
              <a:rPr lang="en-US" sz="3600" i="1" dirty="0" smtClean="0"/>
              <a:t>NOT SPECIFIC </a:t>
            </a:r>
            <a:r>
              <a:rPr lang="en-US" sz="3600" dirty="0" smtClean="0"/>
              <a:t>TO THAT RELIGION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BLAISE PASCAL </a:t>
            </a:r>
            <a:br>
              <a:rPr lang="en-US" dirty="0" smtClean="0"/>
            </a:br>
            <a:r>
              <a:rPr lang="en-US" dirty="0" smtClean="0"/>
              <a:t>(1623  -  1662  )</a:t>
            </a:r>
            <a:endParaRPr lang="en-US" dirty="0"/>
          </a:p>
        </p:txBody>
      </p:sp>
      <p:pic>
        <p:nvPicPr>
          <p:cNvPr id="4" name="Content Placeholder 3" descr="PASC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524000"/>
            <a:ext cx="3605842" cy="3962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BRIEF VERSION OF </a:t>
            </a:r>
            <a:r>
              <a:rPr lang="en-US" sz="4800" dirty="0" smtClean="0">
                <a:solidFill>
                  <a:srgbClr val="FF0000"/>
                </a:solidFill>
                <a:latin typeface="Impact" pitchFamily="34" charset="0"/>
              </a:rPr>
              <a:t>PASCAL’S WAGER</a:t>
            </a:r>
            <a:endParaRPr lang="en-US" sz="4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86400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YOU MUST </a:t>
            </a:r>
            <a:r>
              <a:rPr lang="en-US" sz="5400" i="1" dirty="0" smtClean="0">
                <a:latin typeface="Aharoni" pitchFamily="2" charset="-79"/>
                <a:cs typeface="Aharoni" pitchFamily="2" charset="-79"/>
              </a:rPr>
              <a:t>EITHER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IN </a:t>
            </a:r>
            <a:r>
              <a:rPr lang="en-US" sz="54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i="1" dirty="0" smtClean="0">
                <a:latin typeface="Aharoni" pitchFamily="2" charset="-79"/>
                <a:cs typeface="Aharoni" pitchFamily="2" charset="-79"/>
              </a:rPr>
              <a:t>OR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NOT.</a:t>
            </a:r>
          </a:p>
          <a:p>
            <a:pPr marL="514350" indent="-514350">
              <a:buAutoNum type="arabicParenBoth" startAt="2"/>
            </a:pP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THE  </a:t>
            </a:r>
            <a:r>
              <a:rPr lang="en-US" sz="5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EVIDENCE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IS EVENLY BALANCED:  </a:t>
            </a:r>
            <a:r>
              <a:rPr lang="en-US" sz="6600" dirty="0" smtClean="0">
                <a:latin typeface="Aharoni" pitchFamily="2" charset="-79"/>
                <a:cs typeface="Aharoni" pitchFamily="2" charset="-79"/>
              </a:rPr>
              <a:t>50-50.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GOD</a:t>
            </a:r>
            <a:r>
              <a:rPr lang="en-US" dirty="0" smtClean="0">
                <a:solidFill>
                  <a:srgbClr val="FF0000"/>
                </a:solidFill>
              </a:rPr>
              <a:t> EXISTS?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514350" indent="-514350">
              <a:buAutoNum type="arabicParenBoth" startAt="3"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IF </a:t>
            </a:r>
            <a:r>
              <a:rPr lang="en-US" sz="40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smtClean="0">
                <a:latin typeface="Impact" pitchFamily="34" charset="0"/>
                <a:cs typeface="Aharoni" pitchFamily="2" charset="-79"/>
              </a:rPr>
              <a:t>EXISTS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AND YOU </a:t>
            </a:r>
            <a:r>
              <a:rPr lang="en-US" sz="4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, THEN YOU GAIN </a:t>
            </a: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IMMORTALITY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AND </a:t>
            </a:r>
            <a:r>
              <a:rPr lang="en-US" sz="40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ETERNAL BLISS.</a:t>
            </a:r>
            <a:endParaRPr lang="en-US" sz="4000" dirty="0" smtClean="0">
              <a:solidFill>
                <a:srgbClr val="00B0F0"/>
              </a:solidFill>
            </a:endParaRPr>
          </a:p>
          <a:p>
            <a:pPr marL="514350" indent="-514350">
              <a:buAutoNum type="arabicParenBoth" startAt="4"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IF </a:t>
            </a:r>
            <a:r>
              <a:rPr lang="en-US" sz="4000" dirty="0" smtClean="0">
                <a:solidFill>
                  <a:srgbClr val="C00000"/>
                </a:solidFill>
                <a:latin typeface="French Script MT" pitchFamily="66" charset="0"/>
                <a:cs typeface="Aharoni" pitchFamily="2" charset="-79"/>
              </a:rPr>
              <a:t>GOD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smtClean="0">
                <a:latin typeface="Impact" pitchFamily="34" charset="0"/>
                <a:cs typeface="Aharoni" pitchFamily="2" charset="-79"/>
              </a:rPr>
              <a:t>EXISTS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,  AND YOU 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DON’T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BELIEVE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THEN YOU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  <a:cs typeface="Aharoni" pitchFamily="2" charset="-79"/>
              </a:rPr>
              <a:t>LOSE </a:t>
            </a:r>
            <a:r>
              <a:rPr lang="en-US" sz="40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ETERNAL BLISS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(AND PERHAPS GET </a:t>
            </a:r>
            <a:r>
              <a:rPr lang="en-US" sz="4000" dirty="0" smtClean="0">
                <a:solidFill>
                  <a:srgbClr val="C00000"/>
                </a:solidFill>
                <a:latin typeface="Impact" pitchFamily="34" charset="0"/>
                <a:cs typeface="Aharoni" pitchFamily="2" charset="-79"/>
              </a:rPr>
              <a:t>ETERNAL SUFFERING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309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WILL TO BELIEVE </vt:lpstr>
      <vt:lpstr>Slide 2</vt:lpstr>
      <vt:lpstr>HYPOTHESIS =  ANY STATEMENT </vt:lpstr>
      <vt:lpstr>OPTION: A DECISION BETWEEN TWO HYPOTHESIS</vt:lpstr>
      <vt:lpstr>KEEP THESE DISTINCTION IN MIND WHILE WE CONSIDER:</vt:lpstr>
      <vt:lpstr>NOTE ON EMENDATIONS</vt:lpstr>
      <vt:lpstr>BLAISE PASCAL  (1623  -  1662  )</vt:lpstr>
      <vt:lpstr>BRIEF VERSION OF PASCAL’S WAGER</vt:lpstr>
      <vt:lpstr>WHAT IF GOD EXISTS?</vt:lpstr>
      <vt:lpstr>WHAT IF GOD DOESN’T EXIST? </vt:lpstr>
      <vt:lpstr>CONCLUSION:  YOU OUGHT TO BELIEVE THAT GOD EXISTS: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WILL TO BELIEVE</dc:title>
  <dc:creator>Curtis Anthony Anderson</dc:creator>
  <cp:lastModifiedBy>user</cp:lastModifiedBy>
  <cp:revision>15</cp:revision>
  <dcterms:created xsi:type="dcterms:W3CDTF">2012-11-21T18:30:47Z</dcterms:created>
  <dcterms:modified xsi:type="dcterms:W3CDTF">2012-11-21T21:40:35Z</dcterms:modified>
</cp:coreProperties>
</file>