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4" r:id="rId6"/>
    <p:sldId id="265" r:id="rId7"/>
    <p:sldId id="269" r:id="rId8"/>
    <p:sldId id="266" r:id="rId9"/>
    <p:sldId id="267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>
      <p:cViewPr varScale="1">
        <p:scale>
          <a:sx n="101" d="100"/>
          <a:sy n="101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74D3-EEEF-4D73-82BD-F0713073FFBE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7946-F761-49AB-8248-26F94958D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7946-F761-49AB-8248-26F94958DF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A-4576-4A99-AB68-43967EAEC47A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THE WILL TO BELIEVE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WILLIAM JAMES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971800" y="41148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latin typeface="Impact" pitchFamily="34" charset="0"/>
              </a:rPr>
              <a:t>MANY </a:t>
            </a:r>
            <a:r>
              <a:rPr lang="en-US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OBJECTIONS</a:t>
            </a:r>
            <a:r>
              <a:rPr lang="en-US" b="1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WAGER-ARGUMENT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STATED: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</a:t>
            </a:r>
            <a:r>
              <a:rPr lang="en-US" dirty="0" smtClean="0">
                <a:solidFill>
                  <a:srgbClr val="C00000"/>
                </a:solidFill>
              </a:rPr>
              <a:t>OBJECTIONS</a:t>
            </a:r>
            <a:r>
              <a:rPr lang="en-US" dirty="0" smtClean="0"/>
              <a:t>  THAT </a:t>
            </a:r>
            <a:r>
              <a:rPr lang="en-US" dirty="0" smtClean="0">
                <a:solidFill>
                  <a:srgbClr val="0070C0"/>
                </a:solidFill>
              </a:rPr>
              <a:t>PASCAL  </a:t>
            </a:r>
            <a:r>
              <a:rPr lang="en-US" dirty="0" smtClean="0"/>
              <a:t>ANSWERS (OR COULD ANSWER)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OBJECTION 1:</a:t>
            </a:r>
            <a:r>
              <a:rPr lang="en-US" dirty="0" smtClean="0"/>
              <a:t>  ODDS ARE </a:t>
            </a:r>
            <a:r>
              <a:rPr lang="en-US" dirty="0" smtClean="0">
                <a:latin typeface="Arial Black" pitchFamily="34" charset="0"/>
              </a:rPr>
              <a:t>NOT REALLY  </a:t>
            </a:r>
            <a:r>
              <a:rPr lang="en-US" dirty="0" smtClean="0"/>
              <a:t>50-50.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OBJECTION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:   IT IS </a:t>
            </a:r>
            <a:r>
              <a:rPr lang="en-US" dirty="0" smtClean="0">
                <a:latin typeface="Impact" pitchFamily="34" charset="0"/>
              </a:rPr>
              <a:t>NOT TRUE </a:t>
            </a:r>
            <a:r>
              <a:rPr lang="en-US" dirty="0" smtClean="0"/>
              <a:t>THAT ONE HAS </a:t>
            </a:r>
            <a:r>
              <a:rPr lang="en-US" dirty="0" smtClean="0">
                <a:solidFill>
                  <a:srgbClr val="7030A0"/>
                </a:solidFill>
                <a:latin typeface="Century Gothic" pitchFamily="34" charset="0"/>
              </a:rPr>
              <a:t>NOTHING TO LOSE </a:t>
            </a:r>
            <a:r>
              <a:rPr lang="en-US" dirty="0" smtClean="0"/>
              <a:t>IF HE ADOPTS THE 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GOD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HYPOTHESIS</a:t>
            </a:r>
            <a:r>
              <a:rPr lang="en-US" dirty="0" smtClean="0"/>
              <a:t> (AND THE PRACTICES OF  </a:t>
            </a:r>
            <a:r>
              <a:rPr lang="en-US" dirty="0" smtClean="0"/>
              <a:t>SOME </a:t>
            </a:r>
            <a:r>
              <a:rPr lang="en-US" dirty="0" smtClean="0"/>
              <a:t>RELIGION PROMISING </a:t>
            </a:r>
            <a:r>
              <a:rPr lang="en-US" dirty="0" smtClean="0">
                <a:solidFill>
                  <a:srgbClr val="00B0F0"/>
                </a:solidFill>
                <a:latin typeface="Bradley Hand ITC" pitchFamily="66" charset="0"/>
              </a:rPr>
              <a:t>ETERNAL LIFE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IS SOMETHING WRONG WITH THE REPLY TO OBJECTION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b="1" dirty="0" smtClean="0"/>
              <a:t>THIS</a:t>
            </a:r>
            <a:r>
              <a:rPr lang="en-US" dirty="0" smtClean="0"/>
              <a:t> IS REALLY </a:t>
            </a:r>
            <a:r>
              <a:rPr lang="en-US" dirty="0" smtClean="0">
                <a:solidFill>
                  <a:srgbClr val="7030A0"/>
                </a:solidFill>
                <a:latin typeface="Century Gothic" pitchFamily="34" charset="0"/>
              </a:rPr>
              <a:t>THE ONLY LIFE THAT THERE IS, </a:t>
            </a:r>
            <a:r>
              <a:rPr lang="en-US" dirty="0" smtClean="0"/>
              <a:t>GIVING UP SOME OF THE </a:t>
            </a:r>
            <a:r>
              <a:rPr lang="en-US" dirty="0" smtClean="0">
                <a:solidFill>
                  <a:srgbClr val="00B050"/>
                </a:solidFill>
                <a:latin typeface="Lucida Handwriting" pitchFamily="66" charset="0"/>
              </a:rPr>
              <a:t>PLEASURES </a:t>
            </a:r>
            <a:r>
              <a:rPr lang="en-US" dirty="0" smtClean="0"/>
              <a:t>OF IT AND  </a:t>
            </a:r>
            <a:r>
              <a:rPr lang="en-US" dirty="0" smtClean="0">
                <a:latin typeface="Impact" pitchFamily="34" charset="0"/>
              </a:rPr>
              <a:t>WASTING TIME </a:t>
            </a:r>
            <a:r>
              <a:rPr lang="en-US" dirty="0" smtClean="0"/>
              <a:t>IN RELIGIOUS PRACTICE DON’T SEEM LIKE A “</a:t>
            </a:r>
            <a:r>
              <a:rPr lang="en-US" dirty="0" smtClean="0">
                <a:solidFill>
                  <a:srgbClr val="C00000"/>
                </a:solidFill>
              </a:rPr>
              <a:t>FINITE LOSS</a:t>
            </a:r>
            <a:r>
              <a:rPr lang="en-US" dirty="0" smtClean="0"/>
              <a:t>”.   EACH DAY OF </a:t>
            </a:r>
            <a:r>
              <a:rPr lang="en-US" dirty="0" smtClean="0"/>
              <a:t>YOUR </a:t>
            </a:r>
            <a:r>
              <a:rPr lang="en-US" dirty="0" smtClean="0"/>
              <a:t>LIFE HAS A CERTAIN </a:t>
            </a:r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VALUE</a:t>
            </a:r>
            <a:r>
              <a:rPr lang="en-US" dirty="0" smtClean="0"/>
              <a:t> TO YOU AND </a:t>
            </a:r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TO WASTE PART OF IT </a:t>
            </a:r>
            <a:r>
              <a:rPr lang="en-US" dirty="0" smtClean="0"/>
              <a:t>IS REALLY QUITE A </a:t>
            </a:r>
            <a:r>
              <a:rPr lang="en-US" dirty="0" smtClean="0">
                <a:solidFill>
                  <a:srgbClr val="7030A0"/>
                </a:solidFill>
                <a:latin typeface="Century Gothic" pitchFamily="34" charset="0"/>
              </a:rPr>
              <a:t>SERIOUS </a:t>
            </a:r>
            <a:r>
              <a:rPr lang="en-US" dirty="0" smtClean="0"/>
              <a:t>LOSS.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REALLY SUBSTANTIAL </a:t>
            </a:r>
            <a:r>
              <a:rPr lang="en-US" dirty="0" smtClean="0">
                <a:solidFill>
                  <a:srgbClr val="FF0000"/>
                </a:solidFill>
              </a:rPr>
              <a:t>OBJECTIONS (THE “MANY GODS” OBJECTIONS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OBJECTION 3</a:t>
            </a:r>
            <a:r>
              <a:rPr lang="en-US" dirty="0" smtClean="0"/>
              <a:t>:   </a:t>
            </a:r>
            <a:r>
              <a:rPr lang="en-US" dirty="0" smtClean="0">
                <a:latin typeface="Arial Black" pitchFamily="34" charset="0"/>
              </a:rPr>
              <a:t>THERE IS MORE THAN ONE RELIGION </a:t>
            </a:r>
            <a:r>
              <a:rPr lang="en-US" dirty="0" smtClean="0"/>
              <a:t>(OR CULT) </a:t>
            </a:r>
            <a:r>
              <a:rPr lang="en-US" i="1" dirty="0" smtClean="0">
                <a:solidFill>
                  <a:srgbClr val="00B050"/>
                </a:solidFill>
              </a:rPr>
              <a:t>PROMISING </a:t>
            </a:r>
            <a:r>
              <a:rPr lang="en-US" dirty="0" smtClean="0">
                <a:solidFill>
                  <a:srgbClr val="0070C0"/>
                </a:solidFill>
              </a:rPr>
              <a:t>ETERNAL LIFE </a:t>
            </a:r>
            <a:r>
              <a:rPr lang="en-US" dirty="0" smtClean="0">
                <a:latin typeface="Impact" pitchFamily="34" charset="0"/>
              </a:rPr>
              <a:t>IF</a:t>
            </a:r>
            <a:r>
              <a:rPr lang="en-US" dirty="0" smtClean="0"/>
              <a:t> YOU FOLLOW THEIR PRACTICES.  </a:t>
            </a:r>
            <a:r>
              <a:rPr lang="en-US" dirty="0" smtClean="0">
                <a:solidFill>
                  <a:srgbClr val="00B0F0"/>
                </a:solidFill>
                <a:latin typeface="Century Gothic" pitchFamily="34" charset="0"/>
              </a:rPr>
              <a:t>ANY</a:t>
            </a:r>
            <a:r>
              <a:rPr lang="en-US" dirty="0" smtClean="0">
                <a:solidFill>
                  <a:srgbClr val="FFFF00"/>
                </a:solidFill>
                <a:latin typeface="Century Gothic" pitchFamily="34" charset="0"/>
              </a:rPr>
              <a:t> </a:t>
            </a:r>
            <a:r>
              <a:rPr lang="en-US" dirty="0" smtClean="0"/>
              <a:t>OF THEM COULD GIVE A </a:t>
            </a:r>
            <a:r>
              <a:rPr lang="en-US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SIMILAR ARGUMENT</a:t>
            </a:r>
            <a:r>
              <a:rPr lang="en-US" dirty="0" smtClean="0"/>
              <a:t>.  </a:t>
            </a:r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TYPE</a:t>
            </a:r>
            <a:r>
              <a:rPr lang="en-US" dirty="0" smtClean="0"/>
              <a:t> OF </a:t>
            </a:r>
            <a:r>
              <a:rPr lang="en-US" dirty="0" smtClean="0">
                <a:latin typeface="Impact" pitchFamily="34" charset="0"/>
              </a:rPr>
              <a:t>ARGUMENT</a:t>
            </a:r>
            <a:r>
              <a:rPr lang="en-US" dirty="0" smtClean="0"/>
              <a:t> </a:t>
            </a:r>
            <a:r>
              <a:rPr lang="en-US" dirty="0" smtClean="0"/>
              <a:t>CERTAINLY DOESN’T  COUNT JUST IN FAVOR OF </a:t>
            </a:r>
            <a:r>
              <a:rPr lang="en-US" b="1" dirty="0" smtClean="0"/>
              <a:t>ONE </a:t>
            </a:r>
            <a:r>
              <a:rPr lang="en-US" dirty="0" smtClean="0"/>
              <a:t>OF THEM, SAY </a:t>
            </a:r>
            <a:r>
              <a:rPr lang="en-US" dirty="0" smtClean="0">
                <a:solidFill>
                  <a:srgbClr val="92D050"/>
                </a:solidFill>
              </a:rPr>
              <a:t>CHRISTIANITY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ISLAM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THINGS ARE EVEN WORSE FOR THE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Impact" pitchFamily="34" charset="0"/>
              </a:rPr>
              <a:t>STRONGER VERSION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OBJECTION </a:t>
            </a:r>
            <a:r>
              <a:rPr lang="en-US" dirty="0" smtClean="0">
                <a:solidFill>
                  <a:srgbClr val="C00000"/>
                </a:solidFill>
              </a:rPr>
              <a:t>3: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WE INCLUDE </a:t>
            </a:r>
            <a:r>
              <a:rPr lang="en-US" i="1" dirty="0" smtClean="0">
                <a:solidFill>
                  <a:srgbClr val="7030A0"/>
                </a:solidFill>
              </a:rPr>
              <a:t>POSSIBLE </a:t>
            </a:r>
            <a:r>
              <a:rPr lang="en-US" dirty="0" smtClean="0">
                <a:solidFill>
                  <a:srgbClr val="00B050"/>
                </a:solidFill>
                <a:latin typeface="Lucida Handwriting" pitchFamily="66" charset="0"/>
              </a:rPr>
              <a:t>RELIGIONS</a:t>
            </a:r>
            <a:r>
              <a:rPr lang="en-US" dirty="0" smtClean="0"/>
              <a:t>,  </a:t>
            </a:r>
            <a:r>
              <a:rPr lang="en-US" b="1" dirty="0" smtClean="0"/>
              <a:t>THEN</a:t>
            </a:r>
            <a:r>
              <a:rPr lang="en-US" dirty="0" smtClean="0"/>
              <a:t> WE CAN </a:t>
            </a:r>
            <a:r>
              <a:rPr lang="en-US" i="1" dirty="0" smtClean="0">
                <a:solidFill>
                  <a:srgbClr val="C00000"/>
                </a:solidFill>
              </a:rPr>
              <a:t>COMPLETELY NULLIFY </a:t>
            </a:r>
            <a:r>
              <a:rPr lang="en-US" dirty="0" smtClean="0"/>
              <a:t>THE  </a:t>
            </a:r>
            <a:r>
              <a:rPr lang="en-US" dirty="0" smtClean="0">
                <a:solidFill>
                  <a:srgbClr val="7030A0"/>
                </a:solidFill>
                <a:latin typeface="Bradley Hand ITC" pitchFamily="66" charset="0"/>
              </a:rPr>
              <a:t>WAGER</a:t>
            </a:r>
            <a:r>
              <a:rPr lang="en-US" dirty="0" smtClean="0"/>
              <a:t>.  AND SOME </a:t>
            </a:r>
            <a:r>
              <a:rPr lang="en-US" dirty="0" smtClean="0">
                <a:solidFill>
                  <a:srgbClr val="7030A0"/>
                </a:solidFill>
                <a:latin typeface="Century Gothic" pitchFamily="34" charset="0"/>
              </a:rPr>
              <a:t>RELIGIONS </a:t>
            </a:r>
            <a:r>
              <a:rPr lang="en-US" dirty="0" smtClean="0"/>
              <a:t>THREATEN </a:t>
            </a:r>
            <a:r>
              <a:rPr lang="en-US" dirty="0" smtClean="0">
                <a:latin typeface="Impact" pitchFamily="34" charset="0"/>
              </a:rPr>
              <a:t>INFINITE </a:t>
            </a:r>
            <a:r>
              <a:rPr lang="en-US" dirty="0" smtClean="0">
                <a:solidFill>
                  <a:srgbClr val="C00000"/>
                </a:solidFill>
              </a:rPr>
              <a:t>SUFFERING</a:t>
            </a:r>
            <a:r>
              <a:rPr lang="en-US" dirty="0" smtClean="0"/>
              <a:t> IF YOU </a:t>
            </a:r>
            <a:r>
              <a:rPr lang="en-US" dirty="0" smtClean="0">
                <a:solidFill>
                  <a:srgbClr val="C00000"/>
                </a:solidFill>
              </a:rPr>
              <a:t>DON’T BELIEVE </a:t>
            </a:r>
            <a:r>
              <a:rPr lang="en-US" dirty="0" smtClean="0"/>
              <a:t>IN THEM.  THIS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RUINS</a:t>
            </a:r>
            <a:r>
              <a:rPr lang="en-US" dirty="0" smtClean="0"/>
              <a:t> THE ORIGINAL ARGUMENT.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MAYBE YOU GET </a:t>
            </a:r>
            <a:r>
              <a:rPr lang="en-US" dirty="0" smtClean="0">
                <a:solidFill>
                  <a:srgbClr val="00B0F0"/>
                </a:solidFill>
                <a:latin typeface="Lucida Handwriting" pitchFamily="66" charset="0"/>
              </a:rPr>
              <a:t>ETERNAL LIFE </a:t>
            </a:r>
            <a:r>
              <a:rPr lang="en-US" dirty="0" smtClean="0"/>
              <a:t>IF YOU WHISTLE “DIXIE”.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 TO WILLIAM JAMES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SOME OF THE THINGS </a:t>
            </a:r>
            <a:r>
              <a:rPr lang="en-US" dirty="0" smtClean="0">
                <a:solidFill>
                  <a:srgbClr val="C00000"/>
                </a:solidFill>
              </a:rPr>
              <a:t>JAMES </a:t>
            </a:r>
            <a:r>
              <a:rPr lang="en-US" dirty="0" smtClean="0"/>
              <a:t> SAYS SEEM </a:t>
            </a:r>
            <a:r>
              <a:rPr lang="en-US" dirty="0" smtClean="0">
                <a:solidFill>
                  <a:srgbClr val="00B050"/>
                </a:solidFill>
              </a:rPr>
              <a:t>VERY PLAUSIBLE</a:t>
            </a:r>
            <a:r>
              <a:rPr lang="en-US" dirty="0" smtClean="0"/>
              <a:t>.  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OTHERS</a:t>
            </a:r>
            <a:r>
              <a:rPr lang="en-US" dirty="0" smtClean="0"/>
              <a:t>, </a:t>
            </a:r>
            <a:r>
              <a:rPr lang="en-US" dirty="0" smtClean="0">
                <a:latin typeface="Impact" pitchFamily="34" charset="0"/>
              </a:rPr>
              <a:t>NOT SO MUCH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(P. 122)  WE </a:t>
            </a:r>
            <a:r>
              <a:rPr lang="en-US" b="1" dirty="0" smtClean="0"/>
              <a:t>CAN’T</a:t>
            </a:r>
            <a:r>
              <a:rPr lang="en-US" dirty="0" smtClean="0"/>
              <a:t> JUST “</a:t>
            </a:r>
            <a:r>
              <a:rPr lang="en-US" i="1" dirty="0" smtClean="0">
                <a:solidFill>
                  <a:srgbClr val="00B050"/>
                </a:solidFill>
              </a:rPr>
              <a:t>MAKE OURSELVES BELIEVE SOMETHING</a:t>
            </a:r>
            <a:r>
              <a:rPr lang="en-US" dirty="0" smtClean="0"/>
              <a:t>”.   E.G.  “THERE IS AN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Handwriting" pitchFamily="66" charset="0"/>
              </a:rPr>
              <a:t>ELEPHANT</a:t>
            </a:r>
            <a:r>
              <a:rPr lang="en-US" dirty="0" smtClean="0"/>
              <a:t> IN THIS ROOM”, “THERE WAS NO SUCH PERSON AS </a:t>
            </a:r>
            <a:r>
              <a:rPr lang="en-US" dirty="0" smtClean="0">
                <a:solidFill>
                  <a:srgbClr val="7030A0"/>
                </a:solidFill>
                <a:latin typeface="Lucida Handwriting" pitchFamily="66" charset="0"/>
              </a:rPr>
              <a:t>ABRAHAM LINCOLN</a:t>
            </a:r>
            <a:r>
              <a:rPr lang="en-US" dirty="0" smtClean="0"/>
              <a:t>”,  </a:t>
            </a:r>
          </a:p>
          <a:p>
            <a:pPr>
              <a:buNone/>
            </a:pPr>
            <a:r>
              <a:rPr lang="en-US" dirty="0" smtClean="0"/>
              <a:t>   “1 + 1 </a:t>
            </a:r>
            <a:r>
              <a:rPr lang="en-US" b="1" dirty="0" smtClean="0">
                <a:sym typeface="Symbol"/>
              </a:rPr>
              <a:t></a:t>
            </a:r>
            <a:r>
              <a:rPr lang="en-US" dirty="0" smtClean="0">
                <a:sym typeface="Symbol"/>
              </a:rPr>
              <a:t> 2  [ AND </a:t>
            </a:r>
            <a:r>
              <a:rPr lang="en-US" dirty="0" smtClean="0"/>
              <a:t> (</a:t>
            </a:r>
            <a:r>
              <a:rPr lang="en-US" b="1" i="1" dirty="0" smtClean="0"/>
              <a:t>PERHAPS</a:t>
            </a:r>
            <a:r>
              <a:rPr lang="en-US" dirty="0" smtClean="0"/>
              <a:t>): “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GOD</a:t>
            </a:r>
            <a:r>
              <a:rPr lang="en-US" dirty="0" smtClean="0"/>
              <a:t> </a:t>
            </a:r>
            <a:r>
              <a:rPr lang="en-US" dirty="0" smtClean="0">
                <a:latin typeface="Impact" pitchFamily="34" charset="0"/>
              </a:rPr>
              <a:t>REALLY EXISTS</a:t>
            </a:r>
            <a:r>
              <a:rPr lang="en-US" dirty="0" smtClean="0"/>
              <a:t>” </a:t>
            </a:r>
            <a:r>
              <a:rPr lang="en-US" dirty="0" smtClean="0"/>
              <a:t>].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JAMES THINKS LIVE HYPOTHESES CAN COME TO BE BELIEVED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BUT  </a:t>
            </a:r>
            <a:r>
              <a:rPr lang="en-US" dirty="0" smtClean="0">
                <a:solidFill>
                  <a:srgbClr val="7030A0"/>
                </a:solidFill>
                <a:latin typeface="Lucida Handwriting" pitchFamily="66" charset="0"/>
              </a:rPr>
              <a:t>WILLIAM JAMES </a:t>
            </a:r>
            <a:r>
              <a:rPr lang="en-US" i="1" dirty="0" smtClean="0"/>
              <a:t>SEEMS</a:t>
            </a:r>
            <a:r>
              <a:rPr lang="en-US" dirty="0" smtClean="0"/>
              <a:t> TO THINK THAT  THAT </a:t>
            </a:r>
            <a:r>
              <a:rPr lang="en-US" dirty="0" smtClean="0">
                <a:latin typeface="Impact" pitchFamily="34" charset="0"/>
              </a:rPr>
              <a:t>IF </a:t>
            </a:r>
            <a:r>
              <a:rPr lang="en-US" dirty="0" smtClean="0"/>
              <a:t>SOMETHING IS A </a:t>
            </a:r>
            <a:r>
              <a:rPr lang="en-US" dirty="0" smtClean="0">
                <a:solidFill>
                  <a:srgbClr val="0070C0"/>
                </a:solidFill>
              </a:rPr>
              <a:t>LIVE </a:t>
            </a:r>
            <a:r>
              <a:rPr lang="en-US" dirty="0" smtClean="0"/>
              <a:t>HYPOTHESIS (</a:t>
            </a:r>
            <a:r>
              <a:rPr lang="en-US" i="1" dirty="0" smtClean="0"/>
              <a:t>FOR YOU</a:t>
            </a:r>
            <a:r>
              <a:rPr lang="en-US" dirty="0" smtClean="0"/>
              <a:t>),  </a:t>
            </a:r>
            <a:r>
              <a:rPr lang="en-US" dirty="0" smtClean="0">
                <a:latin typeface="Impact" pitchFamily="34" charset="0"/>
              </a:rPr>
              <a:t>THEN</a:t>
            </a:r>
            <a:r>
              <a:rPr lang="en-US" dirty="0" smtClean="0"/>
              <a:t> YOU COULD COME TO </a:t>
            </a:r>
            <a:r>
              <a:rPr lang="en-US" dirty="0" smtClean="0">
                <a:solidFill>
                  <a:srgbClr val="FFC000"/>
                </a:solidFill>
              </a:rPr>
              <a:t>BELIEVE</a:t>
            </a:r>
            <a:r>
              <a:rPr lang="en-US" dirty="0" smtClean="0"/>
              <a:t> IT -  BY </a:t>
            </a:r>
            <a:r>
              <a:rPr lang="en-US" dirty="0" smtClean="0">
                <a:latin typeface="Bradley Hand ITC" pitchFamily="66" charset="0"/>
              </a:rPr>
              <a:t>ACTING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AS IF </a:t>
            </a:r>
            <a:r>
              <a:rPr lang="en-US" dirty="0" smtClean="0"/>
              <a:t>YOU </a:t>
            </a:r>
            <a:r>
              <a:rPr lang="en-US" dirty="0" smtClean="0">
                <a:solidFill>
                  <a:srgbClr val="FFC000"/>
                </a:solidFill>
              </a:rPr>
              <a:t>BELIEVE </a:t>
            </a:r>
            <a:r>
              <a:rPr lang="en-US" dirty="0" smtClean="0"/>
              <a:t>IT.</a:t>
            </a:r>
          </a:p>
          <a:p>
            <a:pPr>
              <a:buNone/>
            </a:pPr>
            <a:r>
              <a:rPr lang="en-US" dirty="0" smtClean="0"/>
              <a:t>[I DOUBT THAT THIS IS TRUE FOR </a:t>
            </a:r>
            <a:r>
              <a:rPr lang="en-US" i="1" dirty="0" smtClean="0"/>
              <a:t>EVERYBODY</a:t>
            </a:r>
            <a:r>
              <a:rPr lang="en-US" dirty="0" smtClean="0"/>
              <a:t>.  A FLAW IN THE PLAN TO LIVE FOR </a:t>
            </a:r>
            <a:r>
              <a:rPr lang="en-US" dirty="0" smtClean="0">
                <a:solidFill>
                  <a:srgbClr val="00B050"/>
                </a:solidFill>
                <a:latin typeface="Bradley Hand ITC" pitchFamily="66" charset="0"/>
              </a:rPr>
              <a:t>PLEASURE</a:t>
            </a:r>
            <a:r>
              <a:rPr lang="en-US" dirty="0" smtClean="0"/>
              <a:t>  AND </a:t>
            </a:r>
            <a:r>
              <a:rPr lang="en-US" dirty="0" smtClean="0">
                <a:latin typeface="Impact" pitchFamily="34" charset="0"/>
              </a:rPr>
              <a:t>CONVERT LATER</a:t>
            </a:r>
            <a:r>
              <a:rPr lang="en-US" dirty="0" smtClean="0"/>
              <a:t>:  IT CAN BE </a:t>
            </a:r>
            <a:r>
              <a:rPr lang="en-US" b="1" dirty="0" smtClean="0">
                <a:solidFill>
                  <a:srgbClr val="C00000"/>
                </a:solidFill>
              </a:rPr>
              <a:t>TOO LATE </a:t>
            </a:r>
            <a:r>
              <a:rPr lang="en-US" dirty="0" smtClean="0"/>
              <a:t>TO CULTIVATE THE </a:t>
            </a:r>
            <a:r>
              <a:rPr lang="en-US" dirty="0" smtClean="0">
                <a:solidFill>
                  <a:srgbClr val="FFC000"/>
                </a:solidFill>
              </a:rPr>
              <a:t>BELIEF</a:t>
            </a:r>
            <a:r>
              <a:rPr lang="en-US" dirty="0" smtClean="0"/>
              <a:t> IF YOU HAVE BEEN AN </a:t>
            </a:r>
            <a:r>
              <a:rPr lang="en-US" dirty="0" smtClean="0">
                <a:solidFill>
                  <a:srgbClr val="C00000"/>
                </a:solidFill>
                <a:latin typeface="Arial Black" pitchFamily="34" charset="0"/>
              </a:rPr>
              <a:t>ATHEIST</a:t>
            </a:r>
            <a:r>
              <a:rPr lang="en-US" dirty="0" smtClean="0"/>
              <a:t> OR </a:t>
            </a:r>
            <a:r>
              <a:rPr lang="en-US" dirty="0" smtClean="0">
                <a:latin typeface="Century Gothic" pitchFamily="34" charset="0"/>
              </a:rPr>
              <a:t>AGNOSTIC</a:t>
            </a:r>
            <a:r>
              <a:rPr lang="en-US" dirty="0" smtClean="0"/>
              <a:t> ALL YOUR LIFE.]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PASCAL SAYS MUCH THE SAME 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(FOR </a:t>
            </a:r>
            <a:r>
              <a:rPr lang="en-US" dirty="0" smtClean="0">
                <a:solidFill>
                  <a:srgbClr val="00B050"/>
                </a:solidFill>
                <a:latin typeface="Franklin Gothic Medium" pitchFamily="34" charset="0"/>
              </a:rPr>
              <a:t>CATHOLICISM</a:t>
            </a:r>
            <a:r>
              <a:rPr lang="en-US" b="1" dirty="0" smtClean="0"/>
              <a:t>):  GO TO MASS, TAKE INSTRUCTION, CONFESS, AND SO ON.  IF CATHOLICISM WAS A LIVE HYPOTHESIS FOR YOU,  YOU WILL COME TO </a:t>
            </a:r>
            <a:r>
              <a:rPr lang="en-US" b="1" dirty="0" smtClean="0">
                <a:solidFill>
                  <a:srgbClr val="FFC000"/>
                </a:solidFill>
              </a:rPr>
              <a:t>BELIEVE </a:t>
            </a:r>
            <a:r>
              <a:rPr lang="en-US" b="1" dirty="0" smtClean="0"/>
              <a:t>IT.</a:t>
            </a:r>
          </a:p>
          <a:p>
            <a:pPr>
              <a:buNone/>
            </a:pPr>
            <a:r>
              <a:rPr lang="en-US" dirty="0" smtClean="0"/>
              <a:t>[AGAIN, I WONDER WHETHER  THIS WILL WORK FOR </a:t>
            </a:r>
            <a:r>
              <a:rPr lang="en-US" b="1" dirty="0" smtClean="0"/>
              <a:t>EVERYBODY</a:t>
            </a:r>
            <a:r>
              <a:rPr lang="en-US" dirty="0" smtClean="0"/>
              <a:t> FOR WHICH THE HYPOTHESIS IS </a:t>
            </a:r>
            <a:r>
              <a:rPr lang="en-US" dirty="0" smtClean="0">
                <a:solidFill>
                  <a:srgbClr val="0070C0"/>
                </a:solidFill>
                <a:latin typeface="Impact" pitchFamily="34" charset="0"/>
              </a:rPr>
              <a:t>LIVE</a:t>
            </a:r>
            <a:r>
              <a:rPr lang="en-US" dirty="0" smtClean="0"/>
              <a:t>.  </a:t>
            </a:r>
            <a:r>
              <a:rPr lang="en-US" b="1" i="1" dirty="0" smtClean="0">
                <a:solidFill>
                  <a:srgbClr val="FFC000"/>
                </a:solidFill>
              </a:rPr>
              <a:t>PERHAPS</a:t>
            </a:r>
            <a:r>
              <a:rPr lang="en-US" dirty="0" smtClean="0"/>
              <a:t> A </a:t>
            </a:r>
            <a:r>
              <a:rPr lang="en-US" dirty="0" smtClean="0">
                <a:latin typeface="Impact" pitchFamily="34" charset="0"/>
              </a:rPr>
              <a:t>LONG PERIOD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AGNOSTICISM</a:t>
            </a:r>
            <a:r>
              <a:rPr lang="en-US" dirty="0" smtClean="0"/>
              <a:t> WILL MAKE </a:t>
            </a:r>
            <a:r>
              <a:rPr lang="en-US" dirty="0" smtClean="0">
                <a:solidFill>
                  <a:srgbClr val="FFC000"/>
                </a:solidFill>
              </a:rPr>
              <a:t>BELIEF </a:t>
            </a:r>
            <a:r>
              <a:rPr lang="en-US" i="1" dirty="0" smtClean="0"/>
              <a:t>PRACTICALLY </a:t>
            </a:r>
            <a:r>
              <a:rPr lang="en-US" dirty="0" smtClean="0">
                <a:solidFill>
                  <a:srgbClr val="7030A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IMPOSSIBLE</a:t>
            </a:r>
            <a:r>
              <a:rPr lang="en-US" dirty="0" smtClean="0"/>
              <a:t>.]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JAMES CRITICIZES W. K. CLIFFORD ON “THE ETHICS OF BELIEF”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2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000" b="1" dirty="0" smtClean="0">
                <a:solidFill>
                  <a:srgbClr val="7030A0"/>
                </a:solidFill>
                <a:latin typeface="Lucida Handwriting" pitchFamily="66" charset="0"/>
              </a:rPr>
              <a:t>CLIFFORD</a:t>
            </a:r>
            <a:r>
              <a:rPr lang="en-US" sz="4000" dirty="0" smtClean="0">
                <a:solidFill>
                  <a:srgbClr val="C00000"/>
                </a:solidFill>
                <a:latin typeface="Lucida Handwriting" pitchFamily="66" charset="0"/>
              </a:rPr>
              <a:t> </a:t>
            </a:r>
            <a:r>
              <a:rPr lang="en-US" sz="4000" i="1" dirty="0" smtClean="0"/>
              <a:t>SEEMS</a:t>
            </a:r>
            <a:r>
              <a:rPr lang="en-US" sz="4000" dirty="0" smtClean="0"/>
              <a:t> TO </a:t>
            </a:r>
            <a:r>
              <a:rPr lang="en-US" sz="4000" dirty="0" smtClean="0">
                <a:latin typeface="Impact" pitchFamily="34" charset="0"/>
              </a:rPr>
              <a:t>OVEREMPHASIZE </a:t>
            </a:r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00B050"/>
                </a:solidFill>
              </a:rPr>
              <a:t>DUTY</a:t>
            </a:r>
            <a:r>
              <a:rPr lang="en-US" sz="4000" dirty="0" smtClean="0"/>
              <a:t> TO </a:t>
            </a:r>
            <a:r>
              <a:rPr lang="en-US" sz="4000" dirty="0" smtClean="0">
                <a:solidFill>
                  <a:srgbClr val="7030A0"/>
                </a:solidFill>
                <a:latin typeface="Impact" pitchFamily="34" charset="0"/>
                <a:cs typeface="Times New Roman" pitchFamily="18" charset="0"/>
              </a:rPr>
              <a:t>ADJUST YOUR BELIEF </a:t>
            </a:r>
            <a:r>
              <a:rPr lang="en-US" sz="4000" dirty="0" smtClean="0"/>
              <a:t>TO THE </a:t>
            </a:r>
            <a:r>
              <a:rPr lang="en-US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lang="en-US" sz="4000" dirty="0" smtClean="0"/>
              <a:t>.  THERE ARE </a:t>
            </a:r>
            <a:r>
              <a:rPr lang="en-US" sz="4000" dirty="0" smtClean="0">
                <a:solidFill>
                  <a:srgbClr val="FFFF00"/>
                </a:solidFill>
                <a:latin typeface="Century Gothic" pitchFamily="34" charset="0"/>
              </a:rPr>
              <a:t>OTHER INTRINSIC </a:t>
            </a:r>
            <a:r>
              <a:rPr lang="en-US" sz="4000" dirty="0" smtClean="0">
                <a:solidFill>
                  <a:srgbClr val="FFFF00"/>
                </a:solidFill>
                <a:latin typeface="Century Gothic" pitchFamily="34" charset="0"/>
              </a:rPr>
              <a:t>GOODS </a:t>
            </a:r>
            <a:r>
              <a:rPr lang="en-US" sz="4000" dirty="0" smtClean="0"/>
              <a:t>THAT MAY OVERRIDE THE </a:t>
            </a:r>
            <a:r>
              <a:rPr lang="en-US" sz="4000" dirty="0" smtClean="0">
                <a:solidFill>
                  <a:srgbClr val="00B050"/>
                </a:solidFill>
              </a:rPr>
              <a:t>OBLIGATION</a:t>
            </a:r>
            <a:r>
              <a:rPr lang="en-US" sz="4000" dirty="0" smtClean="0"/>
              <a:t> TO LET THE </a:t>
            </a:r>
            <a:r>
              <a:rPr lang="en-US" sz="4000" dirty="0" smtClean="0">
                <a:solidFill>
                  <a:srgbClr val="FFC000"/>
                </a:solidFill>
              </a:rPr>
              <a:t>EVIDENCE</a:t>
            </a:r>
            <a:r>
              <a:rPr lang="en-US" sz="4000" dirty="0" smtClean="0"/>
              <a:t> BE THE FINAL JUDGE OF BELIEF.</a:t>
            </a:r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JAMES THINKS THERE IS NO ANSWER TO THE SKEPTICAL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HE MAY BE WRONG ABOUT THIS.  MANY PHILOSOPHERS THINK THE SKEPTICAL ARGUMENTS CAN BE ANSWERED.   WILLIAM JAMES EVEN THINKS WE MUST “POSTULATE” THAT THERE IS SUCH A THING AS TRUTH.  AND THAT, IN THE END, ALL OF OUR BELIEFS ARE BASED ON A KIND OF “SUBJECTIVE PREFERENCE”   ALL OF THIS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lliam-james-3-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762000"/>
            <a:ext cx="3733800" cy="529193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WILLIAM JAMES’S PRAGMATISM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JAMES THINKS THAT “TRUE = USEFUL”.   THIS SEEMS TO BE CAPABLE OF CLEAR AND DISTINCT REFUTATION (SEE G. E. </a:t>
            </a:r>
            <a:r>
              <a:rPr lang="en-US" smtClean="0"/>
              <a:t>MOORE).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OPTION</a:t>
            </a:r>
            <a:r>
              <a:rPr lang="en-US" dirty="0" smtClean="0"/>
              <a:t>: A DECISION BETWEEN TWO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LIVING </a:t>
            </a:r>
            <a:r>
              <a:rPr lang="en-US" dirty="0" smtClean="0"/>
              <a:t> </a:t>
            </a:r>
            <a:r>
              <a:rPr lang="en-US" i="1" dirty="0" smtClean="0"/>
              <a:t>OPTION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):  BOTH HYPOTHESES ARE  LIVE 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latin typeface="Arial Black" pitchFamily="34" charset="0"/>
                <a:cs typeface="Aharoni"/>
              </a:rPr>
              <a:t>FORCED</a:t>
            </a:r>
            <a:r>
              <a:rPr lang="en-US" dirty="0" smtClean="0"/>
              <a:t> </a:t>
            </a:r>
            <a:r>
              <a:rPr lang="en-US" i="1" dirty="0" smtClean="0"/>
              <a:t>OPTION</a:t>
            </a:r>
            <a:r>
              <a:rPr lang="en-US" dirty="0" smtClean="0"/>
              <a:t>:   A DECISION  BETWEEN TWO HYPOTHESES THAT CANNOT BE AVOIDED.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MOMENTOUS</a:t>
            </a:r>
            <a:r>
              <a:rPr lang="en-US" dirty="0" smtClean="0"/>
              <a:t> </a:t>
            </a:r>
            <a:r>
              <a:rPr lang="en-US" i="1" dirty="0" smtClean="0"/>
              <a:t>OPTION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):  A DECISION WHICH  WILL MAKE AN IMPORTANT DIFFERENCE TO YOUR LIFE.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THESE DISTINCTION IN MIND WHILE WE CONSIDER: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 smtClean="0">
                <a:latin typeface="Impact" pitchFamily="34" charset="0"/>
              </a:rPr>
              <a:t>PASCAL’S  WAGER</a:t>
            </a:r>
            <a:r>
              <a:rPr lang="en-US" sz="4800" dirty="0" smtClean="0"/>
              <a:t>:   AN ARGUMENT THAT YOU </a:t>
            </a:r>
            <a:r>
              <a:rPr lang="en-US" sz="4800" dirty="0" smtClean="0">
                <a:solidFill>
                  <a:srgbClr val="00B050"/>
                </a:solidFill>
              </a:rPr>
              <a:t>OUGHT</a:t>
            </a:r>
            <a:r>
              <a:rPr lang="en-US" sz="4800" dirty="0" smtClean="0"/>
              <a:t> TO MAKE A </a:t>
            </a:r>
            <a:r>
              <a:rPr lang="en-US" sz="4800" dirty="0" smtClean="0">
                <a:solidFill>
                  <a:srgbClr val="7030A0"/>
                </a:solidFill>
              </a:rPr>
              <a:t>DECISION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FFC000"/>
                </a:solidFill>
              </a:rPr>
              <a:t>BELIEVE</a:t>
            </a:r>
            <a:r>
              <a:rPr lang="en-US" sz="4800" dirty="0" smtClean="0"/>
              <a:t> A  THAT </a:t>
            </a:r>
            <a:r>
              <a:rPr lang="en-US" sz="4800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sz="4800" dirty="0" smtClean="0"/>
              <a:t> EXISTS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BLAISE PASCAL </a:t>
            </a:r>
            <a:br>
              <a:rPr lang="en-US" dirty="0" smtClean="0"/>
            </a:br>
            <a:r>
              <a:rPr lang="en-US" dirty="0" smtClean="0"/>
              <a:t>(1623  -  1662  )</a:t>
            </a:r>
            <a:endParaRPr lang="en-US" dirty="0"/>
          </a:p>
        </p:txBody>
      </p:sp>
      <p:pic>
        <p:nvPicPr>
          <p:cNvPr id="4" name="Content Placeholder 3" descr="PASC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524000"/>
            <a:ext cx="3605842" cy="3962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BRIEF VERSION OF </a:t>
            </a:r>
            <a:r>
              <a:rPr lang="en-US" sz="4800" dirty="0" smtClean="0">
                <a:solidFill>
                  <a:srgbClr val="FF0000"/>
                </a:solidFill>
                <a:latin typeface="Impact" pitchFamily="34" charset="0"/>
              </a:rPr>
              <a:t>PASCAL’S WAGER</a:t>
            </a:r>
            <a:endParaRPr lang="en-US" sz="4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YOU MUST </a:t>
            </a:r>
            <a:r>
              <a:rPr lang="en-US" sz="5400" i="1" dirty="0" smtClean="0">
                <a:latin typeface="Aharoni" pitchFamily="2" charset="-79"/>
                <a:cs typeface="Aharoni" pitchFamily="2" charset="-79"/>
              </a:rPr>
              <a:t>EITHER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IN </a:t>
            </a:r>
            <a:r>
              <a:rPr lang="en-US" sz="54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i="1" dirty="0" smtClean="0">
                <a:latin typeface="Aharoni" pitchFamily="2" charset="-79"/>
                <a:cs typeface="Aharoni" pitchFamily="2" charset="-79"/>
              </a:rPr>
              <a:t>OR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NOT.</a:t>
            </a:r>
          </a:p>
          <a:p>
            <a:pPr marL="514350" indent="-514350">
              <a:buAutoNum type="arabicParenBoth" startAt="2"/>
            </a:pP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THE  </a:t>
            </a:r>
            <a:r>
              <a:rPr lang="en-US" sz="5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EVIDENCE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IS EVENLY BALANCED: 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50-50.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EXISTS?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514350" indent="-514350">
              <a:buAutoNum type="arabicParenBoth" startAt="3"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IF </a:t>
            </a:r>
            <a:r>
              <a:rPr lang="en-US" sz="40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EXISTS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AND YOU </a:t>
            </a:r>
            <a:r>
              <a:rPr lang="en-US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, THEN YOU GAIN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IMMORTALITY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AND </a:t>
            </a:r>
            <a:r>
              <a:rPr lang="en-US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ETERNAL BLISS.</a:t>
            </a:r>
            <a:endParaRPr lang="en-US" sz="4000" dirty="0" smtClean="0">
              <a:solidFill>
                <a:srgbClr val="00B0F0"/>
              </a:solidFill>
            </a:endParaRPr>
          </a:p>
          <a:p>
            <a:pPr marL="514350" indent="-514350">
              <a:buAutoNum type="arabicParenBoth" startAt="4"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IF </a:t>
            </a:r>
            <a:r>
              <a:rPr lang="en-US" sz="40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,  AND YOU 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DON’T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THEN YOU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  <a:cs typeface="Aharoni" pitchFamily="2" charset="-79"/>
              </a:rPr>
              <a:t>LOSE </a:t>
            </a:r>
            <a:r>
              <a:rPr lang="en-US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ETERNAL BLISS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(AND PERHAPS GET </a:t>
            </a:r>
            <a:r>
              <a:rPr lang="en-US" sz="4000" dirty="0" smtClean="0">
                <a:solidFill>
                  <a:srgbClr val="C00000"/>
                </a:solidFill>
                <a:latin typeface="Impact" pitchFamily="34" charset="0"/>
                <a:cs typeface="Aharoni" pitchFamily="2" charset="-79"/>
              </a:rPr>
              <a:t>ETERNAL SUFFERING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DOESN’T EXIST?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 startAt="4"/>
            </a:pP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IF  </a:t>
            </a:r>
            <a:r>
              <a:rPr lang="en-US" sz="36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DOESN’T </a:t>
            </a:r>
            <a:r>
              <a:rPr lang="en-US" sz="3600" dirty="0" smtClean="0">
                <a:latin typeface="Impact" pitchFamily="34" charset="0"/>
                <a:cs typeface="Aharoni" pitchFamily="2" charset="-79"/>
              </a:rPr>
              <a:t>EXIST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AND YOU </a:t>
            </a:r>
            <a:r>
              <a:rPr lang="en-US" sz="36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,  YOU </a:t>
            </a:r>
            <a:r>
              <a:rPr lang="en-US" sz="36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LOSE NOTHING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514350" indent="-514350">
              <a:buAutoNum type="arabicParenBoth" startAt="4"/>
            </a:pPr>
            <a:endParaRPr lang="en-US" sz="3600" dirty="0" smtClean="0"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(5)  IF </a:t>
            </a:r>
            <a:r>
              <a:rPr lang="en-US" sz="36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DOESN’T </a:t>
            </a:r>
            <a:r>
              <a:rPr lang="en-US" sz="3600" dirty="0" smtClean="0">
                <a:latin typeface="Impact" pitchFamily="34" charset="0"/>
                <a:cs typeface="Aharoni" pitchFamily="2" charset="-79"/>
              </a:rPr>
              <a:t>EXIST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AND YOU  DON’T </a:t>
            </a:r>
            <a:r>
              <a:rPr lang="en-US" sz="36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,  THEN YOU LIVE YOU LIFE  AS AN </a:t>
            </a:r>
            <a:r>
              <a:rPr lang="en-US" sz="3600" dirty="0" smtClean="0">
                <a:solidFill>
                  <a:srgbClr val="C00000"/>
                </a:solidFill>
                <a:latin typeface="Century Gothic" pitchFamily="34" charset="0"/>
                <a:cs typeface="Aharoni" pitchFamily="2" charset="-79"/>
              </a:rPr>
              <a:t>ATHEIST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AND THEN: 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EXTINCTION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!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CONCLUSION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00B050"/>
                </a:solidFill>
              </a:rPr>
              <a:t>OUGHT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smtClean="0">
                <a:solidFill>
                  <a:srgbClr val="FFC000"/>
                </a:solidFill>
              </a:rPr>
              <a:t>BELIEVE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latin typeface="Impact" pitchFamily="34" charset="0"/>
              </a:rPr>
              <a:t>EXISTS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i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EITHER WAY</a:t>
            </a:r>
            <a:r>
              <a:rPr lang="en-US" sz="4400" i="1" dirty="0" smtClean="0">
                <a:latin typeface="Aharoni" pitchFamily="2" charset="-79"/>
                <a:cs typeface="Aharoni" pitchFamily="2" charset="-79"/>
              </a:rPr>
              <a:t>, 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YOU COME OUT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BETTER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IF YOU  </a:t>
            </a:r>
            <a:r>
              <a:rPr lang="en-US" sz="4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THAT </a:t>
            </a:r>
            <a:r>
              <a:rPr lang="en-US" sz="4400" dirty="0" smtClean="0">
                <a:solidFill>
                  <a:srgbClr val="FFC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None/>
            </a:pPr>
            <a:r>
              <a:rPr lang="en-US" sz="4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THEREFORE,  YOU </a:t>
            </a:r>
            <a:r>
              <a:rPr lang="en-US" sz="4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OUGHT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TO </a:t>
            </a:r>
            <a:r>
              <a:rPr lang="en-US" sz="4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THAT </a:t>
            </a:r>
            <a:r>
              <a:rPr lang="en-US" sz="44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 </a:t>
            </a:r>
            <a:r>
              <a:rPr lang="en-US" sz="44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857</Words>
  <Application>Microsoft Office PowerPoint</Application>
  <PresentationFormat>On-screen Show (4:3)</PresentationFormat>
  <Paragraphs>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WILL TO BELIEVE </vt:lpstr>
      <vt:lpstr>Slide 2</vt:lpstr>
      <vt:lpstr>OPTION: A DECISION BETWEEN TWO HYPOTHESIS</vt:lpstr>
      <vt:lpstr>KEEP THESE DISTINCTION IN MIND WHILE WE CONSIDER:</vt:lpstr>
      <vt:lpstr>BLAISE PASCAL  (1623  -  1662  )</vt:lpstr>
      <vt:lpstr>BRIEF VERSION OF PASCAL’S WAGER</vt:lpstr>
      <vt:lpstr>WHAT IF GOD EXISTS?</vt:lpstr>
      <vt:lpstr>WHAT IF GOD DOESN’T EXIST? </vt:lpstr>
      <vt:lpstr>CONCLUSION:  YOU OUGHT TO BELIEVE THAT GOD EXISTS:</vt:lpstr>
      <vt:lpstr>THERE ARE MANY GOOD OBJECTIONS TO THE WAGER-ARGUMENT AS STATED:</vt:lpstr>
      <vt:lpstr>THERE IS SOMETHING WRONG WITH THE REPLY TO OBJECTION 2</vt:lpstr>
      <vt:lpstr>SOME REALLY SUBSTANTIAL OBJECTIONS (THE “MANY GODS” OBJECTIONS</vt:lpstr>
      <vt:lpstr>THINGS ARE EVEN WORSE FOR THE ARGUMENT</vt:lpstr>
      <vt:lpstr>BACK TO WILLIAM JAMES</vt:lpstr>
      <vt:lpstr>JAMES THINKS LIVE HYPOTHESES CAN COME TO BE BELIEVED</vt:lpstr>
      <vt:lpstr>PASCAL SAYS MUCH THE SAME THING</vt:lpstr>
      <vt:lpstr>JAMES CRITICIZES W. K. CLIFFORD ON “THE ETHICS OF BELIEF”</vt:lpstr>
      <vt:lpstr>Slide 18</vt:lpstr>
      <vt:lpstr>JAMES THINKS THERE IS NO ANSWER TO THE SKEPTICAL ARGUMENTS</vt:lpstr>
      <vt:lpstr>Slide 20</vt:lpstr>
      <vt:lpstr>WILLIAM JAMES’S PRAGMATISM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WILL TO BELIEVE</dc:title>
  <dc:creator>Curtis Anthony Anderson</dc:creator>
  <cp:lastModifiedBy>user</cp:lastModifiedBy>
  <cp:revision>31</cp:revision>
  <dcterms:created xsi:type="dcterms:W3CDTF">2012-11-21T18:30:47Z</dcterms:created>
  <dcterms:modified xsi:type="dcterms:W3CDTF">2012-11-26T21:28:28Z</dcterms:modified>
</cp:coreProperties>
</file>